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1283-230C-49AE-AF7D-915E6271F6FF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D68-7495-4F54-8074-A721CD5CE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52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1283-230C-49AE-AF7D-915E6271F6FF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D68-7495-4F54-8074-A721CD5CE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6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1283-230C-49AE-AF7D-915E6271F6FF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D68-7495-4F54-8074-A721CD5CE0C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488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1283-230C-49AE-AF7D-915E6271F6FF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D68-7495-4F54-8074-A721CD5CE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553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1283-230C-49AE-AF7D-915E6271F6FF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D68-7495-4F54-8074-A721CD5CE0C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7912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1283-230C-49AE-AF7D-915E6271F6FF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D68-7495-4F54-8074-A721CD5CE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6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1283-230C-49AE-AF7D-915E6271F6FF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D68-7495-4F54-8074-A721CD5CE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55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1283-230C-49AE-AF7D-915E6271F6FF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D68-7495-4F54-8074-A721CD5CE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03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1283-230C-49AE-AF7D-915E6271F6FF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D68-7495-4F54-8074-A721CD5CE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53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1283-230C-49AE-AF7D-915E6271F6FF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D68-7495-4F54-8074-A721CD5CE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55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1283-230C-49AE-AF7D-915E6271F6FF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D68-7495-4F54-8074-A721CD5CE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3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1283-230C-49AE-AF7D-915E6271F6FF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D68-7495-4F54-8074-A721CD5CE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55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1283-230C-49AE-AF7D-915E6271F6FF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D68-7495-4F54-8074-A721CD5CE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81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1283-230C-49AE-AF7D-915E6271F6FF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D68-7495-4F54-8074-A721CD5CE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58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1283-230C-49AE-AF7D-915E6271F6FF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D68-7495-4F54-8074-A721CD5CE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86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1283-230C-49AE-AF7D-915E6271F6FF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AD68-7495-4F54-8074-A721CD5CE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16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81283-230C-49AE-AF7D-915E6271F6FF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79AD68-7495-4F54-8074-A721CD5CE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75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rusnuti@yandex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loserdie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909842"/>
            <a:ext cx="7766936" cy="1646302"/>
          </a:xfrm>
        </p:spPr>
        <p:txBody>
          <a:bodyPr/>
          <a:lstStyle/>
          <a:p>
            <a:r>
              <a:rPr lang="ru-RU" dirty="0" smtClean="0"/>
              <a:t>НКО Больничка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58759" y="2775948"/>
            <a:ext cx="7766936" cy="1096899"/>
          </a:xfrm>
        </p:spPr>
        <p:txBody>
          <a:bodyPr/>
          <a:lstStyle/>
          <a:p>
            <a:r>
              <a:rPr lang="ru-RU" dirty="0" smtClean="0"/>
              <a:t>Анализ маркетингового подхода к проведению кампаний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374" y="5846884"/>
            <a:ext cx="2863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Выполнил Расса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д</a:t>
            </a:r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ин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M.</a:t>
            </a:r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2"/>
              </a:rPr>
              <a:t>Virusnuti@yandex.ru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+79523741424</a:t>
            </a:r>
            <a:endParaRPr lang="ru-RU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2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616462" cy="5627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Эффективность кампаний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2" y="837180"/>
            <a:ext cx="9434145" cy="503858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Эффективность кампаний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46"/>
            <a:ext cx="8970260" cy="479083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12585" y="4549676"/>
            <a:ext cx="118794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- Лучшими по конверсиям стали:</a:t>
            </a:r>
          </a:p>
          <a:p>
            <a:r>
              <a:rPr lang="ru-RU" dirty="0" smtClean="0"/>
              <a:t>        - </a:t>
            </a:r>
            <a:r>
              <a:rPr lang="ru-RU" dirty="0" err="1" smtClean="0"/>
              <a:t>РК_Общий</a:t>
            </a:r>
            <a:r>
              <a:rPr lang="ru-RU" dirty="0" smtClean="0"/>
              <a:t> </a:t>
            </a:r>
            <a:r>
              <a:rPr lang="ru-RU" dirty="0" err="1" smtClean="0"/>
              <a:t>сбор_средств</a:t>
            </a:r>
            <a:r>
              <a:rPr lang="ru-RU" dirty="0" smtClean="0"/>
              <a:t> 	88 конверсий 7.95% из клика в результат</a:t>
            </a:r>
          </a:p>
          <a:p>
            <a:r>
              <a:rPr lang="ru-RU" dirty="0" smtClean="0"/>
              <a:t>        - </a:t>
            </a:r>
            <a:r>
              <a:rPr lang="ru-RU" dirty="0" err="1" smtClean="0"/>
              <a:t>РК_Обустройство_клиники</a:t>
            </a:r>
            <a:r>
              <a:rPr lang="ru-RU" dirty="0" smtClean="0"/>
              <a:t> 45 конверсий 5.84% из клика в результат</a:t>
            </a:r>
          </a:p>
          <a:p>
            <a:r>
              <a:rPr lang="ru-RU" dirty="0" smtClean="0"/>
              <a:t>        - </a:t>
            </a:r>
            <a:r>
              <a:rPr lang="ru-RU" dirty="0" err="1" smtClean="0"/>
              <a:t>РК_бездомные</a:t>
            </a:r>
            <a:r>
              <a:rPr lang="ru-RU" dirty="0" smtClean="0"/>
              <a:t> женщины 63 конверсии,4.65 из клика в результат</a:t>
            </a:r>
          </a:p>
          <a:p>
            <a:r>
              <a:rPr lang="ru-RU" dirty="0" smtClean="0"/>
              <a:t>    - Нулевую </a:t>
            </a:r>
            <a:r>
              <a:rPr lang="ru-RU" dirty="0" err="1" smtClean="0"/>
              <a:t>конверсиюю</a:t>
            </a:r>
            <a:r>
              <a:rPr lang="ru-RU" dirty="0" smtClean="0"/>
              <a:t> показали: Ремонт больнички - </a:t>
            </a:r>
            <a:r>
              <a:rPr lang="ru-RU" dirty="0" err="1" smtClean="0"/>
              <a:t>Автотаргетинг</a:t>
            </a:r>
            <a:r>
              <a:rPr lang="ru-RU" dirty="0" smtClean="0"/>
              <a:t>, </a:t>
            </a:r>
            <a:r>
              <a:rPr lang="ru-RU" dirty="0" err="1" smtClean="0"/>
              <a:t>helpingwomen</a:t>
            </a:r>
            <a:r>
              <a:rPr lang="ru-RU" dirty="0" smtClean="0"/>
              <a:t>/</a:t>
            </a:r>
            <a:r>
              <a:rPr lang="ru-RU" dirty="0" err="1" smtClean="0"/>
              <a:t>feminism_key</a:t>
            </a:r>
            <a:r>
              <a:rPr lang="ru-RU" dirty="0" smtClean="0"/>
              <a:t>, Культурно образованные (Больничка), Команда#2 / Бот / СПб , Кампания с фиксированным СРМ №10 от 14-03-2023, </a:t>
            </a:r>
            <a:r>
              <a:rPr lang="ru-RU" dirty="0" err="1" smtClean="0"/>
              <a:t>Верущие</a:t>
            </a:r>
            <a:r>
              <a:rPr lang="ru-RU" dirty="0" smtClean="0"/>
              <a:t> </a:t>
            </a:r>
            <a:r>
              <a:rPr lang="ru-RU" dirty="0" err="1" smtClean="0"/>
              <a:t>Автотаргетинг</a:t>
            </a:r>
            <a:r>
              <a:rPr lang="ru-RU" dirty="0" smtClean="0"/>
              <a:t> (Бездомные женщины), Благотворители/ помощь бездомным женщинам, Бизнесмены/ ремонт больнички, Сбор на больницу_ Родственники_ №16 от 15-03-2023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034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Эффективность кампаний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2" y="527538"/>
            <a:ext cx="8235462" cy="6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Эффективность кампаний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5993" y="1961662"/>
            <a:ext cx="90384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- Прибыль принесли только 5 кампаний:</a:t>
            </a:r>
          </a:p>
          <a:p>
            <a:r>
              <a:rPr lang="ru-RU" dirty="0" smtClean="0"/>
              <a:t>        - </a:t>
            </a:r>
            <a:r>
              <a:rPr lang="ru-RU" dirty="0" err="1" smtClean="0"/>
              <a:t>Пакет_Бездомашний</a:t>
            </a:r>
            <a:r>
              <a:rPr lang="ru-RU" dirty="0" smtClean="0"/>
              <a:t> </a:t>
            </a:r>
            <a:r>
              <a:rPr lang="ru-RU" dirty="0" err="1" smtClean="0"/>
              <a:t>очаг_Психологическая</a:t>
            </a:r>
            <a:r>
              <a:rPr lang="ru-RU" dirty="0" smtClean="0"/>
              <a:t> помощь</a:t>
            </a:r>
          </a:p>
          <a:p>
            <a:r>
              <a:rPr lang="ru-RU" dirty="0" smtClean="0"/>
              <a:t>        - </a:t>
            </a:r>
            <a:r>
              <a:rPr lang="ru-RU" dirty="0" err="1" smtClean="0"/>
              <a:t>РК_Обустройство_клиники</a:t>
            </a:r>
            <a:endParaRPr lang="ru-RU" dirty="0" smtClean="0"/>
          </a:p>
          <a:p>
            <a:r>
              <a:rPr lang="ru-RU" dirty="0" smtClean="0"/>
              <a:t>        - </a:t>
            </a:r>
            <a:r>
              <a:rPr lang="ru-RU" dirty="0" err="1" smtClean="0"/>
              <a:t>Пакет_Бездомашний</a:t>
            </a:r>
            <a:r>
              <a:rPr lang="ru-RU" dirty="0" smtClean="0"/>
              <a:t> </a:t>
            </a:r>
            <a:r>
              <a:rPr lang="ru-RU" dirty="0" err="1" smtClean="0"/>
              <a:t>очаг_Реабилитационные</a:t>
            </a:r>
            <a:r>
              <a:rPr lang="ru-RU" dirty="0" smtClean="0"/>
              <a:t> центры</a:t>
            </a:r>
          </a:p>
          <a:p>
            <a:r>
              <a:rPr lang="ru-RU" dirty="0" smtClean="0"/>
              <a:t>        - </a:t>
            </a:r>
            <a:r>
              <a:rPr lang="ru-RU" dirty="0" err="1" smtClean="0"/>
              <a:t>РК_Мобильная</a:t>
            </a:r>
            <a:r>
              <a:rPr lang="ru-RU" dirty="0" smtClean="0"/>
              <a:t> клиника</a:t>
            </a:r>
          </a:p>
          <a:p>
            <a:r>
              <a:rPr lang="ru-RU" dirty="0" smtClean="0"/>
              <a:t>        - Гео</a:t>
            </a:r>
          </a:p>
          <a:p>
            <a:r>
              <a:rPr lang="ru-RU" dirty="0" smtClean="0"/>
              <a:t>        </a:t>
            </a:r>
          </a:p>
          <a:p>
            <a:r>
              <a:rPr lang="ru-RU" dirty="0" smtClean="0"/>
              <a:t>Следует использовать опыт </a:t>
            </a:r>
            <a:r>
              <a:rPr lang="ru-RU" dirty="0" err="1" smtClean="0"/>
              <a:t>прибыльних</a:t>
            </a:r>
            <a:r>
              <a:rPr lang="ru-RU" dirty="0" smtClean="0"/>
              <a:t> кампаний в дальнейшем, определить их основные параметры и отличия от других компаний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9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58200" cy="674077"/>
          </a:xfrm>
        </p:spPr>
        <p:txBody>
          <a:bodyPr/>
          <a:lstStyle/>
          <a:p>
            <a:r>
              <a:rPr lang="ru-RU" dirty="0" smtClean="0"/>
              <a:t>Эффективность по условию показа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280"/>
            <a:ext cx="8774723" cy="468639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4738752"/>
            <a:ext cx="1219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Общая конверсия по нужным для нас тегам  ['</a:t>
            </a:r>
            <a:r>
              <a:rPr lang="ru-RU" dirty="0" err="1" smtClean="0"/>
              <a:t>благотворител</a:t>
            </a:r>
            <a:r>
              <a:rPr lang="ru-RU" dirty="0" smtClean="0"/>
              <a:t>', 'волонтёр', '</a:t>
            </a:r>
            <a:r>
              <a:rPr lang="ru-RU" dirty="0" err="1" smtClean="0"/>
              <a:t>пожертвов</a:t>
            </a:r>
            <a:r>
              <a:rPr lang="ru-RU" dirty="0" smtClean="0"/>
              <a:t>', 'фонд', 'помощь', 'приют', ',</a:t>
            </a:r>
            <a:r>
              <a:rPr lang="ru-RU" dirty="0" err="1" smtClean="0"/>
              <a:t>бездом</a:t>
            </a:r>
            <a:r>
              <a:rPr lang="ru-RU" dirty="0" smtClean="0"/>
              <a:t>'] из показа в клик выше, но совсем не намного, это говорит об относительно плохой привлекательности </a:t>
            </a:r>
            <a:r>
              <a:rPr lang="ru-RU" dirty="0" err="1" smtClean="0"/>
              <a:t>визуала</a:t>
            </a:r>
            <a:r>
              <a:rPr lang="ru-RU" dirty="0" smtClean="0"/>
              <a:t> нашей рекламы. Следует разобраться в причинах, в объявлении - в ролике, в общем в визуальной составляющей рекламы. </a:t>
            </a:r>
          </a:p>
          <a:p>
            <a:r>
              <a:rPr lang="ru-RU" dirty="0" smtClean="0"/>
              <a:t>Как бы то ни было прибыльными стали теги указанные выше и следует присмотреться к ним при настройке </a:t>
            </a:r>
            <a:r>
              <a:rPr lang="ru-RU" dirty="0" err="1" smtClean="0"/>
              <a:t>таргетинга</a:t>
            </a:r>
            <a:r>
              <a:rPr lang="ru-RU" dirty="0" smtClean="0"/>
              <a:t>. </a:t>
            </a:r>
            <a:r>
              <a:rPr lang="ru-RU" dirty="0" err="1" smtClean="0"/>
              <a:t>Автотаргетинг</a:t>
            </a:r>
            <a:r>
              <a:rPr lang="ru-RU" dirty="0" smtClean="0"/>
              <a:t> и правда неплохо </a:t>
            </a:r>
            <a:r>
              <a:rPr lang="ru-RU" dirty="0" err="1" smtClean="0"/>
              <a:t>привелакает</a:t>
            </a:r>
            <a:r>
              <a:rPr lang="ru-RU" dirty="0" smtClean="0"/>
              <a:t> людей, но экономически невыгоден, следует отказаться от него и провести более точную настройку в общем.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7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84577" cy="6154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Эффективность по условию показа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5815" y="98228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Единственные по положительной прибыльности теги:</a:t>
            </a:r>
          </a:p>
          <a:p>
            <a:r>
              <a:rPr lang="ru-RU" dirty="0" smtClean="0"/>
              <a:t>   - психиатрия помощь 300288.02 	</a:t>
            </a:r>
          </a:p>
          <a:p>
            <a:r>
              <a:rPr lang="ru-RU" dirty="0" smtClean="0"/>
              <a:t>   - </a:t>
            </a:r>
            <a:r>
              <a:rPr lang="ru-RU" dirty="0" err="1" smtClean="0"/>
              <a:t>шива</a:t>
            </a:r>
            <a:r>
              <a:rPr lang="ru-RU" dirty="0" smtClean="0"/>
              <a:t> 30151.28 	</a:t>
            </a:r>
          </a:p>
          <a:p>
            <a:r>
              <a:rPr lang="ru-RU" dirty="0" smtClean="0"/>
              <a:t>   - отдать +на благотворительность</a:t>
            </a:r>
          </a:p>
          <a:p>
            <a:r>
              <a:rPr lang="ru-RU" dirty="0" smtClean="0"/>
              <a:t>   - запись +к бесплатному врачу </a:t>
            </a:r>
            <a:r>
              <a:rPr lang="ru-RU" dirty="0" err="1" smtClean="0"/>
              <a:t>спб</a:t>
            </a:r>
            <a:r>
              <a:rPr lang="ru-RU" dirty="0" smtClean="0"/>
              <a:t>  30082.91 	</a:t>
            </a:r>
          </a:p>
          <a:p>
            <a:r>
              <a:rPr lang="ru-RU" dirty="0" smtClean="0"/>
              <a:t>   - сделать пожертвование  29506.42 	</a:t>
            </a:r>
          </a:p>
          <a:p>
            <a:r>
              <a:rPr lang="ru-RU" dirty="0" smtClean="0"/>
              <a:t>   - йога </a:t>
            </a:r>
            <a:r>
              <a:rPr lang="ru-RU" dirty="0" err="1" smtClean="0"/>
              <a:t>спб</a:t>
            </a:r>
            <a:r>
              <a:rPr lang="ru-RU" dirty="0" smtClean="0"/>
              <a:t>  10101.46 	</a:t>
            </a:r>
          </a:p>
          <a:p>
            <a:r>
              <a:rPr lang="ru-RU" dirty="0" smtClean="0"/>
              <a:t>   </a:t>
            </a:r>
          </a:p>
          <a:p>
            <a:r>
              <a:rPr lang="ru-RU" dirty="0" smtClean="0"/>
              <a:t>Самыми дорогими для нас стали:</a:t>
            </a:r>
          </a:p>
          <a:p>
            <a:r>
              <a:rPr lang="ru-RU" dirty="0" smtClean="0"/>
              <a:t>   - '---</a:t>
            </a:r>
            <a:r>
              <a:rPr lang="ru-RU" dirty="0" err="1" smtClean="0"/>
              <a:t>autotargeting</a:t>
            </a:r>
            <a:r>
              <a:rPr lang="ru-RU" dirty="0" smtClean="0"/>
              <a:t> -244811.46 	</a:t>
            </a:r>
          </a:p>
          <a:p>
            <a:r>
              <a:rPr lang="ru-RU" dirty="0" smtClean="0"/>
              <a:t>   - благотворительность -25027.81 	</a:t>
            </a:r>
          </a:p>
          <a:p>
            <a:r>
              <a:rPr lang="ru-RU" dirty="0" smtClean="0"/>
              <a:t>   - благотворительный фонд  -12727.04 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3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92827"/>
            <a:ext cx="1173773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принять данные сета </a:t>
            </a:r>
            <a:r>
              <a:rPr lang="ru-RU" dirty="0" err="1" smtClean="0"/>
              <a:t>adgrants</a:t>
            </a:r>
            <a:r>
              <a:rPr lang="ru-RU" dirty="0" smtClean="0"/>
              <a:t> за </a:t>
            </a:r>
            <a:r>
              <a:rPr lang="ru-RU" dirty="0" err="1" smtClean="0"/>
              <a:t>читую</a:t>
            </a:r>
            <a:r>
              <a:rPr lang="ru-RU" dirty="0" smtClean="0"/>
              <a:t> монету мы понесли убытки. Рекламные кампании принесли достаточно низкую конверсию в результат даже по меркам благотворительности. Большим плюсом можно считать хороший объём данных, который помогает нам установить примерный портрет типичного </a:t>
            </a:r>
            <a:r>
              <a:rPr lang="ru-RU" dirty="0" err="1" smtClean="0"/>
              <a:t>донатера</a:t>
            </a:r>
            <a:r>
              <a:rPr lang="ru-RU" dirty="0" smtClean="0"/>
              <a:t> на </a:t>
            </a:r>
            <a:r>
              <a:rPr lang="ru-RU" dirty="0" err="1" smtClean="0"/>
              <a:t>нащи</a:t>
            </a:r>
            <a:r>
              <a:rPr lang="ru-RU" dirty="0" smtClean="0"/>
              <a:t> компании и в дальнейшем быть более эффективными</a:t>
            </a:r>
          </a:p>
          <a:p>
            <a:endParaRPr lang="ru-RU" dirty="0" smtClean="0"/>
          </a:p>
          <a:p>
            <a:r>
              <a:rPr lang="ru-RU" dirty="0" smtClean="0"/>
              <a:t>Донор тип "А" основная аудитория ориентации:</a:t>
            </a:r>
          </a:p>
          <a:p>
            <a:r>
              <a:rPr lang="ru-RU" dirty="0" smtClean="0"/>
              <a:t>   - Женщина в возрастной группе 25-34 или 45-54 </a:t>
            </a:r>
          </a:p>
          <a:p>
            <a:r>
              <a:rPr lang="ru-RU" dirty="0" smtClean="0"/>
              <a:t>   - Уровень платежеспособности 6-10 или "Остальное"</a:t>
            </a:r>
          </a:p>
          <a:p>
            <a:r>
              <a:rPr lang="ru-RU" dirty="0" smtClean="0"/>
              <a:t>   </a:t>
            </a:r>
          </a:p>
          <a:p>
            <a:r>
              <a:rPr lang="ru-RU" dirty="0" smtClean="0"/>
              <a:t>Донор тип "Б" те о ком не стоит забывать:</a:t>
            </a:r>
          </a:p>
          <a:p>
            <a:endParaRPr lang="ru-RU" dirty="0" smtClean="0"/>
          </a:p>
          <a:p>
            <a:r>
              <a:rPr lang="ru-RU" dirty="0" smtClean="0"/>
              <a:t>   - Женщина или мужчина  в группе 35-44 или старше 55</a:t>
            </a:r>
          </a:p>
          <a:p>
            <a:r>
              <a:rPr lang="ru-RU" dirty="0" smtClean="0"/>
              <a:t>   - Уровень платежеспособности 6-10 или "Остальное"</a:t>
            </a:r>
          </a:p>
          <a:p>
            <a:r>
              <a:rPr lang="ru-RU" dirty="0" smtClean="0"/>
              <a:t>   </a:t>
            </a:r>
          </a:p>
          <a:p>
            <a:endParaRPr lang="ru-RU" dirty="0" smtClean="0"/>
          </a:p>
          <a:p>
            <a:r>
              <a:rPr lang="ru-RU" dirty="0" smtClean="0"/>
              <a:t>Не стоит </a:t>
            </a:r>
            <a:r>
              <a:rPr lang="ru-RU" dirty="0" err="1" smtClean="0"/>
              <a:t>полность</a:t>
            </a:r>
            <a:r>
              <a:rPr lang="ru-RU" dirty="0" smtClean="0"/>
              <a:t> уходить от доноров с большой платежеспособностью, но всё же стоит отнестись к ним более скептически, такие группы могут  "выстрелить" но при массовом </a:t>
            </a:r>
            <a:r>
              <a:rPr lang="ru-RU" dirty="0" err="1" smtClean="0"/>
              <a:t>рассчёте</a:t>
            </a:r>
            <a:r>
              <a:rPr lang="ru-RU" dirty="0" smtClean="0"/>
              <a:t> на них приносят убытки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Доноры на которых не стоит </a:t>
            </a:r>
            <a:r>
              <a:rPr lang="ru-RU" dirty="0" err="1" smtClean="0"/>
              <a:t>расситывать</a:t>
            </a:r>
            <a:r>
              <a:rPr lang="ru-RU" dirty="0" smtClean="0"/>
              <a:t>:</a:t>
            </a:r>
          </a:p>
          <a:p>
            <a:r>
              <a:rPr lang="ru-RU" dirty="0" smtClean="0"/>
              <a:t>   - Младше 24</a:t>
            </a:r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9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-1"/>
            <a:ext cx="8537331" cy="674077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конверсия, воронка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076"/>
            <a:ext cx="9165775" cy="38979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013240"/>
            <a:ext cx="113940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Конверсия из клика в целевое действие составила 1.12</a:t>
            </a:r>
            <a:r>
              <a:rPr lang="en-US" dirty="0" smtClean="0"/>
              <a:t>%, </a:t>
            </a:r>
            <a:r>
              <a:rPr lang="ru-RU" dirty="0" smtClean="0"/>
              <a:t>средняя конверсия</a:t>
            </a:r>
          </a:p>
          <a:p>
            <a:r>
              <a:rPr lang="ru-RU" dirty="0" smtClean="0"/>
              <a:t>	в сфере благотворительности по данному параметру около 2% (по данным </a:t>
            </a:r>
            <a:r>
              <a:rPr lang="en-US" dirty="0" smtClean="0">
                <a:hlinkClick r:id="rId3"/>
              </a:rPr>
              <a:t>www.miloserdie.ru</a:t>
            </a:r>
            <a:r>
              <a:rPr lang="ru-RU" dirty="0" smtClean="0"/>
              <a:t>), </a:t>
            </a:r>
          </a:p>
          <a:p>
            <a:r>
              <a:rPr lang="ru-RU" dirty="0" smtClean="0"/>
              <a:t>	мы почти в два раза хуже по итогам.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Конверсия из показа в клик составила 0.4</a:t>
            </a:r>
            <a:r>
              <a:rPr lang="en-US" dirty="0" smtClean="0"/>
              <a:t>% </a:t>
            </a:r>
            <a:r>
              <a:rPr lang="ru-RU" dirty="0" smtClean="0"/>
              <a:t>так же низкий показатель, возможно дело</a:t>
            </a:r>
          </a:p>
          <a:p>
            <a:r>
              <a:rPr lang="ru-RU" dirty="0" smtClean="0"/>
              <a:t> 	в визуальной составляющей рекламы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Конверсия из показа в целевое действие – 0.004%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69577" y="826477"/>
            <a:ext cx="810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Воронка конверсий по рекламным кампаниям с 15-05-2023 по 19-07-2023 </a:t>
            </a:r>
            <a:endParaRPr lang="ru-RU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1" y="1219200"/>
            <a:ext cx="8901954" cy="3790510"/>
          </a:xfrm>
          <a:prstGeom prst="rect">
            <a:avLst/>
          </a:prstGeom>
        </p:spPr>
      </p:pic>
      <p:sp>
        <p:nvSpPr>
          <p:cNvPr id="8" name="Заголовок 3"/>
          <p:cNvSpPr>
            <a:spLocks noGrp="1"/>
          </p:cNvSpPr>
          <p:nvPr>
            <p:ph type="title"/>
          </p:nvPr>
        </p:nvSpPr>
        <p:spPr>
          <a:xfrm>
            <a:off x="0" y="-1"/>
            <a:ext cx="8537331" cy="674077"/>
          </a:xfrm>
        </p:spPr>
        <p:txBody>
          <a:bodyPr>
            <a:normAutofit/>
          </a:bodyPr>
          <a:lstStyle/>
          <a:p>
            <a:r>
              <a:rPr lang="ru-RU" dirty="0" smtClean="0"/>
              <a:t>Клики во времени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34114" y="5364796"/>
            <a:ext cx="8512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Так выглядит количество кликов во времени</a:t>
            </a:r>
          </a:p>
          <a:p>
            <a:r>
              <a:rPr lang="ru-RU" dirty="0" smtClean="0"/>
              <a:t>Кажется что 1 и 2 сектора рекламной активности хорошо привлекали людей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Конверсии во времени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4" y="797858"/>
            <a:ext cx="9236243" cy="3968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102352"/>
            <a:ext cx="7237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 конечная цель не только привлечение кликов а конверсия.</a:t>
            </a:r>
          </a:p>
          <a:p>
            <a:r>
              <a:rPr lang="ru-RU" dirty="0" smtClean="0"/>
              <a:t>С этой точки зрения первые два периода рекламных активностей</a:t>
            </a:r>
          </a:p>
          <a:p>
            <a:r>
              <a:rPr lang="ru-RU" dirty="0" smtClean="0"/>
              <a:t>Принесли почти нулевой результат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Пик конверсий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27" y="660400"/>
            <a:ext cx="790685" cy="3924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7012" y="674469"/>
            <a:ext cx="85202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 мы уже увидели на прошлом графике был резкий пик конверсий, важно </a:t>
            </a:r>
          </a:p>
          <a:p>
            <a:r>
              <a:rPr lang="ru-RU" dirty="0" smtClean="0"/>
              <a:t>знать какие компании и в какое время дали такие мощные результаты.</a:t>
            </a:r>
          </a:p>
          <a:p>
            <a:r>
              <a:rPr lang="ru-RU" dirty="0" smtClean="0"/>
              <a:t>Даты пиков - «	</a:t>
            </a:r>
            <a:r>
              <a:rPr lang="en-US" dirty="0" smtClean="0"/>
              <a:t>” </a:t>
            </a:r>
            <a:r>
              <a:rPr lang="ru-RU" dirty="0" smtClean="0"/>
              <a:t>и "2023-06-25"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88" y="1995269"/>
            <a:ext cx="7340920" cy="25899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8237" y="5177524"/>
            <a:ext cx="893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Основными тегами стали </a:t>
            </a:r>
            <a:r>
              <a:rPr lang="ru-RU" dirty="0" err="1" smtClean="0"/>
              <a:t>автотаргетинг</a:t>
            </a:r>
            <a:r>
              <a:rPr lang="ru-RU" dirty="0" smtClean="0"/>
              <a:t>, возвращение на сайт и запросы погоды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43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308731" cy="58029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Эффективность по полу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b="12921"/>
          <a:stretch/>
        </p:blipFill>
        <p:spPr>
          <a:xfrm>
            <a:off x="105508" y="580293"/>
            <a:ext cx="5468816" cy="25673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66" y="3147646"/>
            <a:ext cx="6947197" cy="37103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0405" y="2026485"/>
            <a:ext cx="5662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Женщины чаще смотрят нашу рекламу, приносят больший доход.</a:t>
            </a:r>
          </a:p>
          <a:p>
            <a:r>
              <a:rPr lang="ru-RU" sz="1400" dirty="0" smtClean="0"/>
              <a:t>Мужчины смотрят реже, являются основным источником расхода, имеют конверсию в клик незначительно больше</a:t>
            </a:r>
          </a:p>
          <a:p>
            <a:r>
              <a:rPr lang="ru-RU" sz="1400" dirty="0" smtClean="0"/>
              <a:t>Нужно определенно усилить упор на женскую аудиторию.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432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6" r="20381"/>
          <a:stretch/>
        </p:blipFill>
        <p:spPr>
          <a:xfrm>
            <a:off x="0" y="559410"/>
            <a:ext cx="3822371" cy="3550165"/>
          </a:xfrm>
          <a:prstGeom prst="rect">
            <a:avLst/>
          </a:prstGeom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79231"/>
          </a:xfrm>
        </p:spPr>
        <p:txBody>
          <a:bodyPr/>
          <a:lstStyle/>
          <a:p>
            <a:r>
              <a:rPr lang="ru-RU" dirty="0" smtClean="0"/>
              <a:t>Платежеспособность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8602" y="4568704"/>
            <a:ext cx="9365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Возможно стоит исключить высокие уровни платежеспособности (1 и 2-5%), особенно</a:t>
            </a:r>
          </a:p>
          <a:p>
            <a:r>
              <a:rPr lang="ru-RU" dirty="0" smtClean="0"/>
              <a:t> если их клики или переходы в целевое действие стоят дороже. Основной упор нужно делать на 6-10%,в группе "Остальные" стоит подумать над настройками показов, явно не все параметры этой группы дают плюсовой выхлоп.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 r="6235"/>
          <a:stretch/>
        </p:blipFill>
        <p:spPr>
          <a:xfrm>
            <a:off x="3640014" y="684021"/>
            <a:ext cx="6365631" cy="3425554"/>
          </a:xfrm>
          <a:prstGeom prst="round2DiagRect">
            <a:avLst>
              <a:gd name="adj1" fmla="val 16667"/>
              <a:gd name="adj2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19592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983089" cy="55098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Эффективность по возрасту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" t="6740" r="4864" b="15105"/>
          <a:stretch/>
        </p:blipFill>
        <p:spPr>
          <a:xfrm>
            <a:off x="0" y="550985"/>
            <a:ext cx="7039982" cy="32297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7" b="6367"/>
          <a:stretch/>
        </p:blipFill>
        <p:spPr>
          <a:xfrm>
            <a:off x="1055076" y="4036170"/>
            <a:ext cx="6084277" cy="282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6251331" cy="650631"/>
          </a:xfrm>
        </p:spPr>
        <p:txBody>
          <a:bodyPr/>
          <a:lstStyle/>
          <a:p>
            <a:r>
              <a:rPr lang="ru-RU" dirty="0"/>
              <a:t>Эффективность по возрасту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650631"/>
            <a:ext cx="8237537" cy="4399498"/>
          </a:xfrm>
        </p:spPr>
      </p:pic>
      <p:sp>
        <p:nvSpPr>
          <p:cNvPr id="6" name="Прямоугольник 5"/>
          <p:cNvSpPr/>
          <p:nvPr/>
        </p:nvSpPr>
        <p:spPr>
          <a:xfrm>
            <a:off x="581146" y="4685097"/>
            <a:ext cx="90112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Стоит отказаться от показа благотворительной рекламы лицам до 24 лет - с точки зрения конверсии и экономики это </a:t>
            </a:r>
            <a:r>
              <a:rPr lang="ru-RU" dirty="0" err="1" smtClean="0"/>
              <a:t>необосновано</a:t>
            </a:r>
            <a:r>
              <a:rPr lang="ru-RU" dirty="0" smtClean="0"/>
              <a:t>. Лучшей категорией является 45-54 по доходности и 25-34 по конверсиям из клика в результат. По результатам нашей компании это две основные целевые группы на которых стоит сосредоточить внимание в будущем. Не рекомендую совсем убирать остальные группы, просто подойти к настройке более тщательно, основываясь на общем выводе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8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638</Words>
  <Application>Microsoft Office PowerPoint</Application>
  <PresentationFormat>Широкоэкранный</PresentationFormat>
  <Paragraphs>86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Аспект</vt:lpstr>
      <vt:lpstr>НКО Больничка</vt:lpstr>
      <vt:lpstr>Общая конверсия, воронка</vt:lpstr>
      <vt:lpstr>Клики во времени</vt:lpstr>
      <vt:lpstr>Конверсии во времени</vt:lpstr>
      <vt:lpstr>Пик конверсий</vt:lpstr>
      <vt:lpstr>Эффективность по полу</vt:lpstr>
      <vt:lpstr>Платежеспособность</vt:lpstr>
      <vt:lpstr>Эффективность по возрасту</vt:lpstr>
      <vt:lpstr>Эффективность по возрасту</vt:lpstr>
      <vt:lpstr>Эффективность кампаний</vt:lpstr>
      <vt:lpstr>Эффективность кампаний</vt:lpstr>
      <vt:lpstr>Эффективность кампаний</vt:lpstr>
      <vt:lpstr>Эффективность кампаний</vt:lpstr>
      <vt:lpstr>Эффективность по условию показа</vt:lpstr>
      <vt:lpstr>Эффективность по условию показа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НКО Больничка</dc:title>
  <dc:creator>Рассадин Максим Игоревич</dc:creator>
  <cp:lastModifiedBy>Рассадин Максим Игоревич</cp:lastModifiedBy>
  <cp:revision>7</cp:revision>
  <dcterms:created xsi:type="dcterms:W3CDTF">2023-11-12T11:02:18Z</dcterms:created>
  <dcterms:modified xsi:type="dcterms:W3CDTF">2023-11-12T12:11:43Z</dcterms:modified>
</cp:coreProperties>
</file>