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3" r:id="rId5"/>
    <p:sldId id="262" r:id="rId6"/>
    <p:sldId id="280" r:id="rId7"/>
    <p:sldId id="265" r:id="rId8"/>
    <p:sldId id="264" r:id="rId9"/>
    <p:sldId id="267" r:id="rId10"/>
    <p:sldId id="270" r:id="rId11"/>
    <p:sldId id="279" r:id="rId12"/>
    <p:sldId id="273" r:id="rId13"/>
    <p:sldId id="259" r:id="rId14"/>
    <p:sldId id="277" r:id="rId15"/>
    <p:sldId id="278" r:id="rId16"/>
    <p:sldId id="282" r:id="rId17"/>
    <p:sldId id="284" r:id="rId18"/>
    <p:sldId id="271" r:id="rId19"/>
    <p:sldId id="283" r:id="rId20"/>
    <p:sldId id="285" r:id="rId21"/>
    <p:sldId id="286" r:id="rId22"/>
    <p:sldId id="269"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671"/>
    <a:srgbClr val="F6787C"/>
    <a:srgbClr val="AE5A21"/>
    <a:srgbClr val="DF6C70"/>
    <a:srgbClr val="ED7D31"/>
    <a:srgbClr val="F19659"/>
    <a:srgbClr val="41719C"/>
    <a:srgbClr val="5B9BD5"/>
    <a:srgbClr val="3C7F88"/>
    <a:srgbClr val="47B6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95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2361084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304067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424707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281742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190859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14590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167442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129971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2747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33925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A9D8BC-3F7A-4360-BB6D-F1FCB3470FB4}" type="datetimeFigureOut">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08BC49-1B67-4826-A1F3-48AF839B00E7}" type="slidenum">
              <a:rPr lang="en-US" smtClean="0"/>
              <a:t>‹#›</a:t>
            </a:fld>
            <a:endParaRPr lang="en-US" dirty="0"/>
          </a:p>
        </p:txBody>
      </p:sp>
    </p:spTree>
    <p:extLst>
      <p:ext uri="{BB962C8B-B14F-4D97-AF65-F5344CB8AC3E}">
        <p14:creationId xmlns:p14="http://schemas.microsoft.com/office/powerpoint/2010/main" val="1477509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9D8BC-3F7A-4360-BB6D-F1FCB3470FB4}" type="datetimeFigureOut">
              <a:rPr lang="en-US" smtClean="0"/>
              <a:t>3/20/2020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8BC49-1B67-4826-A1F3-48AF839B00E7}" type="slidenum">
              <a:rPr lang="en-US" smtClean="0"/>
              <a:t>‹#›</a:t>
            </a:fld>
            <a:endParaRPr lang="en-US" dirty="0"/>
          </a:p>
        </p:txBody>
      </p:sp>
    </p:spTree>
    <p:extLst>
      <p:ext uri="{BB962C8B-B14F-4D97-AF65-F5344CB8AC3E}">
        <p14:creationId xmlns:p14="http://schemas.microsoft.com/office/powerpoint/2010/main" val="72493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36" y="420624"/>
            <a:ext cx="4590288" cy="1756664"/>
          </a:xfrm>
        </p:spPr>
        <p:txBody>
          <a:bodyPr>
            <a:normAutofit/>
          </a:bodyPr>
          <a:lstStyle/>
          <a:p>
            <a:r>
              <a:rPr lang="uk-UA" sz="5400" b="1" dirty="0" smtClean="0">
                <a:solidFill>
                  <a:srgbClr val="3C7F88"/>
                </a:solidFill>
                <a:latin typeface="+mn-lt"/>
              </a:rPr>
              <a:t>ПОДАТКИ</a:t>
            </a:r>
            <a:endParaRPr lang="en-US" sz="5400" b="1" dirty="0">
              <a:solidFill>
                <a:srgbClr val="3C7F88"/>
              </a:solidFill>
              <a:latin typeface="+mn-lt"/>
            </a:endParaRPr>
          </a:p>
        </p:txBody>
      </p:sp>
      <p:sp>
        <p:nvSpPr>
          <p:cNvPr id="3" name="Subtitle 2"/>
          <p:cNvSpPr>
            <a:spLocks noGrp="1"/>
          </p:cNvSpPr>
          <p:nvPr>
            <p:ph type="subTitle" idx="1"/>
          </p:nvPr>
        </p:nvSpPr>
        <p:spPr>
          <a:xfrm>
            <a:off x="1202436" y="2177288"/>
            <a:ext cx="2532888" cy="476186"/>
          </a:xfrm>
        </p:spPr>
        <p:txBody>
          <a:bodyPr>
            <a:normAutofit fontScale="85000" lnSpcReduction="10000"/>
          </a:bodyPr>
          <a:lstStyle/>
          <a:p>
            <a:r>
              <a:rPr lang="uk-UA" dirty="0" smtClean="0">
                <a:solidFill>
                  <a:srgbClr val="47B6EE"/>
                </a:solidFill>
              </a:rPr>
              <a:t>та податкова система</a:t>
            </a:r>
            <a:endParaRPr lang="en-US" dirty="0">
              <a:solidFill>
                <a:srgbClr val="47B6EE"/>
              </a:solidFill>
            </a:endParaRPr>
          </a:p>
        </p:txBody>
      </p:sp>
    </p:spTree>
    <p:extLst>
      <p:ext uri="{BB962C8B-B14F-4D97-AF65-F5344CB8AC3E}">
        <p14:creationId xmlns:p14="http://schemas.microsoft.com/office/powerpoint/2010/main" val="3977736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835224" cy="737680"/>
          </a:xfrm>
          <a:prstGeom prst="rect">
            <a:avLst/>
          </a:prstGeom>
        </p:spPr>
      </p:pic>
      <p:sp>
        <p:nvSpPr>
          <p:cNvPr id="3" name="Прямоугольник 2"/>
          <p:cNvSpPr/>
          <p:nvPr/>
        </p:nvSpPr>
        <p:spPr>
          <a:xfrm>
            <a:off x="542924" y="737680"/>
            <a:ext cx="8039101" cy="1200329"/>
          </a:xfrm>
          <a:prstGeom prst="rect">
            <a:avLst/>
          </a:prstGeom>
        </p:spPr>
        <p:txBody>
          <a:bodyPr wrap="square">
            <a:spAutoFit/>
          </a:bodyPr>
          <a:lstStyle/>
          <a:p>
            <a:r>
              <a:rPr lang="uk-UA" b="1" i="1" u="sng" dirty="0"/>
              <a:t>Об'єкт податку </a:t>
            </a:r>
            <a:r>
              <a:rPr lang="uk-UA" dirty="0"/>
              <a:t>вказує на те, що саме оподатковується (дохід, земля, транспортний засіб тощо). Назва податку майже завжди походить від об'єкта оподаткування. У фіскальній термінології об'єкт оподаткування ще називають податковою базою.</a:t>
            </a:r>
          </a:p>
        </p:txBody>
      </p:sp>
      <p:sp>
        <p:nvSpPr>
          <p:cNvPr id="4" name="Прямоугольник 3"/>
          <p:cNvSpPr/>
          <p:nvPr/>
        </p:nvSpPr>
        <p:spPr>
          <a:xfrm>
            <a:off x="542924" y="1938009"/>
            <a:ext cx="7867651" cy="923330"/>
          </a:xfrm>
          <a:prstGeom prst="rect">
            <a:avLst/>
          </a:prstGeom>
        </p:spPr>
        <p:txBody>
          <a:bodyPr wrap="square">
            <a:spAutoFit/>
          </a:bodyPr>
          <a:lstStyle/>
          <a:p>
            <a:r>
              <a:rPr lang="uk-UA" b="1" i="1" u="sng" dirty="0" smtClean="0"/>
              <a:t>Суб'єкти оподаткування </a:t>
            </a:r>
            <a:r>
              <a:rPr lang="uk-UA" dirty="0" smtClean="0"/>
              <a:t>— це особи (юридичні або фізичні), на яких покладено обов'язки сплачувати, утримувати та перераховувати податки до бюджету.</a:t>
            </a:r>
            <a:endParaRPr lang="uk-UA" dirty="0"/>
          </a:p>
        </p:txBody>
      </p:sp>
      <p:sp>
        <p:nvSpPr>
          <p:cNvPr id="5" name="Прямоугольник 4"/>
          <p:cNvSpPr/>
          <p:nvPr/>
        </p:nvSpPr>
        <p:spPr>
          <a:xfrm>
            <a:off x="542924" y="2861339"/>
            <a:ext cx="8039101" cy="2308324"/>
          </a:xfrm>
          <a:prstGeom prst="rect">
            <a:avLst/>
          </a:prstGeom>
        </p:spPr>
        <p:txBody>
          <a:bodyPr wrap="square">
            <a:spAutoFit/>
          </a:bodyPr>
          <a:lstStyle/>
          <a:p>
            <a:r>
              <a:rPr lang="uk-UA" b="1" i="1" u="sng" dirty="0" smtClean="0"/>
              <a:t>Джерелом податку </a:t>
            </a:r>
            <a:r>
              <a:rPr lang="uk-UA" dirty="0" smtClean="0"/>
              <a:t>називають дохід, з якого платник сплачує податок. Джерело сплати може бути безпосередньо пов'язане з об'єктом оподаткування (коли оподатковується сам дохід або майно, що приносить дохід), а може і не мати стосунку до об'єкта оподаткування (наприклад, податки на майно і землю, які перебувають в особистому користуванні і не приносять доходу їх власникам). Податок може сплачуватись із доходу (незалежно від джерел його отримання), або капіталу (майна), коли для покриття податку доводиться витрачати його частку.</a:t>
            </a:r>
            <a:endParaRPr lang="uk-UA" dirty="0"/>
          </a:p>
        </p:txBody>
      </p:sp>
    </p:spTree>
    <p:extLst>
      <p:ext uri="{BB962C8B-B14F-4D97-AF65-F5344CB8AC3E}">
        <p14:creationId xmlns:p14="http://schemas.microsoft.com/office/powerpoint/2010/main" val="211815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835224" cy="737680"/>
          </a:xfrm>
          <a:prstGeom prst="rect">
            <a:avLst/>
          </a:prstGeom>
        </p:spPr>
      </p:pic>
      <p:sp>
        <p:nvSpPr>
          <p:cNvPr id="3" name="Прямоугольник 2"/>
          <p:cNvSpPr/>
          <p:nvPr/>
        </p:nvSpPr>
        <p:spPr>
          <a:xfrm>
            <a:off x="552450" y="613855"/>
            <a:ext cx="8362950" cy="1754326"/>
          </a:xfrm>
          <a:prstGeom prst="rect">
            <a:avLst/>
          </a:prstGeom>
        </p:spPr>
        <p:txBody>
          <a:bodyPr wrap="square">
            <a:spAutoFit/>
          </a:bodyPr>
          <a:lstStyle/>
          <a:p>
            <a:r>
              <a:rPr lang="uk-UA" b="1" i="1" u="sng" dirty="0"/>
              <a:t>Одиницею оподаткування </a:t>
            </a:r>
            <a:r>
              <a:rPr lang="uk-UA" dirty="0"/>
              <a:t>(або масштабом вимірювання) є одиниця виміру (фізичного чи грошового) об'єкта оподаткування. Фізичний вимір точніше відображає об'єкт оподаткування (площа земельної ділянки в га або м2, обсяг циліндра двигуна транспортного засобу в м3). Грошовий вимір може бути безпосереднім — у разі оцінювання доходів і опосередкованим — якщо оцінюється земельна ділянка, майно тощо.</a:t>
            </a:r>
          </a:p>
        </p:txBody>
      </p:sp>
      <p:sp>
        <p:nvSpPr>
          <p:cNvPr id="4" name="Прямоугольник 3"/>
          <p:cNvSpPr/>
          <p:nvPr/>
        </p:nvSpPr>
        <p:spPr>
          <a:xfrm>
            <a:off x="552450" y="2274838"/>
            <a:ext cx="8229600" cy="1200329"/>
          </a:xfrm>
          <a:prstGeom prst="rect">
            <a:avLst/>
          </a:prstGeom>
        </p:spPr>
        <p:txBody>
          <a:bodyPr wrap="square">
            <a:spAutoFit/>
          </a:bodyPr>
          <a:lstStyle/>
          <a:p>
            <a:r>
              <a:rPr lang="uk-UA" b="1" i="1" u="sng" dirty="0" smtClean="0"/>
              <a:t>Ставка податку </a:t>
            </a:r>
            <a:r>
              <a:rPr lang="uk-UA" dirty="0" smtClean="0"/>
              <a:t>— це законодавчо встановлена величина податку на одиницю виміру бази оподаткування. Існують два підходи до встановлення податкових ставок: універсальний і диференційований. За універсального встановлюється єдина для всіх платників ставка, за диференційованого — кілька. </a:t>
            </a:r>
            <a:endParaRPr lang="uk-UA" dirty="0"/>
          </a:p>
        </p:txBody>
      </p:sp>
      <p:sp>
        <p:nvSpPr>
          <p:cNvPr id="5" name="Прямоугольник 4"/>
          <p:cNvSpPr/>
          <p:nvPr/>
        </p:nvSpPr>
        <p:spPr>
          <a:xfrm>
            <a:off x="552450" y="3475167"/>
            <a:ext cx="8229600" cy="923330"/>
          </a:xfrm>
          <a:prstGeom prst="rect">
            <a:avLst/>
          </a:prstGeom>
        </p:spPr>
        <p:txBody>
          <a:bodyPr wrap="square">
            <a:spAutoFit/>
          </a:bodyPr>
          <a:lstStyle/>
          <a:p>
            <a:r>
              <a:rPr lang="uk-UA" b="1" i="1" u="sng" dirty="0" smtClean="0"/>
              <a:t>Податкова квота </a:t>
            </a:r>
            <a:r>
              <a:rPr lang="uk-UA" dirty="0" smtClean="0"/>
              <a:t>— частка податку в доході платника. Вона характеризує рівень оподаткування і може бути як в абсолютному, так і у відносному вимірах. У податковій справі податкові квоти законодавчо не встановлюються.</a:t>
            </a:r>
            <a:endParaRPr lang="uk-UA" dirty="0"/>
          </a:p>
        </p:txBody>
      </p:sp>
    </p:spTree>
    <p:extLst>
      <p:ext uri="{BB962C8B-B14F-4D97-AF65-F5344CB8AC3E}">
        <p14:creationId xmlns:p14="http://schemas.microsoft.com/office/powerpoint/2010/main" val="265064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62100" y="260537"/>
            <a:ext cx="6086475" cy="3905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pic>
        <p:nvPicPr>
          <p:cNvPr id="3" name="Рисунок 2"/>
          <p:cNvPicPr>
            <a:picLocks noChangeAspect="1"/>
          </p:cNvPicPr>
          <p:nvPr/>
        </p:nvPicPr>
        <p:blipFill>
          <a:blip r:embed="rId2"/>
          <a:stretch>
            <a:fillRect/>
          </a:stretch>
        </p:blipFill>
        <p:spPr>
          <a:xfrm>
            <a:off x="1130090" y="149187"/>
            <a:ext cx="6413710" cy="613223"/>
          </a:xfrm>
          <a:prstGeom prst="rect">
            <a:avLst/>
          </a:prstGeom>
        </p:spPr>
      </p:pic>
      <p:sp>
        <p:nvSpPr>
          <p:cNvPr id="5" name="Прямоугольник 4"/>
          <p:cNvSpPr/>
          <p:nvPr/>
        </p:nvSpPr>
        <p:spPr>
          <a:xfrm>
            <a:off x="557212" y="1500218"/>
            <a:ext cx="8096250" cy="2585323"/>
          </a:xfrm>
          <a:prstGeom prst="rect">
            <a:avLst/>
          </a:prstGeom>
        </p:spPr>
        <p:txBody>
          <a:bodyPr wrap="square">
            <a:spAutoFit/>
          </a:bodyPr>
          <a:lstStyle/>
          <a:p>
            <a:r>
              <a:rPr lang="uk-UA" dirty="0" smtClean="0"/>
              <a:t>Історія </a:t>
            </a:r>
            <a:r>
              <a:rPr lang="uk-UA" dirty="0"/>
              <a:t>розвитку суспільства виробила різні форми й методи оподаткування. Кожний вид податків має свої риси та функціональне призначення. З огляду на неоднорідність податків виникає необхідність в їх класифікації.</a:t>
            </a:r>
          </a:p>
          <a:p>
            <a:endParaRPr lang="uk-UA" dirty="0"/>
          </a:p>
          <a:p>
            <a:r>
              <a:rPr lang="uk-UA" b="1" i="1" u="sng" dirty="0"/>
              <a:t>Класифікація </a:t>
            </a:r>
            <a:r>
              <a:rPr lang="uk-UA" dirty="0"/>
              <a:t>- система розподілення об'єктів (процесів, явищ) за класами (групами тощо) відповідно до визначених ознак. Хоча класифікація є в тій чи іншій мірі умовною і суб'єктивною відповідно до суб'єкта, який її здійснює, і його здатністю розрізняти ознаки об'єктів класифікації, все ж вона дозволяє оперувати більш вузькими і конкретними поняттями.</a:t>
            </a:r>
          </a:p>
        </p:txBody>
      </p:sp>
    </p:spTree>
    <p:extLst>
      <p:ext uri="{BB962C8B-B14F-4D97-AF65-F5344CB8AC3E}">
        <p14:creationId xmlns:p14="http://schemas.microsoft.com/office/powerpoint/2010/main" val="163667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Рисунок 29"/>
          <p:cNvPicPr>
            <a:picLocks noChangeAspect="1"/>
          </p:cNvPicPr>
          <p:nvPr/>
        </p:nvPicPr>
        <p:blipFill>
          <a:blip r:embed="rId2"/>
          <a:stretch>
            <a:fillRect/>
          </a:stretch>
        </p:blipFill>
        <p:spPr>
          <a:xfrm>
            <a:off x="0" y="0"/>
            <a:ext cx="835224" cy="713294"/>
          </a:xfrm>
          <a:prstGeom prst="rect">
            <a:avLst/>
          </a:prstGeom>
        </p:spPr>
      </p:pic>
      <p:sp>
        <p:nvSpPr>
          <p:cNvPr id="31" name="Прямоугольник 30"/>
          <p:cNvSpPr/>
          <p:nvPr/>
        </p:nvSpPr>
        <p:spPr>
          <a:xfrm>
            <a:off x="135044" y="125814"/>
            <a:ext cx="282568" cy="461665"/>
          </a:xfrm>
          <a:prstGeom prst="rect">
            <a:avLst/>
          </a:prstGeom>
        </p:spPr>
        <p:txBody>
          <a:bodyPr wrap="square">
            <a:spAutoFit/>
          </a:bodyPr>
          <a:lstStyle/>
          <a:p>
            <a:r>
              <a:rPr lang="uk-UA" sz="2400" b="1" dirty="0" smtClean="0">
                <a:solidFill>
                  <a:schemeClr val="bg1"/>
                </a:solidFill>
              </a:rPr>
              <a:t>3</a:t>
            </a:r>
            <a:endParaRPr lang="uk-UA" sz="2400" b="1" dirty="0">
              <a:solidFill>
                <a:schemeClr val="bg1"/>
              </a:solidFill>
            </a:endParaRPr>
          </a:p>
        </p:txBody>
      </p:sp>
      <p:sp>
        <p:nvSpPr>
          <p:cNvPr id="32" name="Прямоугольник 31"/>
          <p:cNvSpPr/>
          <p:nvPr/>
        </p:nvSpPr>
        <p:spPr>
          <a:xfrm>
            <a:off x="970268" y="127803"/>
            <a:ext cx="7553325" cy="646331"/>
          </a:xfrm>
          <a:prstGeom prst="rect">
            <a:avLst/>
          </a:prstGeom>
        </p:spPr>
        <p:txBody>
          <a:bodyPr wrap="square">
            <a:spAutoFit/>
          </a:bodyPr>
          <a:lstStyle/>
          <a:p>
            <a:r>
              <a:rPr lang="uk-UA" dirty="0" smtClean="0"/>
              <a:t>Найчастіше в сучасній теорії і практиці оподаткування податки класифікуються за наступними ознаками:</a:t>
            </a:r>
            <a:endParaRPr lang="uk-UA" dirty="0"/>
          </a:p>
        </p:txBody>
      </p:sp>
      <p:sp>
        <p:nvSpPr>
          <p:cNvPr id="33" name="Багетная рамка 32"/>
          <p:cNvSpPr/>
          <p:nvPr/>
        </p:nvSpPr>
        <p:spPr>
          <a:xfrm>
            <a:off x="3006877" y="1057276"/>
            <a:ext cx="3099105" cy="43815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i="1" dirty="0"/>
              <a:t>За формою </a:t>
            </a:r>
            <a:r>
              <a:rPr lang="uk-UA" i="1" dirty="0" smtClean="0"/>
              <a:t>оподаткування</a:t>
            </a:r>
            <a:endParaRPr lang="uk-UA" dirty="0"/>
          </a:p>
        </p:txBody>
      </p:sp>
      <p:sp>
        <p:nvSpPr>
          <p:cNvPr id="34" name="Багетная рамка 33"/>
          <p:cNvSpPr/>
          <p:nvPr/>
        </p:nvSpPr>
        <p:spPr>
          <a:xfrm>
            <a:off x="1835302" y="1999437"/>
            <a:ext cx="1828800" cy="581025"/>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dirty="0"/>
              <a:t>прямі податки</a:t>
            </a:r>
            <a:endParaRPr lang="uk-UA" dirty="0"/>
          </a:p>
        </p:txBody>
      </p:sp>
      <p:pic>
        <p:nvPicPr>
          <p:cNvPr id="35" name="Рисунок 34"/>
          <p:cNvPicPr>
            <a:picLocks noChangeAspect="1"/>
          </p:cNvPicPr>
          <p:nvPr/>
        </p:nvPicPr>
        <p:blipFill>
          <a:blip r:embed="rId3"/>
          <a:stretch>
            <a:fillRect/>
          </a:stretch>
        </p:blipFill>
        <p:spPr>
          <a:xfrm>
            <a:off x="5467807" y="1989099"/>
            <a:ext cx="1841152" cy="591363"/>
          </a:xfrm>
          <a:prstGeom prst="rect">
            <a:avLst/>
          </a:prstGeom>
        </p:spPr>
      </p:pic>
      <p:sp>
        <p:nvSpPr>
          <p:cNvPr id="36" name="TextBox 35"/>
          <p:cNvSpPr txBox="1"/>
          <p:nvPr/>
        </p:nvSpPr>
        <p:spPr>
          <a:xfrm>
            <a:off x="5467807" y="2100114"/>
            <a:ext cx="2085517" cy="369332"/>
          </a:xfrm>
          <a:prstGeom prst="rect">
            <a:avLst/>
          </a:prstGeom>
          <a:noFill/>
        </p:spPr>
        <p:txBody>
          <a:bodyPr wrap="square" rtlCol="0">
            <a:spAutoFit/>
          </a:bodyPr>
          <a:lstStyle/>
          <a:p>
            <a:r>
              <a:rPr lang="uk-UA" dirty="0">
                <a:solidFill>
                  <a:schemeClr val="bg1"/>
                </a:solidFill>
              </a:rPr>
              <a:t>непрямі податки </a:t>
            </a:r>
            <a:endParaRPr lang="uk-UA" dirty="0">
              <a:solidFill>
                <a:schemeClr val="bg1"/>
              </a:solidFill>
            </a:endParaRPr>
          </a:p>
        </p:txBody>
      </p:sp>
      <p:sp>
        <p:nvSpPr>
          <p:cNvPr id="39" name="Стрелка вниз 38"/>
          <p:cNvSpPr/>
          <p:nvPr/>
        </p:nvSpPr>
        <p:spPr>
          <a:xfrm>
            <a:off x="3219450" y="1640455"/>
            <a:ext cx="320827" cy="276225"/>
          </a:xfrm>
          <a:prstGeom prst="downArrow">
            <a:avLst/>
          </a:prstGeom>
          <a:solidFill>
            <a:srgbClr val="ED7D31"/>
          </a:solidFill>
          <a:ln>
            <a:solidFill>
              <a:srgbClr val="AE5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rgbClr val="F19659"/>
              </a:solidFill>
            </a:endParaRPr>
          </a:p>
        </p:txBody>
      </p:sp>
      <p:sp>
        <p:nvSpPr>
          <p:cNvPr id="41" name="TextBox 40"/>
          <p:cNvSpPr txBox="1"/>
          <p:nvPr/>
        </p:nvSpPr>
        <p:spPr>
          <a:xfrm rot="10800000" flipV="1">
            <a:off x="1601939" y="2893457"/>
            <a:ext cx="2295525" cy="2585323"/>
          </a:xfrm>
          <a:prstGeom prst="rect">
            <a:avLst/>
          </a:prstGeom>
          <a:noFill/>
        </p:spPr>
        <p:txBody>
          <a:bodyPr wrap="square" rtlCol="0">
            <a:spAutoFit/>
          </a:bodyPr>
          <a:lstStyle/>
          <a:p>
            <a:pPr algn="ctr"/>
            <a:r>
              <a:rPr lang="uk-UA" dirty="0"/>
              <a:t>В</a:t>
            </a:r>
            <a:r>
              <a:rPr lang="uk-UA" dirty="0" smtClean="0"/>
              <a:t>становлюються </a:t>
            </a:r>
            <a:r>
              <a:rPr lang="uk-UA" dirty="0"/>
              <a:t>безпосередньо щодо платників, їх розмір залежить від масштабів об'єкта оподаткування. До прямих належать всі прибуткові та майнові податки</a:t>
            </a:r>
            <a:endParaRPr lang="uk-UA" dirty="0"/>
          </a:p>
        </p:txBody>
      </p:sp>
      <p:sp>
        <p:nvSpPr>
          <p:cNvPr id="42" name="TextBox 41"/>
          <p:cNvSpPr txBox="1"/>
          <p:nvPr/>
        </p:nvSpPr>
        <p:spPr>
          <a:xfrm>
            <a:off x="5092083" y="2893457"/>
            <a:ext cx="2592599" cy="2308324"/>
          </a:xfrm>
          <a:prstGeom prst="rect">
            <a:avLst/>
          </a:prstGeom>
          <a:noFill/>
        </p:spPr>
        <p:txBody>
          <a:bodyPr wrap="square" rtlCol="0">
            <a:spAutoFit/>
          </a:bodyPr>
          <a:lstStyle/>
          <a:p>
            <a:pPr algn="ctr"/>
            <a:r>
              <a:rPr lang="uk-UA" dirty="0" smtClean="0"/>
              <a:t>Вплачуються не виробником, а споживачем. Такі податки не зменшують об'єкту оподаткування, а збільшують ціну товару (ПДВ, акцизний податок, мито)</a:t>
            </a:r>
            <a:endParaRPr lang="uk-UA" dirty="0"/>
          </a:p>
        </p:txBody>
      </p:sp>
      <p:sp>
        <p:nvSpPr>
          <p:cNvPr id="44" name="Половина рамки 43"/>
          <p:cNvSpPr/>
          <p:nvPr/>
        </p:nvSpPr>
        <p:spPr>
          <a:xfrm>
            <a:off x="1495425" y="2893457"/>
            <a:ext cx="339877" cy="838200"/>
          </a:xfrm>
          <a:prstGeom prst="halfFrame">
            <a:avLst/>
          </a:prstGeom>
          <a:solidFill>
            <a:srgbClr val="ED7D31"/>
          </a:solidFill>
          <a:ln>
            <a:solidFill>
              <a:srgbClr val="AE5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tx1"/>
              </a:solidFill>
            </a:endParaRPr>
          </a:p>
        </p:txBody>
      </p:sp>
      <p:sp>
        <p:nvSpPr>
          <p:cNvPr id="45" name="Половина рамки 44"/>
          <p:cNvSpPr/>
          <p:nvPr/>
        </p:nvSpPr>
        <p:spPr>
          <a:xfrm>
            <a:off x="5089060" y="2853730"/>
            <a:ext cx="339877" cy="838200"/>
          </a:xfrm>
          <a:prstGeom prst="halfFrame">
            <a:avLst/>
          </a:prstGeom>
          <a:solidFill>
            <a:srgbClr val="ED7D31"/>
          </a:solidFill>
          <a:ln>
            <a:solidFill>
              <a:srgbClr val="AE5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tx1"/>
              </a:solidFill>
            </a:endParaRPr>
          </a:p>
        </p:txBody>
      </p:sp>
      <p:pic>
        <p:nvPicPr>
          <p:cNvPr id="46" name="Рисунок 45"/>
          <p:cNvPicPr>
            <a:picLocks noChangeAspect="1"/>
          </p:cNvPicPr>
          <p:nvPr/>
        </p:nvPicPr>
        <p:blipFill>
          <a:blip r:embed="rId4"/>
          <a:stretch>
            <a:fillRect/>
          </a:stretch>
        </p:blipFill>
        <p:spPr>
          <a:xfrm>
            <a:off x="5563727" y="1624047"/>
            <a:ext cx="359695" cy="292633"/>
          </a:xfrm>
          <a:prstGeom prst="rect">
            <a:avLst/>
          </a:prstGeom>
        </p:spPr>
      </p:pic>
      <p:pic>
        <p:nvPicPr>
          <p:cNvPr id="47" name="Рисунок 46"/>
          <p:cNvPicPr>
            <a:picLocks noChangeAspect="1"/>
          </p:cNvPicPr>
          <p:nvPr/>
        </p:nvPicPr>
        <p:blipFill>
          <a:blip r:embed="rId5"/>
          <a:stretch>
            <a:fillRect/>
          </a:stretch>
        </p:blipFill>
        <p:spPr>
          <a:xfrm rot="10800000">
            <a:off x="3644282" y="4699785"/>
            <a:ext cx="359695" cy="883997"/>
          </a:xfrm>
          <a:prstGeom prst="rect">
            <a:avLst/>
          </a:prstGeom>
        </p:spPr>
      </p:pic>
      <p:pic>
        <p:nvPicPr>
          <p:cNvPr id="48" name="Рисунок 47"/>
          <p:cNvPicPr>
            <a:picLocks noChangeAspect="1"/>
          </p:cNvPicPr>
          <p:nvPr/>
        </p:nvPicPr>
        <p:blipFill>
          <a:blip r:embed="rId6"/>
          <a:stretch>
            <a:fillRect/>
          </a:stretch>
        </p:blipFill>
        <p:spPr>
          <a:xfrm>
            <a:off x="7324987" y="4699786"/>
            <a:ext cx="359695" cy="883997"/>
          </a:xfrm>
          <a:prstGeom prst="rect">
            <a:avLst/>
          </a:prstGeom>
        </p:spPr>
      </p:pic>
    </p:spTree>
    <p:extLst>
      <p:ext uri="{BB962C8B-B14F-4D97-AF65-F5344CB8AC3E}">
        <p14:creationId xmlns:p14="http://schemas.microsoft.com/office/powerpoint/2010/main" val="159170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Рисунок 29"/>
          <p:cNvPicPr>
            <a:picLocks noChangeAspect="1"/>
          </p:cNvPicPr>
          <p:nvPr/>
        </p:nvPicPr>
        <p:blipFill>
          <a:blip r:embed="rId2"/>
          <a:stretch>
            <a:fillRect/>
          </a:stretch>
        </p:blipFill>
        <p:spPr>
          <a:xfrm>
            <a:off x="0" y="0"/>
            <a:ext cx="835224" cy="713294"/>
          </a:xfrm>
          <a:prstGeom prst="rect">
            <a:avLst/>
          </a:prstGeom>
        </p:spPr>
      </p:pic>
      <p:sp>
        <p:nvSpPr>
          <p:cNvPr id="31" name="Прямоугольник 30"/>
          <p:cNvSpPr/>
          <p:nvPr/>
        </p:nvSpPr>
        <p:spPr>
          <a:xfrm>
            <a:off x="135044" y="125814"/>
            <a:ext cx="282568" cy="461665"/>
          </a:xfrm>
          <a:prstGeom prst="rect">
            <a:avLst/>
          </a:prstGeom>
        </p:spPr>
        <p:txBody>
          <a:bodyPr wrap="square">
            <a:spAutoFit/>
          </a:bodyPr>
          <a:lstStyle/>
          <a:p>
            <a:r>
              <a:rPr lang="uk-UA" sz="2400" b="1" dirty="0" smtClean="0">
                <a:solidFill>
                  <a:schemeClr val="bg1"/>
                </a:solidFill>
              </a:rPr>
              <a:t>3</a:t>
            </a:r>
            <a:endParaRPr lang="uk-UA" sz="2400" b="1" dirty="0">
              <a:solidFill>
                <a:schemeClr val="bg1"/>
              </a:solidFill>
            </a:endParaRPr>
          </a:p>
        </p:txBody>
      </p:sp>
      <p:sp>
        <p:nvSpPr>
          <p:cNvPr id="33" name="Багетная рамка 32"/>
          <p:cNvSpPr/>
          <p:nvPr/>
        </p:nvSpPr>
        <p:spPr>
          <a:xfrm>
            <a:off x="2987827" y="713294"/>
            <a:ext cx="3203423" cy="695142"/>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 </a:t>
            </a:r>
            <a:r>
              <a:rPr lang="uk-UA" i="1" dirty="0" smtClean="0"/>
              <a:t>За економічним змістом об'єкта оподаткування</a:t>
            </a:r>
            <a:endParaRPr lang="uk-UA" dirty="0"/>
          </a:p>
        </p:txBody>
      </p:sp>
      <p:sp>
        <p:nvSpPr>
          <p:cNvPr id="34" name="Багетная рамка 33"/>
          <p:cNvSpPr/>
          <p:nvPr/>
        </p:nvSpPr>
        <p:spPr>
          <a:xfrm>
            <a:off x="895578" y="1848972"/>
            <a:ext cx="1879448" cy="732612"/>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dirty="0" smtClean="0"/>
              <a:t>Податки на доходи</a:t>
            </a:r>
            <a:endParaRPr lang="uk-UA" dirty="0"/>
          </a:p>
        </p:txBody>
      </p:sp>
      <p:sp>
        <p:nvSpPr>
          <p:cNvPr id="36" name="TextBox 35"/>
          <p:cNvSpPr txBox="1"/>
          <p:nvPr/>
        </p:nvSpPr>
        <p:spPr>
          <a:xfrm>
            <a:off x="5345623" y="2066285"/>
            <a:ext cx="2085517" cy="646331"/>
          </a:xfrm>
          <a:prstGeom prst="rect">
            <a:avLst/>
          </a:prstGeom>
          <a:noFill/>
        </p:spPr>
        <p:txBody>
          <a:bodyPr wrap="square" rtlCol="0">
            <a:spAutoFit/>
          </a:bodyPr>
          <a:lstStyle/>
          <a:p>
            <a:r>
              <a:rPr lang="uk-UA" dirty="0">
                <a:solidFill>
                  <a:schemeClr val="bg1"/>
                </a:solidFill>
              </a:rPr>
              <a:t>податки на споживання </a:t>
            </a:r>
            <a:endParaRPr lang="uk-UA" dirty="0">
              <a:solidFill>
                <a:schemeClr val="bg1"/>
              </a:solidFill>
            </a:endParaRPr>
          </a:p>
        </p:txBody>
      </p:sp>
      <p:sp>
        <p:nvSpPr>
          <p:cNvPr id="41" name="TextBox 40"/>
          <p:cNvSpPr txBox="1"/>
          <p:nvPr/>
        </p:nvSpPr>
        <p:spPr>
          <a:xfrm rot="10800000" flipV="1">
            <a:off x="794888" y="2990910"/>
            <a:ext cx="1881560" cy="2585323"/>
          </a:xfrm>
          <a:prstGeom prst="rect">
            <a:avLst/>
          </a:prstGeom>
          <a:noFill/>
        </p:spPr>
        <p:txBody>
          <a:bodyPr wrap="square" rtlCol="0">
            <a:spAutoFit/>
          </a:bodyPr>
          <a:lstStyle/>
          <a:p>
            <a:pPr algn="ctr"/>
            <a:r>
              <a:rPr lang="ru-RU" dirty="0"/>
              <a:t> </a:t>
            </a:r>
            <a:r>
              <a:rPr lang="uk-UA" dirty="0" smtClean="0"/>
              <a:t>стягуються з доходів фізичних та юридичних осіб (податок на прибуток підприємств, податок на доходи фізичних осіб)</a:t>
            </a:r>
            <a:endParaRPr lang="uk-UA" dirty="0"/>
          </a:p>
        </p:txBody>
      </p:sp>
      <p:sp>
        <p:nvSpPr>
          <p:cNvPr id="42" name="TextBox 41"/>
          <p:cNvSpPr txBox="1"/>
          <p:nvPr/>
        </p:nvSpPr>
        <p:spPr>
          <a:xfrm>
            <a:off x="6496003" y="2990910"/>
            <a:ext cx="1722980" cy="1754326"/>
          </a:xfrm>
          <a:prstGeom prst="rect">
            <a:avLst/>
          </a:prstGeom>
          <a:noFill/>
        </p:spPr>
        <p:txBody>
          <a:bodyPr wrap="square" rtlCol="0">
            <a:spAutoFit/>
          </a:bodyPr>
          <a:lstStyle/>
          <a:p>
            <a:pPr algn="ctr"/>
            <a:r>
              <a:rPr lang="uk-UA" dirty="0" smtClean="0"/>
              <a:t>Сплачуються не при отриманні доходів, а при їх використанні (непрямі податки)</a:t>
            </a:r>
            <a:endParaRPr lang="uk-UA" dirty="0"/>
          </a:p>
        </p:txBody>
      </p:sp>
      <p:sp>
        <p:nvSpPr>
          <p:cNvPr id="44" name="Половина рамки 43"/>
          <p:cNvSpPr/>
          <p:nvPr/>
        </p:nvSpPr>
        <p:spPr>
          <a:xfrm>
            <a:off x="624949" y="2924295"/>
            <a:ext cx="339877" cy="838200"/>
          </a:xfrm>
          <a:prstGeom prst="halfFrame">
            <a:avLst/>
          </a:prstGeom>
          <a:solidFill>
            <a:srgbClr val="ED7D31"/>
          </a:solidFill>
          <a:ln>
            <a:solidFill>
              <a:srgbClr val="AE5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tx1"/>
              </a:solidFill>
            </a:endParaRPr>
          </a:p>
        </p:txBody>
      </p:sp>
      <p:sp>
        <p:nvSpPr>
          <p:cNvPr id="45" name="Половина рамки 44"/>
          <p:cNvSpPr/>
          <p:nvPr/>
        </p:nvSpPr>
        <p:spPr>
          <a:xfrm>
            <a:off x="3423739" y="2886255"/>
            <a:ext cx="339877" cy="838200"/>
          </a:xfrm>
          <a:prstGeom prst="halfFrame">
            <a:avLst/>
          </a:prstGeom>
          <a:solidFill>
            <a:srgbClr val="ED7D31"/>
          </a:solidFill>
          <a:ln>
            <a:solidFill>
              <a:srgbClr val="AE5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tx1"/>
              </a:solidFill>
            </a:endParaRPr>
          </a:p>
        </p:txBody>
      </p:sp>
      <p:pic>
        <p:nvPicPr>
          <p:cNvPr id="46" name="Рисунок 45"/>
          <p:cNvPicPr>
            <a:picLocks noChangeAspect="1"/>
          </p:cNvPicPr>
          <p:nvPr/>
        </p:nvPicPr>
        <p:blipFill>
          <a:blip r:embed="rId3"/>
          <a:stretch>
            <a:fillRect/>
          </a:stretch>
        </p:blipFill>
        <p:spPr>
          <a:xfrm>
            <a:off x="4409690" y="1447546"/>
            <a:ext cx="359695" cy="292633"/>
          </a:xfrm>
          <a:prstGeom prst="rect">
            <a:avLst/>
          </a:prstGeom>
        </p:spPr>
      </p:pic>
      <p:pic>
        <p:nvPicPr>
          <p:cNvPr id="47" name="Рисунок 46"/>
          <p:cNvPicPr>
            <a:picLocks noChangeAspect="1"/>
          </p:cNvPicPr>
          <p:nvPr/>
        </p:nvPicPr>
        <p:blipFill>
          <a:blip r:embed="rId4"/>
          <a:stretch>
            <a:fillRect/>
          </a:stretch>
        </p:blipFill>
        <p:spPr>
          <a:xfrm rot="10800000">
            <a:off x="2415331" y="4759782"/>
            <a:ext cx="359695" cy="883997"/>
          </a:xfrm>
          <a:prstGeom prst="rect">
            <a:avLst/>
          </a:prstGeom>
        </p:spPr>
      </p:pic>
      <p:pic>
        <p:nvPicPr>
          <p:cNvPr id="48" name="Рисунок 47"/>
          <p:cNvPicPr>
            <a:picLocks noChangeAspect="1"/>
          </p:cNvPicPr>
          <p:nvPr/>
        </p:nvPicPr>
        <p:blipFill>
          <a:blip r:embed="rId5"/>
          <a:stretch>
            <a:fillRect/>
          </a:stretch>
        </p:blipFill>
        <p:spPr>
          <a:xfrm>
            <a:off x="5407639" y="4759781"/>
            <a:ext cx="359695" cy="883997"/>
          </a:xfrm>
          <a:prstGeom prst="rect">
            <a:avLst/>
          </a:prstGeom>
        </p:spPr>
      </p:pic>
      <p:sp>
        <p:nvSpPr>
          <p:cNvPr id="17" name="Багетная рамка 16"/>
          <p:cNvSpPr/>
          <p:nvPr/>
        </p:nvSpPr>
        <p:spPr>
          <a:xfrm>
            <a:off x="6388381" y="1847851"/>
            <a:ext cx="1879448" cy="732612"/>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dirty="0" smtClean="0"/>
              <a:t>Податки </a:t>
            </a:r>
            <a:r>
              <a:rPr lang="uk-UA" dirty="0"/>
              <a:t>на споживання</a:t>
            </a:r>
          </a:p>
        </p:txBody>
      </p:sp>
      <p:pic>
        <p:nvPicPr>
          <p:cNvPr id="3" name="Рисунок 2"/>
          <p:cNvPicPr>
            <a:picLocks noChangeAspect="1"/>
          </p:cNvPicPr>
          <p:nvPr/>
        </p:nvPicPr>
        <p:blipFill>
          <a:blip r:embed="rId6"/>
          <a:stretch>
            <a:fillRect/>
          </a:stretch>
        </p:blipFill>
        <p:spPr>
          <a:xfrm>
            <a:off x="3661768" y="1847851"/>
            <a:ext cx="1889924" cy="792549"/>
          </a:xfrm>
          <a:prstGeom prst="rect">
            <a:avLst/>
          </a:prstGeom>
        </p:spPr>
      </p:pic>
      <p:pic>
        <p:nvPicPr>
          <p:cNvPr id="4" name="Рисунок 3"/>
          <p:cNvPicPr>
            <a:picLocks noChangeAspect="1"/>
          </p:cNvPicPr>
          <p:nvPr/>
        </p:nvPicPr>
        <p:blipFill>
          <a:blip r:embed="rId7"/>
          <a:stretch>
            <a:fillRect/>
          </a:stretch>
        </p:blipFill>
        <p:spPr>
          <a:xfrm>
            <a:off x="6191250" y="2886255"/>
            <a:ext cx="353599" cy="883997"/>
          </a:xfrm>
          <a:prstGeom prst="rect">
            <a:avLst/>
          </a:prstGeom>
        </p:spPr>
      </p:pic>
      <p:pic>
        <p:nvPicPr>
          <p:cNvPr id="5" name="Рисунок 4"/>
          <p:cNvPicPr>
            <a:picLocks noChangeAspect="1"/>
          </p:cNvPicPr>
          <p:nvPr/>
        </p:nvPicPr>
        <p:blipFill>
          <a:blip r:embed="rId8"/>
          <a:stretch>
            <a:fillRect/>
          </a:stretch>
        </p:blipFill>
        <p:spPr>
          <a:xfrm>
            <a:off x="8039135" y="4759780"/>
            <a:ext cx="359695" cy="883997"/>
          </a:xfrm>
          <a:prstGeom prst="rect">
            <a:avLst/>
          </a:prstGeom>
        </p:spPr>
      </p:pic>
      <p:sp>
        <p:nvSpPr>
          <p:cNvPr id="6" name="TextBox 5"/>
          <p:cNvSpPr txBox="1"/>
          <p:nvPr/>
        </p:nvSpPr>
        <p:spPr>
          <a:xfrm>
            <a:off x="3423739" y="2958471"/>
            <a:ext cx="2377082" cy="2862322"/>
          </a:xfrm>
          <a:prstGeom prst="rect">
            <a:avLst/>
          </a:prstGeom>
          <a:noFill/>
        </p:spPr>
        <p:txBody>
          <a:bodyPr wrap="square" rtlCol="0">
            <a:spAutoFit/>
          </a:bodyPr>
          <a:lstStyle/>
          <a:p>
            <a:pPr algn="ctr"/>
            <a:r>
              <a:rPr lang="ru-RU" dirty="0"/>
              <a:t> </a:t>
            </a:r>
            <a:r>
              <a:rPr lang="uk-UA" dirty="0" smtClean="0"/>
              <a:t>Встановлюються щодо рухомого та нерухомого майна (податок на нерухоме майно, відмінне від земельної ділянки; збір за першу реєстрацію транспортного засобу)</a:t>
            </a:r>
            <a:endParaRPr lang="uk-UA" dirty="0"/>
          </a:p>
        </p:txBody>
      </p:sp>
      <p:pic>
        <p:nvPicPr>
          <p:cNvPr id="28" name="Рисунок 27"/>
          <p:cNvPicPr>
            <a:picLocks noChangeAspect="1"/>
          </p:cNvPicPr>
          <p:nvPr/>
        </p:nvPicPr>
        <p:blipFill>
          <a:blip r:embed="rId3"/>
          <a:stretch>
            <a:fillRect/>
          </a:stretch>
        </p:blipFill>
        <p:spPr>
          <a:xfrm rot="2388397">
            <a:off x="2686282" y="1501512"/>
            <a:ext cx="359695" cy="292633"/>
          </a:xfrm>
          <a:prstGeom prst="rect">
            <a:avLst/>
          </a:prstGeom>
        </p:spPr>
      </p:pic>
      <p:pic>
        <p:nvPicPr>
          <p:cNvPr id="11" name="Рисунок 10"/>
          <p:cNvPicPr>
            <a:picLocks noChangeAspect="1"/>
          </p:cNvPicPr>
          <p:nvPr/>
        </p:nvPicPr>
        <p:blipFill>
          <a:blip r:embed="rId9"/>
          <a:stretch>
            <a:fillRect/>
          </a:stretch>
        </p:blipFill>
        <p:spPr>
          <a:xfrm rot="19519537">
            <a:off x="6085008" y="1501512"/>
            <a:ext cx="359695" cy="292633"/>
          </a:xfrm>
          <a:prstGeom prst="rect">
            <a:avLst/>
          </a:prstGeom>
        </p:spPr>
      </p:pic>
    </p:spTree>
    <p:extLst>
      <p:ext uri="{BB962C8B-B14F-4D97-AF65-F5344CB8AC3E}">
        <p14:creationId xmlns:p14="http://schemas.microsoft.com/office/powerpoint/2010/main" val="217146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Рисунок 29"/>
          <p:cNvPicPr>
            <a:picLocks noChangeAspect="1"/>
          </p:cNvPicPr>
          <p:nvPr/>
        </p:nvPicPr>
        <p:blipFill>
          <a:blip r:embed="rId2"/>
          <a:stretch>
            <a:fillRect/>
          </a:stretch>
        </p:blipFill>
        <p:spPr>
          <a:xfrm>
            <a:off x="0" y="0"/>
            <a:ext cx="835224" cy="713294"/>
          </a:xfrm>
          <a:prstGeom prst="rect">
            <a:avLst/>
          </a:prstGeom>
        </p:spPr>
      </p:pic>
      <p:sp>
        <p:nvSpPr>
          <p:cNvPr id="31" name="Прямоугольник 30"/>
          <p:cNvSpPr/>
          <p:nvPr/>
        </p:nvSpPr>
        <p:spPr>
          <a:xfrm>
            <a:off x="135044" y="125814"/>
            <a:ext cx="282568" cy="461665"/>
          </a:xfrm>
          <a:prstGeom prst="rect">
            <a:avLst/>
          </a:prstGeom>
        </p:spPr>
        <p:txBody>
          <a:bodyPr wrap="square">
            <a:spAutoFit/>
          </a:bodyPr>
          <a:lstStyle/>
          <a:p>
            <a:r>
              <a:rPr lang="uk-UA" sz="2400" b="1" dirty="0" smtClean="0">
                <a:solidFill>
                  <a:schemeClr val="bg1"/>
                </a:solidFill>
              </a:rPr>
              <a:t>3</a:t>
            </a:r>
            <a:endParaRPr lang="uk-UA" sz="2400" b="1" dirty="0">
              <a:solidFill>
                <a:schemeClr val="bg1"/>
              </a:solidFill>
            </a:endParaRPr>
          </a:p>
        </p:txBody>
      </p:sp>
      <p:sp>
        <p:nvSpPr>
          <p:cNvPr id="33" name="Багетная рамка 32"/>
          <p:cNvSpPr/>
          <p:nvPr/>
        </p:nvSpPr>
        <p:spPr>
          <a:xfrm>
            <a:off x="2392742" y="922498"/>
            <a:ext cx="4117823" cy="1057075"/>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i="1" dirty="0" smtClean="0"/>
              <a:t>В залежності від рівня державних структур, які встановлюють податки і збори</a:t>
            </a:r>
            <a:endParaRPr lang="uk-UA" dirty="0"/>
          </a:p>
        </p:txBody>
      </p:sp>
      <p:sp>
        <p:nvSpPr>
          <p:cNvPr id="34" name="Багетная рамка 33"/>
          <p:cNvSpPr/>
          <p:nvPr/>
        </p:nvSpPr>
        <p:spPr>
          <a:xfrm>
            <a:off x="1603679" y="2999562"/>
            <a:ext cx="2139646" cy="581025"/>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dirty="0" smtClean="0"/>
              <a:t>Загальнодержавні</a:t>
            </a:r>
            <a:endParaRPr lang="uk-UA" dirty="0"/>
          </a:p>
        </p:txBody>
      </p:sp>
      <p:sp>
        <p:nvSpPr>
          <p:cNvPr id="36" name="TextBox 35"/>
          <p:cNvSpPr txBox="1"/>
          <p:nvPr/>
        </p:nvSpPr>
        <p:spPr>
          <a:xfrm>
            <a:off x="5467807" y="2100114"/>
            <a:ext cx="2085517" cy="369332"/>
          </a:xfrm>
          <a:prstGeom prst="rect">
            <a:avLst/>
          </a:prstGeom>
          <a:noFill/>
        </p:spPr>
        <p:txBody>
          <a:bodyPr wrap="square" rtlCol="0">
            <a:spAutoFit/>
          </a:bodyPr>
          <a:lstStyle/>
          <a:p>
            <a:r>
              <a:rPr lang="uk-UA" dirty="0">
                <a:solidFill>
                  <a:schemeClr val="bg1"/>
                </a:solidFill>
              </a:rPr>
              <a:t>непрямі податки </a:t>
            </a:r>
            <a:endParaRPr lang="uk-UA" dirty="0">
              <a:solidFill>
                <a:schemeClr val="bg1"/>
              </a:solidFill>
            </a:endParaRPr>
          </a:p>
        </p:txBody>
      </p:sp>
      <p:sp>
        <p:nvSpPr>
          <p:cNvPr id="39" name="Стрелка вниз 38"/>
          <p:cNvSpPr/>
          <p:nvPr/>
        </p:nvSpPr>
        <p:spPr>
          <a:xfrm>
            <a:off x="2847975" y="2100114"/>
            <a:ext cx="320827" cy="738199"/>
          </a:xfrm>
          <a:prstGeom prst="downArrow">
            <a:avLst/>
          </a:prstGeom>
          <a:solidFill>
            <a:srgbClr val="ED7D31"/>
          </a:solidFill>
          <a:ln>
            <a:solidFill>
              <a:srgbClr val="AE5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rgbClr val="F19659"/>
              </a:solidFill>
            </a:endParaRPr>
          </a:p>
        </p:txBody>
      </p:sp>
      <p:sp>
        <p:nvSpPr>
          <p:cNvPr id="16" name="Багетная рамка 15"/>
          <p:cNvSpPr/>
          <p:nvPr/>
        </p:nvSpPr>
        <p:spPr>
          <a:xfrm>
            <a:off x="5467807" y="2999561"/>
            <a:ext cx="1828800" cy="581025"/>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dirty="0" smtClean="0"/>
              <a:t>Місцеві</a:t>
            </a:r>
            <a:endParaRPr lang="uk-UA" dirty="0"/>
          </a:p>
        </p:txBody>
      </p:sp>
      <p:sp>
        <p:nvSpPr>
          <p:cNvPr id="17" name="Стрелка вниз 16"/>
          <p:cNvSpPr/>
          <p:nvPr/>
        </p:nvSpPr>
        <p:spPr>
          <a:xfrm>
            <a:off x="5810250" y="2100114"/>
            <a:ext cx="320827" cy="738199"/>
          </a:xfrm>
          <a:prstGeom prst="downArrow">
            <a:avLst/>
          </a:prstGeom>
          <a:solidFill>
            <a:srgbClr val="ED7D31"/>
          </a:solidFill>
          <a:ln>
            <a:solidFill>
              <a:srgbClr val="AE5A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rgbClr val="F19659"/>
              </a:solidFill>
            </a:endParaRPr>
          </a:p>
        </p:txBody>
      </p:sp>
    </p:spTree>
    <p:extLst>
      <p:ext uri="{BB962C8B-B14F-4D97-AF65-F5344CB8AC3E}">
        <p14:creationId xmlns:p14="http://schemas.microsoft.com/office/powerpoint/2010/main" val="257941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28775" y="219075"/>
            <a:ext cx="5762625" cy="485775"/>
          </a:xfrm>
          <a:prstGeom prst="rect">
            <a:avLst/>
          </a:prstGeom>
          <a:solidFill>
            <a:srgbClr val="DF6C7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ru-RU"/>
              <a:t>Податкова система та принципи її побудови.</a:t>
            </a:r>
          </a:p>
        </p:txBody>
      </p:sp>
      <p:pic>
        <p:nvPicPr>
          <p:cNvPr id="2" name="Рисунок 1"/>
          <p:cNvPicPr>
            <a:picLocks noChangeAspect="1"/>
          </p:cNvPicPr>
          <p:nvPr/>
        </p:nvPicPr>
        <p:blipFill>
          <a:blip r:embed="rId2"/>
          <a:stretch>
            <a:fillRect/>
          </a:stretch>
        </p:blipFill>
        <p:spPr>
          <a:xfrm>
            <a:off x="1319346" y="-835225"/>
            <a:ext cx="1304657" cy="1670449"/>
          </a:xfrm>
          <a:prstGeom prst="rect">
            <a:avLst/>
          </a:prstGeom>
        </p:spPr>
      </p:pic>
      <p:sp>
        <p:nvSpPr>
          <p:cNvPr id="4" name="Прямоугольник 3"/>
          <p:cNvSpPr/>
          <p:nvPr/>
        </p:nvSpPr>
        <p:spPr>
          <a:xfrm>
            <a:off x="390525" y="920740"/>
            <a:ext cx="8382000" cy="2308324"/>
          </a:xfrm>
          <a:prstGeom prst="rect">
            <a:avLst/>
          </a:prstGeom>
        </p:spPr>
        <p:txBody>
          <a:bodyPr wrap="square">
            <a:spAutoFit/>
          </a:bodyPr>
          <a:lstStyle/>
          <a:p>
            <a:r>
              <a:rPr lang="uk-UA" b="1" i="1" u="sng" dirty="0"/>
              <a:t>Оподаткування</a:t>
            </a:r>
            <a:r>
              <a:rPr lang="uk-UA" dirty="0"/>
              <a:t> здійснюється відповідно до певної системи, яка приймається в країні та використовується з метою реалізації функцій оподаткування. Структура податкової системи, принципи її побудови та напрями розвитку визначаються багатьма факторами.</a:t>
            </a:r>
          </a:p>
          <a:p>
            <a:endParaRPr lang="uk-UA" dirty="0"/>
          </a:p>
          <a:p>
            <a:r>
              <a:rPr lang="uk-UA" dirty="0"/>
              <a:t>У науковій літературі немає єдиного підходу до визначення змісту поняття "податкова система". Найважливіші підходи, що розкривають зміст аналізованого поняття, </a:t>
            </a:r>
            <a:r>
              <a:rPr lang="uk-UA" i="1" dirty="0"/>
              <a:t>містять такі положення</a:t>
            </a:r>
            <a:r>
              <a:rPr lang="uk-UA" dirty="0"/>
              <a:t>.</a:t>
            </a:r>
          </a:p>
        </p:txBody>
      </p:sp>
      <p:sp>
        <p:nvSpPr>
          <p:cNvPr id="5" name="Прямоугольник 4"/>
          <p:cNvSpPr/>
          <p:nvPr/>
        </p:nvSpPr>
        <p:spPr>
          <a:xfrm>
            <a:off x="466725" y="3314580"/>
            <a:ext cx="8305800" cy="1323439"/>
          </a:xfrm>
          <a:prstGeom prst="rect">
            <a:avLst/>
          </a:prstGeom>
        </p:spPr>
        <p:txBody>
          <a:bodyPr wrap="square">
            <a:spAutoFit/>
          </a:bodyPr>
          <a:lstStyle/>
          <a:p>
            <a:r>
              <a:rPr lang="uk-UA" sz="1600" b="1" i="1" dirty="0" smtClean="0"/>
              <a:t>1</a:t>
            </a:r>
            <a:r>
              <a:rPr lang="uk-UA" sz="1600" i="1" dirty="0" smtClean="0"/>
              <a:t>.До складу податкової системи входять всі види податків, зборів та інших обов'язкових платежів, які встановлено чинним законодавством і запроваджено в країні.</a:t>
            </a:r>
          </a:p>
          <a:p>
            <a:r>
              <a:rPr lang="uk-UA" sz="1600" b="1" i="1" dirty="0" smtClean="0"/>
              <a:t>2</a:t>
            </a:r>
            <a:r>
              <a:rPr lang="uk-UA" sz="1600" i="1" dirty="0" smtClean="0"/>
              <a:t>.Податковою системою визначається перелік суб'єктів, на яких покладається виконання функцій у сфері оподаткування.</a:t>
            </a:r>
          </a:p>
          <a:p>
            <a:r>
              <a:rPr lang="uk-UA" sz="1600" b="1" i="1" dirty="0" smtClean="0"/>
              <a:t>3.</a:t>
            </a:r>
            <a:r>
              <a:rPr lang="uk-UA" sz="1600" i="1" dirty="0" smtClean="0"/>
              <a:t>Податкова система установлює порядок проведення операцій з оподаткування.</a:t>
            </a:r>
            <a:endParaRPr lang="uk-UA" sz="1600" i="1" dirty="0"/>
          </a:p>
        </p:txBody>
      </p:sp>
    </p:spTree>
    <p:extLst>
      <p:ext uri="{BB962C8B-B14F-4D97-AF65-F5344CB8AC3E}">
        <p14:creationId xmlns:p14="http://schemas.microsoft.com/office/powerpoint/2010/main" val="86553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835224" cy="737680"/>
          </a:xfrm>
          <a:prstGeom prst="rect">
            <a:avLst/>
          </a:prstGeom>
        </p:spPr>
      </p:pic>
      <p:pic>
        <p:nvPicPr>
          <p:cNvPr id="3074" name="Picture 2" descr="Картинки по запросу &quot;Податкова система таблиця&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541139"/>
            <a:ext cx="5216525" cy="471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64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835224" cy="737680"/>
          </a:xfrm>
          <a:prstGeom prst="rect">
            <a:avLst/>
          </a:prstGeom>
        </p:spPr>
      </p:pic>
      <p:sp>
        <p:nvSpPr>
          <p:cNvPr id="2" name="Прямоугольник 1"/>
          <p:cNvSpPr/>
          <p:nvPr/>
        </p:nvSpPr>
        <p:spPr>
          <a:xfrm>
            <a:off x="417612" y="1071055"/>
            <a:ext cx="8343900" cy="3477875"/>
          </a:xfrm>
          <a:prstGeom prst="rect">
            <a:avLst/>
          </a:prstGeom>
        </p:spPr>
        <p:txBody>
          <a:bodyPr wrap="square">
            <a:spAutoFit/>
          </a:bodyPr>
          <a:lstStyle/>
          <a:p>
            <a:r>
              <a:rPr lang="uk-UA" b="1" i="1" u="sng" dirty="0"/>
              <a:t>Податкова система </a:t>
            </a:r>
            <a:r>
              <a:rPr lang="uk-UA" dirty="0"/>
              <a:t>– це, з одного боку, сукупність податків і зборів, що утворюють систему, побудовану згідно з визначеними принципами, прийнятими в країні з метою реалізації функцій оподаткування. З іншого – вона регламентує порядок проведення операцій з оподаткування відповідно до прийнятої системи.</a:t>
            </a:r>
          </a:p>
          <a:p>
            <a:endParaRPr lang="uk-UA" dirty="0"/>
          </a:p>
          <a:p>
            <a:r>
              <a:rPr lang="uk-UA" i="1" dirty="0"/>
              <a:t>До суб'єктів оподаткування належать</a:t>
            </a:r>
            <a:r>
              <a:rPr lang="uk-UA" dirty="0"/>
              <a:t>, </a:t>
            </a:r>
            <a:r>
              <a:rPr lang="uk-UA" sz="1600" dirty="0"/>
              <a:t>з одного боку, держава, з іншого – платники податків. Платниками є фізичні та юридичні особи, на яких, згідно із законодавством, покладено обов'язки утримувати та/або сплачувати податки і збори (обов'язкові платежі), пеню та штрафні санкції. Разом з тим, особливістю операцій з оподаткування є те, що функції з проведення контролю та стягнення податків, а також застосування штрафних санкцій, виконують спеціально створені для їх виконання органи державної виконавчої влади. Це, як правило, державна податкова служба, митні органи та правління державних цільових фондів, місцеві органи влади, державне казначейство та ін.</a:t>
            </a:r>
          </a:p>
        </p:txBody>
      </p:sp>
    </p:spTree>
    <p:extLst>
      <p:ext uri="{BB962C8B-B14F-4D97-AF65-F5344CB8AC3E}">
        <p14:creationId xmlns:p14="http://schemas.microsoft.com/office/powerpoint/2010/main" val="189336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835224" cy="737680"/>
          </a:xfrm>
          <a:prstGeom prst="rect">
            <a:avLst/>
          </a:prstGeom>
        </p:spPr>
      </p:pic>
      <p:sp>
        <p:nvSpPr>
          <p:cNvPr id="2" name="Прямоугольник 1"/>
          <p:cNvSpPr/>
          <p:nvPr/>
        </p:nvSpPr>
        <p:spPr>
          <a:xfrm>
            <a:off x="619125" y="576560"/>
            <a:ext cx="7753350" cy="646331"/>
          </a:xfrm>
          <a:prstGeom prst="rect">
            <a:avLst/>
          </a:prstGeom>
        </p:spPr>
        <p:txBody>
          <a:bodyPr wrap="square">
            <a:spAutoFit/>
          </a:bodyPr>
          <a:lstStyle/>
          <a:p>
            <a:r>
              <a:rPr lang="uk-UA" dirty="0" smtClean="0"/>
              <a:t>Залежно від способів вилучення податків всі вони поділяються на дві групи: </a:t>
            </a:r>
            <a:r>
              <a:rPr lang="uk-UA" i="1" u="sng" dirty="0" smtClean="0"/>
              <a:t>Прямі та Непрямі.</a:t>
            </a:r>
            <a:endParaRPr lang="uk-UA" i="1" u="sng" dirty="0"/>
          </a:p>
        </p:txBody>
      </p:sp>
      <p:sp>
        <p:nvSpPr>
          <p:cNvPr id="3" name="Прямоугольник 2"/>
          <p:cNvSpPr/>
          <p:nvPr/>
        </p:nvSpPr>
        <p:spPr>
          <a:xfrm>
            <a:off x="257174" y="1578305"/>
            <a:ext cx="8791575" cy="2831544"/>
          </a:xfrm>
          <a:prstGeom prst="rect">
            <a:avLst/>
          </a:prstGeom>
        </p:spPr>
        <p:txBody>
          <a:bodyPr wrap="square">
            <a:spAutoFit/>
          </a:bodyPr>
          <a:lstStyle/>
          <a:p>
            <a:r>
              <a:rPr lang="uk-UA" b="1" i="1" u="sng" dirty="0" smtClean="0"/>
              <a:t>Прямі податки </a:t>
            </a:r>
          </a:p>
          <a:p>
            <a:r>
              <a:rPr lang="uk-UA" sz="1600" dirty="0" smtClean="0"/>
              <a:t>безпосередньо накладаються на певного платника, який може бути як фізичною, так і юридичною особою. При цьому оподаткування пов'язане з визначеними об'єктами (доходами, власністю / розпорядженням на рухоме та нерухоме майно або з проведенням визначеної діяльності). Зовсім не обов'язково, щоб активи використовувалися з метою одержання прибутків. Прямі податки (крім податків на доходи), по суті, накладають на активи (діяльність), що дають можливість отримувати доходи. В окремих випадках прямі податки накладаються за завдання шкоди навколишньому природному середовищу та за використання державних природних ресурсів. Таким чином, прямі податки – це податки, які безпосередньо накладаються на певного платника, що одержує доходи, використовує визначене майно або здійснює діяльність, яка підлягає оподаткуванню.</a:t>
            </a:r>
            <a:endParaRPr lang="uk-UA" sz="1600" dirty="0"/>
          </a:p>
        </p:txBody>
      </p:sp>
    </p:spTree>
    <p:extLst>
      <p:ext uri="{BB962C8B-B14F-4D97-AF65-F5344CB8AC3E}">
        <p14:creationId xmlns:p14="http://schemas.microsoft.com/office/powerpoint/2010/main" val="179429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168619"/>
            <a:ext cx="6924294" cy="916796"/>
          </a:xfrm>
        </p:spPr>
        <p:txBody>
          <a:bodyPr/>
          <a:lstStyle/>
          <a:p>
            <a:r>
              <a:rPr lang="uk-UA" dirty="0" smtClean="0">
                <a:solidFill>
                  <a:srgbClr val="3C7F88"/>
                </a:solidFill>
                <a:latin typeface="+mn-lt"/>
              </a:rPr>
              <a:t>План:</a:t>
            </a:r>
            <a:endParaRPr lang="en-US" dirty="0">
              <a:solidFill>
                <a:srgbClr val="3C7F88"/>
              </a:solidFill>
              <a:latin typeface="+mn-lt"/>
            </a:endParaRPr>
          </a:p>
        </p:txBody>
      </p:sp>
      <p:grpSp>
        <p:nvGrpSpPr>
          <p:cNvPr id="4" name="Group 2"/>
          <p:cNvGrpSpPr>
            <a:grpSpLocks/>
          </p:cNvGrpSpPr>
          <p:nvPr/>
        </p:nvGrpSpPr>
        <p:grpSpPr bwMode="auto">
          <a:xfrm>
            <a:off x="462241" y="3083481"/>
            <a:ext cx="7758117" cy="1560514"/>
            <a:chOff x="1248" y="807"/>
            <a:chExt cx="4887" cy="983"/>
          </a:xfrm>
        </p:grpSpPr>
        <p:sp>
          <p:nvSpPr>
            <p:cNvPr id="5" name="Line 3"/>
            <p:cNvSpPr>
              <a:spLocks noChangeShapeType="1"/>
            </p:cNvSpPr>
            <p:nvPr/>
          </p:nvSpPr>
          <p:spPr bwMode="gray">
            <a:xfrm flipV="1">
              <a:off x="1440" y="1742"/>
              <a:ext cx="4695" cy="48"/>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 name="Rectangle 4"/>
            <p:cNvSpPr>
              <a:spLocks noChangeArrowheads="1"/>
            </p:cNvSpPr>
            <p:nvPr/>
          </p:nvSpPr>
          <p:spPr bwMode="gray">
            <a:xfrm rot="3419336">
              <a:off x="1261" y="1427"/>
              <a:ext cx="302" cy="328"/>
            </a:xfrm>
            <a:prstGeom prst="rect">
              <a:avLst/>
            </a:prstGeom>
            <a:gradFill rotWithShape="1">
              <a:gsLst>
                <a:gs pos="0">
                  <a:srgbClr val="FF7C80"/>
                </a:gs>
                <a:gs pos="100000">
                  <a:srgbClr val="FF7C8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p>
          </p:txBody>
        </p:sp>
        <p:sp>
          <p:nvSpPr>
            <p:cNvPr id="7" name="Text Box 5"/>
            <p:cNvSpPr txBox="1">
              <a:spLocks noChangeArrowheads="1"/>
            </p:cNvSpPr>
            <p:nvPr/>
          </p:nvSpPr>
          <p:spPr bwMode="gray">
            <a:xfrm>
              <a:off x="1853" y="807"/>
              <a:ext cx="4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uk-UA" sz="2400" dirty="0" smtClean="0">
                  <a:solidFill>
                    <a:srgbClr val="000000"/>
                  </a:solidFill>
                </a:rPr>
                <a:t>Класифікація податків за характерними ознаками</a:t>
              </a:r>
              <a:endParaRPr lang="en-US" sz="2400" dirty="0">
                <a:solidFill>
                  <a:srgbClr val="000000"/>
                </a:solidFill>
              </a:endParaRPr>
            </a:p>
          </p:txBody>
        </p:sp>
        <p:sp>
          <p:nvSpPr>
            <p:cNvPr id="8" name="Text Box 6"/>
            <p:cNvSpPr txBox="1">
              <a:spLocks noChangeArrowheads="1"/>
            </p:cNvSpPr>
            <p:nvPr/>
          </p:nvSpPr>
          <p:spPr bwMode="gray">
            <a:xfrm>
              <a:off x="1296" y="14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srgbClr val="FFFFFF"/>
                  </a:solidFill>
                </a:rPr>
                <a:t>4</a:t>
              </a:r>
            </a:p>
          </p:txBody>
        </p:sp>
      </p:grpSp>
      <p:grpSp>
        <p:nvGrpSpPr>
          <p:cNvPr id="9" name="Group 7"/>
          <p:cNvGrpSpPr>
            <a:grpSpLocks/>
          </p:cNvGrpSpPr>
          <p:nvPr/>
        </p:nvGrpSpPr>
        <p:grpSpPr bwMode="auto">
          <a:xfrm>
            <a:off x="538441" y="1303518"/>
            <a:ext cx="7681914" cy="588963"/>
            <a:chOff x="1248" y="2030"/>
            <a:chExt cx="4839" cy="371"/>
          </a:xfrm>
        </p:grpSpPr>
        <p:sp>
          <p:nvSpPr>
            <p:cNvPr id="10" name="Line 8"/>
            <p:cNvSpPr>
              <a:spLocks noChangeShapeType="1"/>
            </p:cNvSpPr>
            <p:nvPr/>
          </p:nvSpPr>
          <p:spPr bwMode="gray">
            <a:xfrm>
              <a:off x="1440" y="2380"/>
              <a:ext cx="4647" cy="21"/>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Rectangle 9"/>
            <p:cNvSpPr>
              <a:spLocks noChangeArrowheads="1"/>
            </p:cNvSpPr>
            <p:nvPr/>
          </p:nvSpPr>
          <p:spPr bwMode="gray">
            <a:xfrm rot="3419336">
              <a:off x="1261" y="2017"/>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p>
          </p:txBody>
        </p:sp>
        <p:sp>
          <p:nvSpPr>
            <p:cNvPr id="12" name="Text Box 10"/>
            <p:cNvSpPr txBox="1">
              <a:spLocks noChangeArrowheads="1"/>
            </p:cNvSpPr>
            <p:nvPr/>
          </p:nvSpPr>
          <p:spPr bwMode="gray">
            <a:xfrm>
              <a:off x="1805" y="2036"/>
              <a:ext cx="24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uk-UA" sz="2400" dirty="0" smtClean="0">
                  <a:solidFill>
                    <a:srgbClr val="000000"/>
                  </a:solidFill>
                </a:rPr>
                <a:t>Історія виникнення податків.</a:t>
              </a:r>
              <a:endParaRPr lang="en-US" sz="2400" dirty="0">
                <a:solidFill>
                  <a:srgbClr val="000000"/>
                </a:solidFill>
              </a:endParaRPr>
            </a:p>
          </p:txBody>
        </p:sp>
        <p:sp>
          <p:nvSpPr>
            <p:cNvPr id="13" name="Text Box 11"/>
            <p:cNvSpPr txBox="1">
              <a:spLocks noChangeArrowheads="1"/>
            </p:cNvSpPr>
            <p:nvPr/>
          </p:nvSpPr>
          <p:spPr bwMode="gray">
            <a:xfrm>
              <a:off x="1296" y="20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srgbClr val="FFFFFF"/>
                  </a:solidFill>
                </a:rPr>
                <a:t>1</a:t>
              </a:r>
            </a:p>
          </p:txBody>
        </p:sp>
      </p:grpSp>
      <p:grpSp>
        <p:nvGrpSpPr>
          <p:cNvPr id="14" name="Group 12"/>
          <p:cNvGrpSpPr>
            <a:grpSpLocks/>
          </p:cNvGrpSpPr>
          <p:nvPr/>
        </p:nvGrpSpPr>
        <p:grpSpPr bwMode="auto">
          <a:xfrm>
            <a:off x="473478" y="2145265"/>
            <a:ext cx="7747003" cy="647700"/>
            <a:chOff x="1248" y="2630"/>
            <a:chExt cx="4880" cy="408"/>
          </a:xfrm>
        </p:grpSpPr>
        <p:sp>
          <p:nvSpPr>
            <p:cNvPr id="15" name="Line 13"/>
            <p:cNvSpPr>
              <a:spLocks noChangeShapeType="1"/>
            </p:cNvSpPr>
            <p:nvPr/>
          </p:nvSpPr>
          <p:spPr bwMode="gray">
            <a:xfrm>
              <a:off x="1440" y="2990"/>
              <a:ext cx="4688" cy="48"/>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Rectangle 14"/>
            <p:cNvSpPr>
              <a:spLocks noChangeArrowheads="1"/>
            </p:cNvSpPr>
            <p:nvPr/>
          </p:nvSpPr>
          <p:spPr bwMode="gray">
            <a:xfrm rot="3419336">
              <a:off x="1261" y="2627"/>
              <a:ext cx="302" cy="328"/>
            </a:xfrm>
            <a:prstGeom prst="rect">
              <a:avLst/>
            </a:prstGeom>
            <a:gradFill rotWithShape="1">
              <a:gsLst>
                <a:gs pos="0">
                  <a:srgbClr val="006699"/>
                </a:gs>
                <a:gs pos="100000">
                  <a:srgbClr val="0066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p>
          </p:txBody>
        </p:sp>
        <p:sp>
          <p:nvSpPr>
            <p:cNvPr id="17" name="Text Box 15"/>
            <p:cNvSpPr txBox="1">
              <a:spLocks noChangeArrowheads="1"/>
            </p:cNvSpPr>
            <p:nvPr/>
          </p:nvSpPr>
          <p:spPr bwMode="gray">
            <a:xfrm>
              <a:off x="1846" y="2630"/>
              <a:ext cx="33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sz="2400" dirty="0" smtClean="0"/>
                <a:t>Податки</a:t>
              </a:r>
              <a:r>
                <a:rPr lang="ru-RU" sz="2400" dirty="0" smtClean="0"/>
                <a:t>, </a:t>
              </a:r>
              <a:r>
                <a:rPr lang="uk-UA" sz="2400" dirty="0" smtClean="0"/>
                <a:t>функції податків та їх сутність</a:t>
              </a:r>
              <a:r>
                <a:rPr lang="ru-RU" sz="2400" dirty="0" smtClean="0"/>
                <a:t>.</a:t>
              </a:r>
              <a:endParaRPr lang="en-US" sz="2400" dirty="0">
                <a:solidFill>
                  <a:srgbClr val="000000"/>
                </a:solidFill>
              </a:endParaRPr>
            </a:p>
          </p:txBody>
        </p:sp>
        <p:sp>
          <p:nvSpPr>
            <p:cNvPr id="18" name="Text Box 16"/>
            <p:cNvSpPr txBox="1">
              <a:spLocks noChangeArrowheads="1"/>
            </p:cNvSpPr>
            <p:nvPr/>
          </p:nvSpPr>
          <p:spPr bwMode="gray">
            <a:xfrm>
              <a:off x="1300" y="2655"/>
              <a:ext cx="21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rgbClr val="FFFFFF"/>
                  </a:solidFill>
                </a:rPr>
                <a:t>2</a:t>
              </a:r>
            </a:p>
          </p:txBody>
        </p:sp>
      </p:grpSp>
      <p:grpSp>
        <p:nvGrpSpPr>
          <p:cNvPr id="19" name="Group 17"/>
          <p:cNvGrpSpPr>
            <a:grpSpLocks/>
          </p:cNvGrpSpPr>
          <p:nvPr/>
        </p:nvGrpSpPr>
        <p:grpSpPr bwMode="auto">
          <a:xfrm>
            <a:off x="466344" y="3101054"/>
            <a:ext cx="7753357" cy="1389066"/>
            <a:chOff x="1248" y="3230"/>
            <a:chExt cx="4884" cy="875"/>
          </a:xfrm>
        </p:grpSpPr>
        <p:sp>
          <p:nvSpPr>
            <p:cNvPr id="20" name="Line 18"/>
            <p:cNvSpPr>
              <a:spLocks noChangeShapeType="1"/>
            </p:cNvSpPr>
            <p:nvPr/>
          </p:nvSpPr>
          <p:spPr bwMode="gray">
            <a:xfrm flipV="1">
              <a:off x="1441" y="3579"/>
              <a:ext cx="4691"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Rectangle 19"/>
            <p:cNvSpPr>
              <a:spLocks noChangeArrowheads="1"/>
            </p:cNvSpPr>
            <p:nvPr/>
          </p:nvSpPr>
          <p:spPr bwMode="gray">
            <a:xfrm rot="3419336">
              <a:off x="1261" y="3217"/>
              <a:ext cx="302" cy="328"/>
            </a:xfrm>
            <a:prstGeom prst="rect">
              <a:avLst/>
            </a:prstGeom>
            <a:gradFill rotWithShape="1">
              <a:gsLst>
                <a:gs pos="0">
                  <a:srgbClr val="FF9933"/>
                </a:gs>
                <a:gs pos="100000">
                  <a:srgbClr val="FF9933">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p>
          </p:txBody>
        </p:sp>
        <p:sp>
          <p:nvSpPr>
            <p:cNvPr id="22" name="Text Box 20"/>
            <p:cNvSpPr txBox="1">
              <a:spLocks noChangeArrowheads="1"/>
            </p:cNvSpPr>
            <p:nvPr/>
          </p:nvSpPr>
          <p:spPr bwMode="gray">
            <a:xfrm>
              <a:off x="1850" y="3814"/>
              <a:ext cx="37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uk-UA" sz="2400" dirty="0" smtClean="0">
                  <a:solidFill>
                    <a:srgbClr val="000000"/>
                  </a:solidFill>
                </a:rPr>
                <a:t>Податкова система та принципи її побудови.</a:t>
              </a:r>
              <a:endParaRPr lang="en-US" sz="2400" dirty="0">
                <a:solidFill>
                  <a:srgbClr val="000000"/>
                </a:solidFill>
              </a:endParaRPr>
            </a:p>
          </p:txBody>
        </p:sp>
        <p:sp>
          <p:nvSpPr>
            <p:cNvPr id="23" name="Text Box 21"/>
            <p:cNvSpPr txBox="1">
              <a:spLocks noChangeArrowheads="1"/>
            </p:cNvSpPr>
            <p:nvPr/>
          </p:nvSpPr>
          <p:spPr bwMode="gray">
            <a:xfrm>
              <a:off x="1296" y="32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srgbClr val="FFFFFF"/>
                  </a:solidFill>
                </a:rPr>
                <a:t>3</a:t>
              </a:r>
            </a:p>
          </p:txBody>
        </p:sp>
      </p:grpSp>
    </p:spTree>
    <p:extLst>
      <p:ext uri="{BB962C8B-B14F-4D97-AF65-F5344CB8AC3E}">
        <p14:creationId xmlns:p14="http://schemas.microsoft.com/office/powerpoint/2010/main" val="779576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835224" cy="737680"/>
          </a:xfrm>
          <a:prstGeom prst="rect">
            <a:avLst/>
          </a:prstGeom>
        </p:spPr>
      </p:pic>
      <p:sp>
        <p:nvSpPr>
          <p:cNvPr id="2" name="Прямоугольник 1"/>
          <p:cNvSpPr/>
          <p:nvPr/>
        </p:nvSpPr>
        <p:spPr>
          <a:xfrm>
            <a:off x="835224" y="458897"/>
            <a:ext cx="7458075" cy="5078313"/>
          </a:xfrm>
          <a:prstGeom prst="rect">
            <a:avLst/>
          </a:prstGeom>
        </p:spPr>
        <p:txBody>
          <a:bodyPr wrap="square">
            <a:spAutoFit/>
          </a:bodyPr>
          <a:lstStyle/>
          <a:p>
            <a:r>
              <a:rPr lang="uk-UA" b="1" i="1" u="sng" dirty="0"/>
              <a:t>Непрямі податки </a:t>
            </a:r>
            <a:r>
              <a:rPr lang="uk-UA" dirty="0"/>
              <a:t>за способами вилучення помітно відрізняються від прямих. Найсуттєвішими відмінностями є те, що</a:t>
            </a:r>
            <a:r>
              <a:rPr lang="uk-UA" dirty="0" smtClean="0"/>
              <a:t>:</a:t>
            </a:r>
          </a:p>
          <a:p>
            <a:endParaRPr lang="uk-UA" dirty="0"/>
          </a:p>
          <a:p>
            <a:endParaRPr lang="uk-UA" dirty="0"/>
          </a:p>
          <a:p>
            <a:r>
              <a:rPr lang="uk-UA" dirty="0"/>
              <a:t>– </a:t>
            </a:r>
            <a:r>
              <a:rPr lang="uk-UA" i="1" dirty="0"/>
              <a:t>це податки, які накладаються безпосередньо не на платників, а установлюються на окремі товари та послуги, що купуються споживачами;</a:t>
            </a:r>
          </a:p>
          <a:p>
            <a:r>
              <a:rPr lang="uk-UA" i="1" dirty="0"/>
              <a:t>– непрямі податки можуть установлюватися безпосередньо і на платника, але при цьому вони залежать не від обсягів його доходів чи вартості активів, а від суми операцій з обороту продукції або величини доданої вартості;</a:t>
            </a:r>
          </a:p>
          <a:p>
            <a:r>
              <a:rPr lang="uk-UA" i="1" dirty="0"/>
              <a:t>– ці податки є обов'язковими відрахуваннями до державних цільових фондів, метою яких є вирішення певних макроекономічних або соціальних задач, але вони безпосередньо не пов'язані з діяльністю платника;</a:t>
            </a:r>
          </a:p>
          <a:p>
            <a:r>
              <a:rPr lang="uk-UA" i="1" dirty="0"/>
              <a:t>– сума таких податків входить до складу ціни продукції, що нараховується на ціну реалізації, обчислену на основі показників діяльності підприємства.</a:t>
            </a:r>
          </a:p>
        </p:txBody>
      </p:sp>
    </p:spTree>
    <p:extLst>
      <p:ext uri="{BB962C8B-B14F-4D97-AF65-F5344CB8AC3E}">
        <p14:creationId xmlns:p14="http://schemas.microsoft.com/office/powerpoint/2010/main" val="786615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835224" cy="737680"/>
          </a:xfrm>
          <a:prstGeom prst="rect">
            <a:avLst/>
          </a:prstGeom>
        </p:spPr>
      </p:pic>
      <p:pic>
        <p:nvPicPr>
          <p:cNvPr id="4098" name="Picture 2" descr="https://pidruchniki.com/imag/finans/kud_kf/image0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737680"/>
            <a:ext cx="7083425" cy="4077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58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133350"/>
            <a:ext cx="2276457" cy="707886"/>
          </a:xfrm>
          <a:prstGeom prst="rect">
            <a:avLst/>
          </a:prstGeom>
          <a:noFill/>
        </p:spPr>
        <p:txBody>
          <a:bodyPr wrap="none" rtlCol="0">
            <a:spAutoFit/>
          </a:bodyPr>
          <a:lstStyle/>
          <a:p>
            <a:r>
              <a:rPr lang="uk-UA" sz="4000" dirty="0" smtClean="0">
                <a:solidFill>
                  <a:srgbClr val="478671"/>
                </a:solidFill>
              </a:rPr>
              <a:t>Джерела:</a:t>
            </a:r>
            <a:endParaRPr lang="uk-UA" sz="4000" dirty="0">
              <a:solidFill>
                <a:srgbClr val="478671"/>
              </a:solidFill>
            </a:endParaRPr>
          </a:p>
        </p:txBody>
      </p:sp>
      <p:sp>
        <p:nvSpPr>
          <p:cNvPr id="3" name="Прямоугольник 2"/>
          <p:cNvSpPr/>
          <p:nvPr/>
        </p:nvSpPr>
        <p:spPr>
          <a:xfrm>
            <a:off x="838200" y="1330494"/>
            <a:ext cx="2506968" cy="369332"/>
          </a:xfrm>
          <a:prstGeom prst="rect">
            <a:avLst/>
          </a:prstGeom>
        </p:spPr>
        <p:txBody>
          <a:bodyPr wrap="none">
            <a:spAutoFit/>
          </a:bodyPr>
          <a:lstStyle/>
          <a:p>
            <a:r>
              <a:rPr lang="en-US" dirty="0">
                <a:solidFill>
                  <a:schemeClr val="accent6">
                    <a:lumMod val="50000"/>
                  </a:schemeClr>
                </a:solidFill>
              </a:rPr>
              <a:t>https://</a:t>
            </a:r>
            <a:r>
              <a:rPr lang="en-US" dirty="0" smtClean="0">
                <a:solidFill>
                  <a:schemeClr val="accent6">
                    <a:lumMod val="50000"/>
                  </a:schemeClr>
                </a:solidFill>
              </a:rPr>
              <a:t>pidruchniki.com</a:t>
            </a:r>
            <a:endParaRPr lang="uk-UA" dirty="0">
              <a:solidFill>
                <a:schemeClr val="accent6">
                  <a:lumMod val="50000"/>
                </a:schemeClr>
              </a:solidFill>
            </a:endParaRPr>
          </a:p>
        </p:txBody>
      </p:sp>
      <p:sp>
        <p:nvSpPr>
          <p:cNvPr id="4" name="TextBox 3"/>
          <p:cNvSpPr txBox="1"/>
          <p:nvPr/>
        </p:nvSpPr>
        <p:spPr>
          <a:xfrm>
            <a:off x="838200" y="2141623"/>
            <a:ext cx="4260782" cy="369332"/>
          </a:xfrm>
          <a:prstGeom prst="rect">
            <a:avLst/>
          </a:prstGeom>
          <a:noFill/>
        </p:spPr>
        <p:txBody>
          <a:bodyPr wrap="none" rtlCol="0">
            <a:spAutoFit/>
          </a:bodyPr>
          <a:lstStyle/>
          <a:p>
            <a:r>
              <a:rPr lang="uk-UA" dirty="0" smtClean="0">
                <a:solidFill>
                  <a:schemeClr val="accent6">
                    <a:lumMod val="50000"/>
                  </a:schemeClr>
                </a:solidFill>
              </a:rPr>
              <a:t>Фінанси</a:t>
            </a:r>
            <a:r>
              <a:rPr lang="ru-RU" dirty="0" smtClean="0">
                <a:solidFill>
                  <a:schemeClr val="accent6">
                    <a:lumMod val="50000"/>
                  </a:schemeClr>
                </a:solidFill>
              </a:rPr>
              <a:t> </a:t>
            </a:r>
            <a:r>
              <a:rPr lang="ru-RU" dirty="0">
                <a:solidFill>
                  <a:schemeClr val="accent6">
                    <a:lumMod val="50000"/>
                  </a:schemeClr>
                </a:solidFill>
              </a:rPr>
              <a:t>- Романенко О.Р., Огород­ник С.Я.</a:t>
            </a:r>
            <a:endParaRPr lang="uk-UA" dirty="0">
              <a:solidFill>
                <a:schemeClr val="accent6">
                  <a:lumMod val="50000"/>
                </a:schemeClr>
              </a:solidFill>
            </a:endParaRPr>
          </a:p>
        </p:txBody>
      </p:sp>
      <p:pic>
        <p:nvPicPr>
          <p:cNvPr id="5" name="Рисунок 4"/>
          <p:cNvPicPr>
            <a:picLocks noChangeAspect="1"/>
          </p:cNvPicPr>
          <p:nvPr/>
        </p:nvPicPr>
        <p:blipFill>
          <a:blip r:embed="rId2"/>
          <a:stretch>
            <a:fillRect/>
          </a:stretch>
        </p:blipFill>
        <p:spPr>
          <a:xfrm>
            <a:off x="0" y="1125543"/>
            <a:ext cx="841321" cy="719390"/>
          </a:xfrm>
          <a:prstGeom prst="rect">
            <a:avLst/>
          </a:prstGeom>
        </p:spPr>
      </p:pic>
      <p:sp>
        <p:nvSpPr>
          <p:cNvPr id="6" name="Rectangle 9"/>
          <p:cNvSpPr>
            <a:spLocks noChangeArrowheads="1"/>
          </p:cNvSpPr>
          <p:nvPr/>
        </p:nvSpPr>
        <p:spPr bwMode="gray">
          <a:xfrm rot="3419336">
            <a:off x="71104" y="2065939"/>
            <a:ext cx="479425" cy="520700"/>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p>
        </p:txBody>
      </p:sp>
    </p:spTree>
    <p:extLst>
      <p:ext uri="{BB962C8B-B14F-4D97-AF65-F5344CB8AC3E}">
        <p14:creationId xmlns:p14="http://schemas.microsoft.com/office/powerpoint/2010/main" val="267482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1981200"/>
            <a:ext cx="5048177" cy="1015663"/>
          </a:xfrm>
          <a:prstGeom prst="rect">
            <a:avLst/>
          </a:prstGeom>
          <a:noFill/>
        </p:spPr>
        <p:txBody>
          <a:bodyPr wrap="none" rtlCol="0">
            <a:spAutoFit/>
          </a:bodyPr>
          <a:lstStyle/>
          <a:p>
            <a:r>
              <a:rPr lang="uk-UA" sz="6000" dirty="0" smtClean="0">
                <a:solidFill>
                  <a:srgbClr val="478671"/>
                </a:solidFill>
              </a:rPr>
              <a:t>Дякую за увагу</a:t>
            </a:r>
            <a:endParaRPr lang="uk-UA" sz="6000" dirty="0">
              <a:solidFill>
                <a:srgbClr val="478671"/>
              </a:solidFill>
            </a:endParaRPr>
          </a:p>
        </p:txBody>
      </p:sp>
    </p:spTree>
    <p:extLst>
      <p:ext uri="{BB962C8B-B14F-4D97-AF65-F5344CB8AC3E}">
        <p14:creationId xmlns:p14="http://schemas.microsoft.com/office/powerpoint/2010/main" val="258323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663609" y="469388"/>
            <a:ext cx="4642339" cy="5603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uk-UA" dirty="0"/>
          </a:p>
        </p:txBody>
      </p:sp>
      <p:grpSp>
        <p:nvGrpSpPr>
          <p:cNvPr id="9" name="Group 7"/>
          <p:cNvGrpSpPr>
            <a:grpSpLocks/>
          </p:cNvGrpSpPr>
          <p:nvPr/>
        </p:nvGrpSpPr>
        <p:grpSpPr bwMode="auto">
          <a:xfrm>
            <a:off x="2289970" y="485243"/>
            <a:ext cx="4840289" cy="479425"/>
            <a:chOff x="1248" y="2030"/>
            <a:chExt cx="3049" cy="302"/>
          </a:xfrm>
        </p:grpSpPr>
        <p:sp>
          <p:nvSpPr>
            <p:cNvPr id="11" name="Rectangle 9"/>
            <p:cNvSpPr>
              <a:spLocks noChangeArrowheads="1"/>
            </p:cNvSpPr>
            <p:nvPr/>
          </p:nvSpPr>
          <p:spPr bwMode="gray">
            <a:xfrm rot="3419336">
              <a:off x="1261" y="2017"/>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p>
          </p:txBody>
        </p:sp>
        <p:sp>
          <p:nvSpPr>
            <p:cNvPr id="12" name="Text Box 10"/>
            <p:cNvSpPr txBox="1">
              <a:spLocks noChangeArrowheads="1"/>
            </p:cNvSpPr>
            <p:nvPr/>
          </p:nvSpPr>
          <p:spPr bwMode="gray">
            <a:xfrm>
              <a:off x="1805" y="2036"/>
              <a:ext cx="24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uk-UA" sz="2400" dirty="0" smtClean="0">
                  <a:solidFill>
                    <a:srgbClr val="000000"/>
                  </a:solidFill>
                </a:rPr>
                <a:t>Історія виникнення податків.</a:t>
              </a:r>
              <a:endParaRPr lang="en-US" sz="2400" dirty="0">
                <a:solidFill>
                  <a:srgbClr val="000000"/>
                </a:solidFill>
              </a:endParaRPr>
            </a:p>
          </p:txBody>
        </p:sp>
        <p:sp>
          <p:nvSpPr>
            <p:cNvPr id="13" name="Text Box 11"/>
            <p:cNvSpPr txBox="1">
              <a:spLocks noChangeArrowheads="1"/>
            </p:cNvSpPr>
            <p:nvPr/>
          </p:nvSpPr>
          <p:spPr bwMode="gray">
            <a:xfrm>
              <a:off x="1296" y="20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srgbClr val="FFFFFF"/>
                  </a:solidFill>
                </a:rPr>
                <a:t>1</a:t>
              </a:r>
            </a:p>
          </p:txBody>
        </p:sp>
      </p:grpSp>
      <p:sp>
        <p:nvSpPr>
          <p:cNvPr id="25" name="TextBox 24"/>
          <p:cNvSpPr txBox="1"/>
          <p:nvPr/>
        </p:nvSpPr>
        <p:spPr>
          <a:xfrm>
            <a:off x="412400" y="1379031"/>
            <a:ext cx="8396675" cy="4524315"/>
          </a:xfrm>
          <a:prstGeom prst="rect">
            <a:avLst/>
          </a:prstGeom>
          <a:noFill/>
        </p:spPr>
        <p:txBody>
          <a:bodyPr wrap="square" rtlCol="0">
            <a:spAutoFit/>
          </a:bodyPr>
          <a:lstStyle/>
          <a:p>
            <a:r>
              <a:rPr lang="uk-UA" dirty="0"/>
              <a:t>Історія цивілізації свідчить, що податки — це найбільш пізня форма державних доходів. Первісно податки називались «anxibia» (допомога) і мали тимчасовий характер. Вважалося, що податки суперечать недоторканності приватної власності, і їх введення допускалося лише в надзвичайних випадках як екстраординарне джерело державних доходів. Ще в першій половині XVII ст. англійський парламент не визнавав постійних податків на загальнодержавні потреби, і король не міг ввести податки без його згоди. З часом податки перетворились із тимчасового в постійне джерело державних доходів. Податки стають настільки звичним джерелом державних коштів, що відомий політичний діяч Північної Америки Б. Франклін (1706—1790) зміг сказати, що «платити податки і вмерти повинен кожен».</a:t>
            </a:r>
          </a:p>
          <a:p>
            <a:r>
              <a:rPr lang="uk-UA" dirty="0"/>
              <a:t>Сьогодні ми не можемо уявити собі державу без податків. Об'єктивною реальністю є те, що, з одного боку, податки — це фінансове підґрунтя існування держави, а з іншого, податки — це знаряддя перерозподілу доходів юридичних і фізичних осіб, найефективніший інструмент впливу держави на суспільне виробництво.</a:t>
            </a:r>
          </a:p>
          <a:p>
            <a:endParaRPr lang="uk-UA" dirty="0"/>
          </a:p>
        </p:txBody>
      </p:sp>
    </p:spTree>
    <p:extLst>
      <p:ext uri="{BB962C8B-B14F-4D97-AF65-F5344CB8AC3E}">
        <p14:creationId xmlns:p14="http://schemas.microsoft.com/office/powerpoint/2010/main" val="2466718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921315" y="227300"/>
            <a:ext cx="6028566" cy="560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grpSp>
        <p:nvGrpSpPr>
          <p:cNvPr id="9" name="Group 7"/>
          <p:cNvGrpSpPr>
            <a:grpSpLocks/>
          </p:cNvGrpSpPr>
          <p:nvPr/>
        </p:nvGrpSpPr>
        <p:grpSpPr bwMode="auto">
          <a:xfrm>
            <a:off x="2366170" y="494771"/>
            <a:ext cx="992188" cy="474663"/>
            <a:chOff x="1296" y="2036"/>
            <a:chExt cx="625" cy="299"/>
          </a:xfrm>
        </p:grpSpPr>
        <p:sp>
          <p:nvSpPr>
            <p:cNvPr id="12" name="Text Box 10"/>
            <p:cNvSpPr txBox="1">
              <a:spLocks noChangeArrowheads="1"/>
            </p:cNvSpPr>
            <p:nvPr/>
          </p:nvSpPr>
          <p:spPr bwMode="gray">
            <a:xfrm>
              <a:off x="1805" y="2036"/>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sz="2400" dirty="0">
                <a:solidFill>
                  <a:srgbClr val="000000"/>
                </a:solidFill>
              </a:endParaRPr>
            </a:p>
          </p:txBody>
        </p:sp>
        <p:sp>
          <p:nvSpPr>
            <p:cNvPr id="13" name="Text Box 11"/>
            <p:cNvSpPr txBox="1">
              <a:spLocks noChangeArrowheads="1"/>
            </p:cNvSpPr>
            <p:nvPr/>
          </p:nvSpPr>
          <p:spPr bwMode="gray">
            <a:xfrm>
              <a:off x="1296" y="2044"/>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b="1" dirty="0">
                <a:solidFill>
                  <a:srgbClr val="FFFFFF"/>
                </a:solidFill>
              </a:endParaRPr>
            </a:p>
          </p:txBody>
        </p:sp>
      </p:grpSp>
      <p:grpSp>
        <p:nvGrpSpPr>
          <p:cNvPr id="10" name="Group 12"/>
          <p:cNvGrpSpPr>
            <a:grpSpLocks/>
          </p:cNvGrpSpPr>
          <p:nvPr/>
        </p:nvGrpSpPr>
        <p:grpSpPr bwMode="auto">
          <a:xfrm>
            <a:off x="1539637" y="253471"/>
            <a:ext cx="6265865" cy="508000"/>
            <a:chOff x="1248" y="2630"/>
            <a:chExt cx="3947" cy="320"/>
          </a:xfrm>
        </p:grpSpPr>
        <p:sp>
          <p:nvSpPr>
            <p:cNvPr id="14" name="Rectangle 14"/>
            <p:cNvSpPr>
              <a:spLocks noChangeArrowheads="1"/>
            </p:cNvSpPr>
            <p:nvPr/>
          </p:nvSpPr>
          <p:spPr bwMode="gray">
            <a:xfrm rot="3419336">
              <a:off x="1261" y="2627"/>
              <a:ext cx="302" cy="328"/>
            </a:xfrm>
            <a:prstGeom prst="rect">
              <a:avLst/>
            </a:prstGeom>
            <a:gradFill rotWithShape="1">
              <a:gsLst>
                <a:gs pos="0">
                  <a:srgbClr val="006699"/>
                </a:gs>
                <a:gs pos="100000">
                  <a:srgbClr val="0066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p>
          </p:txBody>
        </p:sp>
        <p:sp>
          <p:nvSpPr>
            <p:cNvPr id="15" name="Text Box 15"/>
            <p:cNvSpPr txBox="1">
              <a:spLocks noChangeArrowheads="1"/>
            </p:cNvSpPr>
            <p:nvPr/>
          </p:nvSpPr>
          <p:spPr bwMode="gray">
            <a:xfrm>
              <a:off x="1846" y="2630"/>
              <a:ext cx="33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sz="2400" dirty="0" smtClean="0"/>
                <a:t>Податки</a:t>
              </a:r>
              <a:r>
                <a:rPr lang="ru-RU" sz="2400" dirty="0" smtClean="0"/>
                <a:t>, </a:t>
              </a:r>
              <a:r>
                <a:rPr lang="uk-UA" sz="2400" dirty="0" smtClean="0"/>
                <a:t>функції податків та їх сутність</a:t>
              </a:r>
              <a:r>
                <a:rPr lang="ru-RU" sz="2400" dirty="0" smtClean="0"/>
                <a:t>.</a:t>
              </a:r>
              <a:endParaRPr lang="en-US" sz="2400" dirty="0">
                <a:solidFill>
                  <a:srgbClr val="000000"/>
                </a:solidFill>
              </a:endParaRPr>
            </a:p>
          </p:txBody>
        </p:sp>
        <p:sp>
          <p:nvSpPr>
            <p:cNvPr id="16" name="Text Box 16"/>
            <p:cNvSpPr txBox="1">
              <a:spLocks noChangeArrowheads="1"/>
            </p:cNvSpPr>
            <p:nvPr/>
          </p:nvSpPr>
          <p:spPr bwMode="gray">
            <a:xfrm>
              <a:off x="1300" y="2655"/>
              <a:ext cx="21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rgbClr val="FFFFFF"/>
                  </a:solidFill>
                </a:rPr>
                <a:t>2</a:t>
              </a:r>
            </a:p>
          </p:txBody>
        </p:sp>
      </p:grpSp>
      <p:sp>
        <p:nvSpPr>
          <p:cNvPr id="4" name="Прямоугольник 3"/>
          <p:cNvSpPr/>
          <p:nvPr/>
        </p:nvSpPr>
        <p:spPr>
          <a:xfrm>
            <a:off x="339865" y="1136959"/>
            <a:ext cx="8431901" cy="2031325"/>
          </a:xfrm>
          <a:prstGeom prst="rect">
            <a:avLst/>
          </a:prstGeom>
          <a:ln>
            <a:solidFill>
              <a:schemeClr val="bg1"/>
            </a:solidFill>
          </a:ln>
        </p:spPr>
        <p:txBody>
          <a:bodyPr wrap="square">
            <a:spAutoFit/>
          </a:bodyPr>
          <a:lstStyle/>
          <a:p>
            <a:pPr algn="just"/>
            <a:r>
              <a:rPr lang="uk-UA" dirty="0">
                <a:latin typeface="Verdana" panose="020B0604030504040204" pitchFamily="34" charset="0"/>
              </a:rPr>
              <a:t>Податки є частиною загальної фінансової системи як держави в цілому, так і окремих її суб'єктів. Крім того, вони виступають однією з категорій ринкової економіки.</a:t>
            </a:r>
          </a:p>
          <a:p>
            <a:pPr algn="just"/>
            <a:r>
              <a:rPr lang="uk-UA" dirty="0">
                <a:latin typeface="Verdana" panose="020B0604030504040204" pitchFamily="34" charset="0"/>
              </a:rPr>
              <a:t>Податки існують у сфері виробничих відносин, оскільки є вилу­ченням частини виробленого продукту (в грошовій формі) в дохід держави. Але податки — це нестійка категорія. Вони постійно зміню­ються.</a:t>
            </a:r>
            <a:endParaRPr lang="uk-UA" b="0" i="0" dirty="0">
              <a:effectLst/>
              <a:latin typeface="Verdana" panose="020B0604030504040204" pitchFamily="34" charset="0"/>
            </a:endParaRPr>
          </a:p>
        </p:txBody>
      </p:sp>
      <p:sp>
        <p:nvSpPr>
          <p:cNvPr id="5" name="Прямоугольник 4"/>
          <p:cNvSpPr/>
          <p:nvPr/>
        </p:nvSpPr>
        <p:spPr>
          <a:xfrm>
            <a:off x="1049396" y="3962665"/>
            <a:ext cx="7772400" cy="1754326"/>
          </a:xfrm>
          <a:prstGeom prst="rect">
            <a:avLst/>
          </a:prstGeom>
        </p:spPr>
        <p:txBody>
          <a:bodyPr wrap="square">
            <a:spAutoFit/>
          </a:bodyPr>
          <a:lstStyle/>
          <a:p>
            <a:r>
              <a:rPr lang="uk-UA" dirty="0" smtClean="0"/>
              <a:t>— це плата суспільства за виконання державою її функцій, це відрахування частини вартості валового національного продукту (ВНП) на загальносуспільні потреби, без задоволення яких суспільство існувати не може.</a:t>
            </a:r>
          </a:p>
          <a:p>
            <a:r>
              <a:rPr lang="uk-UA" dirty="0" smtClean="0"/>
              <a:t>Але не всі обов'язкові платежі, які надходять до централізованих грошових фондів держави, </a:t>
            </a:r>
            <a:r>
              <a:rPr lang="uk-UA" i="1" dirty="0" smtClean="0"/>
              <a:t>називаються податками</a:t>
            </a:r>
            <a:r>
              <a:rPr lang="uk-UA" dirty="0" smtClean="0"/>
              <a:t>.</a:t>
            </a:r>
            <a:endParaRPr lang="uk-UA" dirty="0"/>
          </a:p>
        </p:txBody>
      </p:sp>
      <p:sp>
        <p:nvSpPr>
          <p:cNvPr id="6" name="TextBox 5"/>
          <p:cNvSpPr txBox="1"/>
          <p:nvPr/>
        </p:nvSpPr>
        <p:spPr>
          <a:xfrm>
            <a:off x="4211199" y="3335809"/>
            <a:ext cx="1448795" cy="523220"/>
          </a:xfrm>
          <a:prstGeom prst="rect">
            <a:avLst/>
          </a:prstGeom>
          <a:solidFill>
            <a:schemeClr val="accent1">
              <a:lumMod val="60000"/>
              <a:lumOff val="40000"/>
            </a:schemeClr>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uk-UA" sz="2800" dirty="0" smtClean="0"/>
              <a:t>Податок</a:t>
            </a:r>
            <a:endParaRPr lang="uk-UA" sz="2800" dirty="0"/>
          </a:p>
        </p:txBody>
      </p:sp>
    </p:spTree>
    <p:extLst>
      <p:ext uri="{BB962C8B-B14F-4D97-AF65-F5344CB8AC3E}">
        <p14:creationId xmlns:p14="http://schemas.microsoft.com/office/powerpoint/2010/main" val="4203817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Равнобедренный треугольник 24"/>
          <p:cNvSpPr/>
          <p:nvPr/>
        </p:nvSpPr>
        <p:spPr>
          <a:xfrm rot="10800000">
            <a:off x="3431021" y="1642683"/>
            <a:ext cx="1812616" cy="380326"/>
          </a:xfrm>
          <a:prstGeom prst="triangl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uk-UA" dirty="0"/>
          </a:p>
        </p:txBody>
      </p:sp>
      <p:sp>
        <p:nvSpPr>
          <p:cNvPr id="26" name="Скругленный прямоугольник 25"/>
          <p:cNvSpPr/>
          <p:nvPr/>
        </p:nvSpPr>
        <p:spPr>
          <a:xfrm>
            <a:off x="3309642" y="922492"/>
            <a:ext cx="2063470" cy="728283"/>
          </a:xfrm>
          <a:prstGeom prst="roundRect">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uk-UA" dirty="0" smtClean="0">
                <a:solidFill>
                  <a:schemeClr val="bg2">
                    <a:lumMod val="25000"/>
                  </a:schemeClr>
                </a:solidFill>
              </a:rPr>
              <a:t>Функції податків</a:t>
            </a:r>
            <a:endParaRPr lang="uk-UA" dirty="0">
              <a:solidFill>
                <a:schemeClr val="bg2">
                  <a:lumMod val="25000"/>
                </a:schemeClr>
              </a:solidFill>
            </a:endParaRPr>
          </a:p>
        </p:txBody>
      </p:sp>
      <p:pic>
        <p:nvPicPr>
          <p:cNvPr id="27" name="Рисунок 26"/>
          <p:cNvPicPr>
            <a:picLocks noChangeAspect="1"/>
          </p:cNvPicPr>
          <p:nvPr/>
        </p:nvPicPr>
        <p:blipFill>
          <a:blip r:embed="rId2"/>
          <a:stretch>
            <a:fillRect/>
          </a:stretch>
        </p:blipFill>
        <p:spPr>
          <a:xfrm>
            <a:off x="998915" y="2306880"/>
            <a:ext cx="1599805" cy="571022"/>
          </a:xfrm>
          <a:prstGeom prst="rect">
            <a:avLst/>
          </a:prstGeom>
        </p:spPr>
      </p:pic>
      <p:pic>
        <p:nvPicPr>
          <p:cNvPr id="28" name="Рисунок 27"/>
          <p:cNvPicPr>
            <a:picLocks noChangeAspect="1"/>
          </p:cNvPicPr>
          <p:nvPr/>
        </p:nvPicPr>
        <p:blipFill>
          <a:blip r:embed="rId3"/>
          <a:stretch>
            <a:fillRect/>
          </a:stretch>
        </p:blipFill>
        <p:spPr>
          <a:xfrm>
            <a:off x="3538684" y="2304828"/>
            <a:ext cx="1597290" cy="573074"/>
          </a:xfrm>
          <a:prstGeom prst="rect">
            <a:avLst/>
          </a:prstGeom>
        </p:spPr>
      </p:pic>
      <p:pic>
        <p:nvPicPr>
          <p:cNvPr id="29" name="Рисунок 28"/>
          <p:cNvPicPr>
            <a:picLocks noChangeAspect="1"/>
          </p:cNvPicPr>
          <p:nvPr/>
        </p:nvPicPr>
        <p:blipFill>
          <a:blip r:embed="rId3"/>
          <a:stretch>
            <a:fillRect/>
          </a:stretch>
        </p:blipFill>
        <p:spPr>
          <a:xfrm>
            <a:off x="6075938" y="2304828"/>
            <a:ext cx="1597290" cy="573074"/>
          </a:xfrm>
          <a:prstGeom prst="rect">
            <a:avLst/>
          </a:prstGeom>
        </p:spPr>
      </p:pic>
      <p:pic>
        <p:nvPicPr>
          <p:cNvPr id="30" name="Рисунок 29"/>
          <p:cNvPicPr>
            <a:picLocks noChangeAspect="1"/>
          </p:cNvPicPr>
          <p:nvPr/>
        </p:nvPicPr>
        <p:blipFill>
          <a:blip r:embed="rId3"/>
          <a:stretch>
            <a:fillRect/>
          </a:stretch>
        </p:blipFill>
        <p:spPr>
          <a:xfrm>
            <a:off x="1375542" y="3742185"/>
            <a:ext cx="1597290" cy="405895"/>
          </a:xfrm>
          <a:prstGeom prst="rect">
            <a:avLst/>
          </a:prstGeom>
        </p:spPr>
      </p:pic>
      <p:pic>
        <p:nvPicPr>
          <p:cNvPr id="31" name="Рисунок 30"/>
          <p:cNvPicPr>
            <a:picLocks noChangeAspect="1"/>
          </p:cNvPicPr>
          <p:nvPr/>
        </p:nvPicPr>
        <p:blipFill>
          <a:blip r:embed="rId4"/>
          <a:stretch>
            <a:fillRect/>
          </a:stretch>
        </p:blipFill>
        <p:spPr>
          <a:xfrm>
            <a:off x="1361929" y="4658988"/>
            <a:ext cx="1597290" cy="402371"/>
          </a:xfrm>
          <a:prstGeom prst="rect">
            <a:avLst/>
          </a:prstGeom>
        </p:spPr>
      </p:pic>
      <p:pic>
        <p:nvPicPr>
          <p:cNvPr id="32" name="Рисунок 31"/>
          <p:cNvPicPr>
            <a:picLocks noChangeAspect="1"/>
          </p:cNvPicPr>
          <p:nvPr/>
        </p:nvPicPr>
        <p:blipFill>
          <a:blip r:embed="rId4"/>
          <a:stretch>
            <a:fillRect/>
          </a:stretch>
        </p:blipFill>
        <p:spPr>
          <a:xfrm>
            <a:off x="3919011" y="3745710"/>
            <a:ext cx="2366307" cy="402371"/>
          </a:xfrm>
          <a:prstGeom prst="rect">
            <a:avLst/>
          </a:prstGeom>
        </p:spPr>
      </p:pic>
      <p:pic>
        <p:nvPicPr>
          <p:cNvPr id="33" name="Рисунок 32"/>
          <p:cNvPicPr>
            <a:picLocks noChangeAspect="1"/>
          </p:cNvPicPr>
          <p:nvPr/>
        </p:nvPicPr>
        <p:blipFill>
          <a:blip r:embed="rId4"/>
          <a:stretch>
            <a:fillRect/>
          </a:stretch>
        </p:blipFill>
        <p:spPr>
          <a:xfrm>
            <a:off x="3919012" y="4658988"/>
            <a:ext cx="2366306" cy="402371"/>
          </a:xfrm>
          <a:prstGeom prst="rect">
            <a:avLst/>
          </a:prstGeom>
        </p:spPr>
      </p:pic>
      <p:pic>
        <p:nvPicPr>
          <p:cNvPr id="34" name="Рисунок 33"/>
          <p:cNvPicPr>
            <a:picLocks noChangeAspect="1"/>
          </p:cNvPicPr>
          <p:nvPr/>
        </p:nvPicPr>
        <p:blipFill>
          <a:blip r:embed="rId5"/>
          <a:stretch>
            <a:fillRect/>
          </a:stretch>
        </p:blipFill>
        <p:spPr>
          <a:xfrm>
            <a:off x="3599720" y="2877902"/>
            <a:ext cx="1475217" cy="396274"/>
          </a:xfrm>
          <a:prstGeom prst="rect">
            <a:avLst/>
          </a:prstGeom>
        </p:spPr>
      </p:pic>
      <p:pic>
        <p:nvPicPr>
          <p:cNvPr id="35" name="Рисунок 34"/>
          <p:cNvPicPr>
            <a:picLocks noChangeAspect="1"/>
          </p:cNvPicPr>
          <p:nvPr/>
        </p:nvPicPr>
        <p:blipFill>
          <a:blip r:embed="rId6"/>
          <a:stretch>
            <a:fillRect/>
          </a:stretch>
        </p:blipFill>
        <p:spPr>
          <a:xfrm>
            <a:off x="1061137" y="2877902"/>
            <a:ext cx="1475360" cy="396274"/>
          </a:xfrm>
          <a:prstGeom prst="rect">
            <a:avLst/>
          </a:prstGeom>
        </p:spPr>
      </p:pic>
      <p:pic>
        <p:nvPicPr>
          <p:cNvPr id="36" name="Рисунок 35"/>
          <p:cNvPicPr>
            <a:picLocks noChangeAspect="1"/>
          </p:cNvPicPr>
          <p:nvPr/>
        </p:nvPicPr>
        <p:blipFill>
          <a:blip r:embed="rId6"/>
          <a:stretch>
            <a:fillRect/>
          </a:stretch>
        </p:blipFill>
        <p:spPr>
          <a:xfrm>
            <a:off x="6136903" y="2877902"/>
            <a:ext cx="1475360" cy="396274"/>
          </a:xfrm>
          <a:prstGeom prst="rect">
            <a:avLst/>
          </a:prstGeom>
        </p:spPr>
      </p:pic>
      <p:pic>
        <p:nvPicPr>
          <p:cNvPr id="37" name="Рисунок 36"/>
          <p:cNvPicPr>
            <a:picLocks noChangeAspect="1"/>
          </p:cNvPicPr>
          <p:nvPr/>
        </p:nvPicPr>
        <p:blipFill>
          <a:blip r:embed="rId6"/>
          <a:stretch>
            <a:fillRect/>
          </a:stretch>
        </p:blipFill>
        <p:spPr>
          <a:xfrm>
            <a:off x="3979976" y="4141984"/>
            <a:ext cx="2226615" cy="396274"/>
          </a:xfrm>
          <a:prstGeom prst="rect">
            <a:avLst/>
          </a:prstGeom>
        </p:spPr>
      </p:pic>
      <p:pic>
        <p:nvPicPr>
          <p:cNvPr id="38" name="Рисунок 37"/>
          <p:cNvPicPr>
            <a:picLocks noChangeAspect="1"/>
          </p:cNvPicPr>
          <p:nvPr/>
        </p:nvPicPr>
        <p:blipFill>
          <a:blip r:embed="rId6"/>
          <a:stretch>
            <a:fillRect/>
          </a:stretch>
        </p:blipFill>
        <p:spPr>
          <a:xfrm>
            <a:off x="3979977" y="5061359"/>
            <a:ext cx="2226614" cy="396274"/>
          </a:xfrm>
          <a:prstGeom prst="rect">
            <a:avLst/>
          </a:prstGeom>
        </p:spPr>
      </p:pic>
      <p:pic>
        <p:nvPicPr>
          <p:cNvPr id="39" name="Рисунок 38"/>
          <p:cNvPicPr>
            <a:picLocks noChangeAspect="1"/>
          </p:cNvPicPr>
          <p:nvPr/>
        </p:nvPicPr>
        <p:blipFill>
          <a:blip r:embed="rId6"/>
          <a:stretch>
            <a:fillRect/>
          </a:stretch>
        </p:blipFill>
        <p:spPr>
          <a:xfrm>
            <a:off x="1422894" y="5061359"/>
            <a:ext cx="1475360" cy="396274"/>
          </a:xfrm>
          <a:prstGeom prst="rect">
            <a:avLst/>
          </a:prstGeom>
        </p:spPr>
      </p:pic>
      <p:pic>
        <p:nvPicPr>
          <p:cNvPr id="40" name="Рисунок 39"/>
          <p:cNvPicPr>
            <a:picLocks noChangeAspect="1"/>
          </p:cNvPicPr>
          <p:nvPr/>
        </p:nvPicPr>
        <p:blipFill>
          <a:blip r:embed="rId6"/>
          <a:stretch>
            <a:fillRect/>
          </a:stretch>
        </p:blipFill>
        <p:spPr>
          <a:xfrm>
            <a:off x="1422894" y="4154178"/>
            <a:ext cx="1475360" cy="396274"/>
          </a:xfrm>
          <a:prstGeom prst="rect">
            <a:avLst/>
          </a:prstGeom>
        </p:spPr>
      </p:pic>
      <p:sp>
        <p:nvSpPr>
          <p:cNvPr id="41" name="TextBox 40"/>
          <p:cNvSpPr txBox="1"/>
          <p:nvPr/>
        </p:nvSpPr>
        <p:spPr>
          <a:xfrm>
            <a:off x="1213208" y="2407725"/>
            <a:ext cx="1171218" cy="369332"/>
          </a:xfrm>
          <a:prstGeom prst="rect">
            <a:avLst/>
          </a:prstGeom>
          <a:noFill/>
        </p:spPr>
        <p:txBody>
          <a:bodyPr wrap="none" rtlCol="0">
            <a:spAutoFit/>
          </a:bodyPr>
          <a:lstStyle/>
          <a:p>
            <a:r>
              <a:rPr lang="uk-UA" dirty="0" smtClean="0">
                <a:solidFill>
                  <a:schemeClr val="bg2">
                    <a:lumMod val="25000"/>
                  </a:schemeClr>
                </a:solidFill>
              </a:rPr>
              <a:t>Фіскальна</a:t>
            </a:r>
            <a:endParaRPr lang="uk-UA" dirty="0">
              <a:solidFill>
                <a:schemeClr val="bg2">
                  <a:lumMod val="25000"/>
                </a:schemeClr>
              </a:solidFill>
            </a:endParaRPr>
          </a:p>
        </p:txBody>
      </p:sp>
      <p:sp>
        <p:nvSpPr>
          <p:cNvPr id="42" name="TextBox 41"/>
          <p:cNvSpPr txBox="1"/>
          <p:nvPr/>
        </p:nvSpPr>
        <p:spPr>
          <a:xfrm>
            <a:off x="3706129" y="2403321"/>
            <a:ext cx="1262397" cy="369332"/>
          </a:xfrm>
          <a:prstGeom prst="rect">
            <a:avLst/>
          </a:prstGeom>
          <a:noFill/>
        </p:spPr>
        <p:txBody>
          <a:bodyPr wrap="none" rtlCol="0">
            <a:spAutoFit/>
          </a:bodyPr>
          <a:lstStyle/>
          <a:p>
            <a:r>
              <a:rPr lang="uk-UA" dirty="0" smtClean="0">
                <a:solidFill>
                  <a:schemeClr val="bg2">
                    <a:lumMod val="25000"/>
                  </a:schemeClr>
                </a:solidFill>
              </a:rPr>
              <a:t>Регулююча</a:t>
            </a:r>
            <a:endParaRPr lang="uk-UA" dirty="0">
              <a:solidFill>
                <a:schemeClr val="bg2">
                  <a:lumMod val="25000"/>
                </a:schemeClr>
              </a:solidFill>
            </a:endParaRPr>
          </a:p>
        </p:txBody>
      </p:sp>
      <p:sp>
        <p:nvSpPr>
          <p:cNvPr id="43" name="TextBox 42"/>
          <p:cNvSpPr txBox="1"/>
          <p:nvPr/>
        </p:nvSpPr>
        <p:spPr>
          <a:xfrm>
            <a:off x="6285319" y="2406215"/>
            <a:ext cx="1178528" cy="369332"/>
          </a:xfrm>
          <a:prstGeom prst="rect">
            <a:avLst/>
          </a:prstGeom>
          <a:noFill/>
        </p:spPr>
        <p:txBody>
          <a:bodyPr wrap="none" rtlCol="0">
            <a:spAutoFit/>
          </a:bodyPr>
          <a:lstStyle/>
          <a:p>
            <a:r>
              <a:rPr lang="uk-UA" dirty="0" smtClean="0">
                <a:solidFill>
                  <a:schemeClr val="bg2">
                    <a:lumMod val="25000"/>
                  </a:schemeClr>
                </a:solidFill>
              </a:rPr>
              <a:t>Соціальна</a:t>
            </a:r>
            <a:endParaRPr lang="uk-UA" dirty="0">
              <a:solidFill>
                <a:schemeClr val="bg2">
                  <a:lumMod val="25000"/>
                </a:schemeClr>
              </a:solidFill>
            </a:endParaRPr>
          </a:p>
        </p:txBody>
      </p:sp>
      <p:sp>
        <p:nvSpPr>
          <p:cNvPr id="44" name="TextBox 43"/>
          <p:cNvSpPr txBox="1"/>
          <p:nvPr/>
        </p:nvSpPr>
        <p:spPr>
          <a:xfrm>
            <a:off x="1503747" y="3768327"/>
            <a:ext cx="1340880" cy="369332"/>
          </a:xfrm>
          <a:prstGeom prst="rect">
            <a:avLst/>
          </a:prstGeom>
          <a:noFill/>
        </p:spPr>
        <p:txBody>
          <a:bodyPr wrap="none" rtlCol="0">
            <a:spAutoFit/>
          </a:bodyPr>
          <a:lstStyle/>
          <a:p>
            <a:r>
              <a:rPr lang="uk-UA" dirty="0" smtClean="0">
                <a:solidFill>
                  <a:schemeClr val="bg2">
                    <a:lumMod val="25000"/>
                  </a:schemeClr>
                </a:solidFill>
              </a:rPr>
              <a:t>Контрольна</a:t>
            </a:r>
            <a:endParaRPr lang="uk-UA" dirty="0">
              <a:solidFill>
                <a:schemeClr val="bg2">
                  <a:lumMod val="25000"/>
                </a:schemeClr>
              </a:solidFill>
            </a:endParaRPr>
          </a:p>
        </p:txBody>
      </p:sp>
      <p:sp>
        <p:nvSpPr>
          <p:cNvPr id="45" name="TextBox 44"/>
          <p:cNvSpPr txBox="1"/>
          <p:nvPr/>
        </p:nvSpPr>
        <p:spPr>
          <a:xfrm>
            <a:off x="1483228" y="4648567"/>
            <a:ext cx="1381917" cy="369332"/>
          </a:xfrm>
          <a:prstGeom prst="rect">
            <a:avLst/>
          </a:prstGeom>
          <a:noFill/>
        </p:spPr>
        <p:txBody>
          <a:bodyPr wrap="none" rtlCol="0">
            <a:spAutoFit/>
          </a:bodyPr>
          <a:lstStyle/>
          <a:p>
            <a:r>
              <a:rPr lang="uk-UA" dirty="0" smtClean="0">
                <a:solidFill>
                  <a:schemeClr val="bg2">
                    <a:lumMod val="25000"/>
                  </a:schemeClr>
                </a:solidFill>
              </a:rPr>
              <a:t>Розподільча</a:t>
            </a:r>
            <a:endParaRPr lang="uk-UA" dirty="0">
              <a:solidFill>
                <a:schemeClr val="bg2">
                  <a:lumMod val="25000"/>
                </a:schemeClr>
              </a:solidFill>
            </a:endParaRPr>
          </a:p>
        </p:txBody>
      </p:sp>
      <p:sp>
        <p:nvSpPr>
          <p:cNvPr id="46" name="TextBox 45"/>
          <p:cNvSpPr txBox="1"/>
          <p:nvPr/>
        </p:nvSpPr>
        <p:spPr>
          <a:xfrm>
            <a:off x="3919011" y="3751807"/>
            <a:ext cx="2376805" cy="369332"/>
          </a:xfrm>
          <a:prstGeom prst="rect">
            <a:avLst/>
          </a:prstGeom>
          <a:noFill/>
        </p:spPr>
        <p:txBody>
          <a:bodyPr wrap="none" rtlCol="0">
            <a:spAutoFit/>
          </a:bodyPr>
          <a:lstStyle/>
          <a:p>
            <a:r>
              <a:rPr lang="uk-UA" dirty="0" smtClean="0">
                <a:solidFill>
                  <a:schemeClr val="bg2">
                    <a:lumMod val="25000"/>
                  </a:schemeClr>
                </a:solidFill>
              </a:rPr>
              <a:t>Стимулюючий напрям</a:t>
            </a:r>
            <a:endParaRPr lang="uk-UA" dirty="0">
              <a:solidFill>
                <a:schemeClr val="bg2">
                  <a:lumMod val="25000"/>
                </a:schemeClr>
              </a:solidFill>
            </a:endParaRPr>
          </a:p>
        </p:txBody>
      </p:sp>
      <p:sp>
        <p:nvSpPr>
          <p:cNvPr id="47" name="TextBox 46"/>
          <p:cNvSpPr txBox="1"/>
          <p:nvPr/>
        </p:nvSpPr>
        <p:spPr>
          <a:xfrm>
            <a:off x="3979976" y="4675507"/>
            <a:ext cx="2222340" cy="369332"/>
          </a:xfrm>
          <a:prstGeom prst="rect">
            <a:avLst/>
          </a:prstGeom>
          <a:noFill/>
        </p:spPr>
        <p:txBody>
          <a:bodyPr wrap="none" rtlCol="0">
            <a:spAutoFit/>
          </a:bodyPr>
          <a:lstStyle/>
          <a:p>
            <a:r>
              <a:rPr lang="uk-UA" dirty="0" smtClean="0">
                <a:solidFill>
                  <a:schemeClr val="bg2">
                    <a:lumMod val="25000"/>
                  </a:schemeClr>
                </a:solidFill>
              </a:rPr>
              <a:t>Стримуючий напрям</a:t>
            </a:r>
            <a:endParaRPr lang="uk-UA" dirty="0">
              <a:solidFill>
                <a:schemeClr val="bg2">
                  <a:lumMod val="25000"/>
                </a:schemeClr>
              </a:solidFill>
            </a:endParaRPr>
          </a:p>
        </p:txBody>
      </p:sp>
      <p:sp>
        <p:nvSpPr>
          <p:cNvPr id="60" name="Прямоугольник 59"/>
          <p:cNvSpPr/>
          <p:nvPr/>
        </p:nvSpPr>
        <p:spPr>
          <a:xfrm>
            <a:off x="1061137" y="2061396"/>
            <a:ext cx="6551125" cy="63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61" name="Стрелка вниз 60"/>
          <p:cNvSpPr/>
          <p:nvPr/>
        </p:nvSpPr>
        <p:spPr>
          <a:xfrm>
            <a:off x="1734080" y="2061589"/>
            <a:ext cx="143271" cy="172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pic>
        <p:nvPicPr>
          <p:cNvPr id="62" name="Рисунок 61"/>
          <p:cNvPicPr>
            <a:picLocks noChangeAspect="1"/>
          </p:cNvPicPr>
          <p:nvPr/>
        </p:nvPicPr>
        <p:blipFill>
          <a:blip r:embed="rId7"/>
          <a:stretch>
            <a:fillRect/>
          </a:stretch>
        </p:blipFill>
        <p:spPr>
          <a:xfrm>
            <a:off x="4245251" y="2057103"/>
            <a:ext cx="182896" cy="188992"/>
          </a:xfrm>
          <a:prstGeom prst="rect">
            <a:avLst/>
          </a:prstGeom>
        </p:spPr>
      </p:pic>
      <p:pic>
        <p:nvPicPr>
          <p:cNvPr id="63" name="Рисунок 62"/>
          <p:cNvPicPr>
            <a:picLocks noChangeAspect="1"/>
          </p:cNvPicPr>
          <p:nvPr/>
        </p:nvPicPr>
        <p:blipFill>
          <a:blip r:embed="rId7"/>
          <a:stretch>
            <a:fillRect/>
          </a:stretch>
        </p:blipFill>
        <p:spPr>
          <a:xfrm>
            <a:off x="6796047" y="2057103"/>
            <a:ext cx="182896" cy="188992"/>
          </a:xfrm>
          <a:prstGeom prst="rect">
            <a:avLst/>
          </a:prstGeom>
        </p:spPr>
      </p:pic>
      <p:sp>
        <p:nvSpPr>
          <p:cNvPr id="66" name="Прямоугольник 65"/>
          <p:cNvSpPr/>
          <p:nvPr/>
        </p:nvSpPr>
        <p:spPr>
          <a:xfrm>
            <a:off x="1061138" y="3317636"/>
            <a:ext cx="1475360" cy="6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68" name="Прямоугольник 67"/>
          <p:cNvSpPr/>
          <p:nvPr/>
        </p:nvSpPr>
        <p:spPr>
          <a:xfrm>
            <a:off x="3599720" y="3327449"/>
            <a:ext cx="2613727" cy="6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69" name="Прямоугольник 68"/>
          <p:cNvSpPr/>
          <p:nvPr/>
        </p:nvSpPr>
        <p:spPr>
          <a:xfrm>
            <a:off x="1061137" y="3317636"/>
            <a:ext cx="45719" cy="170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70" name="Прямоугольник 69"/>
          <p:cNvSpPr/>
          <p:nvPr/>
        </p:nvSpPr>
        <p:spPr>
          <a:xfrm>
            <a:off x="3599720" y="3327818"/>
            <a:ext cx="45719" cy="170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71" name="Стрелка вправо 70"/>
          <p:cNvSpPr/>
          <p:nvPr/>
        </p:nvSpPr>
        <p:spPr>
          <a:xfrm>
            <a:off x="1061277" y="3871737"/>
            <a:ext cx="214293" cy="129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pic>
        <p:nvPicPr>
          <p:cNvPr id="72" name="Рисунок 71"/>
          <p:cNvPicPr>
            <a:picLocks noChangeAspect="1"/>
          </p:cNvPicPr>
          <p:nvPr/>
        </p:nvPicPr>
        <p:blipFill>
          <a:blip r:embed="rId8"/>
          <a:stretch>
            <a:fillRect/>
          </a:stretch>
        </p:blipFill>
        <p:spPr>
          <a:xfrm>
            <a:off x="3590295" y="3836603"/>
            <a:ext cx="231668" cy="164606"/>
          </a:xfrm>
          <a:prstGeom prst="rect">
            <a:avLst/>
          </a:prstGeom>
        </p:spPr>
      </p:pic>
      <p:pic>
        <p:nvPicPr>
          <p:cNvPr id="73" name="Рисунок 72"/>
          <p:cNvPicPr>
            <a:picLocks noChangeAspect="1"/>
          </p:cNvPicPr>
          <p:nvPr/>
        </p:nvPicPr>
        <p:blipFill>
          <a:blip r:embed="rId8"/>
          <a:stretch>
            <a:fillRect/>
          </a:stretch>
        </p:blipFill>
        <p:spPr>
          <a:xfrm>
            <a:off x="3590295" y="4777870"/>
            <a:ext cx="231668" cy="164606"/>
          </a:xfrm>
          <a:prstGeom prst="rect">
            <a:avLst/>
          </a:prstGeom>
        </p:spPr>
      </p:pic>
      <p:pic>
        <p:nvPicPr>
          <p:cNvPr id="74" name="Рисунок 73"/>
          <p:cNvPicPr>
            <a:picLocks noChangeAspect="1"/>
          </p:cNvPicPr>
          <p:nvPr/>
        </p:nvPicPr>
        <p:blipFill>
          <a:blip r:embed="rId8"/>
          <a:stretch>
            <a:fillRect/>
          </a:stretch>
        </p:blipFill>
        <p:spPr>
          <a:xfrm>
            <a:off x="1063374" y="4777870"/>
            <a:ext cx="231668" cy="164606"/>
          </a:xfrm>
          <a:prstGeom prst="rect">
            <a:avLst/>
          </a:prstGeom>
        </p:spPr>
      </p:pic>
      <p:sp>
        <p:nvSpPr>
          <p:cNvPr id="75" name="Прямоугольник 74"/>
          <p:cNvSpPr/>
          <p:nvPr/>
        </p:nvSpPr>
        <p:spPr>
          <a:xfrm>
            <a:off x="2296397" y="191554"/>
            <a:ext cx="4080604" cy="369332"/>
          </a:xfrm>
          <a:prstGeom prst="rect">
            <a:avLst/>
          </a:prstGeom>
          <a:solidFill>
            <a:srgbClr val="5B9BD5"/>
          </a:solidFill>
          <a:ln>
            <a:solidFill>
              <a:srgbClr val="41719C"/>
            </a:solidFill>
          </a:ln>
          <a:effectLst>
            <a:innerShdw blurRad="114300">
              <a:prstClr val="black"/>
            </a:innerShdw>
          </a:effectLst>
        </p:spPr>
        <p:txBody>
          <a:bodyPr wrap="none">
            <a:spAutoFit/>
          </a:bodyPr>
          <a:lstStyle/>
          <a:p>
            <a:r>
              <a:rPr lang="uk-UA" dirty="0" smtClean="0"/>
              <a:t>Виділяють три головні функції податків:</a:t>
            </a:r>
            <a:endParaRPr lang="uk-UA" dirty="0"/>
          </a:p>
        </p:txBody>
      </p:sp>
      <p:pic>
        <p:nvPicPr>
          <p:cNvPr id="76" name="Рисунок 75"/>
          <p:cNvPicPr>
            <a:picLocks noChangeAspect="1"/>
          </p:cNvPicPr>
          <p:nvPr/>
        </p:nvPicPr>
        <p:blipFill>
          <a:blip r:embed="rId9"/>
          <a:stretch>
            <a:fillRect/>
          </a:stretch>
        </p:blipFill>
        <p:spPr>
          <a:xfrm>
            <a:off x="0" y="0"/>
            <a:ext cx="835224" cy="737680"/>
          </a:xfrm>
          <a:prstGeom prst="rect">
            <a:avLst/>
          </a:prstGeom>
        </p:spPr>
      </p:pic>
    </p:spTree>
    <p:extLst>
      <p:ext uri="{BB962C8B-B14F-4D97-AF65-F5344CB8AC3E}">
        <p14:creationId xmlns:p14="http://schemas.microsoft.com/office/powerpoint/2010/main" val="2612804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835224" cy="737680"/>
          </a:xfrm>
          <a:prstGeom prst="rect">
            <a:avLst/>
          </a:prstGeom>
        </p:spPr>
      </p:pic>
      <p:sp>
        <p:nvSpPr>
          <p:cNvPr id="4" name="Прямоугольник 3"/>
          <p:cNvSpPr/>
          <p:nvPr/>
        </p:nvSpPr>
        <p:spPr>
          <a:xfrm>
            <a:off x="628650" y="518605"/>
            <a:ext cx="7896225" cy="4985980"/>
          </a:xfrm>
          <a:prstGeom prst="rect">
            <a:avLst/>
          </a:prstGeom>
        </p:spPr>
        <p:txBody>
          <a:bodyPr wrap="square">
            <a:spAutoFit/>
          </a:bodyPr>
          <a:lstStyle/>
          <a:p>
            <a:r>
              <a:rPr lang="uk-UA" i="1" dirty="0" smtClean="0"/>
              <a:t>У сучасній фінансовій науці та податковому законодавстві використовуються три основні терміни, якими позначаються платежі державі — плата, відрахування, податок. </a:t>
            </a:r>
            <a:r>
              <a:rPr lang="uk-UA" dirty="0" smtClean="0"/>
              <a:t>Розглянемо відмінності між ними.</a:t>
            </a:r>
          </a:p>
          <a:p>
            <a:endParaRPr lang="uk-UA" dirty="0" smtClean="0"/>
          </a:p>
          <a:p>
            <a:r>
              <a:rPr lang="uk-UA" b="1" i="1" u="sng" dirty="0" smtClean="0"/>
              <a:t>Плата</a:t>
            </a:r>
            <a:r>
              <a:rPr lang="uk-UA" dirty="0" smtClean="0"/>
              <a:t> </a:t>
            </a:r>
            <a:r>
              <a:rPr lang="uk-UA" sz="1600" dirty="0" smtClean="0"/>
              <a:t>передбачає певну еквівалентність відносин платника з державою. Прикладами плати є державне мито, збори за спеціальне використання природних ресурсів, за забруднення навколишнього середовища, рентні платежі, плата за торговельний патент на деякі різновиди підприємницької діяльності. </a:t>
            </a:r>
          </a:p>
          <a:p>
            <a:endParaRPr lang="uk-UA" sz="1600" dirty="0" smtClean="0"/>
          </a:p>
          <a:p>
            <a:r>
              <a:rPr lang="uk-UA" b="1" i="1" u="sng" dirty="0" smtClean="0"/>
              <a:t>Відрахування </a:t>
            </a:r>
            <a:r>
              <a:rPr lang="uk-UA" sz="1600" dirty="0" smtClean="0"/>
              <a:t>передбачає цільове призначення платежів. Воно може бути або частковим, тобто встановленим згідно з економічним змістом платежів, або повним, коли кошти у повному обсязі використовуються лише за цільовим призначенням. Наприклад, часткове цільове призначення має збір за геологорозвідувальні роботи, оскільки вноситься до держбюджету, і в загальній сумі бюджетних доходів його цільове призначення втрачається. </a:t>
            </a:r>
          </a:p>
          <a:p>
            <a:endParaRPr lang="uk-UA" sz="1600" dirty="0" smtClean="0"/>
          </a:p>
          <a:p>
            <a:r>
              <a:rPr lang="uk-UA" sz="1600" dirty="0" smtClean="0"/>
              <a:t>«</a:t>
            </a:r>
            <a:r>
              <a:rPr lang="uk-UA" b="1" i="1" u="sng" dirty="0" smtClean="0"/>
              <a:t>Податок</a:t>
            </a:r>
            <a:r>
              <a:rPr lang="uk-UA" dirty="0" smtClean="0"/>
              <a:t> — </a:t>
            </a:r>
            <a:r>
              <a:rPr lang="uk-UA" sz="1600" dirty="0" smtClean="0"/>
              <a:t>це індивідуально безвідплатний, безповоротний, нецільовий платіж, що вноситься платником податку до бюджету відповідного рівня в порядку, розмірах та у строки, встановлені законодавством».</a:t>
            </a:r>
            <a:endParaRPr lang="uk-UA" sz="1600" dirty="0"/>
          </a:p>
        </p:txBody>
      </p:sp>
    </p:spTree>
    <p:extLst>
      <p:ext uri="{BB962C8B-B14F-4D97-AF65-F5344CB8AC3E}">
        <p14:creationId xmlns:p14="http://schemas.microsoft.com/office/powerpoint/2010/main" val="241836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835224" cy="737680"/>
          </a:xfrm>
          <a:prstGeom prst="rect">
            <a:avLst/>
          </a:prstGeom>
        </p:spPr>
      </p:pic>
      <p:sp>
        <p:nvSpPr>
          <p:cNvPr id="4" name="Прямоугольник 3"/>
          <p:cNvSpPr/>
          <p:nvPr/>
        </p:nvSpPr>
        <p:spPr>
          <a:xfrm>
            <a:off x="417612" y="1538792"/>
            <a:ext cx="8124403" cy="2862322"/>
          </a:xfrm>
          <a:prstGeom prst="rect">
            <a:avLst/>
          </a:prstGeom>
        </p:spPr>
        <p:txBody>
          <a:bodyPr wrap="square">
            <a:spAutoFit/>
          </a:bodyPr>
          <a:lstStyle/>
          <a:p>
            <a:r>
              <a:rPr lang="ru-RU" b="1" u="sng" dirty="0"/>
              <a:t>Фіскальна</a:t>
            </a:r>
            <a:r>
              <a:rPr lang="ru-RU" b="1" u="sng" dirty="0"/>
              <a:t> </a:t>
            </a:r>
            <a:r>
              <a:rPr lang="ru-RU" b="1" u="sng" dirty="0"/>
              <a:t>функція</a:t>
            </a:r>
            <a:r>
              <a:rPr lang="ru-RU" dirty="0"/>
              <a:t>. </a:t>
            </a:r>
            <a:r>
              <a:rPr lang="ru-RU" dirty="0"/>
              <a:t>її</a:t>
            </a:r>
            <a:r>
              <a:rPr lang="ru-RU" dirty="0"/>
              <a:t> </a:t>
            </a:r>
            <a:r>
              <a:rPr lang="ru-RU" dirty="0"/>
              <a:t>сутність</a:t>
            </a:r>
            <a:r>
              <a:rPr lang="ru-RU" dirty="0"/>
              <a:t> полягає в забезпеченні надхо­дження коштів до державного бюджету. В будь-якому </a:t>
            </a:r>
            <a:r>
              <a:rPr lang="uk-UA" dirty="0" smtClean="0"/>
              <a:t>суспільстві ця </a:t>
            </a:r>
            <a:r>
              <a:rPr lang="uk-UA" dirty="0"/>
              <a:t>функція послідовно реалізується. За її допомогою відбувається формування фінансових ресурсів держави, призначених для по­криття витрат, пов'язаних із виконанням державою своїх функ­цій — </a:t>
            </a:r>
            <a:r>
              <a:rPr lang="uk-UA" i="1" dirty="0"/>
              <a:t>економічних, соціальних, оборонних, охорони здоров'я, екологічних тощо.</a:t>
            </a:r>
          </a:p>
          <a:p>
            <a:endParaRPr lang="uk-UA" dirty="0"/>
          </a:p>
          <a:p>
            <a:r>
              <a:rPr lang="uk-UA" dirty="0"/>
              <a:t>У свою чергу, ця функція поділяється на дві (деякі економісти та вчені виділяють їх окремо): </a:t>
            </a:r>
            <a:r>
              <a:rPr lang="uk-UA" b="1" i="1" u="sng" dirty="0"/>
              <a:t>контрольну</a:t>
            </a:r>
            <a:r>
              <a:rPr lang="uk-UA" b="1" dirty="0"/>
              <a:t> </a:t>
            </a:r>
            <a:r>
              <a:rPr lang="uk-UA" dirty="0"/>
              <a:t>та </a:t>
            </a:r>
            <a:r>
              <a:rPr lang="uk-UA" b="1" i="1" u="sng" dirty="0"/>
              <a:t>розподільчу</a:t>
            </a:r>
            <a:r>
              <a:rPr lang="uk-UA" b="1" dirty="0"/>
              <a:t>.</a:t>
            </a:r>
          </a:p>
          <a:p>
            <a:endParaRPr lang="uk-UA" dirty="0"/>
          </a:p>
        </p:txBody>
      </p:sp>
    </p:spTree>
    <p:extLst>
      <p:ext uri="{BB962C8B-B14F-4D97-AF65-F5344CB8AC3E}">
        <p14:creationId xmlns:p14="http://schemas.microsoft.com/office/powerpoint/2010/main" val="4136684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835224" cy="737680"/>
          </a:xfrm>
          <a:prstGeom prst="rect">
            <a:avLst/>
          </a:prstGeom>
        </p:spPr>
      </p:pic>
      <p:sp>
        <p:nvSpPr>
          <p:cNvPr id="4" name="Прямоугольник 3"/>
          <p:cNvSpPr/>
          <p:nvPr/>
        </p:nvSpPr>
        <p:spPr>
          <a:xfrm>
            <a:off x="242761" y="977047"/>
            <a:ext cx="8666570" cy="4585871"/>
          </a:xfrm>
          <a:prstGeom prst="rect">
            <a:avLst/>
          </a:prstGeom>
        </p:spPr>
        <p:txBody>
          <a:bodyPr wrap="square">
            <a:spAutoFit/>
          </a:bodyPr>
          <a:lstStyle/>
          <a:p>
            <a:r>
              <a:rPr lang="uk-UA" sz="1400" b="1" u="sng" dirty="0"/>
              <a:t>Контрольна функція</a:t>
            </a:r>
            <a:r>
              <a:rPr lang="uk-UA" sz="1400" dirty="0"/>
              <a:t>. Вона полягає в обліку кількості податків і розміру кожного з них, а також в оцінці ефективності кожного ка­налу надходження податків. Це передбачає не тільки здійснення контролю за отриманням податків, а й застосування різних санкцій до порушників. Крім того, виконання цієї функції передбачає також внесення постійних змін у систему оподаткування з метою підви­щення її ефективності, яка залежить від існуючої в державі податко­вої дисципліни, законослухняності платників податків та їх став­лення до держави. </a:t>
            </a:r>
            <a:r>
              <a:rPr lang="uk-UA" sz="1400" b="1" dirty="0"/>
              <a:t>Основна мета цієї функції </a:t>
            </a:r>
            <a:r>
              <a:rPr lang="uk-UA" sz="1400" dirty="0"/>
              <a:t>— </a:t>
            </a:r>
            <a:r>
              <a:rPr lang="uk-UA" sz="1400" i="1" u="sng" dirty="0"/>
              <a:t>досягнення своєчас­ної і повної за обсягом сплати податків</a:t>
            </a:r>
            <a:r>
              <a:rPr lang="uk-UA" sz="1400" dirty="0"/>
              <a:t>.</a:t>
            </a:r>
          </a:p>
          <a:p>
            <a:endParaRPr lang="uk-UA" sz="1400" dirty="0"/>
          </a:p>
          <a:p>
            <a:r>
              <a:rPr lang="uk-UA" sz="1400" dirty="0"/>
              <a:t>Виконання </a:t>
            </a:r>
            <a:r>
              <a:rPr lang="uk-UA" sz="1400" b="1" u="sng" dirty="0"/>
              <a:t>розподільчої функції </a:t>
            </a:r>
            <a:r>
              <a:rPr lang="uk-UA" sz="1400" dirty="0"/>
              <a:t>пов'язане зі стягненням податків і забезпеченням наповнення бюджету, який потім буде розподілений. При виконанні цієї функції держава повинна збирати постійні, стабільні та рівномірні податки.</a:t>
            </a:r>
          </a:p>
          <a:p>
            <a:endParaRPr lang="uk-UA" sz="1400" dirty="0"/>
          </a:p>
          <a:p>
            <a:r>
              <a:rPr lang="uk-UA" sz="1400" dirty="0"/>
              <a:t>Постійність в отриманні податків означає, що вони повинні над­ходити до бюджету не у вигляді разових платежів, а протягом усього бюджетного періоду в чітко встановлені строки згідно з чинним за­конодавством.</a:t>
            </a:r>
          </a:p>
          <a:p>
            <a:endParaRPr lang="uk-UA" sz="1400" dirty="0"/>
          </a:p>
          <a:p>
            <a:r>
              <a:rPr lang="uk-UA" sz="1400" i="1" u="sng" dirty="0"/>
              <a:t>Стабільність </a:t>
            </a:r>
            <a:r>
              <a:rPr lang="uk-UA" sz="1400" dirty="0"/>
              <a:t>означає, що надходження податків повинно визна­чатись високим рівнем гарантії того, що передбачені чинним законо­давством податки держава отримає у повному обсязі.</a:t>
            </a:r>
          </a:p>
          <a:p>
            <a:endParaRPr lang="uk-UA" sz="1400" dirty="0"/>
          </a:p>
          <a:p>
            <a:r>
              <a:rPr lang="uk-UA" sz="1400" i="1" u="sng" dirty="0"/>
              <a:t>Рівномірність</a:t>
            </a:r>
            <a:r>
              <a:rPr lang="uk-UA" sz="1400" dirty="0"/>
              <a:t> означає, що податки повинні розподілятися по те­риторії таким чином, щоб забезпечити достатні доходи всім ланкам бюджетної системи як на державному, так і на місцевому рівні.</a:t>
            </a:r>
          </a:p>
          <a:p>
            <a:endParaRPr lang="uk-UA" sz="1400" dirty="0"/>
          </a:p>
          <a:p>
            <a:endParaRPr lang="uk-UA" sz="1200" dirty="0"/>
          </a:p>
        </p:txBody>
      </p:sp>
    </p:spTree>
    <p:extLst>
      <p:ext uri="{BB962C8B-B14F-4D97-AF65-F5344CB8AC3E}">
        <p14:creationId xmlns:p14="http://schemas.microsoft.com/office/powerpoint/2010/main" val="441668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0"/>
            <a:ext cx="835224" cy="737680"/>
          </a:xfrm>
          <a:prstGeom prst="rect">
            <a:avLst/>
          </a:prstGeom>
        </p:spPr>
      </p:pic>
      <p:sp>
        <p:nvSpPr>
          <p:cNvPr id="2" name="Прямоугольник 1"/>
          <p:cNvSpPr/>
          <p:nvPr/>
        </p:nvSpPr>
        <p:spPr>
          <a:xfrm>
            <a:off x="137564" y="857756"/>
            <a:ext cx="8763674" cy="4401205"/>
          </a:xfrm>
          <a:prstGeom prst="rect">
            <a:avLst/>
          </a:prstGeom>
        </p:spPr>
        <p:txBody>
          <a:bodyPr wrap="square">
            <a:spAutoFit/>
          </a:bodyPr>
          <a:lstStyle/>
          <a:p>
            <a:r>
              <a:rPr lang="uk-UA" sz="1600" b="1" dirty="0"/>
              <a:t>Регулююча функція</a:t>
            </a:r>
            <a:r>
              <a:rPr lang="uk-UA" sz="1200" dirty="0"/>
              <a:t>. її сутність полягає в перерозподілі вартості валового національного продукту між державою та платниками по­датків. Податки при цьому утворюють особливі механізми, які забез­печують баланс особистих і загальнодержавних інтересів.</a:t>
            </a:r>
          </a:p>
          <a:p>
            <a:endParaRPr lang="uk-UA" sz="1200" dirty="0"/>
          </a:p>
          <a:p>
            <a:r>
              <a:rPr lang="uk-UA" sz="1200" b="1" u="sng" dirty="0"/>
              <a:t>Мета цієї функції </a:t>
            </a:r>
            <a:r>
              <a:rPr lang="uk-UA" sz="1200" dirty="0"/>
              <a:t>— </a:t>
            </a:r>
            <a:r>
              <a:rPr lang="uk-UA" sz="1200" i="1" u="sng" dirty="0"/>
              <a:t>забезпечення неперервності інвестиційних процесів, зростання фінансових результатів бізнесу, сприяння збіль­шенню коштів</a:t>
            </a:r>
            <a:r>
              <a:rPr lang="uk-UA" sz="1200" i="1" u="sng" dirty="0" smtClean="0"/>
              <a:t>.</a:t>
            </a:r>
          </a:p>
          <a:p>
            <a:endParaRPr lang="uk-UA" sz="1200" i="1" u="sng" dirty="0"/>
          </a:p>
          <a:p>
            <a:r>
              <a:rPr lang="uk-UA" sz="1200" dirty="0" smtClean="0"/>
              <a:t>Виконання регулюючої функції передбачає:</a:t>
            </a:r>
          </a:p>
          <a:p>
            <a:endParaRPr lang="uk-UA" sz="1200" dirty="0"/>
          </a:p>
          <a:p>
            <a:r>
              <a:rPr lang="uk-UA" sz="1200" b="1" dirty="0"/>
              <a:t>1.</a:t>
            </a:r>
            <a:r>
              <a:rPr lang="uk-UA" sz="1200" dirty="0"/>
              <a:t> </a:t>
            </a:r>
            <a:r>
              <a:rPr lang="uk-UA" sz="1200" i="1" u="sng" dirty="0"/>
              <a:t>Визначення системи оподаткування</a:t>
            </a:r>
            <a:r>
              <a:rPr lang="uk-UA" sz="1200" dirty="0"/>
              <a:t>. Але система оподаткування повинна постійно пристосовуватись до особливостей розвитку економіки держави, ситуацій, які склались, запланованих реформ тощо. Тому важливе не тільки формування, а й удосконалення системи оподаткування, заміна існуючих податків, методики їх розрахунку, сплати тощо.</a:t>
            </a:r>
          </a:p>
          <a:p>
            <a:endParaRPr lang="uk-UA" sz="1200" dirty="0"/>
          </a:p>
          <a:p>
            <a:r>
              <a:rPr lang="uk-UA" sz="1200" b="1" dirty="0"/>
              <a:t>2</a:t>
            </a:r>
            <a:r>
              <a:rPr lang="uk-UA" sz="1200" dirty="0"/>
              <a:t>. </a:t>
            </a:r>
            <a:r>
              <a:rPr lang="uk-UA" sz="1200" i="1" u="sng" dirty="0"/>
              <a:t>Ефективність застосування податків</a:t>
            </a:r>
            <a:r>
              <a:rPr lang="uk-UA" sz="1200" dirty="0"/>
              <a:t> залежить від їх прогресив­ності, можливості отримання будь-яких пільг і загального змен­шення в межах чинного законодавства. За допомогою податко­вих пільг держава має змогу регулювати кон'юнктуру загально­державного ринку товарів і послуг. Встановлення податкових пільг дає можливість підприємству збільшити свої доходи, прибу­ток, знизити витрати та ціну виробу, збільшити реалізацію про­дукції. І навпаки, збільшення розмірів сплачених податків при­зводить до підвищення ціни та зменшення обсягів виробництва.</a:t>
            </a:r>
          </a:p>
          <a:p>
            <a:endParaRPr lang="uk-UA" sz="1200" dirty="0"/>
          </a:p>
          <a:p>
            <a:r>
              <a:rPr lang="uk-UA" sz="1200" b="1" dirty="0"/>
              <a:t>3</a:t>
            </a:r>
            <a:r>
              <a:rPr lang="uk-UA" sz="1200" dirty="0"/>
              <a:t>. </a:t>
            </a:r>
            <a:r>
              <a:rPr lang="uk-UA" sz="1200" i="1" u="sng" dirty="0"/>
              <a:t>Визначення податкових ставок.</a:t>
            </a:r>
            <a:r>
              <a:rPr lang="uk-UA" sz="1200" dirty="0"/>
              <a:t> Держава встановлює ставки опо­даткування і диференціює їх відповідно до чинної системи та особливостей розвитку економіки. Диференціація проводиться залежно від виду підприємства та форми його власності, напряму діяльності, обсягів виробництва або надання послуг, важливості його для споживачів або держави, а також від часу діяльності су­б'єкта оподаткування тощо.</a:t>
            </a:r>
          </a:p>
        </p:txBody>
      </p:sp>
    </p:spTree>
    <p:extLst>
      <p:ext uri="{BB962C8B-B14F-4D97-AF65-F5344CB8AC3E}">
        <p14:creationId xmlns:p14="http://schemas.microsoft.com/office/powerpoint/2010/main" val="4159746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TotalTime>
  <Words>2085</Words>
  <Application>Microsoft Office PowerPoint</Application>
  <PresentationFormat>Экран (4:3)</PresentationFormat>
  <Paragraphs>114</Paragraphs>
  <Slides>23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Calibri Light</vt:lpstr>
      <vt:lpstr>Verdana</vt:lpstr>
      <vt:lpstr>Office Theme</vt:lpstr>
      <vt:lpstr>ПОДАТКИ</vt:lpstr>
      <vt:lpstr>План: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Va Lukasc</cp:lastModifiedBy>
  <cp:revision>35</cp:revision>
  <dcterms:created xsi:type="dcterms:W3CDTF">2019-02-21T15:01:25Z</dcterms:created>
  <dcterms:modified xsi:type="dcterms:W3CDTF">2020-03-20T14:35:30Z</dcterms:modified>
</cp:coreProperties>
</file>