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1n1c1us/internetBootstr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965" y="3169924"/>
            <a:ext cx="7544444" cy="1285697"/>
          </a:xfrm>
        </p:spPr>
        <p:txBody>
          <a:bodyPr/>
          <a:lstStyle/>
          <a:p>
            <a:pPr algn="ctr"/>
            <a:r>
              <a:rPr lang="pt-BR" b="1" dirty="0" smtClean="0"/>
              <a:t>BOOTSTRAP	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Disciplina: Internet B</a:t>
            </a:r>
          </a:p>
          <a:p>
            <a:r>
              <a:rPr lang="pt-BR" dirty="0" smtClean="0"/>
              <a:t>Professor: Alencar machado</a:t>
            </a:r>
          </a:p>
          <a:p>
            <a:r>
              <a:rPr lang="pt-BR" dirty="0" smtClean="0"/>
              <a:t>Aluno/Monitor: Vinícius Diehl de Franceschi</a:t>
            </a:r>
          </a:p>
          <a:p>
            <a:r>
              <a:rPr lang="pt-BR" dirty="0" smtClean="0"/>
              <a:t>Sistemas para Internet - UFSM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1" y="2640001"/>
            <a:ext cx="4069724" cy="27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Formulários são chamados pela class</a:t>
            </a:r>
            <a:r>
              <a:rPr lang="pt-BR" dirty="0"/>
              <a:t>e</a:t>
            </a:r>
            <a:r>
              <a:rPr lang="pt-BR" dirty="0" smtClean="0"/>
              <a:t> </a:t>
            </a:r>
            <a:r>
              <a:rPr lang="pt-BR" b="1" dirty="0" smtClean="0"/>
              <a:t>.</a:t>
            </a:r>
            <a:r>
              <a:rPr lang="pt-BR" b="1" dirty="0" err="1" smtClean="0"/>
              <a:t>form-group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 smtClean="0"/>
              <a:t>Formulários em linha: classe </a:t>
            </a:r>
            <a:r>
              <a:rPr lang="pt-BR" b="1" dirty="0" smtClean="0"/>
              <a:t>.</a:t>
            </a:r>
            <a:r>
              <a:rPr lang="pt-BR" b="1" dirty="0" err="1" smtClean="0"/>
              <a:t>form-inline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/>
              <a:t>Formulários </a:t>
            </a:r>
            <a:r>
              <a:rPr lang="pt-BR" dirty="0" smtClean="0"/>
              <a:t>na horizontal: </a:t>
            </a:r>
            <a:r>
              <a:rPr lang="pt-BR" dirty="0"/>
              <a:t>classe </a:t>
            </a:r>
            <a:r>
              <a:rPr lang="pt-BR" b="1" dirty="0"/>
              <a:t>.</a:t>
            </a:r>
            <a:r>
              <a:rPr lang="pt-BR" b="1" dirty="0" err="1" smtClean="0"/>
              <a:t>form</a:t>
            </a:r>
            <a:r>
              <a:rPr lang="pt-BR" b="1" dirty="0" smtClean="0"/>
              <a:t>-horizontal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8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Formulário - Exemplo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74" y="1895304"/>
            <a:ext cx="6897732" cy="34641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4" y="2307330"/>
            <a:ext cx="4743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Tabelas são chamados pela class</a:t>
            </a:r>
            <a:r>
              <a:rPr lang="pt-BR" dirty="0"/>
              <a:t>e</a:t>
            </a:r>
            <a:r>
              <a:rPr lang="pt-BR" dirty="0" smtClean="0"/>
              <a:t> </a:t>
            </a:r>
            <a:r>
              <a:rPr lang="pt-BR" b="1" dirty="0" smtClean="0"/>
              <a:t>.</a:t>
            </a:r>
            <a:r>
              <a:rPr lang="pt-BR" b="1" dirty="0" err="1" smtClean="0"/>
              <a:t>table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As tabelas possuem vários tipos de estilos tais como, </a:t>
            </a:r>
            <a:r>
              <a:rPr lang="pt-BR" b="1" dirty="0" smtClean="0"/>
              <a:t>.</a:t>
            </a:r>
            <a:r>
              <a:rPr lang="pt-BR" b="1" dirty="0" err="1" smtClean="0"/>
              <a:t>table-striped</a:t>
            </a:r>
            <a:r>
              <a:rPr lang="pt-BR" dirty="0" smtClean="0"/>
              <a:t>(linhas listradas),</a:t>
            </a:r>
            <a:r>
              <a:rPr lang="pt-BR" b="1" dirty="0" smtClean="0"/>
              <a:t> .</a:t>
            </a:r>
            <a:r>
              <a:rPr lang="pt-BR" b="1" dirty="0" err="1" smtClean="0"/>
              <a:t>table-borderead</a:t>
            </a:r>
            <a:r>
              <a:rPr lang="pt-BR" dirty="0" smtClean="0"/>
              <a:t>(adiciona borda em toda tabela), </a:t>
            </a:r>
            <a:r>
              <a:rPr lang="pt-BR" b="1" dirty="0" smtClean="0"/>
              <a:t>.</a:t>
            </a:r>
            <a:r>
              <a:rPr lang="pt-BR" b="1" dirty="0" err="1" smtClean="0"/>
              <a:t>table-hover</a:t>
            </a:r>
            <a:r>
              <a:rPr lang="pt-BR" dirty="0" smtClean="0"/>
              <a:t>(foca a linha ao passar o mouse) e </a:t>
            </a:r>
            <a:r>
              <a:rPr lang="pt-BR" b="1" dirty="0" smtClean="0"/>
              <a:t>.</a:t>
            </a:r>
            <a:r>
              <a:rPr lang="pt-BR" b="1" dirty="0" err="1" smtClean="0"/>
              <a:t>table-condensed</a:t>
            </a:r>
            <a:r>
              <a:rPr lang="pt-BR" dirty="0" smtClean="0"/>
              <a:t>(adiciona borda apenas na parte inferior da linha).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8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Tabelas - Exemplos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8" y="1830276"/>
            <a:ext cx="4076700" cy="4400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1830276"/>
            <a:ext cx="8959403" cy="14239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596" y="3389998"/>
            <a:ext cx="8959403" cy="13525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596" y="4959791"/>
            <a:ext cx="7771156" cy="10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125808" y="4069254"/>
            <a:ext cx="10058400" cy="16924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Disciplina: </a:t>
            </a:r>
            <a:r>
              <a:rPr lang="pt-BR" dirty="0" smtClean="0"/>
              <a:t>Internet B</a:t>
            </a:r>
          </a:p>
          <a:p>
            <a:r>
              <a:rPr lang="pt-BR" b="1" dirty="0" smtClean="0"/>
              <a:t>Professor: </a:t>
            </a:r>
            <a:r>
              <a:rPr lang="pt-BR" dirty="0" smtClean="0"/>
              <a:t>Alencar Machado</a:t>
            </a:r>
          </a:p>
          <a:p>
            <a:r>
              <a:rPr lang="pt-BR" b="1" dirty="0" smtClean="0"/>
              <a:t>Aluno/Monitor: </a:t>
            </a:r>
            <a:r>
              <a:rPr lang="pt-BR" dirty="0" smtClean="0"/>
              <a:t>Vinícius Diehl de Franceschi</a:t>
            </a:r>
          </a:p>
          <a:p>
            <a:r>
              <a:rPr lang="pt-BR" b="1" dirty="0" smtClean="0"/>
              <a:t>Projeto no </a:t>
            </a:r>
            <a:r>
              <a:rPr lang="pt-BR" b="1" dirty="0" err="1" smtClean="0"/>
              <a:t>GitHub</a:t>
            </a:r>
            <a:r>
              <a:rPr lang="pt-BR" b="1" dirty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github.com/V1n1c1us/internetBootstrap</a:t>
            </a:r>
            <a:endParaRPr lang="pt-BR" dirty="0" smtClean="0"/>
          </a:p>
          <a:p>
            <a:r>
              <a:rPr lang="pt-BR" b="1" dirty="0" smtClean="0"/>
              <a:t>Documentação Oficial</a:t>
            </a:r>
            <a:r>
              <a:rPr lang="pt-BR" b="1" dirty="0"/>
              <a:t>:</a:t>
            </a:r>
            <a:r>
              <a:rPr lang="pt-BR" dirty="0"/>
              <a:t>  </a:t>
            </a:r>
            <a:r>
              <a:rPr lang="pt-BR" dirty="0">
                <a:hlinkClick r:id="rId4"/>
              </a:rPr>
              <a:t>http://getbootstrap.com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90" y="325058"/>
            <a:ext cx="6132490" cy="4130562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37260" y="2017496"/>
            <a:ext cx="2931095" cy="745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2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6"/>
            <a:ext cx="10058400" cy="77144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200" smtClean="0"/>
              <a:t> O </a:t>
            </a:r>
            <a:r>
              <a:rPr lang="pt-BR" sz="2200" dirty="0" err="1" smtClean="0"/>
              <a:t>Bootstrap</a:t>
            </a:r>
            <a:r>
              <a:rPr lang="pt-BR" sz="2200" dirty="0" smtClean="0"/>
              <a:t> é um Framework </a:t>
            </a:r>
            <a:r>
              <a:rPr lang="pt-BR" sz="2200" dirty="0" err="1" smtClean="0"/>
              <a:t>JavaScript</a:t>
            </a:r>
            <a:r>
              <a:rPr lang="pt-BR" sz="2200" dirty="0" smtClean="0"/>
              <a:t>, CSS e HTML.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É </a:t>
            </a:r>
            <a:r>
              <a:rPr lang="pt-BR" sz="2200" dirty="0" smtClean="0"/>
              <a:t>o mais popular para o desenvolvimento de sites e aplicações web responsivas.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Filosofia </a:t>
            </a:r>
            <a:r>
              <a:rPr lang="pt-BR" sz="2200" dirty="0" smtClean="0"/>
              <a:t>Mobile </a:t>
            </a:r>
            <a:r>
              <a:rPr lang="pt-BR" sz="2200" dirty="0" err="1" smtClean="0"/>
              <a:t>First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853" y="1897390"/>
            <a:ext cx="3518233" cy="4165409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636257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Estrutura simples.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O pacote possui três tipos diferentes de arquivos(CSS, JS, FONTS).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CSS – Contém as folhas de estilo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JS – Contém o </a:t>
            </a:r>
            <a:r>
              <a:rPr lang="pt-BR" sz="2200" dirty="0" err="1" smtClean="0"/>
              <a:t>JavaScript</a:t>
            </a:r>
            <a:r>
              <a:rPr lang="pt-BR" sz="22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FONTS – Contém as Fontes para os textos e os </a:t>
            </a:r>
            <a:r>
              <a:rPr lang="pt-BR" sz="2200" dirty="0" err="1" smtClean="0"/>
              <a:t>glyphicons</a:t>
            </a:r>
            <a:endParaRPr lang="pt-BR" sz="2200" dirty="0" smtClean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Estrutura no projeto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647999"/>
            <a:ext cx="101126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Para adicionar o </a:t>
            </a:r>
            <a:r>
              <a:rPr lang="pt-BR" sz="2200" dirty="0" err="1" smtClean="0"/>
              <a:t>bootstrap</a:t>
            </a:r>
            <a:r>
              <a:rPr lang="pt-BR" sz="2200" dirty="0" smtClean="0"/>
              <a:t> em seu projeto, basta entrar no site oficial </a:t>
            </a:r>
            <a:r>
              <a:rPr lang="pt-BR" sz="2200" dirty="0" smtClean="0">
                <a:hlinkClick r:id="rId2"/>
              </a:rPr>
              <a:t>http://getbootstrap.com</a:t>
            </a:r>
            <a:r>
              <a:rPr lang="pt-BR" sz="2200" dirty="0" smtClean="0"/>
              <a:t> , e fazer o download dos arquivos </a:t>
            </a:r>
            <a:r>
              <a:rPr lang="pt-BR" sz="2200" dirty="0" err="1" smtClean="0"/>
              <a:t>css,js</a:t>
            </a:r>
            <a:r>
              <a:rPr lang="pt-BR" sz="2200" dirty="0" smtClean="0"/>
              <a:t> e </a:t>
            </a:r>
            <a:r>
              <a:rPr lang="pt-BR" sz="2200" dirty="0" err="1" smtClean="0"/>
              <a:t>fonts</a:t>
            </a:r>
            <a:r>
              <a:rPr lang="pt-BR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Após efetuar o download, extraia as pastas para a pasta destino do seu projeto.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EX:</a:t>
            </a:r>
            <a:r>
              <a:rPr lang="pt-BR" sz="2000" dirty="0" smtClean="0"/>
              <a:t> </a:t>
            </a:r>
            <a:br>
              <a:rPr lang="pt-BR" sz="2000" dirty="0" smtClean="0"/>
            </a:br>
            <a:r>
              <a:rPr lang="pt-BR" sz="2000" dirty="0" smtClean="0"/>
              <a:t>	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91" y="2192846"/>
            <a:ext cx="2628900" cy="393382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431583" y="1948765"/>
            <a:ext cx="67783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Próximo passo é criar o link dos arquivos na sua página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58" y="2392276"/>
            <a:ext cx="7760418" cy="28020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Grids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O uso de grids é fundamental para se obter um bom projeto com o </a:t>
            </a:r>
            <a:r>
              <a:rPr lang="pt-BR" sz="2200" dirty="0" err="1" smtClean="0"/>
              <a:t>Bootstrap</a:t>
            </a:r>
            <a:r>
              <a:rPr lang="pt-BR" sz="2200" dirty="0" smtClean="0"/>
              <a:t>, proporcionando uma flexibilidade maior na hora de apresentar seu site para o usuário.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Possui uma lógica fácil de </a:t>
            </a:r>
            <a:r>
              <a:rPr lang="pt-BR" sz="2200" dirty="0" smtClean="0"/>
              <a:t>compreender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Possui o recurso de responsividade, tornando as páginas com visuais adaptáveis ao dispositivo que está sendo utilizado.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Adapta-se a Desktops, Tablets e Celulares sem precisar criar diversas versões do mesmo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É organizado </a:t>
            </a:r>
            <a:r>
              <a:rPr lang="pt-BR" sz="2200" dirty="0"/>
              <a:t>em 12 colunas com larguras iguais.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Grids – Como Funciona?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As linhas devem ser colocadas dentro de um </a:t>
            </a:r>
            <a:r>
              <a:rPr lang="pt-BR" sz="2200" b="1" dirty="0" smtClean="0"/>
              <a:t>.container</a:t>
            </a:r>
            <a:r>
              <a:rPr lang="pt-BR" sz="2200" dirty="0" smtClean="0"/>
              <a:t>(largura fixa) ou </a:t>
            </a:r>
            <a:r>
              <a:rPr lang="pt-BR" sz="2200" b="1" dirty="0" smtClean="0"/>
              <a:t>.container-</a:t>
            </a:r>
            <a:r>
              <a:rPr lang="pt-BR" sz="2200" b="1" dirty="0" err="1" smtClean="0"/>
              <a:t>fluid</a:t>
            </a:r>
            <a:r>
              <a:rPr lang="pt-BR" sz="2200" dirty="0" smtClean="0"/>
              <a:t>(largura total) para o alinhamento correto.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 </a:t>
            </a:r>
            <a:r>
              <a:rPr lang="pt-BR" sz="2200" dirty="0" smtClean="0"/>
              <a:t>Use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(linha) para criar grupos horizontais de colunas.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 </a:t>
            </a:r>
            <a:r>
              <a:rPr lang="pt-BR" sz="2200" dirty="0" smtClean="0"/>
              <a:t>O conteúdo deve ser colocado dentro de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(colunas), e somente as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 poder ser filhas imediatas da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As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(linhas) são compostas de até 12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Se </a:t>
            </a:r>
            <a:r>
              <a:rPr lang="pt-BR" sz="2200" dirty="0"/>
              <a:t>houver mais de 12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 </a:t>
            </a:r>
            <a:r>
              <a:rPr lang="pt-BR" sz="2200" dirty="0"/>
              <a:t>na mesma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</a:t>
            </a:r>
            <a:r>
              <a:rPr lang="pt-BR" sz="2200" dirty="0"/>
              <a:t>)</a:t>
            </a:r>
            <a:r>
              <a:rPr lang="pt-BR" sz="2200" dirty="0" smtClean="0"/>
              <a:t>,</a:t>
            </a:r>
            <a:r>
              <a:rPr lang="pt-BR" sz="2200" dirty="0"/>
              <a:t> as 12 </a:t>
            </a:r>
            <a:r>
              <a:rPr lang="pt-BR" sz="2200" dirty="0" smtClean="0"/>
              <a:t>primeiras </a:t>
            </a:r>
            <a:r>
              <a:rPr lang="pt-BR" sz="2200" b="1" dirty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 ficarão </a:t>
            </a:r>
            <a:r>
              <a:rPr lang="pt-BR" sz="2200" dirty="0"/>
              <a:t>na primeira </a:t>
            </a:r>
            <a:r>
              <a:rPr lang="pt-BR" sz="2200" b="1" dirty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(linha), </a:t>
            </a:r>
            <a:r>
              <a:rPr lang="pt-BR" sz="2200" dirty="0"/>
              <a:t>as 12 segundas </a:t>
            </a:r>
            <a:r>
              <a:rPr lang="pt-BR" sz="2200" b="1" dirty="0"/>
              <a:t>.</a:t>
            </a:r>
            <a:r>
              <a:rPr lang="pt-BR" sz="2200" b="1" dirty="0" err="1"/>
              <a:t>col</a:t>
            </a:r>
            <a:r>
              <a:rPr lang="pt-BR" sz="2200" dirty="0"/>
              <a:t>(colunas)</a:t>
            </a:r>
            <a:r>
              <a:rPr lang="pt-BR" sz="2200" dirty="0" smtClean="0"/>
              <a:t> </a:t>
            </a:r>
            <a:r>
              <a:rPr lang="pt-BR" sz="2200" dirty="0"/>
              <a:t>na segunda </a:t>
            </a:r>
            <a:r>
              <a:rPr lang="pt-BR" sz="2200" b="1" dirty="0"/>
              <a:t>.</a:t>
            </a:r>
            <a:r>
              <a:rPr lang="pt-BR" sz="2200" b="1" dirty="0" err="1"/>
              <a:t>row</a:t>
            </a:r>
            <a:r>
              <a:rPr lang="pt-BR" sz="2200" dirty="0"/>
              <a:t>(linhas) </a:t>
            </a:r>
            <a:r>
              <a:rPr lang="pt-BR" sz="2200" dirty="0" smtClean="0"/>
              <a:t>e </a:t>
            </a:r>
            <a:r>
              <a:rPr lang="pt-BR" sz="2200" dirty="0"/>
              <a:t>assim por diante</a:t>
            </a:r>
            <a:r>
              <a:rPr lang="pt-BR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Para tratar o comportamento das grids em cada dispositivo (Desktop, Tablet e Celular), utiliza-se as seguintes classes: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col-lg</a:t>
            </a:r>
            <a:r>
              <a:rPr lang="pt-BR" sz="2200" b="1" dirty="0" smtClean="0"/>
              <a:t>-* (&gt;=1200px) </a:t>
            </a:r>
            <a:r>
              <a:rPr lang="pt-BR" sz="2200" dirty="0" smtClean="0"/>
              <a:t>para dispositivos grandes,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col-md</a:t>
            </a:r>
            <a:r>
              <a:rPr lang="pt-BR" sz="2200" b="1" dirty="0" smtClean="0"/>
              <a:t>-* (&gt;=992px</a:t>
            </a:r>
            <a:r>
              <a:rPr lang="pt-BR" sz="2200" b="1" dirty="0"/>
              <a:t>)</a:t>
            </a:r>
            <a:r>
              <a:rPr lang="pt-BR" sz="2200" b="1" dirty="0" smtClean="0"/>
              <a:t> </a:t>
            </a:r>
            <a:r>
              <a:rPr lang="pt-BR" sz="2200" dirty="0" smtClean="0"/>
              <a:t>para dispositivos médios,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col-sm</a:t>
            </a:r>
            <a:r>
              <a:rPr lang="pt-BR" sz="2200" b="1" dirty="0" smtClean="0"/>
              <a:t>-* (&gt;=768px) </a:t>
            </a:r>
            <a:r>
              <a:rPr lang="pt-BR" sz="2200" dirty="0" smtClean="0"/>
              <a:t>para dispositivos pequenos.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91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96" y="2900496"/>
            <a:ext cx="9039008" cy="33972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Botões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Parar chamar o botão, é necessário aplica a classe </a:t>
            </a:r>
            <a:r>
              <a:rPr lang="pt-BR" b="1" dirty="0" smtClean="0"/>
              <a:t>.</a:t>
            </a:r>
            <a:r>
              <a:rPr lang="pt-BR" b="1" dirty="0" err="1" smtClean="0"/>
              <a:t>btn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Existe vários estilos para os botões: </a:t>
            </a:r>
            <a:r>
              <a:rPr lang="pt-BR" b="1" dirty="0" smtClean="0"/>
              <a:t>.default, .</a:t>
            </a:r>
            <a:r>
              <a:rPr lang="pt-BR" b="1" dirty="0" err="1" smtClean="0"/>
              <a:t>primary</a:t>
            </a:r>
            <a:r>
              <a:rPr lang="pt-BR" b="1" dirty="0" smtClean="0"/>
              <a:t>, .</a:t>
            </a:r>
            <a:r>
              <a:rPr lang="pt-BR" b="1" dirty="0" err="1" smtClean="0"/>
              <a:t>info</a:t>
            </a:r>
            <a:r>
              <a:rPr lang="pt-BR" b="1" dirty="0" smtClean="0"/>
              <a:t>, .</a:t>
            </a:r>
            <a:r>
              <a:rPr lang="pt-BR" b="1" dirty="0" err="1" smtClean="0"/>
              <a:t>success</a:t>
            </a:r>
            <a:r>
              <a:rPr lang="pt-BR" b="1" dirty="0" smtClean="0"/>
              <a:t>, .</a:t>
            </a:r>
            <a:r>
              <a:rPr lang="pt-BR" b="1" dirty="0" err="1" smtClean="0"/>
              <a:t>danger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Possui um tamanho padrão, mas também pode ser modificado usando: </a:t>
            </a:r>
            <a:r>
              <a:rPr lang="pt-BR" b="1" dirty="0" smtClean="0"/>
              <a:t>.</a:t>
            </a:r>
            <a:r>
              <a:rPr lang="pt-BR" b="1" dirty="0" err="1" smtClean="0"/>
              <a:t>btn-lg</a:t>
            </a:r>
            <a:r>
              <a:rPr lang="pt-BR" b="1" dirty="0" smtClean="0"/>
              <a:t>, </a:t>
            </a:r>
            <a:r>
              <a:rPr lang="pt-BR" b="1" dirty="0"/>
              <a:t>.</a:t>
            </a:r>
            <a:r>
              <a:rPr lang="pt-BR" b="1" dirty="0" err="1" smtClean="0"/>
              <a:t>btn-md</a:t>
            </a:r>
            <a:r>
              <a:rPr lang="pt-BR" b="1" dirty="0" smtClean="0"/>
              <a:t>, </a:t>
            </a:r>
            <a:r>
              <a:rPr lang="pt-BR" b="1" dirty="0"/>
              <a:t>.</a:t>
            </a:r>
            <a:r>
              <a:rPr lang="pt-BR" b="1" dirty="0" err="1" smtClean="0"/>
              <a:t>btn</a:t>
            </a:r>
            <a:r>
              <a:rPr lang="pt-BR" b="1" dirty="0" smtClean="0"/>
              <a:t>-mg, </a:t>
            </a:r>
            <a:r>
              <a:rPr lang="pt-BR" b="1" dirty="0"/>
              <a:t>.</a:t>
            </a:r>
            <a:r>
              <a:rPr lang="pt-BR" b="1" dirty="0" err="1" smtClean="0"/>
              <a:t>btn-xs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8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Botões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39" y="1965784"/>
            <a:ext cx="4157301" cy="18987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379" y="4118691"/>
            <a:ext cx="7641671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510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Retrospectiva</vt:lpstr>
      <vt:lpstr>BOOTSTRAP </vt:lpstr>
      <vt:lpstr>O que é?</vt:lpstr>
      <vt:lpstr>Estrutura</vt:lpstr>
      <vt:lpstr>Estrutura no projeto</vt:lpstr>
      <vt:lpstr>Grids</vt:lpstr>
      <vt:lpstr>Grids – Como Funciona?</vt:lpstr>
      <vt:lpstr>Apresentação do PowerPoint</vt:lpstr>
      <vt:lpstr>Botões</vt:lpstr>
      <vt:lpstr>Botões</vt:lpstr>
      <vt:lpstr>Formulários</vt:lpstr>
      <vt:lpstr>Formulário - Exemplo</vt:lpstr>
      <vt:lpstr>Tabelas</vt:lpstr>
      <vt:lpstr>Tabelas - Exemplos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Internet B</dc:title>
  <dc:creator>Vinicius</dc:creator>
  <cp:lastModifiedBy>Vinicius</cp:lastModifiedBy>
  <cp:revision>20</cp:revision>
  <dcterms:created xsi:type="dcterms:W3CDTF">2016-04-09T18:21:58Z</dcterms:created>
  <dcterms:modified xsi:type="dcterms:W3CDTF">2016-04-10T02:28:06Z</dcterms:modified>
</cp:coreProperties>
</file>