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62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D55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65594" y="1753869"/>
            <a:ext cx="581281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82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C52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EEEEE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C52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C52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6624" y="1435861"/>
            <a:ext cx="7190750" cy="223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C52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268" y="1134110"/>
            <a:ext cx="8047990" cy="325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EEEEE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nowhere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Introduction_to_HTML/Creating_hyperlinks#E-mail_links" TargetMode="External"/><Relationship Id="rId2" Type="http://schemas.openxmlformats.org/officeDocument/2006/relationships/hyperlink" Target="https://developer.mozilla.org/en-US/docs/Web/HTML/Element/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2277" y="1646101"/>
            <a:ext cx="4219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sz="6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-5" dirty="0">
                <a:solidFill>
                  <a:srgbClr val="FFFFFF"/>
                </a:solidFill>
                <a:latin typeface="Arial"/>
                <a:cs typeface="Arial"/>
              </a:rPr>
              <a:t>1017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1412" y="2969794"/>
            <a:ext cx="3601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Revisiting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Anchor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712086"/>
            <a:ext cx="589280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30" dirty="0"/>
              <a:t>Using </a:t>
            </a:r>
            <a:r>
              <a:rPr spc="60" dirty="0"/>
              <a:t>the </a:t>
            </a:r>
            <a:r>
              <a:rPr spc="60" dirty="0">
                <a:solidFill>
                  <a:srgbClr val="ED5565"/>
                </a:solidFill>
              </a:rPr>
              <a:t>target </a:t>
            </a:r>
            <a:r>
              <a:rPr spc="75" dirty="0">
                <a:solidFill>
                  <a:srgbClr val="ED5565"/>
                </a:solidFill>
              </a:rPr>
              <a:t>attribute </a:t>
            </a:r>
            <a:r>
              <a:rPr spc="-105" dirty="0"/>
              <a:t>is </a:t>
            </a:r>
            <a:r>
              <a:rPr spc="-100" dirty="0"/>
              <a:t> </a:t>
            </a:r>
            <a:r>
              <a:rPr spc="30" dirty="0">
                <a:solidFill>
                  <a:srgbClr val="ED5565"/>
                </a:solidFill>
              </a:rPr>
              <a:t>best</a:t>
            </a:r>
            <a:r>
              <a:rPr spc="-10" dirty="0">
                <a:solidFill>
                  <a:srgbClr val="ED5565"/>
                </a:solidFill>
              </a:rPr>
              <a:t> </a:t>
            </a:r>
            <a:r>
              <a:rPr spc="20" dirty="0">
                <a:solidFill>
                  <a:srgbClr val="ED5565"/>
                </a:solidFill>
              </a:rPr>
              <a:t>practice</a:t>
            </a:r>
            <a:r>
              <a:rPr spc="-10" dirty="0">
                <a:solidFill>
                  <a:srgbClr val="ED5565"/>
                </a:solidFill>
              </a:rPr>
              <a:t> </a:t>
            </a:r>
            <a:r>
              <a:rPr spc="-5" dirty="0"/>
              <a:t>when </a:t>
            </a:r>
            <a:r>
              <a:rPr spc="45" dirty="0"/>
              <a:t>linking</a:t>
            </a:r>
            <a:r>
              <a:rPr spc="-10" dirty="0"/>
              <a:t> </a:t>
            </a:r>
            <a:r>
              <a:rPr spc="160" dirty="0"/>
              <a:t>to </a:t>
            </a:r>
            <a:r>
              <a:rPr spc="-985" dirty="0"/>
              <a:t> </a:t>
            </a:r>
            <a:r>
              <a:rPr dirty="0"/>
              <a:t>non-HTML</a:t>
            </a:r>
            <a:r>
              <a:rPr spc="-5" dirty="0"/>
              <a:t> </a:t>
            </a:r>
            <a:r>
              <a:rPr spc="-65" dirty="0"/>
              <a:t>resources.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712086"/>
            <a:ext cx="687705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70"/>
              </a:spcBef>
            </a:pPr>
            <a:r>
              <a:rPr spc="-35" dirty="0"/>
              <a:t>We </a:t>
            </a:r>
            <a:r>
              <a:rPr spc="-70" dirty="0"/>
              <a:t>can </a:t>
            </a:r>
            <a:r>
              <a:rPr spc="-55" dirty="0"/>
              <a:t>also </a:t>
            </a:r>
            <a:r>
              <a:rPr spc="-35" dirty="0"/>
              <a:t>make </a:t>
            </a:r>
            <a:r>
              <a:rPr spc="40" dirty="0"/>
              <a:t>our </a:t>
            </a:r>
            <a:r>
              <a:rPr spc="-15" dirty="0"/>
              <a:t>anchor </a:t>
            </a:r>
            <a:r>
              <a:rPr spc="85" dirty="0"/>
              <a:t>tag </a:t>
            </a:r>
            <a:r>
              <a:rPr spc="-990" dirty="0"/>
              <a:t> </a:t>
            </a:r>
            <a:r>
              <a:rPr spc="80" dirty="0"/>
              <a:t>open</a:t>
            </a:r>
            <a:r>
              <a:rPr spc="-10" dirty="0"/>
              <a:t> </a:t>
            </a:r>
            <a:r>
              <a:rPr spc="95" dirty="0"/>
              <a:t>up</a:t>
            </a:r>
            <a:r>
              <a:rPr spc="-10" dirty="0"/>
              <a:t> </a:t>
            </a:r>
            <a:r>
              <a:rPr spc="60" dirty="0">
                <a:solidFill>
                  <a:srgbClr val="ED5565"/>
                </a:solidFill>
              </a:rPr>
              <a:t>other</a:t>
            </a:r>
            <a:r>
              <a:rPr spc="-5" dirty="0">
                <a:solidFill>
                  <a:srgbClr val="ED5565"/>
                </a:solidFill>
              </a:rPr>
              <a:t> apps</a:t>
            </a:r>
            <a:r>
              <a:rPr spc="-10" dirty="0">
                <a:solidFill>
                  <a:srgbClr val="ED5565"/>
                </a:solidFill>
              </a:rPr>
              <a:t> </a:t>
            </a:r>
            <a:r>
              <a:rPr spc="65" dirty="0"/>
              <a:t>by</a:t>
            </a:r>
            <a:r>
              <a:rPr spc="-5" dirty="0"/>
              <a:t> </a:t>
            </a:r>
            <a:r>
              <a:rPr spc="80" dirty="0"/>
              <a:t>modifying </a:t>
            </a:r>
            <a:r>
              <a:rPr spc="-990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50" dirty="0"/>
              <a:t>path.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125" y="657860"/>
            <a:ext cx="735710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E32472"/>
                </a:solidFill>
                <a:latin typeface="Consolas"/>
                <a:cs typeface="Consolas"/>
              </a:rPr>
              <a:t>a		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href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=</a:t>
            </a:r>
            <a:r>
              <a:rPr sz="3000" spc="-5" dirty="0">
                <a:solidFill>
                  <a:srgbClr val="FFD02C"/>
                </a:solidFill>
                <a:latin typeface="Consolas"/>
                <a:cs typeface="Consolas"/>
                <a:hlinkClick r:id="rId2"/>
              </a:rPr>
              <a:t>"mailto:nowhere@gmail.com"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 </a:t>
            </a:r>
            <a:r>
              <a:rPr sz="3000" spc="-163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Send</a:t>
            </a:r>
            <a:r>
              <a:rPr sz="3000" spc="-20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an</a:t>
            </a:r>
            <a:r>
              <a:rPr sz="3000" spc="-1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email</a:t>
            </a:r>
            <a:r>
              <a:rPr sz="3000" spc="-20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to</a:t>
            </a:r>
            <a:r>
              <a:rPr sz="3000" spc="-1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nowhere.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059" y="2258060"/>
            <a:ext cx="7880984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&lt;/</a:t>
            </a: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a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Consolas"/>
              <a:cs typeface="Consolas"/>
            </a:endParaRPr>
          </a:p>
          <a:p>
            <a:pPr marL="431165" marR="5080" indent="-419100">
              <a:lnSpc>
                <a:spcPct val="114599"/>
              </a:lnSpc>
              <a:spcBef>
                <a:spcPts val="5"/>
              </a:spcBef>
            </a:pP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&lt;!--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This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will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try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to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launch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the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user’s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default </a:t>
            </a:r>
            <a:r>
              <a:rPr sz="2400" spc="-130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email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client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and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create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EEF1"/>
                </a:solidFill>
                <a:latin typeface="Consolas"/>
                <a:cs typeface="Consolas"/>
              </a:rPr>
              <a:t>a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new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message.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--&gt;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80" dirty="0"/>
              <a:t>With</a:t>
            </a:r>
            <a:r>
              <a:rPr spc="-10" dirty="0"/>
              <a:t> </a:t>
            </a:r>
            <a:r>
              <a:rPr spc="-135" dirty="0"/>
              <a:t>a</a:t>
            </a:r>
            <a:r>
              <a:rPr spc="-10" dirty="0"/>
              <a:t> </a:t>
            </a:r>
            <a:r>
              <a:rPr spc="55" dirty="0">
                <a:solidFill>
                  <a:srgbClr val="ED5565"/>
                </a:solidFill>
              </a:rPr>
              <a:t>mailto:</a:t>
            </a:r>
            <a:r>
              <a:rPr spc="-5" dirty="0">
                <a:solidFill>
                  <a:srgbClr val="ED5565"/>
                </a:solidFill>
              </a:rPr>
              <a:t> </a:t>
            </a:r>
            <a:r>
              <a:rPr spc="-200" dirty="0"/>
              <a:t>URL,</a:t>
            </a:r>
            <a:r>
              <a:rPr spc="-10" dirty="0"/>
              <a:t> </a:t>
            </a:r>
            <a:r>
              <a:rPr spc="-5" dirty="0"/>
              <a:t>we</a:t>
            </a:r>
            <a:r>
              <a:rPr spc="-10" dirty="0"/>
              <a:t> </a:t>
            </a:r>
            <a:r>
              <a:rPr spc="-70" dirty="0"/>
              <a:t>can</a:t>
            </a:r>
            <a:r>
              <a:rPr spc="-5" dirty="0"/>
              <a:t> </a:t>
            </a:r>
            <a:r>
              <a:rPr spc="-10" dirty="0"/>
              <a:t>specify </a:t>
            </a:r>
            <a:r>
              <a:rPr spc="-985" dirty="0"/>
              <a:t> </a:t>
            </a:r>
            <a:r>
              <a:rPr spc="30" dirty="0"/>
              <a:t>things </a:t>
            </a:r>
            <a:r>
              <a:rPr spc="15" dirty="0"/>
              <a:t>like </a:t>
            </a:r>
            <a:r>
              <a:rPr spc="80" dirty="0"/>
              <a:t>multiple </a:t>
            </a:r>
            <a:r>
              <a:rPr spc="10" dirty="0"/>
              <a:t>recipients, </a:t>
            </a:r>
            <a:r>
              <a:rPr spc="60" dirty="0"/>
              <a:t>the </a:t>
            </a:r>
            <a:r>
              <a:rPr spc="-990" dirty="0"/>
              <a:t> </a:t>
            </a:r>
            <a:r>
              <a:rPr spc="15" dirty="0"/>
              <a:t>subject</a:t>
            </a:r>
            <a:r>
              <a:rPr spc="-5" dirty="0"/>
              <a:t> </a:t>
            </a:r>
            <a:r>
              <a:rPr spc="25" dirty="0"/>
              <a:t>line,</a:t>
            </a:r>
            <a:r>
              <a:rPr dirty="0"/>
              <a:t> </a:t>
            </a:r>
            <a:r>
              <a:rPr spc="20" dirty="0"/>
              <a:t>and</a:t>
            </a:r>
            <a:r>
              <a:rPr spc="-5" dirty="0"/>
              <a:t> </a:t>
            </a:r>
            <a:r>
              <a:rPr spc="-70" dirty="0"/>
              <a:t>so</a:t>
            </a:r>
            <a:r>
              <a:rPr dirty="0"/>
              <a:t> </a:t>
            </a:r>
            <a:r>
              <a:rPr spc="60" dirty="0"/>
              <a:t>forth.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30" dirty="0"/>
              <a:t>Similarly,</a:t>
            </a:r>
            <a:r>
              <a:rPr spc="-5" dirty="0"/>
              <a:t> we</a:t>
            </a:r>
            <a:r>
              <a:rPr dirty="0"/>
              <a:t> </a:t>
            </a:r>
            <a:r>
              <a:rPr spc="-70" dirty="0"/>
              <a:t>can</a:t>
            </a:r>
            <a:r>
              <a:rPr spc="-5" dirty="0"/>
              <a:t> </a:t>
            </a:r>
            <a:r>
              <a:rPr spc="-90" dirty="0"/>
              <a:t>use</a:t>
            </a:r>
            <a:r>
              <a:rPr dirty="0"/>
              <a:t> </a:t>
            </a:r>
            <a:r>
              <a:rPr spc="60" dirty="0">
                <a:solidFill>
                  <a:srgbClr val="ED5565"/>
                </a:solidFill>
              </a:rPr>
              <a:t>tel:</a:t>
            </a:r>
            <a:r>
              <a:rPr spc="-5" dirty="0">
                <a:solidFill>
                  <a:srgbClr val="ED5565"/>
                </a:solidFill>
              </a:rPr>
              <a:t> </a:t>
            </a:r>
            <a:r>
              <a:rPr spc="160" dirty="0"/>
              <a:t>to</a:t>
            </a:r>
            <a:r>
              <a:rPr dirty="0"/>
              <a:t> </a:t>
            </a:r>
            <a:r>
              <a:rPr spc="-25" dirty="0"/>
              <a:t>launch </a:t>
            </a:r>
            <a:r>
              <a:rPr spc="-985" dirty="0"/>
              <a:t> </a:t>
            </a:r>
            <a:r>
              <a:rPr spc="60" dirty="0"/>
              <a:t>the</a:t>
            </a:r>
            <a:r>
              <a:rPr spc="-10" dirty="0"/>
              <a:t> </a:t>
            </a:r>
            <a:r>
              <a:rPr spc="-135" dirty="0"/>
              <a:t>user’s</a:t>
            </a:r>
            <a:r>
              <a:rPr spc="-5" dirty="0"/>
              <a:t> </a:t>
            </a:r>
            <a:r>
              <a:rPr spc="55" dirty="0"/>
              <a:t>default</a:t>
            </a:r>
            <a:r>
              <a:rPr spc="-5" dirty="0"/>
              <a:t> </a:t>
            </a:r>
            <a:r>
              <a:rPr spc="65" dirty="0"/>
              <a:t>phone</a:t>
            </a:r>
            <a:r>
              <a:rPr spc="-5" dirty="0"/>
              <a:t> </a:t>
            </a:r>
            <a:r>
              <a:rPr spc="65" dirty="0"/>
              <a:t>app.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125" y="886460"/>
            <a:ext cx="5471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E32472"/>
                </a:solidFill>
                <a:latin typeface="Consolas"/>
                <a:cs typeface="Consolas"/>
              </a:rPr>
              <a:t>a	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href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=</a:t>
            </a:r>
            <a:r>
              <a:rPr sz="3000" spc="-5" dirty="0">
                <a:solidFill>
                  <a:srgbClr val="FFD02C"/>
                </a:solidFill>
                <a:latin typeface="Consolas"/>
                <a:cs typeface="Consolas"/>
              </a:rPr>
              <a:t>"tel:18884475594"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849" y="1343660"/>
            <a:ext cx="7713345" cy="283273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900"/>
              </a:spcBef>
            </a:pP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By</a:t>
            </a:r>
            <a:r>
              <a:rPr sz="3000" spc="-2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the</a:t>
            </a:r>
            <a:r>
              <a:rPr sz="3000" spc="-2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gods,</a:t>
            </a:r>
            <a:r>
              <a:rPr sz="3000" spc="-2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you’ve</a:t>
            </a:r>
            <a:r>
              <a:rPr sz="3000" spc="-20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done</a:t>
            </a:r>
            <a:r>
              <a:rPr sz="3000" spc="-2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it!</a:t>
            </a:r>
            <a:endParaRPr sz="3000">
              <a:latin typeface="Consolas"/>
              <a:cs typeface="Consolas"/>
            </a:endParaRPr>
          </a:p>
          <a:p>
            <a:pPr marL="27559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&lt;/</a:t>
            </a: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a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Consolas"/>
              <a:cs typeface="Consolas"/>
            </a:endParaRPr>
          </a:p>
          <a:p>
            <a:pPr marL="95885" marR="5080" indent="-83820">
              <a:lnSpc>
                <a:spcPct val="114599"/>
              </a:lnSpc>
              <a:spcBef>
                <a:spcPts val="5"/>
              </a:spcBef>
            </a:pP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&lt;!--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This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will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launch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the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user’s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default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phone </a:t>
            </a:r>
            <a:r>
              <a:rPr sz="2400" spc="-130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app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with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this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number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already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pre-dialled.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--&gt;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624" y="1573974"/>
            <a:ext cx="693610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85" dirty="0">
                <a:solidFill>
                  <a:srgbClr val="4C5258"/>
                </a:solidFill>
                <a:latin typeface="Arial"/>
                <a:cs typeface="Arial"/>
              </a:rPr>
              <a:t>This</a:t>
            </a:r>
            <a:r>
              <a:rPr sz="3600" spc="-2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4C5258"/>
                </a:solidFill>
                <a:latin typeface="Arial"/>
                <a:cs typeface="Arial"/>
              </a:rPr>
              <a:t>link</a:t>
            </a:r>
            <a:r>
              <a:rPr sz="3600" spc="-1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3600" spc="20" dirty="0">
                <a:solidFill>
                  <a:srgbClr val="4C5258"/>
                </a:solidFill>
                <a:latin typeface="Arial"/>
                <a:cs typeface="Arial"/>
              </a:rPr>
              <a:t>behaviour</a:t>
            </a:r>
            <a:r>
              <a:rPr sz="3600" spc="-1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3600" spc="45" dirty="0">
                <a:solidFill>
                  <a:srgbClr val="4C5258"/>
                </a:solidFill>
                <a:latin typeface="Arial"/>
                <a:cs typeface="Arial"/>
              </a:rPr>
              <a:t>depends</a:t>
            </a:r>
            <a:r>
              <a:rPr sz="3600" spc="-1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3600" spc="80" dirty="0">
                <a:solidFill>
                  <a:srgbClr val="4C5258"/>
                </a:solidFill>
                <a:latin typeface="Arial"/>
                <a:cs typeface="Arial"/>
              </a:rPr>
              <a:t>upon </a:t>
            </a:r>
            <a:r>
              <a:rPr sz="3600" spc="-98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4C5258"/>
                </a:solidFill>
                <a:latin typeface="Arial"/>
                <a:cs typeface="Arial"/>
              </a:rPr>
              <a:t>which apps </a:t>
            </a:r>
            <a:r>
              <a:rPr sz="3600" spc="60" dirty="0">
                <a:solidFill>
                  <a:srgbClr val="4C5258"/>
                </a:solidFill>
                <a:latin typeface="Arial"/>
                <a:cs typeface="Arial"/>
              </a:rPr>
              <a:t>the</a:t>
            </a:r>
            <a:r>
              <a:rPr sz="36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4C5258"/>
                </a:solidFill>
                <a:latin typeface="Arial"/>
                <a:cs typeface="Arial"/>
              </a:rPr>
              <a:t>user’s</a:t>
            </a:r>
            <a:r>
              <a:rPr sz="36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3600" spc="20" dirty="0">
                <a:solidFill>
                  <a:srgbClr val="4C5258"/>
                </a:solidFill>
                <a:latin typeface="Arial"/>
                <a:cs typeface="Arial"/>
              </a:rPr>
              <a:t>device</a:t>
            </a:r>
            <a:r>
              <a:rPr sz="36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3600" spc="-100" dirty="0">
                <a:solidFill>
                  <a:srgbClr val="4C5258"/>
                </a:solidFill>
                <a:latin typeface="Arial"/>
                <a:cs typeface="Arial"/>
              </a:rPr>
              <a:t>has.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624" y="3240468"/>
            <a:ext cx="5133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C5258"/>
                </a:solidFill>
                <a:latin typeface="Arial"/>
                <a:cs typeface="Arial"/>
              </a:rPr>
              <a:t>ex.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Facetime </a:t>
            </a:r>
            <a:r>
              <a:rPr sz="1800" spc="10" dirty="0">
                <a:solidFill>
                  <a:srgbClr val="4C5258"/>
                </a:solidFill>
                <a:latin typeface="Arial"/>
                <a:cs typeface="Arial"/>
              </a:rPr>
              <a:t>and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C5258"/>
                </a:solidFill>
                <a:latin typeface="Arial"/>
                <a:cs typeface="Arial"/>
              </a:rPr>
              <a:t>Skype</a:t>
            </a:r>
            <a:r>
              <a:rPr sz="180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C5258"/>
                </a:solidFill>
                <a:latin typeface="Arial"/>
                <a:cs typeface="Arial"/>
              </a:rPr>
              <a:t>can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4C5258"/>
                </a:solidFill>
                <a:latin typeface="Arial"/>
                <a:cs typeface="Arial"/>
              </a:rPr>
              <a:t>be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C5258"/>
                </a:solidFill>
                <a:latin typeface="Arial"/>
                <a:cs typeface="Arial"/>
              </a:rPr>
              <a:t>used</a:t>
            </a:r>
            <a:r>
              <a:rPr sz="180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4C5258"/>
                </a:solidFill>
                <a:latin typeface="Arial"/>
                <a:cs typeface="Arial"/>
              </a:rPr>
              <a:t>on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C5258"/>
                </a:solidFill>
                <a:latin typeface="Arial"/>
                <a:cs typeface="Arial"/>
              </a:rPr>
              <a:t>desktops.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Same-page</a:t>
            </a:r>
            <a:r>
              <a:rPr spc="-65" dirty="0"/>
              <a:t> </a:t>
            </a:r>
            <a:r>
              <a:rPr spc="-160" dirty="0"/>
              <a:t>Links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30" dirty="0"/>
              <a:t>Finally,</a:t>
            </a:r>
            <a:r>
              <a:rPr spc="-5" dirty="0"/>
              <a:t> we </a:t>
            </a:r>
            <a:r>
              <a:rPr spc="-70" dirty="0"/>
              <a:t>can</a:t>
            </a:r>
            <a:r>
              <a:rPr dirty="0"/>
              <a:t> </a:t>
            </a:r>
            <a:r>
              <a:rPr spc="15" dirty="0"/>
              <a:t>link</a:t>
            </a:r>
            <a:r>
              <a:rPr spc="-5" dirty="0"/>
              <a:t> </a:t>
            </a:r>
            <a:r>
              <a:rPr spc="160" dirty="0"/>
              <a:t>to</a:t>
            </a:r>
            <a:r>
              <a:rPr dirty="0"/>
              <a:t> </a:t>
            </a:r>
            <a:r>
              <a:rPr spc="-70" dirty="0"/>
              <a:t>an</a:t>
            </a:r>
            <a:r>
              <a:rPr spc="-5" dirty="0"/>
              <a:t> </a:t>
            </a:r>
            <a:r>
              <a:rPr spc="45" dirty="0"/>
              <a:t>element </a:t>
            </a:r>
            <a:r>
              <a:rPr spc="-985" dirty="0"/>
              <a:t> </a:t>
            </a:r>
            <a:r>
              <a:rPr spc="65" dirty="0"/>
              <a:t>on</a:t>
            </a:r>
            <a:r>
              <a:rPr spc="-5" dirty="0"/>
              <a:t> </a:t>
            </a:r>
            <a:r>
              <a:rPr spc="60" dirty="0"/>
              <a:t>the</a:t>
            </a:r>
            <a:r>
              <a:rPr dirty="0"/>
              <a:t> </a:t>
            </a:r>
            <a:r>
              <a:rPr spc="-85" dirty="0">
                <a:solidFill>
                  <a:srgbClr val="ED5565"/>
                </a:solidFill>
              </a:rPr>
              <a:t>same</a:t>
            </a:r>
            <a:r>
              <a:rPr spc="-5" dirty="0">
                <a:solidFill>
                  <a:srgbClr val="ED5565"/>
                </a:solidFill>
              </a:rPr>
              <a:t> </a:t>
            </a:r>
            <a:r>
              <a:rPr spc="50" dirty="0">
                <a:solidFill>
                  <a:srgbClr val="ED5565"/>
                </a:solidFill>
              </a:rPr>
              <a:t>page</a:t>
            </a:r>
            <a:r>
              <a:rPr spc="50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712086"/>
            <a:ext cx="714629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85" dirty="0"/>
              <a:t>This</a:t>
            </a:r>
            <a:r>
              <a:rPr spc="-5" dirty="0"/>
              <a:t> </a:t>
            </a:r>
            <a:r>
              <a:rPr spc="-105" dirty="0"/>
              <a:t>is</a:t>
            </a:r>
            <a:r>
              <a:rPr spc="-5" dirty="0"/>
              <a:t> </a:t>
            </a:r>
            <a:r>
              <a:rPr spc="55" dirty="0"/>
              <a:t>helpful</a:t>
            </a:r>
            <a:r>
              <a:rPr spc="-5" dirty="0"/>
              <a:t> </a:t>
            </a:r>
            <a:r>
              <a:rPr spc="60" dirty="0"/>
              <a:t>if</a:t>
            </a:r>
            <a:r>
              <a:rPr spc="-5" dirty="0"/>
              <a:t> </a:t>
            </a:r>
            <a:r>
              <a:rPr spc="20" dirty="0"/>
              <a:t>you</a:t>
            </a:r>
            <a:r>
              <a:rPr spc="-5" dirty="0"/>
              <a:t> </a:t>
            </a:r>
            <a:r>
              <a:rPr spc="-50" dirty="0"/>
              <a:t>have</a:t>
            </a:r>
            <a:r>
              <a:rPr spc="-5" dirty="0"/>
              <a:t> </a:t>
            </a:r>
            <a:r>
              <a:rPr spc="-135" dirty="0"/>
              <a:t>a</a:t>
            </a:r>
            <a:r>
              <a:rPr spc="-5" dirty="0"/>
              <a:t> </a:t>
            </a:r>
            <a:r>
              <a:rPr spc="95" dirty="0"/>
              <a:t>long </a:t>
            </a:r>
            <a:r>
              <a:rPr spc="100" dirty="0"/>
              <a:t> </a:t>
            </a:r>
            <a:r>
              <a:rPr spc="25" dirty="0"/>
              <a:t>single-page</a:t>
            </a:r>
            <a:r>
              <a:rPr spc="-5" dirty="0"/>
              <a:t> </a:t>
            </a:r>
            <a:r>
              <a:rPr spc="20" dirty="0"/>
              <a:t>website,</a:t>
            </a:r>
            <a:r>
              <a:rPr dirty="0"/>
              <a:t> </a:t>
            </a:r>
            <a:r>
              <a:rPr spc="60" dirty="0"/>
              <a:t>or</a:t>
            </a:r>
            <a:r>
              <a:rPr dirty="0"/>
              <a:t> </a:t>
            </a:r>
            <a:r>
              <a:rPr spc="60" dirty="0"/>
              <a:t>if</a:t>
            </a:r>
            <a:r>
              <a:rPr dirty="0"/>
              <a:t> </a:t>
            </a:r>
            <a:r>
              <a:rPr spc="20" dirty="0"/>
              <a:t>you</a:t>
            </a:r>
            <a:r>
              <a:rPr dirty="0"/>
              <a:t> </a:t>
            </a:r>
            <a:r>
              <a:rPr spc="-50" dirty="0"/>
              <a:t>have </a:t>
            </a:r>
            <a:r>
              <a:rPr spc="-990" dirty="0"/>
              <a:t> </a:t>
            </a:r>
            <a:r>
              <a:rPr spc="45" dirty="0"/>
              <a:t>distinct</a:t>
            </a:r>
            <a:r>
              <a:rPr spc="-5" dirty="0"/>
              <a:t> </a:t>
            </a:r>
            <a:r>
              <a:rPr spc="-30" dirty="0"/>
              <a:t>sections</a:t>
            </a:r>
            <a:r>
              <a:rPr dirty="0"/>
              <a:t> </a:t>
            </a:r>
            <a:r>
              <a:rPr spc="95" dirty="0"/>
              <a:t>of</a:t>
            </a:r>
            <a:r>
              <a:rPr dirty="0"/>
              <a:t> </a:t>
            </a:r>
            <a:r>
              <a:rPr spc="55" dirty="0"/>
              <a:t>content.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712086"/>
            <a:ext cx="640207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20" dirty="0"/>
              <a:t>Anchor </a:t>
            </a:r>
            <a:r>
              <a:rPr spc="-5" dirty="0"/>
              <a:t>tags </a:t>
            </a:r>
            <a:r>
              <a:rPr spc="-265" dirty="0"/>
              <a:t>( </a:t>
            </a:r>
            <a:r>
              <a:rPr spc="195" dirty="0"/>
              <a:t>t</a:t>
            </a:r>
            <a:r>
              <a:rPr spc="-5" dirty="0"/>
              <a:t>he </a:t>
            </a:r>
            <a:r>
              <a:rPr spc="150" dirty="0">
                <a:solidFill>
                  <a:srgbClr val="ED5565"/>
                </a:solidFill>
              </a:rPr>
              <a:t>&lt;a&gt; </a:t>
            </a:r>
            <a:r>
              <a:rPr spc="5" dirty="0"/>
              <a:t>element)  </a:t>
            </a:r>
            <a:r>
              <a:rPr spc="15" dirty="0"/>
              <a:t>does </a:t>
            </a:r>
            <a:r>
              <a:rPr spc="-5" dirty="0"/>
              <a:t>all </a:t>
            </a:r>
            <a:r>
              <a:rPr spc="-45" dirty="0"/>
              <a:t>sorts </a:t>
            </a:r>
            <a:r>
              <a:rPr spc="95" dirty="0"/>
              <a:t>of </a:t>
            </a:r>
            <a:r>
              <a:rPr spc="65" dirty="0"/>
              <a:t>cool </a:t>
            </a:r>
            <a:r>
              <a:rPr spc="-5" dirty="0"/>
              <a:t>stuff, </a:t>
            </a:r>
            <a:r>
              <a:rPr spc="15" dirty="0"/>
              <a:t>like </a:t>
            </a:r>
            <a:r>
              <a:rPr spc="20" dirty="0"/>
              <a:t> </a:t>
            </a:r>
            <a:r>
              <a:rPr spc="45" dirty="0"/>
              <a:t>linking</a:t>
            </a:r>
            <a:r>
              <a:rPr spc="-5" dirty="0"/>
              <a:t> </a:t>
            </a:r>
            <a:r>
              <a:rPr spc="160" dirty="0"/>
              <a:t>to</a:t>
            </a:r>
            <a:r>
              <a:rPr spc="-5" dirty="0"/>
              <a:t> </a:t>
            </a:r>
            <a:r>
              <a:rPr spc="60" dirty="0"/>
              <a:t>other</a:t>
            </a:r>
            <a:r>
              <a:rPr dirty="0"/>
              <a:t> </a:t>
            </a:r>
            <a:r>
              <a:rPr spc="65" dirty="0"/>
              <a:t>web</a:t>
            </a:r>
            <a:r>
              <a:rPr spc="-5" dirty="0"/>
              <a:t> pages.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200" dirty="0"/>
              <a:t>To</a:t>
            </a:r>
            <a:r>
              <a:rPr spc="-10" dirty="0"/>
              <a:t> </a:t>
            </a:r>
            <a:r>
              <a:rPr spc="165" dirty="0"/>
              <a:t>do</a:t>
            </a:r>
            <a:r>
              <a:rPr spc="-5" dirty="0"/>
              <a:t> </a:t>
            </a:r>
            <a:r>
              <a:rPr spc="85" dirty="0"/>
              <a:t>it,</a:t>
            </a:r>
            <a:r>
              <a:rPr spc="-5" dirty="0"/>
              <a:t> we </a:t>
            </a:r>
            <a:r>
              <a:rPr spc="-50" dirty="0"/>
              <a:t>have</a:t>
            </a:r>
            <a:r>
              <a:rPr spc="-5" dirty="0"/>
              <a:t> </a:t>
            </a:r>
            <a:r>
              <a:rPr spc="160" dirty="0"/>
              <a:t>to</a:t>
            </a:r>
            <a:r>
              <a:rPr spc="-5" dirty="0"/>
              <a:t> </a:t>
            </a:r>
            <a:r>
              <a:rPr spc="-70" dirty="0"/>
              <a:t>assign</a:t>
            </a:r>
            <a:r>
              <a:rPr spc="-5" dirty="0"/>
              <a:t> </a:t>
            </a:r>
            <a:r>
              <a:rPr spc="-70" dirty="0"/>
              <a:t>an</a:t>
            </a:r>
            <a:r>
              <a:rPr spc="-5" dirty="0"/>
              <a:t> </a:t>
            </a:r>
            <a:r>
              <a:rPr spc="130" dirty="0">
                <a:solidFill>
                  <a:srgbClr val="ED5565"/>
                </a:solidFill>
              </a:rPr>
              <a:t>id</a:t>
            </a:r>
            <a:r>
              <a:rPr spc="-5" dirty="0">
                <a:solidFill>
                  <a:srgbClr val="ED5565"/>
                </a:solidFill>
              </a:rPr>
              <a:t> </a:t>
            </a:r>
            <a:r>
              <a:rPr spc="160" dirty="0"/>
              <a:t>to </a:t>
            </a:r>
            <a:r>
              <a:rPr spc="-985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45" dirty="0"/>
              <a:t>element</a:t>
            </a:r>
            <a:r>
              <a:rPr spc="-5" dirty="0"/>
              <a:t> we </a:t>
            </a:r>
            <a:r>
              <a:rPr spc="15" dirty="0"/>
              <a:t>want</a:t>
            </a:r>
            <a:r>
              <a:rPr dirty="0"/>
              <a:t> </a:t>
            </a:r>
            <a:r>
              <a:rPr spc="160" dirty="0"/>
              <a:t>to</a:t>
            </a:r>
            <a:r>
              <a:rPr spc="-5" dirty="0"/>
              <a:t> </a:t>
            </a:r>
            <a:r>
              <a:rPr spc="15" dirty="0"/>
              <a:t>link</a:t>
            </a:r>
            <a:r>
              <a:rPr spc="-5" dirty="0"/>
              <a:t> </a:t>
            </a:r>
            <a:r>
              <a:rPr spc="105" dirty="0"/>
              <a:t>to.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20" dirty="0"/>
              <a:t>Remember</a:t>
            </a:r>
            <a:r>
              <a:rPr spc="-10" dirty="0"/>
              <a:t> </a:t>
            </a:r>
            <a:r>
              <a:rPr spc="60" dirty="0"/>
              <a:t>that</a:t>
            </a:r>
            <a:r>
              <a:rPr spc="-10" dirty="0"/>
              <a:t> </a:t>
            </a:r>
            <a:r>
              <a:rPr spc="-70" dirty="0"/>
              <a:t>an</a:t>
            </a:r>
            <a:r>
              <a:rPr spc="-5" dirty="0"/>
              <a:t> </a:t>
            </a:r>
            <a:r>
              <a:rPr spc="130" dirty="0">
                <a:solidFill>
                  <a:srgbClr val="ED5565"/>
                </a:solidFill>
              </a:rPr>
              <a:t>id</a:t>
            </a:r>
            <a:r>
              <a:rPr spc="-10" dirty="0">
                <a:solidFill>
                  <a:srgbClr val="ED5565"/>
                </a:solidFill>
              </a:rPr>
              <a:t> </a:t>
            </a:r>
            <a:r>
              <a:rPr spc="20" dirty="0"/>
              <a:t>should</a:t>
            </a:r>
            <a:r>
              <a:rPr spc="-5" dirty="0"/>
              <a:t> </a:t>
            </a:r>
            <a:r>
              <a:rPr spc="95" dirty="0"/>
              <a:t>be </a:t>
            </a:r>
            <a:r>
              <a:rPr spc="-985" dirty="0"/>
              <a:t> </a:t>
            </a:r>
            <a:r>
              <a:rPr spc="35" dirty="0"/>
              <a:t>unique, </a:t>
            </a:r>
            <a:r>
              <a:rPr spc="60" dirty="0"/>
              <a:t>or </a:t>
            </a:r>
            <a:r>
              <a:rPr spc="30" dirty="0"/>
              <a:t>only </a:t>
            </a:r>
            <a:r>
              <a:rPr spc="-20" dirty="0"/>
              <a:t>used </a:t>
            </a:r>
            <a:r>
              <a:rPr spc="15" dirty="0">
                <a:solidFill>
                  <a:srgbClr val="ED5565"/>
                </a:solidFill>
              </a:rPr>
              <a:t>once </a:t>
            </a:r>
            <a:r>
              <a:rPr spc="60" dirty="0">
                <a:solidFill>
                  <a:srgbClr val="ED5565"/>
                </a:solidFill>
              </a:rPr>
              <a:t>per </a:t>
            </a:r>
            <a:r>
              <a:rPr spc="65" dirty="0">
                <a:solidFill>
                  <a:srgbClr val="ED5565"/>
                </a:solidFill>
              </a:rPr>
              <a:t> </a:t>
            </a:r>
            <a:r>
              <a:rPr spc="50" dirty="0">
                <a:solidFill>
                  <a:srgbClr val="ED5565"/>
                </a:solidFill>
              </a:rPr>
              <a:t>page</a:t>
            </a:r>
            <a:r>
              <a:rPr spc="5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125" y="886460"/>
            <a:ext cx="5262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&lt;</a:t>
            </a: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section</a:t>
            </a:r>
            <a:r>
              <a:rPr sz="3000" spc="-35" dirty="0">
                <a:solidFill>
                  <a:srgbClr val="E32472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id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=</a:t>
            </a:r>
            <a:r>
              <a:rPr sz="3000" spc="-5" dirty="0">
                <a:solidFill>
                  <a:srgbClr val="FFD02C"/>
                </a:solidFill>
                <a:latin typeface="Consolas"/>
                <a:cs typeface="Consolas"/>
              </a:rPr>
              <a:t>"cool-stuff"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125" y="1343660"/>
            <a:ext cx="6616700" cy="283273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900"/>
              </a:spcBef>
            </a:pP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...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&lt;/</a:t>
            </a: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section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Consolas"/>
              <a:cs typeface="Consolas"/>
            </a:endParaRPr>
          </a:p>
          <a:p>
            <a:pPr marL="1927860" marR="5080" indent="-1341120">
              <a:lnSpc>
                <a:spcPct val="114599"/>
              </a:lnSpc>
              <a:spcBef>
                <a:spcPts val="5"/>
              </a:spcBef>
            </a:pP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&lt;!--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This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assigns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the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id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#cool-stuff </a:t>
            </a:r>
            <a:r>
              <a:rPr sz="2400" spc="-130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to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this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section.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--&gt;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125" y="676910"/>
            <a:ext cx="4634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E32472"/>
                </a:solidFill>
                <a:latin typeface="Consolas"/>
                <a:cs typeface="Consolas"/>
              </a:rPr>
              <a:t>a	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href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=</a:t>
            </a:r>
            <a:r>
              <a:rPr sz="3000" spc="-5" dirty="0">
                <a:solidFill>
                  <a:srgbClr val="FFD02C"/>
                </a:solidFill>
                <a:latin typeface="Consolas"/>
                <a:cs typeface="Consolas"/>
              </a:rPr>
              <a:t>"#cool-stuff"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900430">
              <a:lnSpc>
                <a:spcPct val="100000"/>
              </a:lnSpc>
              <a:spcBef>
                <a:spcPts val="1900"/>
              </a:spcBef>
            </a:pPr>
            <a:r>
              <a:rPr spc="-5" dirty="0"/>
              <a:t>Click</a:t>
            </a:r>
            <a:r>
              <a:rPr spc="-25" dirty="0"/>
              <a:t> </a:t>
            </a:r>
            <a:r>
              <a:rPr spc="-5" dirty="0"/>
              <a:t>here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some</a:t>
            </a:r>
            <a:r>
              <a:rPr spc="-20" dirty="0"/>
              <a:t> </a:t>
            </a:r>
            <a:r>
              <a:rPr spc="-5" dirty="0"/>
              <a:t>cool</a:t>
            </a:r>
            <a:r>
              <a:rPr spc="-25" dirty="0"/>
              <a:t> </a:t>
            </a:r>
            <a:r>
              <a:rPr spc="-5" dirty="0"/>
              <a:t>stuff.</a:t>
            </a:r>
          </a:p>
          <a:p>
            <a:pPr marL="44323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&lt;/</a:t>
            </a:r>
            <a:r>
              <a:rPr spc="-5" dirty="0">
                <a:solidFill>
                  <a:srgbClr val="E32472"/>
                </a:solidFill>
              </a:rPr>
              <a:t>a</a:t>
            </a:r>
            <a:r>
              <a:rPr spc="-5" dirty="0"/>
              <a:t>&gt;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/>
          </a:p>
          <a:p>
            <a:pPr marL="12065" marR="5080" algn="ctr">
              <a:lnSpc>
                <a:spcPct val="114599"/>
              </a:lnSpc>
              <a:spcBef>
                <a:spcPts val="5"/>
              </a:spcBef>
            </a:pPr>
            <a:r>
              <a:rPr sz="2400" spc="-5" dirty="0">
                <a:solidFill>
                  <a:srgbClr val="ECEEF1"/>
                </a:solidFill>
              </a:rPr>
              <a:t>&lt;!--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Here,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we’re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linking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to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anything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with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the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id </a:t>
            </a:r>
            <a:r>
              <a:rPr sz="2400" spc="-130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#cool-stuff.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If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there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is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an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element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with</a:t>
            </a:r>
            <a:r>
              <a:rPr sz="2400" spc="-20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that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id </a:t>
            </a:r>
            <a:r>
              <a:rPr sz="2400" spc="-130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on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the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page,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our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browser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will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skip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to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it.</a:t>
            </a:r>
            <a:r>
              <a:rPr sz="2400" spc="-15" dirty="0">
                <a:solidFill>
                  <a:srgbClr val="ECEEF1"/>
                </a:solidFill>
              </a:rPr>
              <a:t> </a:t>
            </a:r>
            <a:r>
              <a:rPr sz="2400" spc="-5" dirty="0">
                <a:solidFill>
                  <a:srgbClr val="ECEEF1"/>
                </a:solidFill>
              </a:rPr>
              <a:t>--&gt;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85" dirty="0"/>
              <a:t>This</a:t>
            </a:r>
            <a:r>
              <a:rPr spc="-5" dirty="0"/>
              <a:t> </a:t>
            </a:r>
            <a:r>
              <a:rPr spc="-105" dirty="0"/>
              <a:t>is</a:t>
            </a:r>
            <a:r>
              <a:rPr spc="-5" dirty="0"/>
              <a:t> </a:t>
            </a:r>
            <a:r>
              <a:rPr spc="40" dirty="0"/>
              <a:t>one</a:t>
            </a:r>
            <a:r>
              <a:rPr spc="-5" dirty="0"/>
              <a:t> </a:t>
            </a:r>
            <a:r>
              <a:rPr spc="-70" dirty="0"/>
              <a:t>way</a:t>
            </a:r>
            <a:r>
              <a:rPr dirty="0"/>
              <a:t> </a:t>
            </a:r>
            <a:r>
              <a:rPr spc="60" dirty="0"/>
              <a:t>that</a:t>
            </a:r>
            <a:r>
              <a:rPr spc="-5" dirty="0"/>
              <a:t> we </a:t>
            </a:r>
            <a:r>
              <a:rPr spc="-70" dirty="0"/>
              <a:t>can</a:t>
            </a:r>
            <a:r>
              <a:rPr dirty="0"/>
              <a:t> </a:t>
            </a:r>
            <a:r>
              <a:rPr spc="65" dirty="0"/>
              <a:t>help </a:t>
            </a:r>
            <a:r>
              <a:rPr spc="70" dirty="0"/>
              <a:t> </a:t>
            </a:r>
            <a:r>
              <a:rPr spc="-70" dirty="0"/>
              <a:t>screen</a:t>
            </a:r>
            <a:r>
              <a:rPr spc="-5" dirty="0"/>
              <a:t> </a:t>
            </a:r>
            <a:r>
              <a:rPr spc="-40" dirty="0"/>
              <a:t>readers</a:t>
            </a:r>
            <a:r>
              <a:rPr spc="-5" dirty="0"/>
              <a:t> </a:t>
            </a:r>
            <a:r>
              <a:rPr spc="-20" dirty="0"/>
              <a:t>skip</a:t>
            </a:r>
            <a:r>
              <a:rPr spc="-5" dirty="0"/>
              <a:t> </a:t>
            </a:r>
            <a:r>
              <a:rPr spc="160" dirty="0"/>
              <a:t>to</a:t>
            </a:r>
            <a:r>
              <a:rPr spc="-5" dirty="0"/>
              <a:t> </a:t>
            </a:r>
            <a:r>
              <a:rPr spc="-135" dirty="0"/>
              <a:t>a</a:t>
            </a:r>
            <a:r>
              <a:rPr spc="-5" dirty="0"/>
              <a:t> </a:t>
            </a:r>
            <a:r>
              <a:rPr spc="5" dirty="0"/>
              <a:t>certain </a:t>
            </a:r>
            <a:r>
              <a:rPr spc="10" dirty="0"/>
              <a:t> </a:t>
            </a:r>
            <a:r>
              <a:rPr spc="5" dirty="0"/>
              <a:t>section</a:t>
            </a:r>
            <a:r>
              <a:rPr dirty="0"/>
              <a:t> </a:t>
            </a:r>
            <a:r>
              <a:rPr spc="-70" dirty="0"/>
              <a:t>(skip</a:t>
            </a:r>
            <a:r>
              <a:rPr dirty="0"/>
              <a:t> </a:t>
            </a:r>
            <a:r>
              <a:rPr spc="-70" dirty="0"/>
              <a:t>links),</a:t>
            </a:r>
            <a:r>
              <a:rPr dirty="0"/>
              <a:t> </a:t>
            </a:r>
            <a:r>
              <a:rPr spc="60" dirty="0"/>
              <a:t>or</a:t>
            </a:r>
            <a:r>
              <a:rPr dirty="0"/>
              <a:t> </a:t>
            </a:r>
            <a:r>
              <a:rPr spc="85" dirty="0"/>
              <a:t>let</a:t>
            </a:r>
            <a:r>
              <a:rPr dirty="0"/>
              <a:t> </a:t>
            </a:r>
            <a:r>
              <a:rPr spc="60" dirty="0"/>
              <a:t>the</a:t>
            </a:r>
            <a:r>
              <a:rPr dirty="0"/>
              <a:t> </a:t>
            </a:r>
            <a:r>
              <a:rPr spc="-70" dirty="0"/>
              <a:t>user </a:t>
            </a:r>
            <a:r>
              <a:rPr spc="-985" dirty="0"/>
              <a:t> </a:t>
            </a:r>
            <a:r>
              <a:rPr spc="30" dirty="0"/>
              <a:t>return</a:t>
            </a:r>
            <a:r>
              <a:rPr spc="-5" dirty="0"/>
              <a:t> </a:t>
            </a:r>
            <a:r>
              <a:rPr spc="160" dirty="0"/>
              <a:t>to</a:t>
            </a:r>
            <a:r>
              <a:rPr spc="-5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175" dirty="0"/>
              <a:t>top</a:t>
            </a:r>
            <a:r>
              <a:rPr dirty="0"/>
              <a:t> </a:t>
            </a:r>
            <a:r>
              <a:rPr spc="95" dirty="0"/>
              <a:t>of</a:t>
            </a:r>
            <a:r>
              <a:rPr spc="-5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50" dirty="0"/>
              <a:t>page.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326324"/>
            <a:ext cx="3310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D5565"/>
                </a:solidFill>
              </a:rPr>
              <a:t>Further</a:t>
            </a:r>
            <a:r>
              <a:rPr spc="-40" dirty="0">
                <a:solidFill>
                  <a:srgbClr val="ED5565"/>
                </a:solidFill>
              </a:rPr>
              <a:t> </a:t>
            </a:r>
            <a:r>
              <a:rPr spc="-25" dirty="0">
                <a:solidFill>
                  <a:srgbClr val="ED5565"/>
                </a:solidFill>
              </a:rPr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624" y="2164143"/>
            <a:ext cx="7141845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4C5258"/>
                </a:solidFill>
                <a:latin typeface="Arial"/>
                <a:cs typeface="Arial"/>
              </a:rPr>
              <a:t>MDN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C5258"/>
                </a:solidFill>
                <a:latin typeface="Arial"/>
                <a:cs typeface="Arial"/>
              </a:rPr>
              <a:t>Web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C5258"/>
                </a:solidFill>
                <a:latin typeface="Arial"/>
                <a:cs typeface="Arial"/>
              </a:rPr>
              <a:t>Docs: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C5258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C5258"/>
                </a:solidFill>
                <a:latin typeface="Arial"/>
                <a:cs typeface="Arial"/>
              </a:rPr>
              <a:t>Anchor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C5258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u="heavy" spc="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https://developer.mozilla.org/en-US/docs/Web/HTML/Element/a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4C5258"/>
                </a:solidFill>
                <a:latin typeface="Arial"/>
                <a:cs typeface="Arial"/>
              </a:rPr>
              <a:t>MDN</a:t>
            </a:r>
            <a:r>
              <a:rPr sz="1800" spc="-1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C5258"/>
                </a:solidFill>
                <a:latin typeface="Arial"/>
                <a:cs typeface="Arial"/>
              </a:rPr>
              <a:t>Web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C5258"/>
                </a:solidFill>
                <a:latin typeface="Arial"/>
                <a:cs typeface="Arial"/>
              </a:rPr>
              <a:t>Docs:</a:t>
            </a:r>
            <a:r>
              <a:rPr sz="1800" spc="-10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C5258"/>
                </a:solidFill>
                <a:latin typeface="Arial"/>
                <a:cs typeface="Arial"/>
              </a:rPr>
              <a:t>Email</a:t>
            </a:r>
            <a:r>
              <a:rPr sz="1800" spc="-5" dirty="0">
                <a:solidFill>
                  <a:srgbClr val="4C52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C5258"/>
                </a:solidFill>
                <a:latin typeface="Arial"/>
                <a:cs typeface="Arial"/>
              </a:rPr>
              <a:t>Links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110"/>
              </a:spcBef>
            </a:pPr>
            <a:r>
              <a:rPr sz="1400" u="heavy" spc="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https://developer.mozilla.org/en-US/docs/Learn/HTML/Introduction_to_HTML/Creating_h </a:t>
            </a:r>
            <a:r>
              <a:rPr sz="1400" spc="-37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yperlinks#E-mail_links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712086"/>
            <a:ext cx="579374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291590">
              <a:lnSpc>
                <a:spcPct val="100699"/>
              </a:lnSpc>
              <a:spcBef>
                <a:spcPts val="70"/>
              </a:spcBef>
            </a:pPr>
            <a:r>
              <a:rPr spc="70" dirty="0"/>
              <a:t>It</a:t>
            </a:r>
            <a:r>
              <a:rPr spc="-10" dirty="0"/>
              <a:t> </a:t>
            </a:r>
            <a:r>
              <a:rPr spc="-70" dirty="0"/>
              <a:t>can</a:t>
            </a:r>
            <a:r>
              <a:rPr spc="-15" dirty="0"/>
              <a:t> </a:t>
            </a:r>
            <a:r>
              <a:rPr spc="-55" dirty="0"/>
              <a:t>also</a:t>
            </a:r>
            <a:r>
              <a:rPr spc="-10" dirty="0"/>
              <a:t> </a:t>
            </a:r>
            <a:r>
              <a:rPr spc="15" dirty="0"/>
              <a:t>link</a:t>
            </a:r>
            <a:r>
              <a:rPr spc="-10" dirty="0"/>
              <a:t> </a:t>
            </a:r>
            <a:r>
              <a:rPr spc="160" dirty="0"/>
              <a:t>to</a:t>
            </a:r>
            <a:r>
              <a:rPr spc="-10" dirty="0"/>
              <a:t> </a:t>
            </a:r>
            <a:r>
              <a:rPr spc="-15" dirty="0"/>
              <a:t>ﬁles, </a:t>
            </a:r>
            <a:r>
              <a:rPr spc="-985" dirty="0"/>
              <a:t> </a:t>
            </a:r>
            <a:r>
              <a:rPr spc="10" dirty="0"/>
              <a:t>email</a:t>
            </a:r>
            <a:r>
              <a:rPr spc="-15" dirty="0"/>
              <a:t> </a:t>
            </a:r>
            <a:r>
              <a:rPr spc="-65" dirty="0"/>
              <a:t>addresses,</a:t>
            </a:r>
            <a:r>
              <a:rPr spc="-10" dirty="0"/>
              <a:t> </a:t>
            </a:r>
            <a:r>
              <a:rPr spc="20" dirty="0"/>
              <a:t>and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0" dirty="0"/>
              <a:t>locations</a:t>
            </a:r>
            <a:r>
              <a:rPr spc="-10" dirty="0"/>
              <a:t> </a:t>
            </a:r>
            <a:r>
              <a:rPr spc="65" dirty="0"/>
              <a:t>on</a:t>
            </a:r>
            <a:r>
              <a:rPr spc="-10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-85" dirty="0"/>
              <a:t>same</a:t>
            </a:r>
            <a:r>
              <a:rPr spc="-10" dirty="0"/>
              <a:t> </a:t>
            </a:r>
            <a:r>
              <a:rPr spc="50" dirty="0"/>
              <a:t>page.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953" y="1753869"/>
            <a:ext cx="80403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" dirty="0">
                <a:solidFill>
                  <a:srgbClr val="FFFFFF"/>
                </a:solidFill>
                <a:latin typeface="Arial"/>
                <a:cs typeface="Arial"/>
              </a:rPr>
              <a:t>Linking</a:t>
            </a:r>
            <a:r>
              <a:rPr sz="6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2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13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6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-40" dirty="0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24" y="1712086"/>
            <a:ext cx="6401435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35" dirty="0"/>
              <a:t>We </a:t>
            </a:r>
            <a:r>
              <a:rPr spc="-70" dirty="0"/>
              <a:t>can </a:t>
            </a:r>
            <a:r>
              <a:rPr spc="15" dirty="0"/>
              <a:t>link </a:t>
            </a:r>
            <a:r>
              <a:rPr spc="160" dirty="0"/>
              <a:t>to </a:t>
            </a:r>
            <a:r>
              <a:rPr spc="-20" dirty="0">
                <a:solidFill>
                  <a:srgbClr val="ED5565"/>
                </a:solidFill>
              </a:rPr>
              <a:t>ﬁles </a:t>
            </a:r>
            <a:r>
              <a:rPr spc="30" dirty="0"/>
              <a:t>in </a:t>
            </a:r>
            <a:r>
              <a:rPr spc="40" dirty="0"/>
              <a:t>our </a:t>
            </a:r>
            <a:r>
              <a:rPr spc="45" dirty="0"/>
              <a:t> </a:t>
            </a:r>
            <a:r>
              <a:rPr spc="5" dirty="0"/>
              <a:t>framework</a:t>
            </a:r>
            <a:r>
              <a:rPr spc="-15" dirty="0"/>
              <a:t> </a:t>
            </a:r>
            <a:r>
              <a:rPr spc="75" dirty="0"/>
              <a:t>folder</a:t>
            </a:r>
            <a:r>
              <a:rPr spc="-10" dirty="0"/>
              <a:t> </a:t>
            </a:r>
            <a:r>
              <a:rPr spc="60" dirty="0"/>
              <a:t>the</a:t>
            </a:r>
            <a:r>
              <a:rPr spc="-15" dirty="0"/>
              <a:t> </a:t>
            </a:r>
            <a:r>
              <a:rPr spc="-85" dirty="0"/>
              <a:t>same</a:t>
            </a:r>
            <a:r>
              <a:rPr spc="-10" dirty="0"/>
              <a:t> </a:t>
            </a:r>
            <a:r>
              <a:rPr spc="-70" dirty="0"/>
              <a:t>way </a:t>
            </a:r>
            <a:r>
              <a:rPr spc="-985" dirty="0"/>
              <a:t> </a:t>
            </a:r>
            <a:r>
              <a:rPr spc="60" dirty="0"/>
              <a:t>that</a:t>
            </a:r>
            <a:r>
              <a:rPr spc="-5" dirty="0"/>
              <a:t> we</a:t>
            </a:r>
            <a:r>
              <a:rPr dirty="0"/>
              <a:t> </a:t>
            </a:r>
            <a:r>
              <a:rPr spc="15" dirty="0"/>
              <a:t>link</a:t>
            </a:r>
            <a:r>
              <a:rPr dirty="0"/>
              <a:t> </a:t>
            </a:r>
            <a:r>
              <a:rPr spc="160" dirty="0"/>
              <a:t>to</a:t>
            </a:r>
            <a:r>
              <a:rPr spc="-5" dirty="0"/>
              <a:t> </a:t>
            </a:r>
            <a:r>
              <a:rPr spc="60" dirty="0"/>
              <a:t>other</a:t>
            </a:r>
            <a:r>
              <a:rPr dirty="0"/>
              <a:t> </a:t>
            </a:r>
            <a:r>
              <a:rPr spc="-5" dirty="0"/>
              <a:t>pages.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375" y="657860"/>
            <a:ext cx="50533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E32472"/>
                </a:solidFill>
                <a:latin typeface="Consolas"/>
                <a:cs typeface="Consolas"/>
              </a:rPr>
              <a:t>a		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hre</a:t>
            </a:r>
            <a:r>
              <a:rPr sz="3000" spc="5" dirty="0">
                <a:solidFill>
                  <a:srgbClr val="A6E12B"/>
                </a:solidFill>
                <a:latin typeface="Consolas"/>
                <a:cs typeface="Consolas"/>
              </a:rPr>
              <a:t>f</a:t>
            </a: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=</a:t>
            </a:r>
            <a:r>
              <a:rPr sz="3000" spc="-5" dirty="0">
                <a:solidFill>
                  <a:srgbClr val="FFD02C"/>
                </a:solidFill>
                <a:latin typeface="Consolas"/>
                <a:cs typeface="Consolas"/>
              </a:rPr>
              <a:t>"cool-file.pdf</a:t>
            </a:r>
            <a:r>
              <a:rPr sz="3000" spc="30" dirty="0">
                <a:solidFill>
                  <a:srgbClr val="FFD02C"/>
                </a:solidFill>
                <a:latin typeface="Consolas"/>
                <a:cs typeface="Consolas"/>
              </a:rPr>
              <a:t>"</a:t>
            </a: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&gt; 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Click</a:t>
            </a:r>
            <a:r>
              <a:rPr sz="3000" spc="-30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here</a:t>
            </a:r>
            <a:r>
              <a:rPr sz="3000" spc="-2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for</a:t>
            </a:r>
            <a:r>
              <a:rPr sz="3000" spc="-30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a</a:t>
            </a:r>
            <a:r>
              <a:rPr sz="3000" spc="-2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PDF!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061" y="2258060"/>
            <a:ext cx="621030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&lt;/</a:t>
            </a: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a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Consolas"/>
              <a:cs typeface="Consolas"/>
            </a:endParaRPr>
          </a:p>
          <a:p>
            <a:pPr marL="12700" marR="5080" indent="250825">
              <a:lnSpc>
                <a:spcPct val="114599"/>
              </a:lnSpc>
              <a:spcBef>
                <a:spcPts val="5"/>
              </a:spcBef>
            </a:pP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&lt;!-- Instead of linking to an HTML </a:t>
            </a:r>
            <a:r>
              <a:rPr sz="240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document,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we’re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linking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to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EEF1"/>
                </a:solidFill>
                <a:latin typeface="Consolas"/>
                <a:cs typeface="Consolas"/>
              </a:rPr>
              <a:t>a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PDF.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--&gt;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5" dirty="0"/>
              <a:t>If</a:t>
            </a:r>
            <a:r>
              <a:rPr spc="-5" dirty="0"/>
              <a:t> </a:t>
            </a:r>
            <a:r>
              <a:rPr spc="10" dirty="0"/>
              <a:t>we’re</a:t>
            </a:r>
            <a:r>
              <a:rPr spc="-5" dirty="0"/>
              <a:t> </a:t>
            </a:r>
            <a:r>
              <a:rPr spc="45" dirty="0"/>
              <a:t>linking</a:t>
            </a:r>
            <a:r>
              <a:rPr spc="-5" dirty="0"/>
              <a:t> </a:t>
            </a:r>
            <a:r>
              <a:rPr spc="160" dirty="0"/>
              <a:t>to</a:t>
            </a:r>
            <a:r>
              <a:rPr spc="-5" dirty="0"/>
              <a:t> </a:t>
            </a:r>
            <a:r>
              <a:rPr spc="-135" dirty="0"/>
              <a:t>a</a:t>
            </a:r>
            <a:r>
              <a:rPr dirty="0"/>
              <a:t> </a:t>
            </a:r>
            <a:r>
              <a:rPr spc="45" dirty="0"/>
              <a:t>ﬁle,</a:t>
            </a:r>
            <a:r>
              <a:rPr spc="-5" dirty="0"/>
              <a:t> we </a:t>
            </a:r>
            <a:r>
              <a:rPr spc="20" dirty="0"/>
              <a:t>should </a:t>
            </a:r>
            <a:r>
              <a:rPr spc="-985" dirty="0"/>
              <a:t> </a:t>
            </a:r>
            <a:r>
              <a:rPr spc="-35" dirty="0"/>
              <a:t>make </a:t>
            </a:r>
            <a:r>
              <a:rPr spc="60" dirty="0"/>
              <a:t>that </a:t>
            </a:r>
            <a:r>
              <a:rPr spc="15" dirty="0"/>
              <a:t>link </a:t>
            </a:r>
            <a:r>
              <a:rPr spc="80" dirty="0">
                <a:solidFill>
                  <a:srgbClr val="ED5565"/>
                </a:solidFill>
              </a:rPr>
              <a:t>open </a:t>
            </a:r>
            <a:r>
              <a:rPr spc="30" dirty="0"/>
              <a:t>in </a:t>
            </a:r>
            <a:r>
              <a:rPr spc="25" dirty="0">
                <a:solidFill>
                  <a:srgbClr val="ED5565"/>
                </a:solidFill>
              </a:rPr>
              <a:t>another </a:t>
            </a:r>
            <a:r>
              <a:rPr spc="30" dirty="0">
                <a:solidFill>
                  <a:srgbClr val="ED5565"/>
                </a:solidFill>
              </a:rPr>
              <a:t> </a:t>
            </a:r>
            <a:r>
              <a:rPr spc="-5" dirty="0">
                <a:solidFill>
                  <a:srgbClr val="ED5565"/>
                </a:solidFill>
              </a:rPr>
              <a:t>browser </a:t>
            </a:r>
            <a:r>
              <a:rPr spc="85" dirty="0">
                <a:solidFill>
                  <a:srgbClr val="ED5565"/>
                </a:solidFill>
              </a:rPr>
              <a:t>tab</a:t>
            </a:r>
            <a:r>
              <a:rPr spc="-5" dirty="0">
                <a:solidFill>
                  <a:srgbClr val="ED5565"/>
                </a:solidFill>
              </a:rPr>
              <a:t> </a:t>
            </a:r>
            <a:r>
              <a:rPr spc="60" dirty="0"/>
              <a:t>or</a:t>
            </a:r>
            <a:r>
              <a:rPr spc="-5" dirty="0"/>
              <a:t> </a:t>
            </a:r>
            <a:r>
              <a:rPr spc="25" dirty="0"/>
              <a:t>window.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375" y="105409"/>
            <a:ext cx="48342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E32472"/>
                </a:solidFill>
                <a:latin typeface="Consolas"/>
                <a:cs typeface="Consolas"/>
              </a:rPr>
              <a:t>a	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hre</a:t>
            </a:r>
            <a:r>
              <a:rPr sz="3000" spc="5" dirty="0">
                <a:solidFill>
                  <a:srgbClr val="A6E12B"/>
                </a:solidFill>
                <a:latin typeface="Consolas"/>
                <a:cs typeface="Consolas"/>
              </a:rPr>
              <a:t>f</a:t>
            </a: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=</a:t>
            </a:r>
            <a:r>
              <a:rPr sz="3000" spc="-5" dirty="0">
                <a:solidFill>
                  <a:srgbClr val="FFD02C"/>
                </a:solidFill>
                <a:latin typeface="Consolas"/>
                <a:cs typeface="Consolas"/>
              </a:rPr>
              <a:t>"cool-file.pdf"  </a:t>
            </a:r>
            <a:r>
              <a:rPr sz="3000" spc="-5" dirty="0">
                <a:solidFill>
                  <a:srgbClr val="A6E12B"/>
                </a:solidFill>
                <a:latin typeface="Consolas"/>
                <a:cs typeface="Consolas"/>
              </a:rPr>
              <a:t>target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=</a:t>
            </a:r>
            <a:r>
              <a:rPr sz="3000" spc="-5" dirty="0">
                <a:solidFill>
                  <a:srgbClr val="FFD02C"/>
                </a:solidFill>
                <a:latin typeface="Consolas"/>
                <a:cs typeface="Consolas"/>
              </a:rPr>
              <a:t>"_blank"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271" y="1477009"/>
            <a:ext cx="6376670" cy="325183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325120" algn="ctr">
              <a:lnSpc>
                <a:spcPct val="100000"/>
              </a:lnSpc>
              <a:spcBef>
                <a:spcPts val="1900"/>
              </a:spcBef>
            </a:pP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Click</a:t>
            </a:r>
            <a:r>
              <a:rPr sz="3000" spc="-30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here</a:t>
            </a:r>
            <a:r>
              <a:rPr sz="3000" spc="-30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for</a:t>
            </a:r>
            <a:r>
              <a:rPr sz="3000" spc="-30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EEEEEE"/>
                </a:solidFill>
                <a:latin typeface="Consolas"/>
                <a:cs typeface="Consolas"/>
              </a:rPr>
              <a:t>a</a:t>
            </a:r>
            <a:r>
              <a:rPr sz="3000" spc="-25" dirty="0">
                <a:solidFill>
                  <a:srgbClr val="EEEEEE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PDF!</a:t>
            </a:r>
            <a:endParaRPr sz="3000">
              <a:latin typeface="Consolas"/>
              <a:cs typeface="Consolas"/>
            </a:endParaRPr>
          </a:p>
          <a:p>
            <a:pPr marL="370205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&lt;/</a:t>
            </a:r>
            <a:r>
              <a:rPr sz="3000" spc="-5" dirty="0">
                <a:solidFill>
                  <a:srgbClr val="E32472"/>
                </a:solidFill>
                <a:latin typeface="Consolas"/>
                <a:cs typeface="Consolas"/>
              </a:rPr>
              <a:t>a</a:t>
            </a:r>
            <a:r>
              <a:rPr sz="3000" spc="-5" dirty="0">
                <a:solidFill>
                  <a:srgbClr val="EEEEEE"/>
                </a:solidFill>
                <a:latin typeface="Consolas"/>
                <a:cs typeface="Consolas"/>
              </a:rPr>
              <a:t>&gt;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Consolas"/>
              <a:cs typeface="Consolas"/>
            </a:endParaRPr>
          </a:p>
          <a:p>
            <a:pPr marL="12700" marR="5080" algn="ctr">
              <a:lnSpc>
                <a:spcPct val="114599"/>
              </a:lnSpc>
              <a:spcBef>
                <a:spcPts val="5"/>
              </a:spcBef>
            </a:pP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&lt;!--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The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target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attribute</a:t>
            </a:r>
            <a:r>
              <a:rPr sz="2400" spc="-2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lets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us</a:t>
            </a:r>
            <a:r>
              <a:rPr sz="2400" spc="-2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tell </a:t>
            </a:r>
            <a:r>
              <a:rPr sz="2400" spc="-130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the browser to open this resource in </a:t>
            </a:r>
            <a:r>
              <a:rPr sz="2400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another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tab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or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window.</a:t>
            </a:r>
            <a:r>
              <a:rPr sz="2400" spc="-15" dirty="0">
                <a:solidFill>
                  <a:srgbClr val="ECEEF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ECEEF1"/>
                </a:solidFill>
                <a:latin typeface="Consolas"/>
                <a:cs typeface="Consolas"/>
              </a:rPr>
              <a:t>--&gt;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20" dirty="0"/>
              <a:t>Speciﬁcally </a:t>
            </a:r>
            <a:r>
              <a:rPr spc="-15" dirty="0"/>
              <a:t>where </a:t>
            </a:r>
            <a:r>
              <a:rPr spc="-5" dirty="0"/>
              <a:t>this </a:t>
            </a:r>
            <a:r>
              <a:rPr spc="65" dirty="0"/>
              <a:t>ﬁle </a:t>
            </a:r>
            <a:r>
              <a:rPr spc="10" dirty="0"/>
              <a:t>opens </a:t>
            </a:r>
            <a:r>
              <a:rPr spc="15" dirty="0"/>
              <a:t> </a:t>
            </a:r>
            <a:r>
              <a:rPr spc="45" dirty="0"/>
              <a:t>depends</a:t>
            </a:r>
            <a:r>
              <a:rPr spc="-10" dirty="0"/>
              <a:t> </a:t>
            </a:r>
            <a:r>
              <a:rPr spc="80" dirty="0"/>
              <a:t>upon</a:t>
            </a:r>
            <a:r>
              <a:rPr spc="-10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-135" dirty="0"/>
              <a:t>user’s</a:t>
            </a:r>
            <a:r>
              <a:rPr spc="-10" dirty="0"/>
              <a:t> </a:t>
            </a:r>
            <a:r>
              <a:rPr spc="10" dirty="0"/>
              <a:t>settings.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578</Words>
  <Application>Microsoft Office PowerPoint</Application>
  <PresentationFormat>On-screen Show (16:9)</PresentationFormat>
  <Paragraphs>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Office Theme</vt:lpstr>
      <vt:lpstr>PowerPoint Presentation</vt:lpstr>
      <vt:lpstr>Anchor tags ( the &lt;a&gt; element)  does all sorts of cool stuff, like  linking to other web pages.</vt:lpstr>
      <vt:lpstr>It can also link to ﬁles,  email addresses, and locations on the same page.</vt:lpstr>
      <vt:lpstr>PowerPoint Presentation</vt:lpstr>
      <vt:lpstr>We can link to ﬁles in our  framework folder the same way  that we link to other pages.</vt:lpstr>
      <vt:lpstr>&lt;a  href="cool-file.pdf"&gt;  Click here for a PDF!</vt:lpstr>
      <vt:lpstr>If we’re linking to a ﬁle, we should  make that link open in another  browser tab or window.</vt:lpstr>
      <vt:lpstr>&lt;a href="cool-file.pdf"  target="_blank"&gt;</vt:lpstr>
      <vt:lpstr>Speciﬁcally where this ﬁle opens  depends upon the user’s settings.</vt:lpstr>
      <vt:lpstr>Using the target attribute is  best practice when linking to  non-HTML resources.</vt:lpstr>
      <vt:lpstr>We can also make our anchor tag  open up other apps by modifying  the path.</vt:lpstr>
      <vt:lpstr>&lt;a  href="mailto:nowhere@gmail.com"&gt;  Send an email to nowhere.</vt:lpstr>
      <vt:lpstr>With a mailto: URL, we can specify  things like multiple recipients, the  subject line, and so forth.</vt:lpstr>
      <vt:lpstr>Similarly, we can use tel: to launch  the user’s default phone app.</vt:lpstr>
      <vt:lpstr>&lt;a href="tel:18884475594"&gt;</vt:lpstr>
      <vt:lpstr>PowerPoint Presentation</vt:lpstr>
      <vt:lpstr>Same-page Links</vt:lpstr>
      <vt:lpstr>Finally, we can link to an element  on the same page.</vt:lpstr>
      <vt:lpstr>This is helpful if you have a long  single-page website, or if you have  distinct sections of content.</vt:lpstr>
      <vt:lpstr>To do it, we have to assign an id to  the element we want to link to.</vt:lpstr>
      <vt:lpstr>Remember that an id should be  unique, or only used once per  page.</vt:lpstr>
      <vt:lpstr>&lt;section id="cool-stuff"&gt;</vt:lpstr>
      <vt:lpstr>&lt;a href="#cool-stuff"&gt;</vt:lpstr>
      <vt:lpstr>This is one way that we can help  screen readers skip to a certain  section (skip links), or let the user  return to the top of the page.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Robbin Law</cp:lastModifiedBy>
  <cp:revision>1</cp:revision>
  <dcterms:created xsi:type="dcterms:W3CDTF">2021-12-03T19:07:52Z</dcterms:created>
  <dcterms:modified xsi:type="dcterms:W3CDTF">2021-12-03T19:09:31Z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