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8"/>
  </p:notesMasterIdLst>
  <p:handoutMasterIdLst>
    <p:handoutMasterId r:id="rId19"/>
  </p:handoutMasterIdLst>
  <p:sldIdLst>
    <p:sldId id="256" r:id="rId5"/>
    <p:sldId id="258" r:id="rId6"/>
    <p:sldId id="257" r:id="rId7"/>
    <p:sldId id="275" r:id="rId8"/>
    <p:sldId id="271" r:id="rId9"/>
    <p:sldId id="272" r:id="rId10"/>
    <p:sldId id="274" r:id="rId11"/>
    <p:sldId id="268" r:id="rId12"/>
    <p:sldId id="262" r:id="rId13"/>
    <p:sldId id="263" r:id="rId14"/>
    <p:sldId id="264" r:id="rId15"/>
    <p:sldId id="267"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579A594-7705-418F-B7E4-E181321A0DE4}">
          <p14:sldIdLst>
            <p14:sldId id="256"/>
            <p14:sldId id="258"/>
            <p14:sldId id="257"/>
            <p14:sldId id="275"/>
            <p14:sldId id="271"/>
            <p14:sldId id="272"/>
            <p14:sldId id="274"/>
            <p14:sldId id="268"/>
            <p14:sldId id="262"/>
            <p14:sldId id="263"/>
            <p14:sldId id="264"/>
            <p14:sldId id="267"/>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78" d="100"/>
          <a:sy n="78" d="100"/>
        </p:scale>
        <p:origin x="715"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5356FD-5C41-4A39-90BC-F44010571F1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D29A9C3-FBC4-476A-A221-5A9FECF20DF4}">
      <dgm:prSet/>
      <dgm:spPr/>
      <dgm:t>
        <a:bodyPr/>
        <a:lstStyle/>
        <a:p>
          <a:r>
            <a:rPr lang="en-IN"/>
            <a:t>Exploratory Data Analysis(EDA)</a:t>
          </a:r>
          <a:endParaRPr lang="en-US"/>
        </a:p>
      </dgm:t>
    </dgm:pt>
    <dgm:pt modelId="{635695C5-A273-417A-8AE6-A8D4E1FCB767}" type="parTrans" cxnId="{D06FEE17-D540-48D6-A3A1-27895BE5CDCA}">
      <dgm:prSet/>
      <dgm:spPr/>
      <dgm:t>
        <a:bodyPr/>
        <a:lstStyle/>
        <a:p>
          <a:endParaRPr lang="en-US"/>
        </a:p>
      </dgm:t>
    </dgm:pt>
    <dgm:pt modelId="{7512B270-BDE9-43EE-A1A9-C94EEDADEDA4}" type="sibTrans" cxnId="{D06FEE17-D540-48D6-A3A1-27895BE5CDCA}">
      <dgm:prSet/>
      <dgm:spPr/>
      <dgm:t>
        <a:bodyPr/>
        <a:lstStyle/>
        <a:p>
          <a:endParaRPr lang="en-US"/>
        </a:p>
      </dgm:t>
    </dgm:pt>
    <dgm:pt modelId="{952C9692-42DF-4537-BCFC-27153EE9BD99}">
      <dgm:prSet/>
      <dgm:spPr/>
      <dgm:t>
        <a:bodyPr/>
        <a:lstStyle/>
        <a:p>
          <a:r>
            <a:rPr lang="en-IN"/>
            <a:t>Descriptive Statistics</a:t>
          </a:r>
          <a:endParaRPr lang="en-US"/>
        </a:p>
      </dgm:t>
    </dgm:pt>
    <dgm:pt modelId="{4B91F8A1-4CDC-40B2-8901-5601C9D98665}" type="parTrans" cxnId="{DBD4947F-A172-4550-AB35-488CB30F39C1}">
      <dgm:prSet/>
      <dgm:spPr/>
      <dgm:t>
        <a:bodyPr/>
        <a:lstStyle/>
        <a:p>
          <a:endParaRPr lang="en-US"/>
        </a:p>
      </dgm:t>
    </dgm:pt>
    <dgm:pt modelId="{21004751-5663-4FE3-A9F1-E4F496E8691D}" type="sibTrans" cxnId="{DBD4947F-A172-4550-AB35-488CB30F39C1}">
      <dgm:prSet/>
      <dgm:spPr/>
      <dgm:t>
        <a:bodyPr/>
        <a:lstStyle/>
        <a:p>
          <a:endParaRPr lang="en-US"/>
        </a:p>
      </dgm:t>
    </dgm:pt>
    <dgm:pt modelId="{1187F588-22B8-459C-8494-9895072C4EBA}">
      <dgm:prSet/>
      <dgm:spPr/>
      <dgm:t>
        <a:bodyPr/>
        <a:lstStyle/>
        <a:p>
          <a:r>
            <a:rPr lang="en-IN"/>
            <a:t>Machine Learning</a:t>
          </a:r>
          <a:endParaRPr lang="en-US"/>
        </a:p>
      </dgm:t>
    </dgm:pt>
    <dgm:pt modelId="{713B35D3-14BF-425A-B6B1-03209B3109C2}" type="parTrans" cxnId="{1DF4F760-2705-4D9E-9883-2431E282894A}">
      <dgm:prSet/>
      <dgm:spPr/>
      <dgm:t>
        <a:bodyPr/>
        <a:lstStyle/>
        <a:p>
          <a:endParaRPr lang="en-US"/>
        </a:p>
      </dgm:t>
    </dgm:pt>
    <dgm:pt modelId="{FA60DD8C-E712-4495-B556-814E4605B83C}" type="sibTrans" cxnId="{1DF4F760-2705-4D9E-9883-2431E282894A}">
      <dgm:prSet/>
      <dgm:spPr/>
      <dgm:t>
        <a:bodyPr/>
        <a:lstStyle/>
        <a:p>
          <a:endParaRPr lang="en-US"/>
        </a:p>
      </dgm:t>
    </dgm:pt>
    <dgm:pt modelId="{DD8E8E13-366B-4111-87AE-56CE9AE3296D}" type="pres">
      <dgm:prSet presAssocID="{F25356FD-5C41-4A39-90BC-F44010571F13}" presName="root" presStyleCnt="0">
        <dgm:presLayoutVars>
          <dgm:dir/>
          <dgm:resizeHandles val="exact"/>
        </dgm:presLayoutVars>
      </dgm:prSet>
      <dgm:spPr/>
    </dgm:pt>
    <dgm:pt modelId="{43BF6CB6-D029-4826-9338-B4F21B5077C5}" type="pres">
      <dgm:prSet presAssocID="{7D29A9C3-FBC4-476A-A221-5A9FECF20DF4}" presName="compNode" presStyleCnt="0"/>
      <dgm:spPr/>
    </dgm:pt>
    <dgm:pt modelId="{84B1A1B7-704B-4624-8C03-DC151F33DB7D}" type="pres">
      <dgm:prSet presAssocID="{7D29A9C3-FBC4-476A-A221-5A9FECF20DF4}" presName="bgRect" presStyleLbl="bgShp" presStyleIdx="0" presStyleCnt="3"/>
      <dgm:spPr/>
    </dgm:pt>
    <dgm:pt modelId="{B1E7A92B-C04B-4520-ABD3-B6C68A6C0D21}" type="pres">
      <dgm:prSet presAssocID="{7D29A9C3-FBC4-476A-A221-5A9FECF20DF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A2089E11-2A35-46EB-BAB8-B4D30D8F08E7}" type="pres">
      <dgm:prSet presAssocID="{7D29A9C3-FBC4-476A-A221-5A9FECF20DF4}" presName="spaceRect" presStyleCnt="0"/>
      <dgm:spPr/>
    </dgm:pt>
    <dgm:pt modelId="{5AAAC5EE-B94D-4995-A42A-F337FD48585E}" type="pres">
      <dgm:prSet presAssocID="{7D29A9C3-FBC4-476A-A221-5A9FECF20DF4}" presName="parTx" presStyleLbl="revTx" presStyleIdx="0" presStyleCnt="3">
        <dgm:presLayoutVars>
          <dgm:chMax val="0"/>
          <dgm:chPref val="0"/>
        </dgm:presLayoutVars>
      </dgm:prSet>
      <dgm:spPr/>
    </dgm:pt>
    <dgm:pt modelId="{6F29560B-4E41-4E44-A6FB-5094008EC666}" type="pres">
      <dgm:prSet presAssocID="{7512B270-BDE9-43EE-A1A9-C94EEDADEDA4}" presName="sibTrans" presStyleCnt="0"/>
      <dgm:spPr/>
    </dgm:pt>
    <dgm:pt modelId="{32BE90F2-F647-4430-81C0-6EFB9D7F2F2D}" type="pres">
      <dgm:prSet presAssocID="{952C9692-42DF-4537-BCFC-27153EE9BD99}" presName="compNode" presStyleCnt="0"/>
      <dgm:spPr/>
    </dgm:pt>
    <dgm:pt modelId="{8A93817C-7D61-4523-A06B-F7F5294DBF43}" type="pres">
      <dgm:prSet presAssocID="{952C9692-42DF-4537-BCFC-27153EE9BD99}" presName="bgRect" presStyleLbl="bgShp" presStyleIdx="1" presStyleCnt="3"/>
      <dgm:spPr/>
    </dgm:pt>
    <dgm:pt modelId="{2B52F1BE-E194-432B-8F09-5427C1713851}" type="pres">
      <dgm:prSet presAssocID="{952C9692-42DF-4537-BCFC-27153EE9BD9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3A5E33D2-6CF6-46DB-991B-8EAF00A9D839}" type="pres">
      <dgm:prSet presAssocID="{952C9692-42DF-4537-BCFC-27153EE9BD99}" presName="spaceRect" presStyleCnt="0"/>
      <dgm:spPr/>
    </dgm:pt>
    <dgm:pt modelId="{093DADBE-2201-4E42-A732-14B8C756EE99}" type="pres">
      <dgm:prSet presAssocID="{952C9692-42DF-4537-BCFC-27153EE9BD99}" presName="parTx" presStyleLbl="revTx" presStyleIdx="1" presStyleCnt="3">
        <dgm:presLayoutVars>
          <dgm:chMax val="0"/>
          <dgm:chPref val="0"/>
        </dgm:presLayoutVars>
      </dgm:prSet>
      <dgm:spPr/>
    </dgm:pt>
    <dgm:pt modelId="{F8FF8A50-DE20-49A3-8D58-DFDDD24F620C}" type="pres">
      <dgm:prSet presAssocID="{21004751-5663-4FE3-A9F1-E4F496E8691D}" presName="sibTrans" presStyleCnt="0"/>
      <dgm:spPr/>
    </dgm:pt>
    <dgm:pt modelId="{7E966889-FB08-4325-BD98-7CD9F0E88864}" type="pres">
      <dgm:prSet presAssocID="{1187F588-22B8-459C-8494-9895072C4EBA}" presName="compNode" presStyleCnt="0"/>
      <dgm:spPr/>
    </dgm:pt>
    <dgm:pt modelId="{CF3CD4DE-FB91-41B2-AFA1-86931D70A44D}" type="pres">
      <dgm:prSet presAssocID="{1187F588-22B8-459C-8494-9895072C4EBA}" presName="bgRect" presStyleLbl="bgShp" presStyleIdx="2" presStyleCnt="3"/>
      <dgm:spPr/>
    </dgm:pt>
    <dgm:pt modelId="{DAD54233-BF65-4433-927E-C1C8F5F0FF3D}" type="pres">
      <dgm:prSet presAssocID="{1187F588-22B8-459C-8494-9895072C4EB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6555247B-66EB-4286-8062-E8C8F1A2ABD2}" type="pres">
      <dgm:prSet presAssocID="{1187F588-22B8-459C-8494-9895072C4EBA}" presName="spaceRect" presStyleCnt="0"/>
      <dgm:spPr/>
    </dgm:pt>
    <dgm:pt modelId="{689393E4-AA1F-457C-AA1D-9BD8AC3F27F8}" type="pres">
      <dgm:prSet presAssocID="{1187F588-22B8-459C-8494-9895072C4EBA}" presName="parTx" presStyleLbl="revTx" presStyleIdx="2" presStyleCnt="3">
        <dgm:presLayoutVars>
          <dgm:chMax val="0"/>
          <dgm:chPref val="0"/>
        </dgm:presLayoutVars>
      </dgm:prSet>
      <dgm:spPr/>
    </dgm:pt>
  </dgm:ptLst>
  <dgm:cxnLst>
    <dgm:cxn modelId="{D06FEE17-D540-48D6-A3A1-27895BE5CDCA}" srcId="{F25356FD-5C41-4A39-90BC-F44010571F13}" destId="{7D29A9C3-FBC4-476A-A221-5A9FECF20DF4}" srcOrd="0" destOrd="0" parTransId="{635695C5-A273-417A-8AE6-A8D4E1FCB767}" sibTransId="{7512B270-BDE9-43EE-A1A9-C94EEDADEDA4}"/>
    <dgm:cxn modelId="{1DF4F760-2705-4D9E-9883-2431E282894A}" srcId="{F25356FD-5C41-4A39-90BC-F44010571F13}" destId="{1187F588-22B8-459C-8494-9895072C4EBA}" srcOrd="2" destOrd="0" parTransId="{713B35D3-14BF-425A-B6B1-03209B3109C2}" sibTransId="{FA60DD8C-E712-4495-B556-814E4605B83C}"/>
    <dgm:cxn modelId="{FED03669-87CD-4560-8149-223DFA9C0835}" type="presOf" srcId="{952C9692-42DF-4537-BCFC-27153EE9BD99}" destId="{093DADBE-2201-4E42-A732-14B8C756EE99}" srcOrd="0" destOrd="0" presId="urn:microsoft.com/office/officeart/2018/2/layout/IconVerticalSolidList"/>
    <dgm:cxn modelId="{DBD4947F-A172-4550-AB35-488CB30F39C1}" srcId="{F25356FD-5C41-4A39-90BC-F44010571F13}" destId="{952C9692-42DF-4537-BCFC-27153EE9BD99}" srcOrd="1" destOrd="0" parTransId="{4B91F8A1-4CDC-40B2-8901-5601C9D98665}" sibTransId="{21004751-5663-4FE3-A9F1-E4F496E8691D}"/>
    <dgm:cxn modelId="{F9D42785-6C70-4218-BD44-E9C1BF0607AB}" type="presOf" srcId="{F25356FD-5C41-4A39-90BC-F44010571F13}" destId="{DD8E8E13-366B-4111-87AE-56CE9AE3296D}" srcOrd="0" destOrd="0" presId="urn:microsoft.com/office/officeart/2018/2/layout/IconVerticalSolidList"/>
    <dgm:cxn modelId="{2B9D56BB-9F1D-472B-BDDF-23EF1BED27A1}" type="presOf" srcId="{1187F588-22B8-459C-8494-9895072C4EBA}" destId="{689393E4-AA1F-457C-AA1D-9BD8AC3F27F8}" srcOrd="0" destOrd="0" presId="urn:microsoft.com/office/officeart/2018/2/layout/IconVerticalSolidList"/>
    <dgm:cxn modelId="{7A581FE5-F4C8-431B-B3AE-70250289CCE8}" type="presOf" srcId="{7D29A9C3-FBC4-476A-A221-5A9FECF20DF4}" destId="{5AAAC5EE-B94D-4995-A42A-F337FD48585E}" srcOrd="0" destOrd="0" presId="urn:microsoft.com/office/officeart/2018/2/layout/IconVerticalSolidList"/>
    <dgm:cxn modelId="{23C41F36-D778-4192-9B71-B7CE647AFF8E}" type="presParOf" srcId="{DD8E8E13-366B-4111-87AE-56CE9AE3296D}" destId="{43BF6CB6-D029-4826-9338-B4F21B5077C5}" srcOrd="0" destOrd="0" presId="urn:microsoft.com/office/officeart/2018/2/layout/IconVerticalSolidList"/>
    <dgm:cxn modelId="{9FAC68C6-49DB-45D6-AB14-AD3533A5408E}" type="presParOf" srcId="{43BF6CB6-D029-4826-9338-B4F21B5077C5}" destId="{84B1A1B7-704B-4624-8C03-DC151F33DB7D}" srcOrd="0" destOrd="0" presId="urn:microsoft.com/office/officeart/2018/2/layout/IconVerticalSolidList"/>
    <dgm:cxn modelId="{45407DA4-EA5F-4D68-A6C2-01F7E421FBE1}" type="presParOf" srcId="{43BF6CB6-D029-4826-9338-B4F21B5077C5}" destId="{B1E7A92B-C04B-4520-ABD3-B6C68A6C0D21}" srcOrd="1" destOrd="0" presId="urn:microsoft.com/office/officeart/2018/2/layout/IconVerticalSolidList"/>
    <dgm:cxn modelId="{262F3F33-7BD7-44FA-A438-4F4C13F9784F}" type="presParOf" srcId="{43BF6CB6-D029-4826-9338-B4F21B5077C5}" destId="{A2089E11-2A35-46EB-BAB8-B4D30D8F08E7}" srcOrd="2" destOrd="0" presId="urn:microsoft.com/office/officeart/2018/2/layout/IconVerticalSolidList"/>
    <dgm:cxn modelId="{09D06458-2FB4-4B13-A6A9-4EDD74FE6550}" type="presParOf" srcId="{43BF6CB6-D029-4826-9338-B4F21B5077C5}" destId="{5AAAC5EE-B94D-4995-A42A-F337FD48585E}" srcOrd="3" destOrd="0" presId="urn:microsoft.com/office/officeart/2018/2/layout/IconVerticalSolidList"/>
    <dgm:cxn modelId="{BBC61980-4598-491B-BC72-333B2033B30C}" type="presParOf" srcId="{DD8E8E13-366B-4111-87AE-56CE9AE3296D}" destId="{6F29560B-4E41-4E44-A6FB-5094008EC666}" srcOrd="1" destOrd="0" presId="urn:microsoft.com/office/officeart/2018/2/layout/IconVerticalSolidList"/>
    <dgm:cxn modelId="{4E42EECD-8949-4BC5-A6E1-ACFCEB2D2443}" type="presParOf" srcId="{DD8E8E13-366B-4111-87AE-56CE9AE3296D}" destId="{32BE90F2-F647-4430-81C0-6EFB9D7F2F2D}" srcOrd="2" destOrd="0" presId="urn:microsoft.com/office/officeart/2018/2/layout/IconVerticalSolidList"/>
    <dgm:cxn modelId="{0DD14CBC-AEA9-4C16-9057-16BF41A9050F}" type="presParOf" srcId="{32BE90F2-F647-4430-81C0-6EFB9D7F2F2D}" destId="{8A93817C-7D61-4523-A06B-F7F5294DBF43}" srcOrd="0" destOrd="0" presId="urn:microsoft.com/office/officeart/2018/2/layout/IconVerticalSolidList"/>
    <dgm:cxn modelId="{0B7F2A9B-6197-4AD6-B419-2DD0F52B3BF3}" type="presParOf" srcId="{32BE90F2-F647-4430-81C0-6EFB9D7F2F2D}" destId="{2B52F1BE-E194-432B-8F09-5427C1713851}" srcOrd="1" destOrd="0" presId="urn:microsoft.com/office/officeart/2018/2/layout/IconVerticalSolidList"/>
    <dgm:cxn modelId="{0B2642F2-E418-4C91-A1DC-901CA01D86C8}" type="presParOf" srcId="{32BE90F2-F647-4430-81C0-6EFB9D7F2F2D}" destId="{3A5E33D2-6CF6-46DB-991B-8EAF00A9D839}" srcOrd="2" destOrd="0" presId="urn:microsoft.com/office/officeart/2018/2/layout/IconVerticalSolidList"/>
    <dgm:cxn modelId="{767F023C-1CB9-46F1-8671-04B86F9F4D4C}" type="presParOf" srcId="{32BE90F2-F647-4430-81C0-6EFB9D7F2F2D}" destId="{093DADBE-2201-4E42-A732-14B8C756EE99}" srcOrd="3" destOrd="0" presId="urn:microsoft.com/office/officeart/2018/2/layout/IconVerticalSolidList"/>
    <dgm:cxn modelId="{3FDA388F-DC20-4E51-9F11-6B6C6BF493FC}" type="presParOf" srcId="{DD8E8E13-366B-4111-87AE-56CE9AE3296D}" destId="{F8FF8A50-DE20-49A3-8D58-DFDDD24F620C}" srcOrd="3" destOrd="0" presId="urn:microsoft.com/office/officeart/2018/2/layout/IconVerticalSolidList"/>
    <dgm:cxn modelId="{51EA3B10-FE94-4A49-807F-93AA5A928C15}" type="presParOf" srcId="{DD8E8E13-366B-4111-87AE-56CE9AE3296D}" destId="{7E966889-FB08-4325-BD98-7CD9F0E88864}" srcOrd="4" destOrd="0" presId="urn:microsoft.com/office/officeart/2018/2/layout/IconVerticalSolidList"/>
    <dgm:cxn modelId="{68AC538D-2A8B-443D-B8D4-E693F9E58FC4}" type="presParOf" srcId="{7E966889-FB08-4325-BD98-7CD9F0E88864}" destId="{CF3CD4DE-FB91-41B2-AFA1-86931D70A44D}" srcOrd="0" destOrd="0" presId="urn:microsoft.com/office/officeart/2018/2/layout/IconVerticalSolidList"/>
    <dgm:cxn modelId="{4F09C372-9C2E-48CD-8C78-D627A74ABD75}" type="presParOf" srcId="{7E966889-FB08-4325-BD98-7CD9F0E88864}" destId="{DAD54233-BF65-4433-927E-C1C8F5F0FF3D}" srcOrd="1" destOrd="0" presId="urn:microsoft.com/office/officeart/2018/2/layout/IconVerticalSolidList"/>
    <dgm:cxn modelId="{16BA39C5-3B5C-4805-B949-3B0171783143}" type="presParOf" srcId="{7E966889-FB08-4325-BD98-7CD9F0E88864}" destId="{6555247B-66EB-4286-8062-E8C8F1A2ABD2}" srcOrd="2" destOrd="0" presId="urn:microsoft.com/office/officeart/2018/2/layout/IconVerticalSolidList"/>
    <dgm:cxn modelId="{6334CEAA-A6B9-451D-A0F3-B3007207016D}" type="presParOf" srcId="{7E966889-FB08-4325-BD98-7CD9F0E88864}" destId="{689393E4-AA1F-457C-AA1D-9BD8AC3F27F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FDE8A3-C10F-493A-8A85-4BBCFE3F7A7A}"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13483CE-E474-45C5-B6BD-BD7E8D8B567E}">
      <dgm:prSet/>
      <dgm:spPr/>
      <dgm:t>
        <a:bodyPr/>
        <a:lstStyle/>
        <a:p>
          <a:pPr>
            <a:lnSpc>
              <a:spcPct val="100000"/>
            </a:lnSpc>
            <a:defRPr cap="all"/>
          </a:pPr>
          <a:r>
            <a:rPr lang="en-US"/>
            <a:t>Python</a:t>
          </a:r>
        </a:p>
      </dgm:t>
    </dgm:pt>
    <dgm:pt modelId="{2DE48D44-6CFB-43A6-9938-C58E280812B9}" type="parTrans" cxnId="{81183372-3CD6-425A-9F98-E1CC631D842C}">
      <dgm:prSet/>
      <dgm:spPr/>
      <dgm:t>
        <a:bodyPr/>
        <a:lstStyle/>
        <a:p>
          <a:endParaRPr lang="en-US"/>
        </a:p>
      </dgm:t>
    </dgm:pt>
    <dgm:pt modelId="{2F749783-29E3-406A-AA9E-00FF7E903C0B}" type="sibTrans" cxnId="{81183372-3CD6-425A-9F98-E1CC631D842C}">
      <dgm:prSet/>
      <dgm:spPr/>
      <dgm:t>
        <a:bodyPr/>
        <a:lstStyle/>
        <a:p>
          <a:endParaRPr lang="en-US"/>
        </a:p>
      </dgm:t>
    </dgm:pt>
    <dgm:pt modelId="{D052C03D-1A12-439A-88FE-94E5CA0A57F9}">
      <dgm:prSet/>
      <dgm:spPr/>
      <dgm:t>
        <a:bodyPr/>
        <a:lstStyle/>
        <a:p>
          <a:pPr>
            <a:lnSpc>
              <a:spcPct val="100000"/>
            </a:lnSpc>
            <a:defRPr cap="all"/>
          </a:pPr>
          <a:r>
            <a:rPr lang="en-US"/>
            <a:t>MS-Excel </a:t>
          </a:r>
        </a:p>
      </dgm:t>
    </dgm:pt>
    <dgm:pt modelId="{1222AC90-419A-43CC-B68D-2658D04C4813}" type="parTrans" cxnId="{6FB45266-7877-490B-A07D-05DAF2DF9E76}">
      <dgm:prSet/>
      <dgm:spPr/>
      <dgm:t>
        <a:bodyPr/>
        <a:lstStyle/>
        <a:p>
          <a:endParaRPr lang="en-US"/>
        </a:p>
      </dgm:t>
    </dgm:pt>
    <dgm:pt modelId="{BD07CA80-9DC6-4F24-8B8A-F635D0CAFDAE}" type="sibTrans" cxnId="{6FB45266-7877-490B-A07D-05DAF2DF9E76}">
      <dgm:prSet/>
      <dgm:spPr/>
      <dgm:t>
        <a:bodyPr/>
        <a:lstStyle/>
        <a:p>
          <a:endParaRPr lang="en-US"/>
        </a:p>
      </dgm:t>
    </dgm:pt>
    <dgm:pt modelId="{46250557-5C97-4BC9-8515-6F6C11B702ED}">
      <dgm:prSet/>
      <dgm:spPr/>
      <dgm:t>
        <a:bodyPr/>
        <a:lstStyle/>
        <a:p>
          <a:pPr>
            <a:lnSpc>
              <a:spcPct val="100000"/>
            </a:lnSpc>
            <a:defRPr cap="all"/>
          </a:pPr>
          <a:r>
            <a:rPr lang="en-US"/>
            <a:t>Power BI</a:t>
          </a:r>
        </a:p>
      </dgm:t>
    </dgm:pt>
    <dgm:pt modelId="{20E55644-EA4A-4CBF-957D-FAA46504C36F}" type="parTrans" cxnId="{09933884-3ECD-434F-B860-1ED89908E0EF}">
      <dgm:prSet/>
      <dgm:spPr/>
      <dgm:t>
        <a:bodyPr/>
        <a:lstStyle/>
        <a:p>
          <a:endParaRPr lang="en-US"/>
        </a:p>
      </dgm:t>
    </dgm:pt>
    <dgm:pt modelId="{051BEC06-EE6F-42E8-AD45-C1609E2EBBBF}" type="sibTrans" cxnId="{09933884-3ECD-434F-B860-1ED89908E0EF}">
      <dgm:prSet/>
      <dgm:spPr/>
      <dgm:t>
        <a:bodyPr/>
        <a:lstStyle/>
        <a:p>
          <a:endParaRPr lang="en-US"/>
        </a:p>
      </dgm:t>
    </dgm:pt>
    <dgm:pt modelId="{632AB1B9-735C-4420-A2AE-90B9E51BDDFF}" type="pres">
      <dgm:prSet presAssocID="{10FDE8A3-C10F-493A-8A85-4BBCFE3F7A7A}" presName="root" presStyleCnt="0">
        <dgm:presLayoutVars>
          <dgm:dir/>
          <dgm:resizeHandles val="exact"/>
        </dgm:presLayoutVars>
      </dgm:prSet>
      <dgm:spPr/>
    </dgm:pt>
    <dgm:pt modelId="{3A44B4D4-BDDC-4B51-A107-3014B699C14D}" type="pres">
      <dgm:prSet presAssocID="{613483CE-E474-45C5-B6BD-BD7E8D8B567E}" presName="compNode" presStyleCnt="0"/>
      <dgm:spPr/>
    </dgm:pt>
    <dgm:pt modelId="{785505D4-9428-4905-8A49-BDE7D2137E5D}" type="pres">
      <dgm:prSet presAssocID="{613483CE-E474-45C5-B6BD-BD7E8D8B567E}" presName="iconBgRect" presStyleLbl="bgShp" presStyleIdx="0" presStyleCnt="3"/>
      <dgm:spPr/>
    </dgm:pt>
    <dgm:pt modelId="{E69A6B66-2AD0-4692-A23C-133C9D8D9F6E}" type="pres">
      <dgm:prSet presAssocID="{613483CE-E474-45C5-B6BD-BD7E8D8B567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A6DAFE92-D26A-431E-912D-D93690D1EAC0}" type="pres">
      <dgm:prSet presAssocID="{613483CE-E474-45C5-B6BD-BD7E8D8B567E}" presName="spaceRect" presStyleCnt="0"/>
      <dgm:spPr/>
    </dgm:pt>
    <dgm:pt modelId="{E80281EC-9281-42FE-A82C-6B407D5D4CC6}" type="pres">
      <dgm:prSet presAssocID="{613483CE-E474-45C5-B6BD-BD7E8D8B567E}" presName="textRect" presStyleLbl="revTx" presStyleIdx="0" presStyleCnt="3">
        <dgm:presLayoutVars>
          <dgm:chMax val="1"/>
          <dgm:chPref val="1"/>
        </dgm:presLayoutVars>
      </dgm:prSet>
      <dgm:spPr/>
    </dgm:pt>
    <dgm:pt modelId="{1C1A073A-D655-4CCD-AA3C-7F4D4F5D4B31}" type="pres">
      <dgm:prSet presAssocID="{2F749783-29E3-406A-AA9E-00FF7E903C0B}" presName="sibTrans" presStyleCnt="0"/>
      <dgm:spPr/>
    </dgm:pt>
    <dgm:pt modelId="{3EB6D762-9550-4AFE-BC8A-9EDD9C363948}" type="pres">
      <dgm:prSet presAssocID="{D052C03D-1A12-439A-88FE-94E5CA0A57F9}" presName="compNode" presStyleCnt="0"/>
      <dgm:spPr/>
    </dgm:pt>
    <dgm:pt modelId="{5605C03B-617E-49EE-8D44-D1FAF65C5EF1}" type="pres">
      <dgm:prSet presAssocID="{D052C03D-1A12-439A-88FE-94E5CA0A57F9}" presName="iconBgRect" presStyleLbl="bgShp" presStyleIdx="1" presStyleCnt="3"/>
      <dgm:spPr/>
    </dgm:pt>
    <dgm:pt modelId="{C5C7CA49-156E-4143-B0F1-17BAFCCE6399}" type="pres">
      <dgm:prSet presAssocID="{D052C03D-1A12-439A-88FE-94E5CA0A57F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lculator"/>
        </a:ext>
      </dgm:extLst>
    </dgm:pt>
    <dgm:pt modelId="{B3B6A858-7AE0-40A5-87B5-630DA6E4C442}" type="pres">
      <dgm:prSet presAssocID="{D052C03D-1A12-439A-88FE-94E5CA0A57F9}" presName="spaceRect" presStyleCnt="0"/>
      <dgm:spPr/>
    </dgm:pt>
    <dgm:pt modelId="{30658CD5-B41B-447B-AC1C-ECD40016B132}" type="pres">
      <dgm:prSet presAssocID="{D052C03D-1A12-439A-88FE-94E5CA0A57F9}" presName="textRect" presStyleLbl="revTx" presStyleIdx="1" presStyleCnt="3">
        <dgm:presLayoutVars>
          <dgm:chMax val="1"/>
          <dgm:chPref val="1"/>
        </dgm:presLayoutVars>
      </dgm:prSet>
      <dgm:spPr/>
    </dgm:pt>
    <dgm:pt modelId="{DE85FA1B-C920-4454-87D8-B4323834B9FC}" type="pres">
      <dgm:prSet presAssocID="{BD07CA80-9DC6-4F24-8B8A-F635D0CAFDAE}" presName="sibTrans" presStyleCnt="0"/>
      <dgm:spPr/>
    </dgm:pt>
    <dgm:pt modelId="{A2DB2E3A-0344-451E-B98B-F497166A04EA}" type="pres">
      <dgm:prSet presAssocID="{46250557-5C97-4BC9-8515-6F6C11B702ED}" presName="compNode" presStyleCnt="0"/>
      <dgm:spPr/>
    </dgm:pt>
    <dgm:pt modelId="{11C67153-885F-4FA5-A566-3A58714E5799}" type="pres">
      <dgm:prSet presAssocID="{46250557-5C97-4BC9-8515-6F6C11B702ED}" presName="iconBgRect" presStyleLbl="bgShp" presStyleIdx="2" presStyleCnt="3"/>
      <dgm:spPr/>
    </dgm:pt>
    <dgm:pt modelId="{A5E62652-59F8-4800-AF50-22F084ED518C}" type="pres">
      <dgm:prSet presAssocID="{46250557-5C97-4BC9-8515-6F6C11B702E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C64B82BD-45CC-45DE-BBE6-C7CF9D810011}" type="pres">
      <dgm:prSet presAssocID="{46250557-5C97-4BC9-8515-6F6C11B702ED}" presName="spaceRect" presStyleCnt="0"/>
      <dgm:spPr/>
    </dgm:pt>
    <dgm:pt modelId="{590EFA26-2FBB-4A08-855B-E9E753B3ECE9}" type="pres">
      <dgm:prSet presAssocID="{46250557-5C97-4BC9-8515-6F6C11B702ED}" presName="textRect" presStyleLbl="revTx" presStyleIdx="2" presStyleCnt="3">
        <dgm:presLayoutVars>
          <dgm:chMax val="1"/>
          <dgm:chPref val="1"/>
        </dgm:presLayoutVars>
      </dgm:prSet>
      <dgm:spPr/>
    </dgm:pt>
  </dgm:ptLst>
  <dgm:cxnLst>
    <dgm:cxn modelId="{01920519-A52D-4EA6-9BF8-8414F20FED2C}" type="presOf" srcId="{613483CE-E474-45C5-B6BD-BD7E8D8B567E}" destId="{E80281EC-9281-42FE-A82C-6B407D5D4CC6}" srcOrd="0" destOrd="0" presId="urn:microsoft.com/office/officeart/2018/5/layout/IconCircleLabelList"/>
    <dgm:cxn modelId="{A9FF575C-53EF-443B-9F17-63860665E808}" type="presOf" srcId="{10FDE8A3-C10F-493A-8A85-4BBCFE3F7A7A}" destId="{632AB1B9-735C-4420-A2AE-90B9E51BDDFF}" srcOrd="0" destOrd="0" presId="urn:microsoft.com/office/officeart/2018/5/layout/IconCircleLabelList"/>
    <dgm:cxn modelId="{6FB45266-7877-490B-A07D-05DAF2DF9E76}" srcId="{10FDE8A3-C10F-493A-8A85-4BBCFE3F7A7A}" destId="{D052C03D-1A12-439A-88FE-94E5CA0A57F9}" srcOrd="1" destOrd="0" parTransId="{1222AC90-419A-43CC-B68D-2658D04C4813}" sibTransId="{BD07CA80-9DC6-4F24-8B8A-F635D0CAFDAE}"/>
    <dgm:cxn modelId="{73DC5A4E-1F32-4295-B511-BF0A959F6CDB}" type="presOf" srcId="{46250557-5C97-4BC9-8515-6F6C11B702ED}" destId="{590EFA26-2FBB-4A08-855B-E9E753B3ECE9}" srcOrd="0" destOrd="0" presId="urn:microsoft.com/office/officeart/2018/5/layout/IconCircleLabelList"/>
    <dgm:cxn modelId="{1F20C14F-E2A1-4F6A-827A-F44A301053B0}" type="presOf" srcId="{D052C03D-1A12-439A-88FE-94E5CA0A57F9}" destId="{30658CD5-B41B-447B-AC1C-ECD40016B132}" srcOrd="0" destOrd="0" presId="urn:microsoft.com/office/officeart/2018/5/layout/IconCircleLabelList"/>
    <dgm:cxn modelId="{81183372-3CD6-425A-9F98-E1CC631D842C}" srcId="{10FDE8A3-C10F-493A-8A85-4BBCFE3F7A7A}" destId="{613483CE-E474-45C5-B6BD-BD7E8D8B567E}" srcOrd="0" destOrd="0" parTransId="{2DE48D44-6CFB-43A6-9938-C58E280812B9}" sibTransId="{2F749783-29E3-406A-AA9E-00FF7E903C0B}"/>
    <dgm:cxn modelId="{09933884-3ECD-434F-B860-1ED89908E0EF}" srcId="{10FDE8A3-C10F-493A-8A85-4BBCFE3F7A7A}" destId="{46250557-5C97-4BC9-8515-6F6C11B702ED}" srcOrd="2" destOrd="0" parTransId="{20E55644-EA4A-4CBF-957D-FAA46504C36F}" sibTransId="{051BEC06-EE6F-42E8-AD45-C1609E2EBBBF}"/>
    <dgm:cxn modelId="{F40C4062-EE3F-42F2-B7E6-BC23474A095E}" type="presParOf" srcId="{632AB1B9-735C-4420-A2AE-90B9E51BDDFF}" destId="{3A44B4D4-BDDC-4B51-A107-3014B699C14D}" srcOrd="0" destOrd="0" presId="urn:microsoft.com/office/officeart/2018/5/layout/IconCircleLabelList"/>
    <dgm:cxn modelId="{400FE541-0BB7-495A-A561-4CC636CEF146}" type="presParOf" srcId="{3A44B4D4-BDDC-4B51-A107-3014B699C14D}" destId="{785505D4-9428-4905-8A49-BDE7D2137E5D}" srcOrd="0" destOrd="0" presId="urn:microsoft.com/office/officeart/2018/5/layout/IconCircleLabelList"/>
    <dgm:cxn modelId="{8E725A2B-9ECE-4FE3-B5E8-3A5140101DB8}" type="presParOf" srcId="{3A44B4D4-BDDC-4B51-A107-3014B699C14D}" destId="{E69A6B66-2AD0-4692-A23C-133C9D8D9F6E}" srcOrd="1" destOrd="0" presId="urn:microsoft.com/office/officeart/2018/5/layout/IconCircleLabelList"/>
    <dgm:cxn modelId="{01A25998-9C6F-4CFC-9748-A0FE2DE14F1E}" type="presParOf" srcId="{3A44B4D4-BDDC-4B51-A107-3014B699C14D}" destId="{A6DAFE92-D26A-431E-912D-D93690D1EAC0}" srcOrd="2" destOrd="0" presId="urn:microsoft.com/office/officeart/2018/5/layout/IconCircleLabelList"/>
    <dgm:cxn modelId="{775E411C-050F-41B8-94B9-E297F041BA3F}" type="presParOf" srcId="{3A44B4D4-BDDC-4B51-A107-3014B699C14D}" destId="{E80281EC-9281-42FE-A82C-6B407D5D4CC6}" srcOrd="3" destOrd="0" presId="urn:microsoft.com/office/officeart/2018/5/layout/IconCircleLabelList"/>
    <dgm:cxn modelId="{23036B9A-6EA5-49CF-91CB-25B4D07CCD87}" type="presParOf" srcId="{632AB1B9-735C-4420-A2AE-90B9E51BDDFF}" destId="{1C1A073A-D655-4CCD-AA3C-7F4D4F5D4B31}" srcOrd="1" destOrd="0" presId="urn:microsoft.com/office/officeart/2018/5/layout/IconCircleLabelList"/>
    <dgm:cxn modelId="{7FE4F877-6A6B-4E94-9EC0-5753BBD4B12D}" type="presParOf" srcId="{632AB1B9-735C-4420-A2AE-90B9E51BDDFF}" destId="{3EB6D762-9550-4AFE-BC8A-9EDD9C363948}" srcOrd="2" destOrd="0" presId="urn:microsoft.com/office/officeart/2018/5/layout/IconCircleLabelList"/>
    <dgm:cxn modelId="{FB16512D-DCF1-4589-AC12-93BAAF356E0F}" type="presParOf" srcId="{3EB6D762-9550-4AFE-BC8A-9EDD9C363948}" destId="{5605C03B-617E-49EE-8D44-D1FAF65C5EF1}" srcOrd="0" destOrd="0" presId="urn:microsoft.com/office/officeart/2018/5/layout/IconCircleLabelList"/>
    <dgm:cxn modelId="{746C7665-81F1-4452-A20D-D45F64B9CB58}" type="presParOf" srcId="{3EB6D762-9550-4AFE-BC8A-9EDD9C363948}" destId="{C5C7CA49-156E-4143-B0F1-17BAFCCE6399}" srcOrd="1" destOrd="0" presId="urn:microsoft.com/office/officeart/2018/5/layout/IconCircleLabelList"/>
    <dgm:cxn modelId="{0E93DAE4-94A8-408A-BC98-79F0E8BDC2B0}" type="presParOf" srcId="{3EB6D762-9550-4AFE-BC8A-9EDD9C363948}" destId="{B3B6A858-7AE0-40A5-87B5-630DA6E4C442}" srcOrd="2" destOrd="0" presId="urn:microsoft.com/office/officeart/2018/5/layout/IconCircleLabelList"/>
    <dgm:cxn modelId="{B750C75B-0F84-4013-AF7A-F9EF05B93D53}" type="presParOf" srcId="{3EB6D762-9550-4AFE-BC8A-9EDD9C363948}" destId="{30658CD5-B41B-447B-AC1C-ECD40016B132}" srcOrd="3" destOrd="0" presId="urn:microsoft.com/office/officeart/2018/5/layout/IconCircleLabelList"/>
    <dgm:cxn modelId="{0280784A-B099-48E5-83A3-467542EB2941}" type="presParOf" srcId="{632AB1B9-735C-4420-A2AE-90B9E51BDDFF}" destId="{DE85FA1B-C920-4454-87D8-B4323834B9FC}" srcOrd="3" destOrd="0" presId="urn:microsoft.com/office/officeart/2018/5/layout/IconCircleLabelList"/>
    <dgm:cxn modelId="{01A8A980-AE03-4088-8152-A77DD365EFC1}" type="presParOf" srcId="{632AB1B9-735C-4420-A2AE-90B9E51BDDFF}" destId="{A2DB2E3A-0344-451E-B98B-F497166A04EA}" srcOrd="4" destOrd="0" presId="urn:microsoft.com/office/officeart/2018/5/layout/IconCircleLabelList"/>
    <dgm:cxn modelId="{FA068564-31AC-4D11-BF1B-181B3D8DEED7}" type="presParOf" srcId="{A2DB2E3A-0344-451E-B98B-F497166A04EA}" destId="{11C67153-885F-4FA5-A566-3A58714E5799}" srcOrd="0" destOrd="0" presId="urn:microsoft.com/office/officeart/2018/5/layout/IconCircleLabelList"/>
    <dgm:cxn modelId="{1992045C-5476-4CCC-BBDE-AD270C872C22}" type="presParOf" srcId="{A2DB2E3A-0344-451E-B98B-F497166A04EA}" destId="{A5E62652-59F8-4800-AF50-22F084ED518C}" srcOrd="1" destOrd="0" presId="urn:microsoft.com/office/officeart/2018/5/layout/IconCircleLabelList"/>
    <dgm:cxn modelId="{02DD371A-5A9D-4384-AB17-F5D1287FA8F4}" type="presParOf" srcId="{A2DB2E3A-0344-451E-B98B-F497166A04EA}" destId="{C64B82BD-45CC-45DE-BBE6-C7CF9D810011}" srcOrd="2" destOrd="0" presId="urn:microsoft.com/office/officeart/2018/5/layout/IconCircleLabelList"/>
    <dgm:cxn modelId="{7A5B00C0-7875-4CFD-9FDC-90AC188A8595}" type="presParOf" srcId="{A2DB2E3A-0344-451E-B98B-F497166A04EA}" destId="{590EFA26-2FBB-4A08-855B-E9E753B3ECE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B1A1B7-704B-4624-8C03-DC151F33DB7D}">
      <dsp:nvSpPr>
        <dsp:cNvPr id="0" name=""/>
        <dsp:cNvSpPr/>
      </dsp:nvSpPr>
      <dsp:spPr>
        <a:xfrm>
          <a:off x="0" y="531"/>
          <a:ext cx="5387501"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E7A92B-C04B-4520-ABD3-B6C68A6C0D21}">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AAC5EE-B94D-4995-A42A-F337FD48585E}">
      <dsp:nvSpPr>
        <dsp:cNvPr id="0" name=""/>
        <dsp:cNvSpPr/>
      </dsp:nvSpPr>
      <dsp:spPr>
        <a:xfrm>
          <a:off x="1435590" y="531"/>
          <a:ext cx="3951911"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IN" sz="2500" kern="1200"/>
            <a:t>Exploratory Data Analysis(EDA)</a:t>
          </a:r>
          <a:endParaRPr lang="en-US" sz="2500" kern="1200"/>
        </a:p>
      </dsp:txBody>
      <dsp:txXfrm>
        <a:off x="1435590" y="531"/>
        <a:ext cx="3951911" cy="1242935"/>
      </dsp:txXfrm>
    </dsp:sp>
    <dsp:sp modelId="{8A93817C-7D61-4523-A06B-F7F5294DBF43}">
      <dsp:nvSpPr>
        <dsp:cNvPr id="0" name=""/>
        <dsp:cNvSpPr/>
      </dsp:nvSpPr>
      <dsp:spPr>
        <a:xfrm>
          <a:off x="0" y="1554201"/>
          <a:ext cx="5387501"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52F1BE-E194-432B-8F09-5427C1713851}">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3DADBE-2201-4E42-A732-14B8C756EE99}">
      <dsp:nvSpPr>
        <dsp:cNvPr id="0" name=""/>
        <dsp:cNvSpPr/>
      </dsp:nvSpPr>
      <dsp:spPr>
        <a:xfrm>
          <a:off x="1435590" y="1554201"/>
          <a:ext cx="3951911"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IN" sz="2500" kern="1200"/>
            <a:t>Descriptive Statistics</a:t>
          </a:r>
          <a:endParaRPr lang="en-US" sz="2500" kern="1200"/>
        </a:p>
      </dsp:txBody>
      <dsp:txXfrm>
        <a:off x="1435590" y="1554201"/>
        <a:ext cx="3951911" cy="1242935"/>
      </dsp:txXfrm>
    </dsp:sp>
    <dsp:sp modelId="{CF3CD4DE-FB91-41B2-AFA1-86931D70A44D}">
      <dsp:nvSpPr>
        <dsp:cNvPr id="0" name=""/>
        <dsp:cNvSpPr/>
      </dsp:nvSpPr>
      <dsp:spPr>
        <a:xfrm>
          <a:off x="0" y="3107870"/>
          <a:ext cx="5387501"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D54233-BF65-4433-927E-C1C8F5F0FF3D}">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9393E4-AA1F-457C-AA1D-9BD8AC3F27F8}">
      <dsp:nvSpPr>
        <dsp:cNvPr id="0" name=""/>
        <dsp:cNvSpPr/>
      </dsp:nvSpPr>
      <dsp:spPr>
        <a:xfrm>
          <a:off x="1435590" y="3107870"/>
          <a:ext cx="3951911"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IN" sz="2500" kern="1200"/>
            <a:t>Machine Learning</a:t>
          </a:r>
          <a:endParaRPr lang="en-US" sz="2500" kern="1200"/>
        </a:p>
      </dsp:txBody>
      <dsp:txXfrm>
        <a:off x="1435590" y="3107870"/>
        <a:ext cx="3951911"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5505D4-9428-4905-8A49-BDE7D2137E5D}">
      <dsp:nvSpPr>
        <dsp:cNvPr id="0" name=""/>
        <dsp:cNvSpPr/>
      </dsp:nvSpPr>
      <dsp:spPr>
        <a:xfrm>
          <a:off x="595043" y="20476"/>
          <a:ext cx="1784250" cy="178425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9A6B66-2AD0-4692-A23C-133C9D8D9F6E}">
      <dsp:nvSpPr>
        <dsp:cNvPr id="0" name=""/>
        <dsp:cNvSpPr/>
      </dsp:nvSpPr>
      <dsp:spPr>
        <a:xfrm>
          <a:off x="975293" y="400726"/>
          <a:ext cx="1023750" cy="1023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0281EC-9281-42FE-A82C-6B407D5D4CC6}">
      <dsp:nvSpPr>
        <dsp:cNvPr id="0" name=""/>
        <dsp:cNvSpPr/>
      </dsp:nvSpPr>
      <dsp:spPr>
        <a:xfrm>
          <a:off x="24668" y="2360476"/>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100000"/>
            </a:lnSpc>
            <a:spcBef>
              <a:spcPct val="0"/>
            </a:spcBef>
            <a:spcAft>
              <a:spcPct val="35000"/>
            </a:spcAft>
            <a:buNone/>
            <a:defRPr cap="all"/>
          </a:pPr>
          <a:r>
            <a:rPr lang="en-US" sz="4000" kern="1200"/>
            <a:t>Python</a:t>
          </a:r>
        </a:p>
      </dsp:txBody>
      <dsp:txXfrm>
        <a:off x="24668" y="2360476"/>
        <a:ext cx="2925000" cy="720000"/>
      </dsp:txXfrm>
    </dsp:sp>
    <dsp:sp modelId="{5605C03B-617E-49EE-8D44-D1FAF65C5EF1}">
      <dsp:nvSpPr>
        <dsp:cNvPr id="0" name=""/>
        <dsp:cNvSpPr/>
      </dsp:nvSpPr>
      <dsp:spPr>
        <a:xfrm>
          <a:off x="4031919" y="20476"/>
          <a:ext cx="1784250" cy="178425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C7CA49-156E-4143-B0F1-17BAFCCE6399}">
      <dsp:nvSpPr>
        <dsp:cNvPr id="0" name=""/>
        <dsp:cNvSpPr/>
      </dsp:nvSpPr>
      <dsp:spPr>
        <a:xfrm>
          <a:off x="4412169" y="400726"/>
          <a:ext cx="1023750" cy="1023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658CD5-B41B-447B-AC1C-ECD40016B132}">
      <dsp:nvSpPr>
        <dsp:cNvPr id="0" name=""/>
        <dsp:cNvSpPr/>
      </dsp:nvSpPr>
      <dsp:spPr>
        <a:xfrm>
          <a:off x="3461544" y="2360476"/>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100000"/>
            </a:lnSpc>
            <a:spcBef>
              <a:spcPct val="0"/>
            </a:spcBef>
            <a:spcAft>
              <a:spcPct val="35000"/>
            </a:spcAft>
            <a:buNone/>
            <a:defRPr cap="all"/>
          </a:pPr>
          <a:r>
            <a:rPr lang="en-US" sz="4000" kern="1200"/>
            <a:t>MS-Excel </a:t>
          </a:r>
        </a:p>
      </dsp:txBody>
      <dsp:txXfrm>
        <a:off x="3461544" y="2360476"/>
        <a:ext cx="2925000" cy="720000"/>
      </dsp:txXfrm>
    </dsp:sp>
    <dsp:sp modelId="{11C67153-885F-4FA5-A566-3A58714E5799}">
      <dsp:nvSpPr>
        <dsp:cNvPr id="0" name=""/>
        <dsp:cNvSpPr/>
      </dsp:nvSpPr>
      <dsp:spPr>
        <a:xfrm>
          <a:off x="7468794" y="20476"/>
          <a:ext cx="1784250" cy="178425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E62652-59F8-4800-AF50-22F084ED518C}">
      <dsp:nvSpPr>
        <dsp:cNvPr id="0" name=""/>
        <dsp:cNvSpPr/>
      </dsp:nvSpPr>
      <dsp:spPr>
        <a:xfrm>
          <a:off x="7849044" y="400726"/>
          <a:ext cx="1023750" cy="10237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0EFA26-2FBB-4A08-855B-E9E753B3ECE9}">
      <dsp:nvSpPr>
        <dsp:cNvPr id="0" name=""/>
        <dsp:cNvSpPr/>
      </dsp:nvSpPr>
      <dsp:spPr>
        <a:xfrm>
          <a:off x="6898419" y="2360476"/>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100000"/>
            </a:lnSpc>
            <a:spcBef>
              <a:spcPct val="0"/>
            </a:spcBef>
            <a:spcAft>
              <a:spcPct val="35000"/>
            </a:spcAft>
            <a:buNone/>
            <a:defRPr cap="all"/>
          </a:pPr>
          <a:r>
            <a:rPr lang="en-US" sz="4000" kern="1200"/>
            <a:t>Power BI</a:t>
          </a:r>
        </a:p>
      </dsp:txBody>
      <dsp:txXfrm>
        <a:off x="6898419" y="2360476"/>
        <a:ext cx="2925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A76AC4-8F6E-A890-3061-873B8EB02A0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556D521B-3D7D-A280-1335-C1773F0ADD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4250327-8DEA-4DE8-A25E-4FD8AA554942}" type="datetimeFigureOut">
              <a:rPr lang="en-IN" smtClean="0"/>
              <a:t>20-03-2023</a:t>
            </a:fld>
            <a:endParaRPr lang="en-IN"/>
          </a:p>
        </p:txBody>
      </p:sp>
      <p:sp>
        <p:nvSpPr>
          <p:cNvPr id="4" name="Footer Placeholder 3">
            <a:extLst>
              <a:ext uri="{FF2B5EF4-FFF2-40B4-BE49-F238E27FC236}">
                <a16:creationId xmlns:a16="http://schemas.microsoft.com/office/drawing/2014/main" id="{17948E80-BD13-A9A2-0C0A-001DEC54A89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0887371A-2A95-64C1-A040-0BB1AE722C5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DA43C9-9627-4015-9A09-9B912296403C}" type="slidenum">
              <a:rPr lang="en-IN" smtClean="0"/>
              <a:t>‹#›</a:t>
            </a:fld>
            <a:endParaRPr lang="en-IN"/>
          </a:p>
        </p:txBody>
      </p:sp>
    </p:spTree>
    <p:extLst>
      <p:ext uri="{BB962C8B-B14F-4D97-AF65-F5344CB8AC3E}">
        <p14:creationId xmlns:p14="http://schemas.microsoft.com/office/powerpoint/2010/main" val="372933667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426F73-DBC0-4EBC-B5E1-B33CDDFDF84C}" type="datetimeFigureOut">
              <a:rPr lang="en-IN" smtClean="0"/>
              <a:t>20-03-2023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557517-7423-4964-B6B5-F4AED9D55558}" type="slidenum">
              <a:rPr lang="en-IN" smtClean="0"/>
              <a:t>‹#›</a:t>
            </a:fld>
            <a:endParaRPr lang="en-IN"/>
          </a:p>
        </p:txBody>
      </p:sp>
    </p:spTree>
    <p:extLst>
      <p:ext uri="{BB962C8B-B14F-4D97-AF65-F5344CB8AC3E}">
        <p14:creationId xmlns:p14="http://schemas.microsoft.com/office/powerpoint/2010/main" val="17654637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A6941-4F78-ED2F-2F6A-B5EDE3EFA7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919206B-7AF8-D925-E7A0-819E24A800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8A68A36-0635-161A-DCF0-AF97E2A3EE30}"/>
              </a:ext>
            </a:extLst>
          </p:cNvPr>
          <p:cNvSpPr>
            <a:spLocks noGrp="1"/>
          </p:cNvSpPr>
          <p:nvPr>
            <p:ph type="dt" sz="half" idx="10"/>
          </p:nvPr>
        </p:nvSpPr>
        <p:spPr/>
        <p:txBody>
          <a:bodyPr/>
          <a:lstStyle/>
          <a:p>
            <a:fld id="{AAFA8A74-0E19-4BC5-AB4D-899F52B35F5F}" type="datetime1">
              <a:rPr lang="en-IN" smtClean="0"/>
              <a:t>20-03-2023</a:t>
            </a:fld>
            <a:endParaRPr lang="en-IN"/>
          </a:p>
        </p:txBody>
      </p:sp>
      <p:sp>
        <p:nvSpPr>
          <p:cNvPr id="5" name="Footer Placeholder 4">
            <a:extLst>
              <a:ext uri="{FF2B5EF4-FFF2-40B4-BE49-F238E27FC236}">
                <a16:creationId xmlns:a16="http://schemas.microsoft.com/office/drawing/2014/main" id="{D6818F4F-FC5A-5C5B-E0A2-687E12F58B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B67044-C0CC-6B7E-450B-E707E476CE36}"/>
              </a:ext>
            </a:extLst>
          </p:cNvPr>
          <p:cNvSpPr>
            <a:spLocks noGrp="1"/>
          </p:cNvSpPr>
          <p:nvPr>
            <p:ph type="sldNum" sz="quarter" idx="12"/>
          </p:nvPr>
        </p:nvSpPr>
        <p:spPr/>
        <p:txBody>
          <a:bodyPr/>
          <a:lstStyle/>
          <a:p>
            <a:fld id="{EBBEC185-B594-4560-AF5D-6CE7901A8D71}" type="slidenum">
              <a:rPr lang="en-IN" smtClean="0"/>
              <a:t>‹#›</a:t>
            </a:fld>
            <a:endParaRPr lang="en-IN"/>
          </a:p>
        </p:txBody>
      </p:sp>
      <p:pic>
        <p:nvPicPr>
          <p:cNvPr id="8" name="Picture 7" descr="A picture containing text&#10;&#10;Description automatically generated">
            <a:extLst>
              <a:ext uri="{FF2B5EF4-FFF2-40B4-BE49-F238E27FC236}">
                <a16:creationId xmlns:a16="http://schemas.microsoft.com/office/drawing/2014/main" id="{409E4E6C-8288-4CFB-7A46-01789CD7025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38422" y="6131562"/>
            <a:ext cx="953578" cy="726438"/>
          </a:xfrm>
          <a:prstGeom prst="rect">
            <a:avLst/>
          </a:prstGeom>
        </p:spPr>
      </p:pic>
    </p:spTree>
    <p:extLst>
      <p:ext uri="{BB962C8B-B14F-4D97-AF65-F5344CB8AC3E}">
        <p14:creationId xmlns:p14="http://schemas.microsoft.com/office/powerpoint/2010/main" val="3737976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8D489-AB37-3BA4-BECD-2D41B55E573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5F70E1-4373-690C-CD7E-07CE8AEBF8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A0A628-618B-84AF-AAD1-4A149146C91E}"/>
              </a:ext>
            </a:extLst>
          </p:cNvPr>
          <p:cNvSpPr>
            <a:spLocks noGrp="1"/>
          </p:cNvSpPr>
          <p:nvPr>
            <p:ph type="dt" sz="half" idx="10"/>
          </p:nvPr>
        </p:nvSpPr>
        <p:spPr/>
        <p:txBody>
          <a:bodyPr/>
          <a:lstStyle/>
          <a:p>
            <a:fld id="{0E5442F2-47F5-4BFA-BFCA-6562B6C4A5C1}" type="datetime1">
              <a:rPr lang="en-IN" smtClean="0"/>
              <a:t>20-03-2023</a:t>
            </a:fld>
            <a:endParaRPr lang="en-IN"/>
          </a:p>
        </p:txBody>
      </p:sp>
      <p:sp>
        <p:nvSpPr>
          <p:cNvPr id="5" name="Footer Placeholder 4">
            <a:extLst>
              <a:ext uri="{FF2B5EF4-FFF2-40B4-BE49-F238E27FC236}">
                <a16:creationId xmlns:a16="http://schemas.microsoft.com/office/drawing/2014/main" id="{8D55FF37-689D-C81A-5FCC-D34523B886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9E3ADE-11A6-233A-F1D8-C399029BD284}"/>
              </a:ext>
            </a:extLst>
          </p:cNvPr>
          <p:cNvSpPr>
            <a:spLocks noGrp="1"/>
          </p:cNvSpPr>
          <p:nvPr>
            <p:ph type="sldNum" sz="quarter" idx="12"/>
          </p:nvPr>
        </p:nvSpPr>
        <p:spPr/>
        <p:txBody>
          <a:bodyPr/>
          <a:lstStyle/>
          <a:p>
            <a:fld id="{EBBEC185-B594-4560-AF5D-6CE7901A8D71}" type="slidenum">
              <a:rPr lang="en-IN" smtClean="0"/>
              <a:t>‹#›</a:t>
            </a:fld>
            <a:endParaRPr lang="en-IN"/>
          </a:p>
        </p:txBody>
      </p:sp>
    </p:spTree>
    <p:extLst>
      <p:ext uri="{BB962C8B-B14F-4D97-AF65-F5344CB8AC3E}">
        <p14:creationId xmlns:p14="http://schemas.microsoft.com/office/powerpoint/2010/main" val="3542996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6A9C36-0A8D-3584-86F0-0CEBB974F2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E6382B-9C9D-A9A0-A901-E118A95427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EEFEDA-99B4-D493-0069-74DBD175DE2A}"/>
              </a:ext>
            </a:extLst>
          </p:cNvPr>
          <p:cNvSpPr>
            <a:spLocks noGrp="1"/>
          </p:cNvSpPr>
          <p:nvPr>
            <p:ph type="dt" sz="half" idx="10"/>
          </p:nvPr>
        </p:nvSpPr>
        <p:spPr/>
        <p:txBody>
          <a:bodyPr/>
          <a:lstStyle/>
          <a:p>
            <a:fld id="{52CFF2E9-716E-4094-8E1B-DF5B081712AD}" type="datetime1">
              <a:rPr lang="en-IN" smtClean="0"/>
              <a:t>20-03-2023</a:t>
            </a:fld>
            <a:endParaRPr lang="en-IN"/>
          </a:p>
        </p:txBody>
      </p:sp>
      <p:sp>
        <p:nvSpPr>
          <p:cNvPr id="5" name="Footer Placeholder 4">
            <a:extLst>
              <a:ext uri="{FF2B5EF4-FFF2-40B4-BE49-F238E27FC236}">
                <a16:creationId xmlns:a16="http://schemas.microsoft.com/office/drawing/2014/main" id="{62D63560-A47A-F950-BA71-DAEE441435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727088-8FEA-E5BB-25E0-10DFD44F055A}"/>
              </a:ext>
            </a:extLst>
          </p:cNvPr>
          <p:cNvSpPr>
            <a:spLocks noGrp="1"/>
          </p:cNvSpPr>
          <p:nvPr>
            <p:ph type="sldNum" sz="quarter" idx="12"/>
          </p:nvPr>
        </p:nvSpPr>
        <p:spPr/>
        <p:txBody>
          <a:bodyPr/>
          <a:lstStyle/>
          <a:p>
            <a:fld id="{EBBEC185-B594-4560-AF5D-6CE7901A8D71}" type="slidenum">
              <a:rPr lang="en-IN" smtClean="0"/>
              <a:t>‹#›</a:t>
            </a:fld>
            <a:endParaRPr lang="en-IN"/>
          </a:p>
        </p:txBody>
      </p:sp>
    </p:spTree>
    <p:extLst>
      <p:ext uri="{BB962C8B-B14F-4D97-AF65-F5344CB8AC3E}">
        <p14:creationId xmlns:p14="http://schemas.microsoft.com/office/powerpoint/2010/main" val="2402378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4C2E7-B39A-74FF-CF1A-3601B1643E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90F7A0-E695-79B3-0DC1-6A21F55396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7AD9CF-A7C9-C4C9-C48F-18A63BE5E49D}"/>
              </a:ext>
            </a:extLst>
          </p:cNvPr>
          <p:cNvSpPr>
            <a:spLocks noGrp="1"/>
          </p:cNvSpPr>
          <p:nvPr>
            <p:ph type="dt" sz="half" idx="10"/>
          </p:nvPr>
        </p:nvSpPr>
        <p:spPr/>
        <p:txBody>
          <a:bodyPr/>
          <a:lstStyle/>
          <a:p>
            <a:fld id="{FBED5DA2-A4CB-4E51-AFFB-3358D7D2BA24}" type="datetime1">
              <a:rPr lang="en-IN" smtClean="0"/>
              <a:t>20-03-2023</a:t>
            </a:fld>
            <a:endParaRPr lang="en-IN"/>
          </a:p>
        </p:txBody>
      </p:sp>
      <p:sp>
        <p:nvSpPr>
          <p:cNvPr id="5" name="Footer Placeholder 4">
            <a:extLst>
              <a:ext uri="{FF2B5EF4-FFF2-40B4-BE49-F238E27FC236}">
                <a16:creationId xmlns:a16="http://schemas.microsoft.com/office/drawing/2014/main" id="{C6558610-0DCA-25EB-F73A-14961A2B7B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CCAA97-6595-4409-F550-8A59BCB263DB}"/>
              </a:ext>
            </a:extLst>
          </p:cNvPr>
          <p:cNvSpPr>
            <a:spLocks noGrp="1"/>
          </p:cNvSpPr>
          <p:nvPr>
            <p:ph type="sldNum" sz="quarter" idx="12"/>
          </p:nvPr>
        </p:nvSpPr>
        <p:spPr/>
        <p:txBody>
          <a:bodyPr/>
          <a:lstStyle/>
          <a:p>
            <a:fld id="{EBBEC185-B594-4560-AF5D-6CE7901A8D71}" type="slidenum">
              <a:rPr lang="en-IN" smtClean="0"/>
              <a:t>‹#›</a:t>
            </a:fld>
            <a:endParaRPr lang="en-IN"/>
          </a:p>
        </p:txBody>
      </p:sp>
      <p:pic>
        <p:nvPicPr>
          <p:cNvPr id="8" name="Picture 7" descr="A picture containing text&#10;&#10;Description automatically generated">
            <a:extLst>
              <a:ext uri="{FF2B5EF4-FFF2-40B4-BE49-F238E27FC236}">
                <a16:creationId xmlns:a16="http://schemas.microsoft.com/office/drawing/2014/main" id="{682E2590-C0DE-EBB1-2DB7-EDB2189BBCA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04945" y="6176962"/>
            <a:ext cx="893981" cy="681037"/>
          </a:xfrm>
          <a:prstGeom prst="rect">
            <a:avLst/>
          </a:prstGeom>
        </p:spPr>
      </p:pic>
    </p:spTree>
    <p:extLst>
      <p:ext uri="{BB962C8B-B14F-4D97-AF65-F5344CB8AC3E}">
        <p14:creationId xmlns:p14="http://schemas.microsoft.com/office/powerpoint/2010/main" val="1161224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4ECE3-4126-2DD3-761B-4FEFB79C13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F5AF4B-0D36-06EB-99AA-88D1F71627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12E542-F182-0153-20E4-32E0B0010610}"/>
              </a:ext>
            </a:extLst>
          </p:cNvPr>
          <p:cNvSpPr>
            <a:spLocks noGrp="1"/>
          </p:cNvSpPr>
          <p:nvPr>
            <p:ph type="dt" sz="half" idx="10"/>
          </p:nvPr>
        </p:nvSpPr>
        <p:spPr/>
        <p:txBody>
          <a:bodyPr/>
          <a:lstStyle/>
          <a:p>
            <a:fld id="{892B7248-F0D9-4E2F-A135-5DF534266BC8}" type="datetime1">
              <a:rPr lang="en-IN" smtClean="0"/>
              <a:t>20-03-2023</a:t>
            </a:fld>
            <a:endParaRPr lang="en-IN"/>
          </a:p>
        </p:txBody>
      </p:sp>
      <p:sp>
        <p:nvSpPr>
          <p:cNvPr id="5" name="Footer Placeholder 4">
            <a:extLst>
              <a:ext uri="{FF2B5EF4-FFF2-40B4-BE49-F238E27FC236}">
                <a16:creationId xmlns:a16="http://schemas.microsoft.com/office/drawing/2014/main" id="{49FDE227-079E-9897-77B8-116926912F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9CA93B-DC65-7A7C-5A79-B46EBFDFF801}"/>
              </a:ext>
            </a:extLst>
          </p:cNvPr>
          <p:cNvSpPr>
            <a:spLocks noGrp="1"/>
          </p:cNvSpPr>
          <p:nvPr>
            <p:ph type="sldNum" sz="quarter" idx="12"/>
          </p:nvPr>
        </p:nvSpPr>
        <p:spPr/>
        <p:txBody>
          <a:bodyPr/>
          <a:lstStyle/>
          <a:p>
            <a:fld id="{EBBEC185-B594-4560-AF5D-6CE7901A8D71}" type="slidenum">
              <a:rPr lang="en-IN" smtClean="0"/>
              <a:t>‹#›</a:t>
            </a:fld>
            <a:endParaRPr lang="en-IN"/>
          </a:p>
        </p:txBody>
      </p:sp>
    </p:spTree>
    <p:extLst>
      <p:ext uri="{BB962C8B-B14F-4D97-AF65-F5344CB8AC3E}">
        <p14:creationId xmlns:p14="http://schemas.microsoft.com/office/powerpoint/2010/main" val="1636001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EBC02-2441-F70D-E0BE-E3401B9E65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F12319-EA7B-220C-20D7-3FAFEBA898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EB46494-1D0D-3668-4A4C-DC6DEC05BD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6A72C03-E0F6-6248-8503-ED285289F268}"/>
              </a:ext>
            </a:extLst>
          </p:cNvPr>
          <p:cNvSpPr>
            <a:spLocks noGrp="1"/>
          </p:cNvSpPr>
          <p:nvPr>
            <p:ph type="dt" sz="half" idx="10"/>
          </p:nvPr>
        </p:nvSpPr>
        <p:spPr/>
        <p:txBody>
          <a:bodyPr/>
          <a:lstStyle/>
          <a:p>
            <a:fld id="{B80F9B4A-B19F-4C49-9EE4-D70F90D6AE68}" type="datetime1">
              <a:rPr lang="en-IN" smtClean="0"/>
              <a:t>20-03-2023</a:t>
            </a:fld>
            <a:endParaRPr lang="en-IN"/>
          </a:p>
        </p:txBody>
      </p:sp>
      <p:sp>
        <p:nvSpPr>
          <p:cNvPr id="6" name="Footer Placeholder 5">
            <a:extLst>
              <a:ext uri="{FF2B5EF4-FFF2-40B4-BE49-F238E27FC236}">
                <a16:creationId xmlns:a16="http://schemas.microsoft.com/office/drawing/2014/main" id="{79BC041E-A6EE-86FB-A594-2978D5BBF9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9655EE-253A-C525-74F3-0BECF574C725}"/>
              </a:ext>
            </a:extLst>
          </p:cNvPr>
          <p:cNvSpPr>
            <a:spLocks noGrp="1"/>
          </p:cNvSpPr>
          <p:nvPr>
            <p:ph type="sldNum" sz="quarter" idx="12"/>
          </p:nvPr>
        </p:nvSpPr>
        <p:spPr/>
        <p:txBody>
          <a:bodyPr/>
          <a:lstStyle/>
          <a:p>
            <a:fld id="{EBBEC185-B594-4560-AF5D-6CE7901A8D71}" type="slidenum">
              <a:rPr lang="en-IN" smtClean="0"/>
              <a:t>‹#›</a:t>
            </a:fld>
            <a:endParaRPr lang="en-IN"/>
          </a:p>
        </p:txBody>
      </p:sp>
    </p:spTree>
    <p:extLst>
      <p:ext uri="{BB962C8B-B14F-4D97-AF65-F5344CB8AC3E}">
        <p14:creationId xmlns:p14="http://schemas.microsoft.com/office/powerpoint/2010/main" val="4158542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83640-99F4-A006-628B-624DB4E1472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DF95C7-945D-5976-2598-3F5491B1FA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CBD7F3-5DFF-ECDE-56A5-A53A43F392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982399C-E31C-A7FF-19DF-889F255318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31846C-4B1C-E70F-A722-4965870E66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D4B4F92-74FB-3E2E-4A9C-C53516CB1E95}"/>
              </a:ext>
            </a:extLst>
          </p:cNvPr>
          <p:cNvSpPr>
            <a:spLocks noGrp="1"/>
          </p:cNvSpPr>
          <p:nvPr>
            <p:ph type="dt" sz="half" idx="10"/>
          </p:nvPr>
        </p:nvSpPr>
        <p:spPr/>
        <p:txBody>
          <a:bodyPr/>
          <a:lstStyle/>
          <a:p>
            <a:fld id="{0C985AEC-C263-4F26-BFFA-9ED7D1337F3A}" type="datetime1">
              <a:rPr lang="en-IN" smtClean="0"/>
              <a:t>20-03-2023</a:t>
            </a:fld>
            <a:endParaRPr lang="en-IN"/>
          </a:p>
        </p:txBody>
      </p:sp>
      <p:sp>
        <p:nvSpPr>
          <p:cNvPr id="8" name="Footer Placeholder 7">
            <a:extLst>
              <a:ext uri="{FF2B5EF4-FFF2-40B4-BE49-F238E27FC236}">
                <a16:creationId xmlns:a16="http://schemas.microsoft.com/office/drawing/2014/main" id="{E7F9865F-E323-6CB1-58B5-CECE556E2F6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F9B5F68-1938-75E1-DAA9-2F79BFAC18C7}"/>
              </a:ext>
            </a:extLst>
          </p:cNvPr>
          <p:cNvSpPr>
            <a:spLocks noGrp="1"/>
          </p:cNvSpPr>
          <p:nvPr>
            <p:ph type="sldNum" sz="quarter" idx="12"/>
          </p:nvPr>
        </p:nvSpPr>
        <p:spPr/>
        <p:txBody>
          <a:bodyPr/>
          <a:lstStyle/>
          <a:p>
            <a:fld id="{EBBEC185-B594-4560-AF5D-6CE7901A8D71}" type="slidenum">
              <a:rPr lang="en-IN" smtClean="0"/>
              <a:t>‹#›</a:t>
            </a:fld>
            <a:endParaRPr lang="en-IN"/>
          </a:p>
        </p:txBody>
      </p:sp>
    </p:spTree>
    <p:extLst>
      <p:ext uri="{BB962C8B-B14F-4D97-AF65-F5344CB8AC3E}">
        <p14:creationId xmlns:p14="http://schemas.microsoft.com/office/powerpoint/2010/main" val="1088912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14B94-F9C6-93ED-7E4A-4466BD3E3C7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3A38AD5-6F78-69FB-FD1C-6ADFEE643D22}"/>
              </a:ext>
            </a:extLst>
          </p:cNvPr>
          <p:cNvSpPr>
            <a:spLocks noGrp="1"/>
          </p:cNvSpPr>
          <p:nvPr>
            <p:ph type="dt" sz="half" idx="10"/>
          </p:nvPr>
        </p:nvSpPr>
        <p:spPr/>
        <p:txBody>
          <a:bodyPr/>
          <a:lstStyle/>
          <a:p>
            <a:fld id="{30A1B444-3AE0-49E6-ABBF-196D2CA49E73}" type="datetime1">
              <a:rPr lang="en-IN" smtClean="0"/>
              <a:t>20-03-2023</a:t>
            </a:fld>
            <a:endParaRPr lang="en-IN"/>
          </a:p>
        </p:txBody>
      </p:sp>
      <p:sp>
        <p:nvSpPr>
          <p:cNvPr id="4" name="Footer Placeholder 3">
            <a:extLst>
              <a:ext uri="{FF2B5EF4-FFF2-40B4-BE49-F238E27FC236}">
                <a16:creationId xmlns:a16="http://schemas.microsoft.com/office/drawing/2014/main" id="{7395BD13-2817-2D16-17E2-5C2004FDE5D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3C1116C-9446-7751-9103-0F9BD06E1584}"/>
              </a:ext>
            </a:extLst>
          </p:cNvPr>
          <p:cNvSpPr>
            <a:spLocks noGrp="1"/>
          </p:cNvSpPr>
          <p:nvPr>
            <p:ph type="sldNum" sz="quarter" idx="12"/>
          </p:nvPr>
        </p:nvSpPr>
        <p:spPr/>
        <p:txBody>
          <a:bodyPr/>
          <a:lstStyle/>
          <a:p>
            <a:fld id="{EBBEC185-B594-4560-AF5D-6CE7901A8D71}" type="slidenum">
              <a:rPr lang="en-IN" smtClean="0"/>
              <a:t>‹#›</a:t>
            </a:fld>
            <a:endParaRPr lang="en-IN"/>
          </a:p>
        </p:txBody>
      </p:sp>
      <p:pic>
        <p:nvPicPr>
          <p:cNvPr id="7" name="Picture 6" descr="A picture containing text&#10;&#10;Description automatically generated">
            <a:extLst>
              <a:ext uri="{FF2B5EF4-FFF2-40B4-BE49-F238E27FC236}">
                <a16:creationId xmlns:a16="http://schemas.microsoft.com/office/drawing/2014/main" id="{083C343A-9E80-4AFE-9EA0-F443D72167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22103" y="6245657"/>
            <a:ext cx="769897" cy="586509"/>
          </a:xfrm>
          <a:prstGeom prst="rect">
            <a:avLst/>
          </a:prstGeom>
        </p:spPr>
      </p:pic>
    </p:spTree>
    <p:extLst>
      <p:ext uri="{BB962C8B-B14F-4D97-AF65-F5344CB8AC3E}">
        <p14:creationId xmlns:p14="http://schemas.microsoft.com/office/powerpoint/2010/main" val="2788994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9D195B-4069-A6CD-85C7-A2BD6FD32C5C}"/>
              </a:ext>
            </a:extLst>
          </p:cNvPr>
          <p:cNvSpPr>
            <a:spLocks noGrp="1"/>
          </p:cNvSpPr>
          <p:nvPr>
            <p:ph type="dt" sz="half" idx="10"/>
          </p:nvPr>
        </p:nvSpPr>
        <p:spPr/>
        <p:txBody>
          <a:bodyPr/>
          <a:lstStyle/>
          <a:p>
            <a:fld id="{340AC899-5566-4023-912D-6C85DE4B7639}" type="datetime1">
              <a:rPr lang="en-IN" smtClean="0"/>
              <a:t>20-03-2023</a:t>
            </a:fld>
            <a:endParaRPr lang="en-IN"/>
          </a:p>
        </p:txBody>
      </p:sp>
      <p:sp>
        <p:nvSpPr>
          <p:cNvPr id="3" name="Footer Placeholder 2">
            <a:extLst>
              <a:ext uri="{FF2B5EF4-FFF2-40B4-BE49-F238E27FC236}">
                <a16:creationId xmlns:a16="http://schemas.microsoft.com/office/drawing/2014/main" id="{25D1603B-7E54-6E0A-BBF7-8D2189CC019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42B5714-692D-9F9B-3C77-6B6D38474DD5}"/>
              </a:ext>
            </a:extLst>
          </p:cNvPr>
          <p:cNvSpPr>
            <a:spLocks noGrp="1"/>
          </p:cNvSpPr>
          <p:nvPr>
            <p:ph type="sldNum" sz="quarter" idx="12"/>
          </p:nvPr>
        </p:nvSpPr>
        <p:spPr/>
        <p:txBody>
          <a:bodyPr/>
          <a:lstStyle/>
          <a:p>
            <a:fld id="{EBBEC185-B594-4560-AF5D-6CE7901A8D71}" type="slidenum">
              <a:rPr lang="en-IN" smtClean="0"/>
              <a:t>‹#›</a:t>
            </a:fld>
            <a:endParaRPr lang="en-IN"/>
          </a:p>
        </p:txBody>
      </p:sp>
    </p:spTree>
    <p:extLst>
      <p:ext uri="{BB962C8B-B14F-4D97-AF65-F5344CB8AC3E}">
        <p14:creationId xmlns:p14="http://schemas.microsoft.com/office/powerpoint/2010/main" val="3270996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0C375-B957-10A5-E057-0F87F6A501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875B496-D03F-1B61-3425-2A030DF4BA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1841CD6-1EC6-E9F8-EDFE-E75725CEC3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5F7015-7AB7-5052-BA21-65A4308EDD76}"/>
              </a:ext>
            </a:extLst>
          </p:cNvPr>
          <p:cNvSpPr>
            <a:spLocks noGrp="1"/>
          </p:cNvSpPr>
          <p:nvPr>
            <p:ph type="dt" sz="half" idx="10"/>
          </p:nvPr>
        </p:nvSpPr>
        <p:spPr/>
        <p:txBody>
          <a:bodyPr/>
          <a:lstStyle/>
          <a:p>
            <a:fld id="{57D81101-5048-414F-9784-9168E875D708}" type="datetime1">
              <a:rPr lang="en-IN" smtClean="0"/>
              <a:t>20-03-2023</a:t>
            </a:fld>
            <a:endParaRPr lang="en-IN"/>
          </a:p>
        </p:txBody>
      </p:sp>
      <p:sp>
        <p:nvSpPr>
          <p:cNvPr id="6" name="Footer Placeholder 5">
            <a:extLst>
              <a:ext uri="{FF2B5EF4-FFF2-40B4-BE49-F238E27FC236}">
                <a16:creationId xmlns:a16="http://schemas.microsoft.com/office/drawing/2014/main" id="{35D0BD3B-8D9C-897D-D346-2F7B53800E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42EB48-6F77-89D9-E54E-2808CEBC8139}"/>
              </a:ext>
            </a:extLst>
          </p:cNvPr>
          <p:cNvSpPr>
            <a:spLocks noGrp="1"/>
          </p:cNvSpPr>
          <p:nvPr>
            <p:ph type="sldNum" sz="quarter" idx="12"/>
          </p:nvPr>
        </p:nvSpPr>
        <p:spPr/>
        <p:txBody>
          <a:bodyPr/>
          <a:lstStyle/>
          <a:p>
            <a:fld id="{EBBEC185-B594-4560-AF5D-6CE7901A8D71}" type="slidenum">
              <a:rPr lang="en-IN" smtClean="0"/>
              <a:t>‹#›</a:t>
            </a:fld>
            <a:endParaRPr lang="en-IN"/>
          </a:p>
        </p:txBody>
      </p:sp>
    </p:spTree>
    <p:extLst>
      <p:ext uri="{BB962C8B-B14F-4D97-AF65-F5344CB8AC3E}">
        <p14:creationId xmlns:p14="http://schemas.microsoft.com/office/powerpoint/2010/main" val="626054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68F2C-B97A-FB9F-0609-34E4EDA1E4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422E658-CA3B-7CB4-10D8-DA9531E9B9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366654B-E71A-A39A-D7B7-7495B0BF6D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EDFBB1-2E28-431B-F28D-DD3ADE786DF2}"/>
              </a:ext>
            </a:extLst>
          </p:cNvPr>
          <p:cNvSpPr>
            <a:spLocks noGrp="1"/>
          </p:cNvSpPr>
          <p:nvPr>
            <p:ph type="dt" sz="half" idx="10"/>
          </p:nvPr>
        </p:nvSpPr>
        <p:spPr/>
        <p:txBody>
          <a:bodyPr/>
          <a:lstStyle/>
          <a:p>
            <a:fld id="{EDACE79F-5761-43C8-9CE1-6AD6ED0AE2E5}" type="datetime1">
              <a:rPr lang="en-IN" smtClean="0"/>
              <a:t>20-03-2023</a:t>
            </a:fld>
            <a:endParaRPr lang="en-IN"/>
          </a:p>
        </p:txBody>
      </p:sp>
      <p:sp>
        <p:nvSpPr>
          <p:cNvPr id="6" name="Footer Placeholder 5">
            <a:extLst>
              <a:ext uri="{FF2B5EF4-FFF2-40B4-BE49-F238E27FC236}">
                <a16:creationId xmlns:a16="http://schemas.microsoft.com/office/drawing/2014/main" id="{CD6CC725-3B79-B5A1-6E7C-1EFEA335E0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74A777-8904-94F5-D210-C6219262F058}"/>
              </a:ext>
            </a:extLst>
          </p:cNvPr>
          <p:cNvSpPr>
            <a:spLocks noGrp="1"/>
          </p:cNvSpPr>
          <p:nvPr>
            <p:ph type="sldNum" sz="quarter" idx="12"/>
          </p:nvPr>
        </p:nvSpPr>
        <p:spPr/>
        <p:txBody>
          <a:bodyPr/>
          <a:lstStyle/>
          <a:p>
            <a:fld id="{EBBEC185-B594-4560-AF5D-6CE7901A8D71}" type="slidenum">
              <a:rPr lang="en-IN" smtClean="0"/>
              <a:t>‹#›</a:t>
            </a:fld>
            <a:endParaRPr lang="en-IN"/>
          </a:p>
        </p:txBody>
      </p:sp>
    </p:spTree>
    <p:extLst>
      <p:ext uri="{BB962C8B-B14F-4D97-AF65-F5344CB8AC3E}">
        <p14:creationId xmlns:p14="http://schemas.microsoft.com/office/powerpoint/2010/main" val="1761232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F83B2B-0165-0755-9C4F-CDBDCDAB5D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409679-B402-3319-878E-18658F4671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9FFC20-196A-DAE3-2754-AC6456962C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363E76-16C0-4C0B-AE85-9A41DE2B57D6}" type="datetime1">
              <a:rPr lang="en-IN" smtClean="0"/>
              <a:t>20-03-2023</a:t>
            </a:fld>
            <a:endParaRPr lang="en-IN"/>
          </a:p>
        </p:txBody>
      </p:sp>
      <p:sp>
        <p:nvSpPr>
          <p:cNvPr id="5" name="Footer Placeholder 4">
            <a:extLst>
              <a:ext uri="{FF2B5EF4-FFF2-40B4-BE49-F238E27FC236}">
                <a16:creationId xmlns:a16="http://schemas.microsoft.com/office/drawing/2014/main" id="{9E26B336-FB9C-63DE-6666-C632E6E4BF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C09D071-83D6-FB0A-E5AD-D5B6636A19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BEC185-B594-4560-AF5D-6CE7901A8D71}" type="slidenum">
              <a:rPr lang="en-IN" smtClean="0"/>
              <a:t>‹#›</a:t>
            </a:fld>
            <a:endParaRPr lang="en-IN"/>
          </a:p>
        </p:txBody>
      </p:sp>
    </p:spTree>
    <p:extLst>
      <p:ext uri="{BB962C8B-B14F-4D97-AF65-F5344CB8AC3E}">
        <p14:creationId xmlns:p14="http://schemas.microsoft.com/office/powerpoint/2010/main" val="3585741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jpe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6" name="Rectangle 1055">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eart attack prediction using AI is on the horizon - The Hippocratic Post">
            <a:extLst>
              <a:ext uri="{FF2B5EF4-FFF2-40B4-BE49-F238E27FC236}">
                <a16:creationId xmlns:a16="http://schemas.microsoft.com/office/drawing/2014/main" id="{8DB21622-1C72-2673-976C-83A6F8E59C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29" r="25042" b="3685"/>
          <a:stretch/>
        </p:blipFill>
        <p:spPr bwMode="auto">
          <a:xfrm>
            <a:off x="3333680" y="0"/>
            <a:ext cx="885832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58" name="Rectangle 1057">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A8F630-320C-582F-7EF2-30C62CB303C2}"/>
              </a:ext>
            </a:extLst>
          </p:cNvPr>
          <p:cNvSpPr>
            <a:spLocks noGrp="1"/>
          </p:cNvSpPr>
          <p:nvPr>
            <p:ph type="ctrTitle"/>
          </p:nvPr>
        </p:nvSpPr>
        <p:spPr>
          <a:xfrm>
            <a:off x="163655" y="927805"/>
            <a:ext cx="5637831" cy="2501195"/>
          </a:xfrm>
        </p:spPr>
        <p:txBody>
          <a:bodyPr vert="horz" lIns="91440" tIns="45720" rIns="91440" bIns="45720" rtlCol="0" anchor="b">
            <a:normAutofit fontScale="90000"/>
          </a:bodyPr>
          <a:lstStyle/>
          <a:p>
            <a:pPr algn="l"/>
            <a:r>
              <a:rPr lang="en-US" sz="48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HEART ATTACK PREDICTION USING EXPLORATORY DATA ANALYSIS</a:t>
            </a:r>
          </a:p>
        </p:txBody>
      </p:sp>
      <p:sp>
        <p:nvSpPr>
          <p:cNvPr id="3" name="Subtitle 2">
            <a:extLst>
              <a:ext uri="{FF2B5EF4-FFF2-40B4-BE49-F238E27FC236}">
                <a16:creationId xmlns:a16="http://schemas.microsoft.com/office/drawing/2014/main" id="{8F410303-5138-96F8-23C3-9A1B9F1DE158}"/>
              </a:ext>
            </a:extLst>
          </p:cNvPr>
          <p:cNvSpPr>
            <a:spLocks noGrp="1"/>
          </p:cNvSpPr>
          <p:nvPr>
            <p:ph type="subTitle" idx="1"/>
          </p:nvPr>
        </p:nvSpPr>
        <p:spPr>
          <a:xfrm>
            <a:off x="163655" y="5825046"/>
            <a:ext cx="4023359" cy="1208141"/>
          </a:xfrm>
        </p:spPr>
        <p:txBody>
          <a:bodyPr vert="horz" lIns="91440" tIns="45720" rIns="91440" bIns="45720" rtlCol="0">
            <a:normAutofit/>
          </a:bodyPr>
          <a:lstStyle/>
          <a:p>
            <a:pPr algn="l"/>
            <a:r>
              <a:rPr lang="en-US" sz="2000" dirty="0"/>
              <a:t>Shruti Khanduja (22MDT0108)</a:t>
            </a:r>
          </a:p>
          <a:p>
            <a:pPr algn="l"/>
            <a:r>
              <a:rPr lang="en-US" sz="2000" dirty="0"/>
              <a:t>Vinit </a:t>
            </a:r>
            <a:r>
              <a:rPr lang="en-US" sz="2000" dirty="0" err="1"/>
              <a:t>Bangera</a:t>
            </a:r>
            <a:r>
              <a:rPr lang="en-US" sz="2000" dirty="0"/>
              <a:t> (22MDT0097)</a:t>
            </a:r>
          </a:p>
          <a:p>
            <a:pPr algn="l"/>
            <a:endParaRPr lang="en-US" sz="2000" dirty="0"/>
          </a:p>
        </p:txBody>
      </p:sp>
      <p:sp>
        <p:nvSpPr>
          <p:cNvPr id="1060" name="Rectangle 105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62" name="Rectangle 106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2A8BA5DE-B3FD-8801-8A8C-21668B3BA0C6}"/>
              </a:ext>
            </a:extLst>
          </p:cNvPr>
          <p:cNvSpPr txBox="1"/>
          <p:nvPr/>
        </p:nvSpPr>
        <p:spPr>
          <a:xfrm>
            <a:off x="391886" y="4242893"/>
            <a:ext cx="4376138" cy="723275"/>
          </a:xfrm>
          <a:prstGeom prst="rect">
            <a:avLst/>
          </a:prstGeom>
          <a:noFill/>
        </p:spPr>
        <p:txBody>
          <a:bodyPr wrap="square" rtlCol="0">
            <a:spAutoFit/>
          </a:bodyPr>
          <a:lstStyle/>
          <a:p>
            <a:pPr>
              <a:spcAft>
                <a:spcPts val="600"/>
              </a:spcAft>
            </a:pPr>
            <a:r>
              <a:rPr lang="en-IN" dirty="0"/>
              <a:t>CSE5007 Exploratory Data Analysis Project </a:t>
            </a:r>
          </a:p>
          <a:p>
            <a:pPr>
              <a:spcAft>
                <a:spcPts val="600"/>
              </a:spcAft>
            </a:pPr>
            <a:endParaRPr lang="en-IN" dirty="0"/>
          </a:p>
        </p:txBody>
      </p:sp>
    </p:spTree>
    <p:extLst>
      <p:ext uri="{BB962C8B-B14F-4D97-AF65-F5344CB8AC3E}">
        <p14:creationId xmlns:p14="http://schemas.microsoft.com/office/powerpoint/2010/main" val="58607097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DAB6B93-1394-8C79-9E28-3F766AD74A35}"/>
              </a:ext>
            </a:extLst>
          </p:cNvPr>
          <p:cNvSpPr>
            <a:spLocks noGrp="1"/>
          </p:cNvSpPr>
          <p:nvPr>
            <p:ph type="ctrTitle"/>
          </p:nvPr>
        </p:nvSpPr>
        <p:spPr>
          <a:xfrm>
            <a:off x="84813" y="447260"/>
            <a:ext cx="7718067" cy="580442"/>
          </a:xfrm>
        </p:spPr>
        <p:txBody>
          <a:bodyPr>
            <a:noAutofit/>
          </a:bodyPr>
          <a:lstStyle/>
          <a:p>
            <a:pPr algn="just"/>
            <a:r>
              <a:rPr lang="en-IN" sz="43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PROBLEM FORMULATION</a:t>
            </a:r>
          </a:p>
        </p:txBody>
      </p:sp>
      <p:pic>
        <p:nvPicPr>
          <p:cNvPr id="10" name="Picture 9" descr="Text&#10;&#10;Description automatically generated with medium confidence">
            <a:extLst>
              <a:ext uri="{FF2B5EF4-FFF2-40B4-BE49-F238E27FC236}">
                <a16:creationId xmlns:a16="http://schemas.microsoft.com/office/drawing/2014/main" id="{5C1EE6C0-0477-E5C7-740E-5945BED46000}"/>
              </a:ext>
            </a:extLst>
          </p:cNvPr>
          <p:cNvPicPr>
            <a:picLocks noChangeAspect="1"/>
          </p:cNvPicPr>
          <p:nvPr/>
        </p:nvPicPr>
        <p:blipFill>
          <a:blip r:embed="rId2"/>
          <a:stretch>
            <a:fillRect/>
          </a:stretch>
        </p:blipFill>
        <p:spPr>
          <a:xfrm>
            <a:off x="7980680" y="81280"/>
            <a:ext cx="4211320" cy="1248831"/>
          </a:xfrm>
          <a:prstGeom prst="rect">
            <a:avLst/>
          </a:prstGeom>
        </p:spPr>
      </p:pic>
      <p:sp>
        <p:nvSpPr>
          <p:cNvPr id="3" name="TextBox 2">
            <a:extLst>
              <a:ext uri="{FF2B5EF4-FFF2-40B4-BE49-F238E27FC236}">
                <a16:creationId xmlns:a16="http://schemas.microsoft.com/office/drawing/2014/main" id="{897E6831-B157-DCCB-A348-597CD403F825}"/>
              </a:ext>
            </a:extLst>
          </p:cNvPr>
          <p:cNvSpPr txBox="1"/>
          <p:nvPr/>
        </p:nvSpPr>
        <p:spPr>
          <a:xfrm>
            <a:off x="84812" y="1027702"/>
            <a:ext cx="12104139" cy="6776086"/>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EDA on heart attack data can aid in identifying viable solutions and strategies to avoid heart attacks and improve outcomes for those who experience them.</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solidFill>
                  <a:srgbClr val="FF0000"/>
                </a:solidFill>
                <a:latin typeface="Times New Roman" panose="02020603050405020304" pitchFamily="18" charset="0"/>
                <a:cs typeface="Times New Roman" panose="02020603050405020304" pitchFamily="18" charset="0"/>
              </a:rPr>
              <a:t>Some possible problem formulations for EDA on heart attack data are:</a:t>
            </a:r>
          </a:p>
          <a:p>
            <a:pPr marL="285750" indent="-285750" algn="just">
              <a:buFont typeface="Arial" panose="020B0604020202020204" pitchFamily="34" charset="0"/>
              <a:buChar char="•"/>
            </a:pPr>
            <a:endParaRPr lang="en-US" sz="2000" dirty="0">
              <a:latin typeface="Calibri" panose="020F0502020204030204" pitchFamily="34"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What are the demographic features of heart attack survivors, and how do they vary by age, gender, and other variables?</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What are the most prevalent risk factors for heart attacks, such as high blood pressure, diabetes, and smoking, and how do they interact?</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What are the typical symptoms and treatments for heart attacks, and how do they vary across different populations and healthcare settings?</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Are there any disparities in heart attack incidence and outcomes based on race, ethnicity, or socioeconomic status, and how can they be addressed?</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What are the trends and patterns in heart attack incidence and mortality rates over time, and how do they vary by geographic location or other factors?</a:t>
            </a:r>
          </a:p>
          <a:p>
            <a:pPr>
              <a:lnSpc>
                <a:spcPct val="107000"/>
              </a:lnSpc>
              <a:spcAft>
                <a:spcPts val="800"/>
              </a:spcAft>
            </a:pPr>
            <a:endParaRPr lang="en-IN" dirty="0">
              <a:latin typeface="Calibri" panose="020F0502020204030204" pitchFamily="34" charset="0"/>
            </a:endParaRPr>
          </a:p>
          <a:p>
            <a:pPr>
              <a:lnSpc>
                <a:spcPct val="107000"/>
              </a:lnSpc>
              <a:spcAft>
                <a:spcPts val="800"/>
              </a:spcAft>
            </a:pPr>
            <a:endParaRPr lang="en-IN" sz="1050" dirty="0">
              <a:effectLst/>
              <a:latin typeface="Calibri" panose="020F0502020204030204" pitchFamily="34" charset="0"/>
              <a:ea typeface="Calibri" panose="020F0502020204030204" pitchFamily="34" charset="0"/>
              <a:cs typeface="Cordia New" panose="020B0304020202020204" pitchFamily="34" charset="-34"/>
            </a:endParaRPr>
          </a:p>
          <a:p>
            <a:endParaRPr lang="en-IN" sz="1050" dirty="0"/>
          </a:p>
        </p:txBody>
      </p:sp>
    </p:spTree>
    <p:extLst>
      <p:ext uri="{BB962C8B-B14F-4D97-AF65-F5344CB8AC3E}">
        <p14:creationId xmlns:p14="http://schemas.microsoft.com/office/powerpoint/2010/main" val="2871999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0" name="Rectangle 6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Shape 6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Arc 6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309490DD-FD19-5BD8-CA9F-009571D89910}"/>
              </a:ext>
            </a:extLst>
          </p:cNvPr>
          <p:cNvSpPr txBox="1"/>
          <p:nvPr/>
        </p:nvSpPr>
        <p:spPr>
          <a:xfrm>
            <a:off x="4233707" y="0"/>
            <a:ext cx="7400128" cy="7413523"/>
          </a:xfrm>
          <a:prstGeom prst="rect">
            <a:avLst/>
          </a:prstGeom>
        </p:spPr>
        <p:txBody>
          <a:bodyPr vert="horz" lIns="91440" tIns="45720" rIns="91440" bIns="45720" rtlCol="0" anchor="ctr">
            <a:normAutofit/>
          </a:bodyPr>
          <a:lstStyle/>
          <a:p>
            <a:pPr marL="114300" indent="-457200" algn="just">
              <a:lnSpc>
                <a:spcPct val="90000"/>
              </a:lnSpc>
              <a:spcBef>
                <a:spcPts val="1000"/>
              </a:spcBef>
              <a:spcAft>
                <a:spcPts val="600"/>
              </a:spcAft>
              <a:buAutoNum type="arabicPeriod"/>
            </a:pPr>
            <a:r>
              <a:rPr lang="en-US" sz="2000" dirty="0" err="1">
                <a:latin typeface="Times New Roman"/>
                <a:cs typeface="Times New Roman"/>
              </a:rPr>
              <a:t>Bahrami</a:t>
            </a:r>
            <a:r>
              <a:rPr lang="en-US" sz="2000" dirty="0">
                <a:latin typeface="Times New Roman"/>
                <a:cs typeface="Times New Roman"/>
              </a:rPr>
              <a:t>, B., &amp; </a:t>
            </a:r>
            <a:r>
              <a:rPr lang="en-US" sz="2000" dirty="0" err="1">
                <a:latin typeface="Times New Roman"/>
                <a:cs typeface="Times New Roman"/>
              </a:rPr>
              <a:t>Shirvani</a:t>
            </a:r>
            <a:r>
              <a:rPr lang="en-US" sz="2000" dirty="0">
                <a:latin typeface="Times New Roman"/>
                <a:cs typeface="Times New Roman"/>
              </a:rPr>
              <a:t>, M. H. (2015). Prediction and diagnosis of heart disease by data mining techniques. Journal of Multidisciplinary Engineering Science and Technology (JMEST), 2(2), 164-168.</a:t>
            </a:r>
            <a:endParaRPr lang="en-US" sz="2000" dirty="0">
              <a:latin typeface="Calibri" panose="020F0502020204030204"/>
              <a:cs typeface="Calibri" panose="020F0502020204030204"/>
            </a:endParaRPr>
          </a:p>
          <a:p>
            <a:pPr marL="114300" indent="-457200" algn="just">
              <a:lnSpc>
                <a:spcPct val="90000"/>
              </a:lnSpc>
              <a:spcBef>
                <a:spcPts val="1000"/>
              </a:spcBef>
              <a:spcAft>
                <a:spcPts val="600"/>
              </a:spcAft>
              <a:buAutoNum type="arabicPeriod"/>
            </a:pPr>
            <a:r>
              <a:rPr lang="en-US" sz="2000" dirty="0" err="1">
                <a:latin typeface="Times New Roman"/>
                <a:cs typeface="Times New Roman"/>
              </a:rPr>
              <a:t>Beyene</a:t>
            </a:r>
            <a:r>
              <a:rPr lang="en-US" sz="2000" dirty="0">
                <a:latin typeface="Times New Roman"/>
                <a:cs typeface="Times New Roman"/>
              </a:rPr>
              <a:t>, C., &amp; </a:t>
            </a:r>
            <a:r>
              <a:rPr lang="en-US" sz="2000" dirty="0" err="1">
                <a:latin typeface="Times New Roman"/>
                <a:cs typeface="Times New Roman"/>
              </a:rPr>
              <a:t>Kamat</a:t>
            </a:r>
            <a:r>
              <a:rPr lang="en-US" sz="2000" dirty="0">
                <a:latin typeface="Times New Roman"/>
                <a:cs typeface="Times New Roman"/>
              </a:rPr>
              <a:t>, P. (2018). Survey on prediction and analysis the occurrence of heart disease using data mining techniques. International Journal of Pure and Applied Mathematics, 118(8), 165-174</a:t>
            </a:r>
            <a:endParaRPr lang="en-US" sz="2000" dirty="0">
              <a:ea typeface="+mn-lt"/>
              <a:cs typeface="+mn-lt"/>
            </a:endParaRPr>
          </a:p>
          <a:p>
            <a:pPr marL="114300" indent="-457200" algn="just">
              <a:lnSpc>
                <a:spcPct val="90000"/>
              </a:lnSpc>
              <a:spcBef>
                <a:spcPts val="1000"/>
              </a:spcBef>
              <a:spcAft>
                <a:spcPts val="600"/>
              </a:spcAft>
              <a:buAutoNum type="arabicPeriod"/>
            </a:pPr>
            <a:r>
              <a:rPr lang="en-US" sz="2000" dirty="0" err="1">
                <a:latin typeface="Times New Roman"/>
                <a:cs typeface="Times New Roman"/>
              </a:rPr>
              <a:t>Chaurasia</a:t>
            </a:r>
            <a:r>
              <a:rPr lang="en-US" sz="2000" dirty="0">
                <a:latin typeface="Times New Roman"/>
                <a:cs typeface="Times New Roman"/>
              </a:rPr>
              <a:t>, V., &amp; Pal, S. (2013). Early prediction of heart diseases using data mining techniques. Caribbean Journal of Science and Technology, 1, 208-217.</a:t>
            </a:r>
            <a:endParaRPr lang="en-GB" sz="2000" dirty="0">
              <a:latin typeface="Calibri" panose="020F0502020204030204"/>
              <a:cs typeface="Calibri" panose="020F0502020204030204"/>
            </a:endParaRPr>
          </a:p>
          <a:p>
            <a:pPr marL="114300" indent="-457200" algn="just">
              <a:lnSpc>
                <a:spcPct val="90000"/>
              </a:lnSpc>
              <a:spcBef>
                <a:spcPts val="1000"/>
              </a:spcBef>
              <a:spcAft>
                <a:spcPts val="600"/>
              </a:spcAft>
              <a:buAutoNum type="arabicPeriod"/>
            </a:pPr>
            <a:r>
              <a:rPr lang="en-GB" sz="2000" dirty="0">
                <a:latin typeface="Times New Roman"/>
                <a:cs typeface="Times New Roman"/>
              </a:rPr>
              <a:t>Ghadge, Prajakta et al. “Intelligent Heart Attack Prediction System Using Big Data.” International Journal of Advanced Research in Computer Science and Software Engineering (IJARCSSE), vol. 5, no. 12, 2015, pp. 108-112.</a:t>
            </a:r>
            <a:endParaRPr lang="en-GB" sz="2000" dirty="0">
              <a:ea typeface="+mn-lt"/>
              <a:cs typeface="+mn-lt"/>
            </a:endParaRPr>
          </a:p>
          <a:p>
            <a:pPr marL="114300" indent="-457200" algn="just">
              <a:lnSpc>
                <a:spcPct val="90000"/>
              </a:lnSpc>
              <a:spcBef>
                <a:spcPts val="1000"/>
              </a:spcBef>
              <a:spcAft>
                <a:spcPts val="600"/>
              </a:spcAft>
              <a:buFontTx/>
              <a:buAutoNum type="arabicPeriod"/>
            </a:pPr>
            <a:r>
              <a:rPr lang="en-US" sz="2000" dirty="0">
                <a:latin typeface="Times New Roman"/>
                <a:cs typeface="Times New Roman"/>
              </a:rPr>
              <a:t>Morley, S. R. (2013). Heart attack experiences described in weblogs: An analysis of sex differences</a:t>
            </a:r>
            <a:endParaRPr lang="en-US" sz="2000" dirty="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en-US" sz="1500" dirty="0">
              <a:latin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sz="1500" dirty="0"/>
          </a:p>
        </p:txBody>
      </p:sp>
      <p:sp>
        <p:nvSpPr>
          <p:cNvPr id="5" name="Slide Number Placeholder 4">
            <a:extLst>
              <a:ext uri="{FF2B5EF4-FFF2-40B4-BE49-F238E27FC236}">
                <a16:creationId xmlns:a16="http://schemas.microsoft.com/office/drawing/2014/main" id="{318314BD-566D-DB0D-48DE-F1D1FC5140CA}"/>
              </a:ext>
            </a:extLst>
          </p:cNvPr>
          <p:cNvSpPr>
            <a:spLocks noGrp="1"/>
          </p:cNvSpPr>
          <p:nvPr>
            <p:ph type="sldNum" sz="quarter" idx="12"/>
          </p:nvPr>
        </p:nvSpPr>
        <p:spPr>
          <a:xfrm>
            <a:off x="9541564" y="6356350"/>
            <a:ext cx="1812235" cy="365125"/>
          </a:xfrm>
          <a:prstGeom prst="ellipse">
            <a:avLst/>
          </a:prstGeom>
        </p:spPr>
        <p:txBody>
          <a:bodyPr vert="horz" lIns="91440" tIns="45720" rIns="91440" bIns="45720" rtlCol="0" anchor="ctr">
            <a:normAutofit/>
          </a:bodyPr>
          <a:lstStyle/>
          <a:p>
            <a:pPr>
              <a:lnSpc>
                <a:spcPct val="90000"/>
              </a:lnSpc>
              <a:spcAft>
                <a:spcPts val="600"/>
              </a:spcAft>
              <a:defRPr/>
            </a:pPr>
            <a:fld id="{EBBEC185-B594-4560-AF5D-6CE7901A8D71}" type="slidenum">
              <a:rPr lang="en-US" smtClean="0"/>
              <a:pPr>
                <a:lnSpc>
                  <a:spcPct val="90000"/>
                </a:lnSpc>
                <a:spcAft>
                  <a:spcPts val="600"/>
                </a:spcAft>
                <a:defRPr/>
              </a:pPr>
              <a:t>11</a:t>
            </a:fld>
            <a:endParaRPr lang="en-US"/>
          </a:p>
        </p:txBody>
      </p:sp>
      <p:sp>
        <p:nvSpPr>
          <p:cNvPr id="4" name="Title 1">
            <a:extLst>
              <a:ext uri="{FF2B5EF4-FFF2-40B4-BE49-F238E27FC236}">
                <a16:creationId xmlns:a16="http://schemas.microsoft.com/office/drawing/2014/main" id="{BC437777-81F4-36F4-84AC-E54738EE3F7F}"/>
              </a:ext>
            </a:extLst>
          </p:cNvPr>
          <p:cNvSpPr txBox="1">
            <a:spLocks/>
          </p:cNvSpPr>
          <p:nvPr/>
        </p:nvSpPr>
        <p:spPr>
          <a:xfrm>
            <a:off x="185195" y="1037824"/>
            <a:ext cx="3609107" cy="44611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4000" b="1" dirty="0">
                <a:ln w="13462">
                  <a:solidFill>
                    <a:schemeClr val="bg1"/>
                  </a:solidFill>
                  <a:prstDash val="solid"/>
                </a:ln>
                <a:solidFill>
                  <a:srgbClr val="FFFFFF"/>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REFERENCES</a:t>
            </a:r>
            <a:endParaRPr lang="en-US" sz="3400" b="1" dirty="0">
              <a:ln w="13462">
                <a:solidFill>
                  <a:schemeClr val="bg1"/>
                </a:solidFill>
                <a:prstDash val="solid"/>
              </a:ln>
              <a:solidFill>
                <a:srgbClr val="FFFFFF"/>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1650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F4739FD6-0204-653A-3A65-2935792BFBA8}"/>
              </a:ext>
            </a:extLst>
          </p:cNvPr>
          <p:cNvSpPr>
            <a:spLocks noGrp="1"/>
          </p:cNvSpPr>
          <p:nvPr>
            <p:ph type="title"/>
          </p:nvPr>
        </p:nvSpPr>
        <p:spPr>
          <a:xfrm>
            <a:off x="198535" y="1030233"/>
            <a:ext cx="3770202" cy="4461163"/>
          </a:xfrm>
        </p:spPr>
        <p:txBody>
          <a:bodyPr vert="horz" lIns="91440" tIns="45720" rIns="91440" bIns="45720" rtlCol="0">
            <a:normAutofit/>
          </a:bodyPr>
          <a:lstStyle/>
          <a:p>
            <a:pPr algn="just"/>
            <a:r>
              <a:rPr lang="en-US" sz="4000" b="1" dirty="0">
                <a:ln w="13462">
                  <a:solidFill>
                    <a:schemeClr val="bg1"/>
                  </a:solidFill>
                  <a:prstDash val="solid"/>
                </a:ln>
                <a:solidFill>
                  <a:srgbClr val="FFFFFF"/>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REFERENCES</a:t>
            </a:r>
            <a:endParaRPr lang="en-US" sz="3400" b="1" dirty="0">
              <a:ln w="13462">
                <a:solidFill>
                  <a:schemeClr val="bg1"/>
                </a:solidFill>
                <a:prstDash val="solid"/>
              </a:ln>
              <a:solidFill>
                <a:srgbClr val="FFFFFF"/>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endParaRPr>
          </a:p>
        </p:txBody>
      </p:sp>
      <p:sp>
        <p:nvSpPr>
          <p:cNvPr id="43" name="Arc 4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3EC583D-F6B6-6313-ED02-F624224771B7}"/>
              </a:ext>
            </a:extLst>
          </p:cNvPr>
          <p:cNvSpPr>
            <a:spLocks noGrp="1"/>
          </p:cNvSpPr>
          <p:nvPr>
            <p:ph idx="1"/>
          </p:nvPr>
        </p:nvSpPr>
        <p:spPr>
          <a:xfrm>
            <a:off x="4271313" y="-23149"/>
            <a:ext cx="7816645" cy="6858000"/>
          </a:xfrm>
        </p:spPr>
        <p:txBody>
          <a:bodyPr vert="horz" lIns="91440" tIns="45720" rIns="91440" bIns="45720" rtlCol="0" anchor="ctr">
            <a:normAutofit fontScale="92500" lnSpcReduction="10000"/>
          </a:bodyPr>
          <a:lstStyle/>
          <a:p>
            <a:pPr marL="114300" indent="-457200" algn="just">
              <a:lnSpc>
                <a:spcPct val="100000"/>
              </a:lnSpc>
              <a:spcAft>
                <a:spcPts val="600"/>
              </a:spcAft>
              <a:buFont typeface="+mj-lt"/>
              <a:buAutoNum type="arabicPeriod" startAt="6"/>
            </a:pPr>
            <a:endParaRPr lang="en-GB" sz="2000" dirty="0">
              <a:latin typeface="Times New Roman"/>
              <a:cs typeface="Times New Roman"/>
            </a:endParaRPr>
          </a:p>
          <a:p>
            <a:pPr marL="114300" indent="-457200" algn="just">
              <a:lnSpc>
                <a:spcPct val="100000"/>
              </a:lnSpc>
              <a:spcAft>
                <a:spcPts val="600"/>
              </a:spcAft>
              <a:buFont typeface="+mj-lt"/>
              <a:buAutoNum type="arabicPeriod" startAt="6"/>
            </a:pPr>
            <a:r>
              <a:rPr lang="en-US" sz="2200" dirty="0">
                <a:latin typeface="Times New Roman"/>
                <a:cs typeface="Times New Roman"/>
              </a:rPr>
              <a:t>Sharma, Himanshu, M A Rizvi, and R U Beg. “Prediction of Heart Disease Using Machine Learning Algorithms: A Survey.” International Journal of Research in IT and Management (IJRIM), vol. 7, no. 8, 2017, pp. 17-26</a:t>
            </a:r>
            <a:endParaRPr lang="en-GB" sz="2200" dirty="0">
              <a:latin typeface="Times New Roman"/>
              <a:cs typeface="Times New Roman"/>
            </a:endParaRPr>
          </a:p>
          <a:p>
            <a:pPr marL="114300" indent="-457200" algn="just">
              <a:lnSpc>
                <a:spcPct val="100000"/>
              </a:lnSpc>
              <a:spcAft>
                <a:spcPts val="600"/>
              </a:spcAft>
              <a:buFont typeface="+mj-lt"/>
              <a:buAutoNum type="arabicPeriod" startAt="6"/>
            </a:pPr>
            <a:r>
              <a:rPr lang="en-GB" sz="2200" dirty="0">
                <a:latin typeface="Times New Roman"/>
                <a:cs typeface="Times New Roman"/>
              </a:rPr>
              <a:t>Sudha, A., P. Gayathri, and N. </a:t>
            </a:r>
            <a:r>
              <a:rPr lang="en-GB" sz="2200" dirty="0" err="1">
                <a:latin typeface="Times New Roman"/>
                <a:cs typeface="Times New Roman"/>
              </a:rPr>
              <a:t>Jaisankar</a:t>
            </a:r>
            <a:r>
              <a:rPr lang="en-GB" sz="2200" dirty="0">
                <a:latin typeface="Times New Roman"/>
                <a:cs typeface="Times New Roman"/>
              </a:rPr>
              <a:t>. “Effective Analysis and Predictive Model of Stroke Disease using Classification Methods.” International Journal of Computer Applications (IJCA), vol. 43, no. 14, 2012, pp. 1-5.</a:t>
            </a:r>
            <a:endParaRPr lang="en-US" sz="2200" dirty="0">
              <a:latin typeface="Times New Roman"/>
              <a:cs typeface="Times New Roman"/>
            </a:endParaRPr>
          </a:p>
          <a:p>
            <a:pPr marL="114300" indent="-457200" algn="just">
              <a:lnSpc>
                <a:spcPct val="100000"/>
              </a:lnSpc>
              <a:spcAft>
                <a:spcPts val="600"/>
              </a:spcAft>
              <a:buFont typeface="+mj-lt"/>
              <a:buAutoNum type="arabicPeriod" startAt="6"/>
            </a:pPr>
            <a:r>
              <a:rPr lang="en-US" sz="2200" dirty="0">
                <a:latin typeface="Times New Roman"/>
                <a:cs typeface="Times New Roman"/>
              </a:rPr>
              <a:t>Sultana, M., Haider, A., &amp; Uddin, M. S. (2016, September). Analysis of data mining techniques for heart disease prediction. In 2016 3rd international conference on electrical engineering and information communication technology (ICEEICT) (pp. 1-5). IEEE.</a:t>
            </a:r>
          </a:p>
          <a:p>
            <a:pPr marL="114300" indent="-457200" algn="just">
              <a:lnSpc>
                <a:spcPct val="100000"/>
              </a:lnSpc>
              <a:spcAft>
                <a:spcPts val="600"/>
              </a:spcAft>
              <a:buFont typeface="+mj-lt"/>
              <a:buAutoNum type="arabicPeriod" startAt="6"/>
            </a:pPr>
            <a:r>
              <a:rPr lang="en-US" sz="2200" dirty="0" err="1">
                <a:latin typeface="Times New Roman"/>
                <a:cs typeface="Times New Roman"/>
              </a:rPr>
              <a:t>Takçi</a:t>
            </a:r>
            <a:r>
              <a:rPr lang="en-US" sz="2200" dirty="0">
                <a:latin typeface="Times New Roman"/>
                <a:cs typeface="Times New Roman"/>
              </a:rPr>
              <a:t>, </a:t>
            </a:r>
            <a:r>
              <a:rPr lang="en-US" sz="2200" dirty="0" err="1">
                <a:latin typeface="Times New Roman"/>
                <a:cs typeface="Times New Roman"/>
              </a:rPr>
              <a:t>Hidayet</a:t>
            </a:r>
            <a:r>
              <a:rPr lang="en-US" sz="2200" dirty="0">
                <a:latin typeface="Times New Roman"/>
                <a:cs typeface="Times New Roman"/>
              </a:rPr>
              <a:t>. “Improvement of Heart Attack Prediction by the Feature Selection Methods.” Turkish Journal of Electrical Engineering &amp; Computer Sciences, vol. 26, no. 1, 2018, pp. 1-13.</a:t>
            </a:r>
          </a:p>
          <a:p>
            <a:pPr marL="114300" indent="-457200" algn="just">
              <a:lnSpc>
                <a:spcPct val="100000"/>
              </a:lnSpc>
              <a:spcAft>
                <a:spcPts val="600"/>
              </a:spcAft>
              <a:buFont typeface="+mj-lt"/>
              <a:buAutoNum type="arabicPeriod" startAt="6"/>
            </a:pPr>
            <a:r>
              <a:rPr lang="en-US" sz="2200" dirty="0">
                <a:latin typeface="Times New Roman"/>
                <a:cs typeface="Times New Roman"/>
              </a:rPr>
              <a:t>Yadav, Anupama, </a:t>
            </a:r>
            <a:r>
              <a:rPr lang="en-US" sz="2200" dirty="0" err="1">
                <a:latin typeface="Times New Roman"/>
                <a:cs typeface="Times New Roman"/>
              </a:rPr>
              <a:t>Levish</a:t>
            </a:r>
            <a:r>
              <a:rPr lang="en-US" sz="2200" dirty="0">
                <a:latin typeface="Times New Roman"/>
                <a:cs typeface="Times New Roman"/>
              </a:rPr>
              <a:t> </a:t>
            </a:r>
            <a:r>
              <a:rPr lang="en-US" sz="2200" dirty="0" err="1">
                <a:latin typeface="Times New Roman"/>
                <a:cs typeface="Times New Roman"/>
              </a:rPr>
              <a:t>Gediya</a:t>
            </a:r>
            <a:r>
              <a:rPr lang="en-US" sz="2200" dirty="0">
                <a:latin typeface="Times New Roman"/>
                <a:cs typeface="Times New Roman"/>
              </a:rPr>
              <a:t>, and </a:t>
            </a:r>
            <a:r>
              <a:rPr lang="en-US" sz="2200" dirty="0" err="1">
                <a:latin typeface="Times New Roman"/>
                <a:cs typeface="Times New Roman"/>
              </a:rPr>
              <a:t>Adnanuddin</a:t>
            </a:r>
            <a:r>
              <a:rPr lang="en-US" sz="2200" dirty="0">
                <a:latin typeface="Times New Roman"/>
                <a:cs typeface="Times New Roman"/>
              </a:rPr>
              <a:t> Kazmi. “Heart Disease Prediction   Using Machine Learning Algorithms.” Advances in Data Science and Management, edited by Surya Kant Singh and Vijay Kumar, Springer, 2021, pp. 213-222.</a:t>
            </a:r>
            <a:endParaRPr lang="en-GB" sz="2200" dirty="0">
              <a:latin typeface="Times New Roman"/>
              <a:cs typeface="Times New Roman"/>
            </a:endParaRPr>
          </a:p>
        </p:txBody>
      </p:sp>
      <p:sp>
        <p:nvSpPr>
          <p:cNvPr id="5" name="Slide Number Placeholder 4">
            <a:extLst>
              <a:ext uri="{FF2B5EF4-FFF2-40B4-BE49-F238E27FC236}">
                <a16:creationId xmlns:a16="http://schemas.microsoft.com/office/drawing/2014/main" id="{B4B7CCBE-AC1C-0AEA-E170-2A1B3C96CE2B}"/>
              </a:ext>
            </a:extLst>
          </p:cNvPr>
          <p:cNvSpPr>
            <a:spLocks noGrp="1"/>
          </p:cNvSpPr>
          <p:nvPr>
            <p:ph type="sldNum" sz="quarter" idx="12"/>
          </p:nvPr>
        </p:nvSpPr>
        <p:spPr>
          <a:xfrm>
            <a:off x="9541564" y="6356350"/>
            <a:ext cx="1812235" cy="365125"/>
          </a:xfrm>
        </p:spPr>
        <p:txBody>
          <a:bodyPr>
            <a:normAutofit/>
          </a:bodyPr>
          <a:lstStyle/>
          <a:p>
            <a:pPr>
              <a:spcAft>
                <a:spcPts val="600"/>
              </a:spcAft>
            </a:pPr>
            <a:fld id="{EBBEC185-B594-4560-AF5D-6CE7901A8D71}" type="slidenum">
              <a:rPr lang="en-IN" smtClean="0"/>
              <a:pPr>
                <a:spcAft>
                  <a:spcPts val="600"/>
                </a:spcAft>
              </a:pPr>
              <a:t>12</a:t>
            </a:fld>
            <a:endParaRPr lang="en-IN"/>
          </a:p>
        </p:txBody>
      </p:sp>
    </p:spTree>
    <p:extLst>
      <p:ext uri="{BB962C8B-B14F-4D97-AF65-F5344CB8AC3E}">
        <p14:creationId xmlns:p14="http://schemas.microsoft.com/office/powerpoint/2010/main" val="292026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92" name="Rectangle 1091">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94" name="Freeform: Shape 1093">
            <a:extLst>
              <a:ext uri="{FF2B5EF4-FFF2-40B4-BE49-F238E27FC236}">
                <a16:creationId xmlns:a16="http://schemas.microsoft.com/office/drawing/2014/main" id="{F6DD4703-FD80-4610-ACE9-01DCD86D8C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67853" y="0"/>
            <a:ext cx="10256294" cy="6858000"/>
          </a:xfrm>
          <a:custGeom>
            <a:avLst/>
            <a:gdLst>
              <a:gd name="connsiteX0" fmla="*/ 8218354 w 9841377"/>
              <a:gd name="connsiteY0" fmla="*/ 0 h 6858000"/>
              <a:gd name="connsiteX1" fmla="*/ 5551962 w 9841377"/>
              <a:gd name="connsiteY1" fmla="*/ 0 h 6858000"/>
              <a:gd name="connsiteX2" fmla="*/ 5482342 w 9841377"/>
              <a:gd name="connsiteY2" fmla="*/ 0 h 6858000"/>
              <a:gd name="connsiteX3" fmla="*/ 4359035 w 9841377"/>
              <a:gd name="connsiteY3" fmla="*/ 0 h 6858000"/>
              <a:gd name="connsiteX4" fmla="*/ 4289415 w 9841377"/>
              <a:gd name="connsiteY4" fmla="*/ 0 h 6858000"/>
              <a:gd name="connsiteX5" fmla="*/ 1623023 w 9841377"/>
              <a:gd name="connsiteY5" fmla="*/ 0 h 6858000"/>
              <a:gd name="connsiteX6" fmla="*/ 1600899 w 9841377"/>
              <a:gd name="connsiteY6" fmla="*/ 14997 h 6858000"/>
              <a:gd name="connsiteX7" fmla="*/ 0 w 9841377"/>
              <a:gd name="connsiteY7" fmla="*/ 3621656 h 6858000"/>
              <a:gd name="connsiteX8" fmla="*/ 1874350 w 9841377"/>
              <a:gd name="connsiteY8" fmla="*/ 6374814 h 6858000"/>
              <a:gd name="connsiteX9" fmla="*/ 2390998 w 9841377"/>
              <a:gd name="connsiteY9" fmla="*/ 6780599 h 6858000"/>
              <a:gd name="connsiteX10" fmla="*/ 2502754 w 9841377"/>
              <a:gd name="connsiteY10" fmla="*/ 6858000 h 6858000"/>
              <a:gd name="connsiteX11" fmla="*/ 4289415 w 9841377"/>
              <a:gd name="connsiteY11" fmla="*/ 6858000 h 6858000"/>
              <a:gd name="connsiteX12" fmla="*/ 4359035 w 9841377"/>
              <a:gd name="connsiteY12" fmla="*/ 6858000 h 6858000"/>
              <a:gd name="connsiteX13" fmla="*/ 5482342 w 9841377"/>
              <a:gd name="connsiteY13" fmla="*/ 6858000 h 6858000"/>
              <a:gd name="connsiteX14" fmla="*/ 5551962 w 9841377"/>
              <a:gd name="connsiteY14" fmla="*/ 6858000 h 6858000"/>
              <a:gd name="connsiteX15" fmla="*/ 7338623 w 9841377"/>
              <a:gd name="connsiteY15" fmla="*/ 6858000 h 6858000"/>
              <a:gd name="connsiteX16" fmla="*/ 7450379 w 9841377"/>
              <a:gd name="connsiteY16" fmla="*/ 6780599 h 6858000"/>
              <a:gd name="connsiteX17" fmla="*/ 7967027 w 9841377"/>
              <a:gd name="connsiteY17" fmla="*/ 6374814 h 6858000"/>
              <a:gd name="connsiteX18" fmla="*/ 9841377 w 9841377"/>
              <a:gd name="connsiteY18" fmla="*/ 3621656 h 6858000"/>
              <a:gd name="connsiteX19" fmla="*/ 8240478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96" name="Freeform: Shape 1095">
            <a:extLst>
              <a:ext uri="{FF2B5EF4-FFF2-40B4-BE49-F238E27FC236}">
                <a16:creationId xmlns:a16="http://schemas.microsoft.com/office/drawing/2014/main" id="{9CEFCBC2-6F82-4011-8D8D-90F43DCB1D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08571" y="0"/>
            <a:ext cx="9958950"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98" name="Freeform: Shape 1097">
            <a:extLst>
              <a:ext uri="{FF2B5EF4-FFF2-40B4-BE49-F238E27FC236}">
                <a16:creationId xmlns:a16="http://schemas.microsoft.com/office/drawing/2014/main" id="{2E9DED9E-DE30-402A-B9D1-AC3C24025A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08673" y="-35602"/>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00" name="Freeform: Shape 1099">
            <a:extLst>
              <a:ext uri="{FF2B5EF4-FFF2-40B4-BE49-F238E27FC236}">
                <a16:creationId xmlns:a16="http://schemas.microsoft.com/office/drawing/2014/main" id="{5CCB7C65-BA06-49C5-8D3C-51F97B409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75235" y="-35602"/>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TextBox 21">
            <a:extLst>
              <a:ext uri="{FF2B5EF4-FFF2-40B4-BE49-F238E27FC236}">
                <a16:creationId xmlns:a16="http://schemas.microsoft.com/office/drawing/2014/main" id="{448B5066-624D-7B0F-3B45-112860C6AEFE}"/>
              </a:ext>
            </a:extLst>
          </p:cNvPr>
          <p:cNvSpPr txBox="1"/>
          <p:nvPr/>
        </p:nvSpPr>
        <p:spPr>
          <a:xfrm>
            <a:off x="1834911" y="1847581"/>
            <a:ext cx="9389236" cy="2661189"/>
          </a:xfrm>
          <a:prstGeom prst="rect">
            <a:avLst/>
          </a:prstGeom>
        </p:spPr>
        <p:txBody>
          <a:bodyPr vert="horz" lIns="91440" tIns="45720" rIns="91440" bIns="45720" rtlCol="0" anchor="b">
            <a:normAutofit/>
          </a:bodyPr>
          <a:lstStyle/>
          <a:p>
            <a:pPr algn="just">
              <a:lnSpc>
                <a:spcPct val="90000"/>
              </a:lnSpc>
              <a:spcBef>
                <a:spcPct val="0"/>
              </a:spcBef>
              <a:spcAft>
                <a:spcPts val="600"/>
              </a:spcAft>
            </a:pPr>
            <a:r>
              <a:rPr lang="en-US" sz="13000" b="1" i="1" dirty="0">
                <a:solidFill>
                  <a:srgbClr val="7030A0"/>
                </a:solidFill>
                <a:latin typeface="Footlight MT Light" panose="0204060206030A020304" pitchFamily="18" charset="0"/>
                <a:ea typeface="+mj-ea"/>
                <a:cs typeface="+mj-cs"/>
              </a:rPr>
              <a:t>Thank</a:t>
            </a:r>
            <a:r>
              <a:rPr lang="en-US" sz="13000" b="1" i="1" dirty="0">
                <a:latin typeface="Brush Script MT" panose="03060802040406070304" pitchFamily="66" charset="0"/>
                <a:ea typeface="+mj-ea"/>
                <a:cs typeface="+mj-cs"/>
              </a:rPr>
              <a:t> </a:t>
            </a:r>
            <a:r>
              <a:rPr lang="en-US" sz="13000" b="1" i="1" dirty="0">
                <a:solidFill>
                  <a:srgbClr val="7030A0"/>
                </a:solidFill>
                <a:latin typeface="Footlight MT Light" panose="0204060206030A020304" pitchFamily="18" charset="0"/>
                <a:ea typeface="+mj-ea"/>
                <a:cs typeface="+mj-cs"/>
              </a:rPr>
              <a:t>You</a:t>
            </a:r>
          </a:p>
        </p:txBody>
      </p:sp>
      <p:sp>
        <p:nvSpPr>
          <p:cNvPr id="5" name="Slide Number Placeholder 4">
            <a:extLst>
              <a:ext uri="{FF2B5EF4-FFF2-40B4-BE49-F238E27FC236}">
                <a16:creationId xmlns:a16="http://schemas.microsoft.com/office/drawing/2014/main" id="{E9B148DF-6AA2-BEE1-A64E-1623B0CC90C0}"/>
              </a:ext>
            </a:extLst>
          </p:cNvPr>
          <p:cNvSpPr>
            <a:spLocks noGrp="1"/>
          </p:cNvSpPr>
          <p:nvPr>
            <p:ph type="sldNum" sz="quarter" idx="12"/>
          </p:nvPr>
        </p:nvSpPr>
        <p:spPr>
          <a:xfrm>
            <a:off x="10853928" y="6356350"/>
            <a:ext cx="1188720" cy="365125"/>
          </a:xfrm>
          <a:prstGeom prst="ellipse">
            <a:avLst/>
          </a:prstGeom>
        </p:spPr>
        <p:txBody>
          <a:bodyPr vert="horz" lIns="91440" tIns="45720" rIns="91440" bIns="45720" rtlCol="0" anchor="ctr">
            <a:normAutofit/>
          </a:bodyPr>
          <a:lstStyle/>
          <a:p>
            <a:pPr algn="l">
              <a:lnSpc>
                <a:spcPct val="90000"/>
              </a:lnSpc>
              <a:spcAft>
                <a:spcPts val="600"/>
              </a:spcAft>
              <a:defRPr/>
            </a:pPr>
            <a:fld id="{EBBEC185-B594-4560-AF5D-6CE7901A8D71}" type="slidenum">
              <a:rPr lang="en-US">
                <a:solidFill>
                  <a:srgbClr val="FFFFFF"/>
                </a:solidFill>
                <a:latin typeface="Calibri" panose="020F0502020204030204"/>
              </a:rPr>
              <a:pPr algn="l">
                <a:lnSpc>
                  <a:spcPct val="90000"/>
                </a:lnSpc>
                <a:spcAft>
                  <a:spcPts val="600"/>
                </a:spcAft>
                <a:defRPr/>
              </a:pPr>
              <a:t>13</a:t>
            </a:fld>
            <a:endParaRPr lang="en-US">
              <a:solidFill>
                <a:srgbClr val="FFFFFF"/>
              </a:solidFill>
              <a:latin typeface="Calibri" panose="020F0502020204030204"/>
            </a:endParaRPr>
          </a:p>
        </p:txBody>
      </p:sp>
    </p:spTree>
    <p:extLst>
      <p:ext uri="{BB962C8B-B14F-4D97-AF65-F5344CB8AC3E}">
        <p14:creationId xmlns:p14="http://schemas.microsoft.com/office/powerpoint/2010/main" val="3891280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113488-DF4A-D98C-FC1C-7B6F03559ACD}"/>
              </a:ext>
            </a:extLst>
          </p:cNvPr>
          <p:cNvSpPr>
            <a:spLocks noGrp="1"/>
          </p:cNvSpPr>
          <p:nvPr>
            <p:ph type="title"/>
          </p:nvPr>
        </p:nvSpPr>
        <p:spPr>
          <a:xfrm>
            <a:off x="496824" y="561538"/>
            <a:ext cx="5238466" cy="852083"/>
          </a:xfrm>
        </p:spPr>
        <p:txBody>
          <a:bodyPr vert="horz" lIns="91440" tIns="45720" rIns="91440" bIns="45720" rtlCol="0" anchor="b">
            <a:normAutofit fontScale="90000"/>
          </a:bodyPr>
          <a:lstStyle/>
          <a:p>
            <a:pPr algn="just"/>
            <a:r>
              <a:rPr lang="en-US" sz="6000" b="1" kern="120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ABSTRACT</a:t>
            </a:r>
          </a:p>
        </p:txBody>
      </p:sp>
      <p:sp>
        <p:nvSpPr>
          <p:cNvPr id="59" name="Freeform: Shape 58">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Document">
            <a:extLst>
              <a:ext uri="{FF2B5EF4-FFF2-40B4-BE49-F238E27FC236}">
                <a16:creationId xmlns:a16="http://schemas.microsoft.com/office/drawing/2014/main" id="{42790143-A651-CE60-BC56-99F1ED865C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
        <p:nvSpPr>
          <p:cNvPr id="6" name="Slide Number Placeholder 5">
            <a:extLst>
              <a:ext uri="{FF2B5EF4-FFF2-40B4-BE49-F238E27FC236}">
                <a16:creationId xmlns:a16="http://schemas.microsoft.com/office/drawing/2014/main" id="{331C25E1-025F-6E92-E8E5-45CE6BDBF26C}"/>
              </a:ext>
            </a:extLst>
          </p:cNvPr>
          <p:cNvSpPr>
            <a:spLocks noGrp="1"/>
          </p:cNvSpPr>
          <p:nvPr>
            <p:ph type="sldNum" sz="quarter" idx="12"/>
          </p:nvPr>
        </p:nvSpPr>
        <p:spPr/>
        <p:txBody>
          <a:bodyPr/>
          <a:lstStyle/>
          <a:p>
            <a:fld id="{EBBEC185-B594-4560-AF5D-6CE7901A8D71}" type="slidenum">
              <a:rPr lang="en-IN" smtClean="0"/>
              <a:t>2</a:t>
            </a:fld>
            <a:endParaRPr lang="en-IN"/>
          </a:p>
        </p:txBody>
      </p:sp>
      <p:sp>
        <p:nvSpPr>
          <p:cNvPr id="3" name="TextBox 2">
            <a:extLst>
              <a:ext uri="{FF2B5EF4-FFF2-40B4-BE49-F238E27FC236}">
                <a16:creationId xmlns:a16="http://schemas.microsoft.com/office/drawing/2014/main" id="{D7C4271B-46EF-7C76-39E2-B6BFF52579C4}"/>
              </a:ext>
            </a:extLst>
          </p:cNvPr>
          <p:cNvSpPr txBox="1"/>
          <p:nvPr/>
        </p:nvSpPr>
        <p:spPr>
          <a:xfrm>
            <a:off x="429208" y="1763486"/>
            <a:ext cx="6718041" cy="3785652"/>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number of deaths due to heart attacks in India has remained consistently over 25,000 in the last four years, and over 28,000 in the last three years. Heart attacks are one of the primary causes of unexpected mortality, particularly in developing nations and hence heart attack prediction is crucial. There are various medical instruments available in the market for predicting heart disease there are two major problems in them, the first one is that they are very much expensive and second one is that they are not efficiently able to calculate the chance of heart disease in human. The goal of this study is to identify potential risk factors using EDA and the optimum machine learning technique for anticipating heart attacks.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1597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35">
            <a:extLst>
              <a:ext uri="{FF2B5EF4-FFF2-40B4-BE49-F238E27FC236}">
                <a16:creationId xmlns:a16="http://schemas.microsoft.com/office/drawing/2014/main" id="{0E2F58BF-12E5-4B5A-AD25-4DAAA274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617BF8-89AA-F04A-C7AA-836037B734A6}"/>
              </a:ext>
            </a:extLst>
          </p:cNvPr>
          <p:cNvSpPr>
            <a:spLocks noGrp="1"/>
          </p:cNvSpPr>
          <p:nvPr>
            <p:ph type="title"/>
          </p:nvPr>
        </p:nvSpPr>
        <p:spPr>
          <a:xfrm>
            <a:off x="477981" y="1122363"/>
            <a:ext cx="4023360" cy="275308"/>
          </a:xfrm>
        </p:spPr>
        <p:txBody>
          <a:bodyPr vert="horz" lIns="91440" tIns="45720" rIns="91440" bIns="45720" rtlCol="0" anchor="b">
            <a:normAutofit fontScale="90000"/>
          </a:bodyPr>
          <a:lstStyle/>
          <a:p>
            <a:pPr algn="just"/>
            <a:r>
              <a:rPr lang="en-US"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OBJECTIVE</a:t>
            </a:r>
          </a:p>
        </p:txBody>
      </p:sp>
      <p:sp>
        <p:nvSpPr>
          <p:cNvPr id="42" name="!!accent">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0" name="Rectangle 3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descr="Three darts on bullseye">
            <a:extLst>
              <a:ext uri="{FF2B5EF4-FFF2-40B4-BE49-F238E27FC236}">
                <a16:creationId xmlns:a16="http://schemas.microsoft.com/office/drawing/2014/main" id="{0ED69476-AA37-C238-5305-3783C1D4F68A}"/>
              </a:ext>
            </a:extLst>
          </p:cNvPr>
          <p:cNvPicPr>
            <a:picLocks noChangeAspect="1"/>
          </p:cNvPicPr>
          <p:nvPr/>
        </p:nvPicPr>
        <p:blipFill rotWithShape="1">
          <a:blip r:embed="rId2"/>
          <a:srcRect l="2700" r="26286"/>
          <a:stretch/>
        </p:blipFill>
        <p:spPr>
          <a:xfrm>
            <a:off x="4868487" y="10"/>
            <a:ext cx="7323513" cy="6857990"/>
          </a:xfrm>
          <a:prstGeom prst="rect">
            <a:avLst/>
          </a:prstGeom>
        </p:spPr>
      </p:pic>
      <p:sp>
        <p:nvSpPr>
          <p:cNvPr id="23" name="Slide Number Placeholder 22">
            <a:extLst>
              <a:ext uri="{FF2B5EF4-FFF2-40B4-BE49-F238E27FC236}">
                <a16:creationId xmlns:a16="http://schemas.microsoft.com/office/drawing/2014/main" id="{38AF0187-F2FA-C962-4C44-ED15012ED4B2}"/>
              </a:ext>
            </a:extLst>
          </p:cNvPr>
          <p:cNvSpPr>
            <a:spLocks noGrp="1"/>
          </p:cNvSpPr>
          <p:nvPr>
            <p:ph type="sldNum" sz="quarter" idx="12"/>
          </p:nvPr>
        </p:nvSpPr>
        <p:spPr/>
        <p:txBody>
          <a:bodyPr/>
          <a:lstStyle/>
          <a:p>
            <a:fld id="{EBBEC185-B594-4560-AF5D-6CE7901A8D71}" type="slidenum">
              <a:rPr lang="en-IN" smtClean="0"/>
              <a:t>3</a:t>
            </a:fld>
            <a:endParaRPr lang="en-IN" dirty="0"/>
          </a:p>
        </p:txBody>
      </p:sp>
      <p:sp>
        <p:nvSpPr>
          <p:cNvPr id="3" name="TextBox 2">
            <a:extLst>
              <a:ext uri="{FF2B5EF4-FFF2-40B4-BE49-F238E27FC236}">
                <a16:creationId xmlns:a16="http://schemas.microsoft.com/office/drawing/2014/main" id="{C32044E7-3EE4-AA3B-AC83-F1E8028CD389}"/>
              </a:ext>
            </a:extLst>
          </p:cNvPr>
          <p:cNvSpPr txBox="1"/>
          <p:nvPr/>
        </p:nvSpPr>
        <p:spPr>
          <a:xfrm>
            <a:off x="139958" y="1912776"/>
            <a:ext cx="7937242" cy="4524315"/>
          </a:xfrm>
          <a:prstGeom prst="rect">
            <a:avLst/>
          </a:prstGeom>
          <a:noFill/>
        </p:spPr>
        <p:txBody>
          <a:bodyPr wrap="square" rtlCol="0">
            <a:spAutoFit/>
          </a:bodyPr>
          <a:lstStyle/>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To gain insights of data distribution, relationships, and patterns using visualization and descriptive statistical techniques.</a:t>
            </a:r>
          </a:p>
          <a:p>
            <a:pPr marL="285750" indent="-28575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To identify potential risk factors and predictors of heart attack using machine learning.</a:t>
            </a:r>
          </a:p>
          <a:p>
            <a:pPr marL="285750" indent="-28575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To determine the best machine learning algorithm to predict heart attacks.</a:t>
            </a:r>
          </a:p>
          <a:p>
            <a:pPr marL="285750" indent="-28575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Use Power BI to easily analyze and understand data by building interactive and visually appealing dashboards.</a:t>
            </a:r>
          </a:p>
        </p:txBody>
      </p:sp>
    </p:spTree>
    <p:extLst>
      <p:ext uri="{BB962C8B-B14F-4D97-AF65-F5344CB8AC3E}">
        <p14:creationId xmlns:p14="http://schemas.microsoft.com/office/powerpoint/2010/main" val="4090579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2" descr="Humanheart Beating GIF - Humanheart Beating Chambers - Discover &amp; Share GIFs">
            <a:extLst>
              <a:ext uri="{FF2B5EF4-FFF2-40B4-BE49-F238E27FC236}">
                <a16:creationId xmlns:a16="http://schemas.microsoft.com/office/drawing/2014/main" id="{2C6BFEBA-32C9-111B-D6D1-7722F2B8C67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890546" y="4248472"/>
            <a:ext cx="2121227" cy="205171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F2E4312-F913-8E3A-DC0D-8AF3D78DC70C}"/>
              </a:ext>
            </a:extLst>
          </p:cNvPr>
          <p:cNvSpPr txBox="1"/>
          <p:nvPr/>
        </p:nvSpPr>
        <p:spPr>
          <a:xfrm>
            <a:off x="89662" y="1397609"/>
            <a:ext cx="10234956" cy="5324535"/>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heart attack, also known as a myocardial infarction (MI), is a dangerous medical illness in which the blood supply to a section of the heart is cut off, causing damage or death of heart muscle cells. Among the symptoms of a heart attack include chest discomfort, shortness of breath, nausea, and sweating. Urgent medical intervention is required to avoid additional harm and enhance survival prospects.</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Exploratory Data Analysis (EDA) </a:t>
            </a:r>
            <a:r>
              <a:rPr lang="en-US" sz="2000" dirty="0">
                <a:latin typeface="Times New Roman" panose="02020603050405020304" pitchFamily="18" charset="0"/>
                <a:cs typeface="Times New Roman" panose="02020603050405020304" pitchFamily="18" charset="0"/>
              </a:rPr>
              <a:t>can provide insights into the potential risk factors and predictors of heart disease, helping healthcare professionals identify high-risk patients and develop personalized treatment plans.</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EDA can be used to assist in determining the demographic characteristics, clinical factors, and lifestyle factors that are related with a higher likelihood of getting heart disease. A person's age, gender, genetic history, whether or not they smoke, whether or not they have high blood pressure, high cholesterol, diabetes, or obesity are all potential contributors to this condition.</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can decrease the incidence and death rates of heart disease and improve patient outcomes by identifying these variables and adopting focused therapies.</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AF90B53-1DC9-821B-6300-0EAE4BCD6C3A}"/>
              </a:ext>
            </a:extLst>
          </p:cNvPr>
          <p:cNvSpPr txBox="1"/>
          <p:nvPr/>
        </p:nvSpPr>
        <p:spPr>
          <a:xfrm>
            <a:off x="0" y="643556"/>
            <a:ext cx="6096000" cy="754053"/>
          </a:xfrm>
          <a:prstGeom prst="rect">
            <a:avLst/>
          </a:prstGeom>
          <a:noFill/>
        </p:spPr>
        <p:txBody>
          <a:bodyPr wrap="square">
            <a:spAutoFit/>
          </a:bodyPr>
          <a:lstStyle/>
          <a:p>
            <a:pPr algn="just"/>
            <a:r>
              <a:rPr lang="en-US" sz="4300" b="1" kern="120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INTRODUCTION</a:t>
            </a:r>
            <a:r>
              <a:rPr lang="en-IN" sz="3200" b="1" dirty="0">
                <a:solidFill>
                  <a:srgbClr val="FF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33584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2" descr="Humanheart Beating GIF - Humanheart Beating Chambers - Discover &amp; Share GIFs">
            <a:extLst>
              <a:ext uri="{FF2B5EF4-FFF2-40B4-BE49-F238E27FC236}">
                <a16:creationId xmlns:a16="http://schemas.microsoft.com/office/drawing/2014/main" id="{2C6BFEBA-32C9-111B-D6D1-7722F2B8C67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967883" y="3776768"/>
            <a:ext cx="2865471" cy="277156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F2E4312-F913-8E3A-DC0D-8AF3D78DC70C}"/>
              </a:ext>
            </a:extLst>
          </p:cNvPr>
          <p:cNvSpPr txBox="1"/>
          <p:nvPr/>
        </p:nvSpPr>
        <p:spPr>
          <a:xfrm>
            <a:off x="179323" y="2023230"/>
            <a:ext cx="8788560" cy="4093428"/>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With the increasing availability of healthcare data and the growing power of machine learning algorithms, it is now possible to use machine learning to predict the likelihood of heart attacks in individuals.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Machine learning algorithms may find hidden patterns and correlations in massive datasets. Machine learning algorithms can estimate heart attack risk by assessing risk variables including age, gender, blood pressure, cholesterol, and smoking status.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Machine learning can identify high-risk heart disease patients and provide focused preventive and treatment to enhance public health. Technology can also help doctors make better diagnosis and treatments, lowering healthcare costs and increasing patient outcomes.</a:t>
            </a:r>
          </a:p>
        </p:txBody>
      </p:sp>
      <p:sp>
        <p:nvSpPr>
          <p:cNvPr id="5" name="TextBox 4">
            <a:extLst>
              <a:ext uri="{FF2B5EF4-FFF2-40B4-BE49-F238E27FC236}">
                <a16:creationId xmlns:a16="http://schemas.microsoft.com/office/drawing/2014/main" id="{1AF90B53-1DC9-821B-6300-0EAE4BCD6C3A}"/>
              </a:ext>
            </a:extLst>
          </p:cNvPr>
          <p:cNvSpPr txBox="1"/>
          <p:nvPr/>
        </p:nvSpPr>
        <p:spPr>
          <a:xfrm>
            <a:off x="97621" y="859062"/>
            <a:ext cx="6096000" cy="1077218"/>
          </a:xfrm>
          <a:prstGeom prst="rect">
            <a:avLst/>
          </a:prstGeom>
          <a:noFill/>
        </p:spPr>
        <p:txBody>
          <a:bodyPr wrap="square">
            <a:spAutoFit/>
          </a:bodyPr>
          <a:lstStyle/>
          <a:p>
            <a:pPr algn="just"/>
            <a:r>
              <a:rPr lang="en-US" sz="3200" b="1" i="0" dirty="0">
                <a:solidFill>
                  <a:srgbClr val="FF0000"/>
                </a:solidFill>
                <a:effectLst/>
                <a:latin typeface="arial" panose="020B0604020202020204" pitchFamily="34" charset="0"/>
              </a:rPr>
              <a:t>Predictive Modeling </a:t>
            </a:r>
          </a:p>
          <a:p>
            <a:pPr algn="just"/>
            <a:r>
              <a:rPr lang="en-IN" sz="3200" b="1" dirty="0">
                <a:solidFill>
                  <a:srgbClr val="FF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90878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5">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4EE3CED-5287-110D-5448-4578C2A151B5}"/>
              </a:ext>
            </a:extLst>
          </p:cNvPr>
          <p:cNvSpPr>
            <a:spLocks noGrp="1"/>
          </p:cNvSpPr>
          <p:nvPr>
            <p:ph type="title"/>
          </p:nvPr>
        </p:nvSpPr>
        <p:spPr>
          <a:xfrm>
            <a:off x="0" y="250031"/>
            <a:ext cx="5387502" cy="1325563"/>
          </a:xfrm>
        </p:spPr>
        <p:txBody>
          <a:bodyPr vert="horz" lIns="91440" tIns="45720" rIns="91440" bIns="45720" rtlCol="0" anchor="ctr">
            <a:normAutofit/>
          </a:bodyPr>
          <a:lstStyle/>
          <a:p>
            <a:r>
              <a:rPr lang="en-US" b="1" dirty="0">
                <a:ln w="13462">
                  <a:solidFill>
                    <a:schemeClr val="bg1"/>
                  </a:solidFill>
                  <a:prstDash val="solid"/>
                </a:ln>
                <a:effectLst>
                  <a:outerShdw dist="38100" dir="2700000" algn="bl" rotWithShape="0">
                    <a:schemeClr val="accent5"/>
                  </a:outerShdw>
                </a:effectLst>
                <a:latin typeface="Times New Roman" panose="02020603050405020304" pitchFamily="18" charset="0"/>
                <a:cs typeface="Times New Roman" panose="02020603050405020304" pitchFamily="18" charset="0"/>
              </a:rPr>
              <a:t>METHODOLOGY</a:t>
            </a:r>
            <a:br>
              <a:rPr lang="en-US" b="1" dirty="0">
                <a:ln w="13462">
                  <a:solidFill>
                    <a:schemeClr val="bg1"/>
                  </a:solidFill>
                  <a:prstDash val="solid"/>
                </a:ln>
                <a:effectLst>
                  <a:outerShdw dist="38100" dir="2700000" algn="bl" rotWithShape="0">
                    <a:schemeClr val="accent5"/>
                  </a:outerShdw>
                </a:effectLst>
              </a:rPr>
            </a:br>
            <a:endParaRPr lang="en-US" b="1" dirty="0">
              <a:ln w="13462">
                <a:solidFill>
                  <a:schemeClr val="bg1"/>
                </a:solidFill>
                <a:prstDash val="solid"/>
              </a:ln>
              <a:effectLst>
                <a:outerShdw dist="38100" dir="2700000" algn="bl" rotWithShape="0">
                  <a:schemeClr val="accent5"/>
                </a:outerShdw>
              </a:effectLst>
            </a:endParaRPr>
          </a:p>
        </p:txBody>
      </p:sp>
      <p:pic>
        <p:nvPicPr>
          <p:cNvPr id="12" name="Picture 11">
            <a:extLst>
              <a:ext uri="{FF2B5EF4-FFF2-40B4-BE49-F238E27FC236}">
                <a16:creationId xmlns:a16="http://schemas.microsoft.com/office/drawing/2014/main" id="{727A11D0-40C8-93BC-B1EB-EB4FC8C74734}"/>
              </a:ext>
            </a:extLst>
          </p:cNvPr>
          <p:cNvPicPr>
            <a:picLocks noChangeAspect="1"/>
          </p:cNvPicPr>
          <p:nvPr/>
        </p:nvPicPr>
        <p:blipFill rotWithShape="1">
          <a:blip r:embed="rId2"/>
          <a:srcRect l="9784" r="23370" b="2"/>
          <a:stretch/>
        </p:blipFill>
        <p:spPr>
          <a:xfrm>
            <a:off x="7529449" y="2202247"/>
            <a:ext cx="4662551" cy="4655753"/>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35" name="!!Oval">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9" name="!!Arc">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DD6C2670-3385-A7F7-E7B8-98B62E6970B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EBBEC185-B594-4560-AF5D-6CE7901A8D71}" type="slidenum">
              <a:rPr lang="en-US">
                <a:solidFill>
                  <a:srgbClr val="FFFFFF"/>
                </a:solidFill>
                <a:latin typeface="Calibri" panose="020F0502020204030204"/>
              </a:rPr>
              <a:pPr>
                <a:spcAft>
                  <a:spcPts val="600"/>
                </a:spcAft>
                <a:defRPr/>
              </a:pPr>
              <a:t>6</a:t>
            </a:fld>
            <a:endParaRPr lang="en-US">
              <a:solidFill>
                <a:srgbClr val="FFFFFF"/>
              </a:solidFill>
              <a:latin typeface="Calibri" panose="020F0502020204030204"/>
            </a:endParaRPr>
          </a:p>
        </p:txBody>
      </p:sp>
      <p:sp>
        <p:nvSpPr>
          <p:cNvPr id="9" name="Title 1">
            <a:extLst>
              <a:ext uri="{FF2B5EF4-FFF2-40B4-BE49-F238E27FC236}">
                <a16:creationId xmlns:a16="http://schemas.microsoft.com/office/drawing/2014/main" id="{CC6838E4-F7FC-8187-6B2F-A4E7D220C451}"/>
              </a:ext>
            </a:extLst>
          </p:cNvPr>
          <p:cNvSpPr txBox="1">
            <a:spLocks/>
          </p:cNvSpPr>
          <p:nvPr/>
        </p:nvSpPr>
        <p:spPr>
          <a:xfrm>
            <a:off x="-2273461" y="3857907"/>
            <a:ext cx="5763228" cy="58399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endParaRPr lang="en-IN" sz="43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endParaRPr>
          </a:p>
        </p:txBody>
      </p:sp>
      <p:graphicFrame>
        <p:nvGraphicFramePr>
          <p:cNvPr id="43" name="TextBox 4">
            <a:extLst>
              <a:ext uri="{FF2B5EF4-FFF2-40B4-BE49-F238E27FC236}">
                <a16:creationId xmlns:a16="http://schemas.microsoft.com/office/drawing/2014/main" id="{9A7C3031-3B73-0FCD-F999-216A3BECD78E}"/>
              </a:ext>
            </a:extLst>
          </p:cNvPr>
          <p:cNvGraphicFramePr/>
          <p:nvPr>
            <p:extLst>
              <p:ext uri="{D42A27DB-BD31-4B8C-83A1-F6EECF244321}">
                <p14:modId xmlns:p14="http://schemas.microsoft.com/office/powerpoint/2010/main" val="2332359727"/>
              </p:ext>
            </p:extLst>
          </p:nvPr>
        </p:nvGraphicFramePr>
        <p:xfrm>
          <a:off x="838200" y="1825625"/>
          <a:ext cx="5387502"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1478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3">
            <a:extLst>
              <a:ext uri="{FF2B5EF4-FFF2-40B4-BE49-F238E27FC236}">
                <a16:creationId xmlns:a16="http://schemas.microsoft.com/office/drawing/2014/main" id="{0DEDCC5D-8B8A-40DB-BE90-A3AA27C64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45">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54" name="Rectangle 46">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47">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Rectangle 49">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46FAF9-2C66-F1D2-3E6E-7556BEB19653}"/>
              </a:ext>
            </a:extLst>
          </p:cNvPr>
          <p:cNvSpPr>
            <a:spLocks noGrp="1"/>
          </p:cNvSpPr>
          <p:nvPr>
            <p:ph type="title"/>
          </p:nvPr>
        </p:nvSpPr>
        <p:spPr>
          <a:xfrm>
            <a:off x="1282963" y="1238080"/>
            <a:ext cx="9849751" cy="1349671"/>
          </a:xfrm>
        </p:spPr>
        <p:txBody>
          <a:bodyPr vert="horz" lIns="91440" tIns="45720" rIns="91440" bIns="45720" rtlCol="0" anchor="b">
            <a:normAutofit/>
          </a:bodyPr>
          <a:lstStyle/>
          <a:p>
            <a:r>
              <a:rPr lang="en-US" sz="43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TOOLS</a:t>
            </a:r>
          </a:p>
        </p:txBody>
      </p:sp>
      <p:sp>
        <p:nvSpPr>
          <p:cNvPr id="4" name="Slide Number Placeholder 3">
            <a:extLst>
              <a:ext uri="{FF2B5EF4-FFF2-40B4-BE49-F238E27FC236}">
                <a16:creationId xmlns:a16="http://schemas.microsoft.com/office/drawing/2014/main" id="{F5285B29-DC74-4C35-1E34-5A62844DDCEE}"/>
              </a:ext>
            </a:extLst>
          </p:cNvPr>
          <p:cNvSpPr>
            <a:spLocks noGrp="1"/>
          </p:cNvSpPr>
          <p:nvPr>
            <p:ph type="sldNum" sz="quarter" idx="12"/>
          </p:nvPr>
        </p:nvSpPr>
        <p:spPr>
          <a:xfrm>
            <a:off x="8610600" y="6492240"/>
            <a:ext cx="2522114" cy="365125"/>
          </a:xfrm>
        </p:spPr>
        <p:txBody>
          <a:bodyPr vert="horz" lIns="91440" tIns="45720" rIns="91440" bIns="45720" rtlCol="0" anchor="ctr">
            <a:normAutofit/>
          </a:bodyPr>
          <a:lstStyle/>
          <a:p>
            <a:pPr>
              <a:spcAft>
                <a:spcPts val="600"/>
              </a:spcAft>
            </a:pPr>
            <a:fld id="{EBBEC185-B594-4560-AF5D-6CE7901A8D71}" type="slidenum">
              <a:rPr lang="en-US" smtClean="0"/>
              <a:pPr>
                <a:spcAft>
                  <a:spcPts val="600"/>
                </a:spcAft>
              </a:pPr>
              <a:t>7</a:t>
            </a:fld>
            <a:endParaRPr lang="en-US"/>
          </a:p>
        </p:txBody>
      </p:sp>
      <p:graphicFrame>
        <p:nvGraphicFramePr>
          <p:cNvPr id="19" name="TextBox 5">
            <a:extLst>
              <a:ext uri="{FF2B5EF4-FFF2-40B4-BE49-F238E27FC236}">
                <a16:creationId xmlns:a16="http://schemas.microsoft.com/office/drawing/2014/main" id="{FED78935-0560-1649-8FBE-D0A8CE4DA73D}"/>
              </a:ext>
            </a:extLst>
          </p:cNvPr>
          <p:cNvGraphicFramePr/>
          <p:nvPr>
            <p:extLst>
              <p:ext uri="{D42A27DB-BD31-4B8C-83A1-F6EECF244321}">
                <p14:modId xmlns:p14="http://schemas.microsoft.com/office/powerpoint/2010/main" val="702553178"/>
              </p:ext>
            </p:extLst>
          </p:nvPr>
        </p:nvGraphicFramePr>
        <p:xfrm>
          <a:off x="1284626" y="2902912"/>
          <a:ext cx="9848088" cy="31009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1867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6">
            <a:extLst>
              <a:ext uri="{FF2B5EF4-FFF2-40B4-BE49-F238E27FC236}">
                <a16:creationId xmlns:a16="http://schemas.microsoft.com/office/drawing/2014/main" id="{88EB6E95-9C89-4CFF-A598-F278D0DFB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8">
            <a:extLst>
              <a:ext uri="{FF2B5EF4-FFF2-40B4-BE49-F238E27FC236}">
                <a16:creationId xmlns:a16="http://schemas.microsoft.com/office/drawing/2014/main" id="{474CD0F4-EA2A-4E5D-AE73-1112C1CA2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7B52CC46-2F3C-D1B2-A705-811978428934}"/>
              </a:ext>
            </a:extLst>
          </p:cNvPr>
          <p:cNvSpPr>
            <a:spLocks noGrp="1"/>
          </p:cNvSpPr>
          <p:nvPr>
            <p:ph type="title"/>
          </p:nvPr>
        </p:nvSpPr>
        <p:spPr>
          <a:xfrm>
            <a:off x="-305" y="-3"/>
            <a:ext cx="8158988" cy="753406"/>
          </a:xfrm>
        </p:spPr>
        <p:txBody>
          <a:bodyPr vert="horz" lIns="91440" tIns="45720" rIns="91440" bIns="45720" rtlCol="0" anchor="ctr">
            <a:normAutofit/>
          </a:bodyPr>
          <a:lstStyle/>
          <a:p>
            <a:pPr algn="just"/>
            <a:r>
              <a:rPr lang="en-US" sz="4300" b="1" kern="120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LITERATURE</a:t>
            </a:r>
            <a:r>
              <a:rPr lang="en-US" sz="4800" b="1" kern="120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 REVIEW</a:t>
            </a:r>
          </a:p>
        </p:txBody>
      </p:sp>
      <p:grpSp>
        <p:nvGrpSpPr>
          <p:cNvPr id="57" name="Group 10">
            <a:extLst>
              <a:ext uri="{FF2B5EF4-FFF2-40B4-BE49-F238E27FC236}">
                <a16:creationId xmlns:a16="http://schemas.microsoft.com/office/drawing/2014/main" id="{A1EDC8FC-C3D1-4FE4-8E66-29767478DB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58" name="Freeform: Shape 11">
              <a:extLst>
                <a:ext uri="{FF2B5EF4-FFF2-40B4-BE49-F238E27FC236}">
                  <a16:creationId xmlns:a16="http://schemas.microsoft.com/office/drawing/2014/main" id="{51638344-E7F0-4958-8208-ADCB82256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12">
              <a:extLst>
                <a:ext uri="{FF2B5EF4-FFF2-40B4-BE49-F238E27FC236}">
                  <a16:creationId xmlns:a16="http://schemas.microsoft.com/office/drawing/2014/main" id="{4E1970FB-4D97-4834-84EC-E48B27CC1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13">
              <a:extLst>
                <a:ext uri="{FF2B5EF4-FFF2-40B4-BE49-F238E27FC236}">
                  <a16:creationId xmlns:a16="http://schemas.microsoft.com/office/drawing/2014/main" id="{CEA7D5D6-1774-4826-A365-56CA591C9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C9CE5CDD-EDFB-416F-889C-A7DB46AA9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1BC136B2-4D8D-4561-95D5-56167F411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114799"/>
            <a:ext cx="3655725" cy="2743201"/>
            <a:chOff x="-305" y="-1"/>
            <a:chExt cx="3832880" cy="2876136"/>
          </a:xfrm>
        </p:grpSpPr>
        <p:sp>
          <p:nvSpPr>
            <p:cNvPr id="18" name="Freeform: Shape 17">
              <a:extLst>
                <a:ext uri="{FF2B5EF4-FFF2-40B4-BE49-F238E27FC236}">
                  <a16:creationId xmlns:a16="http://schemas.microsoft.com/office/drawing/2014/main" id="{2C3B060E-7597-4B31-9EBE-16DBC974C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37A35E4-8449-4A65-9CFF-F87916203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25774B36-1747-45AE-82C4-C5BA90C518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20">
              <a:extLst>
                <a:ext uri="{FF2B5EF4-FFF2-40B4-BE49-F238E27FC236}">
                  <a16:creationId xmlns:a16="http://schemas.microsoft.com/office/drawing/2014/main" id="{0022F94E-D4FB-4369-A3EE-7D82330BA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Slide Number Placeholder 48">
            <a:extLst>
              <a:ext uri="{FF2B5EF4-FFF2-40B4-BE49-F238E27FC236}">
                <a16:creationId xmlns:a16="http://schemas.microsoft.com/office/drawing/2014/main" id="{D80F2768-AD19-A3AA-649C-69D4D02A685A}"/>
              </a:ext>
            </a:extLst>
          </p:cNvPr>
          <p:cNvSpPr>
            <a:spLocks noGrp="1"/>
          </p:cNvSpPr>
          <p:nvPr>
            <p:ph type="sldNum" sz="quarter" idx="12"/>
          </p:nvPr>
        </p:nvSpPr>
        <p:spPr/>
        <p:txBody>
          <a:bodyPr/>
          <a:lstStyle/>
          <a:p>
            <a:fld id="{EBBEC185-B594-4560-AF5D-6CE7901A8D71}" type="slidenum">
              <a:rPr lang="en-IN" smtClean="0"/>
              <a:t>8</a:t>
            </a:fld>
            <a:endParaRPr lang="en-IN"/>
          </a:p>
        </p:txBody>
      </p:sp>
      <p:sp>
        <p:nvSpPr>
          <p:cNvPr id="4" name="TextBox 3">
            <a:extLst>
              <a:ext uri="{FF2B5EF4-FFF2-40B4-BE49-F238E27FC236}">
                <a16:creationId xmlns:a16="http://schemas.microsoft.com/office/drawing/2014/main" id="{4C4E40C4-B00C-CBA4-E7A7-D2E60F20E67C}"/>
              </a:ext>
            </a:extLst>
          </p:cNvPr>
          <p:cNvSpPr txBox="1"/>
          <p:nvPr/>
        </p:nvSpPr>
        <p:spPr>
          <a:xfrm>
            <a:off x="81767" y="817543"/>
            <a:ext cx="11560629" cy="5749587"/>
          </a:xfrm>
          <a:prstGeom prst="rect">
            <a:avLst/>
          </a:prstGeom>
          <a:noFill/>
        </p:spPr>
        <p:txBody>
          <a:bodyPr wrap="square" lIns="91440" tIns="45720" rIns="91440" bIns="45720" rtlCol="0" anchor="t">
            <a:spAutoFit/>
          </a:bodyPr>
          <a:lstStyle/>
          <a:p>
            <a:pPr marL="342900" indent="-342900" algn="just">
              <a:lnSpc>
                <a:spcPct val="107000"/>
              </a:lnSpc>
              <a:spcAft>
                <a:spcPts val="800"/>
              </a:spcAft>
              <a:buFont typeface="Arial" panose="020B0604020202020204" pitchFamily="34" charset="0"/>
              <a:buChar char="•"/>
            </a:pPr>
            <a:r>
              <a:rPr lang="en-IN" sz="2000" dirty="0">
                <a:latin typeface="Times New Roman"/>
                <a:cs typeface="Times New Roman"/>
              </a:rPr>
              <a:t>Ghadge P, </a:t>
            </a:r>
            <a:r>
              <a:rPr lang="en-IN" sz="2000" dirty="0" err="1">
                <a:latin typeface="Times New Roman"/>
                <a:cs typeface="Times New Roman"/>
              </a:rPr>
              <a:t>Girme</a:t>
            </a:r>
            <a:r>
              <a:rPr lang="en-IN" sz="2000" dirty="0">
                <a:latin typeface="Times New Roman"/>
                <a:cs typeface="Times New Roman"/>
              </a:rPr>
              <a:t> V, </a:t>
            </a:r>
            <a:r>
              <a:rPr lang="en-IN" sz="2000" dirty="0" err="1">
                <a:latin typeface="Times New Roman"/>
                <a:cs typeface="Times New Roman"/>
              </a:rPr>
              <a:t>Kokane</a:t>
            </a:r>
            <a:r>
              <a:rPr lang="en-IN" sz="2000" dirty="0">
                <a:latin typeface="Times New Roman"/>
                <a:cs typeface="Times New Roman"/>
              </a:rPr>
              <a:t> K, Deshmukh P</a:t>
            </a:r>
            <a:r>
              <a:rPr lang="en-US" sz="2000" dirty="0">
                <a:latin typeface="Times New Roman"/>
                <a:cs typeface="Times New Roman"/>
              </a:rPr>
              <a:t> in their paper provides a prototype of an intelligent system that uses big data and data mining techniques to predict heart attack based on historical data and various risk factors. [4]</a:t>
            </a:r>
          </a:p>
          <a:p>
            <a:pPr marL="342900" indent="-342900" algn="just">
              <a:lnSpc>
                <a:spcPct val="107000"/>
              </a:lnSpc>
              <a:spcAft>
                <a:spcPts val="800"/>
              </a:spcAft>
              <a:buFont typeface="Arial" panose="020B0604020202020204" pitchFamily="34" charset="0"/>
              <a:buChar char="•"/>
            </a:pPr>
            <a:r>
              <a:rPr lang="en-US" sz="2000" dirty="0" err="1">
                <a:latin typeface="Times New Roman"/>
                <a:cs typeface="Times New Roman"/>
              </a:rPr>
              <a:t>Boshra</a:t>
            </a:r>
            <a:r>
              <a:rPr lang="en-US" sz="2000" dirty="0">
                <a:latin typeface="Times New Roman"/>
                <a:cs typeface="Times New Roman"/>
              </a:rPr>
              <a:t> Brahmi et al. developed information mining approaches for cardiac disease forecasting and analysis. The main goal is to evaluate J48, Decision Tree, KNN, SMO, and Naïve Bayes </a:t>
            </a:r>
            <a:r>
              <a:rPr lang="en-US" sz="2000" dirty="0" err="1">
                <a:latin typeface="Times New Roman"/>
                <a:cs typeface="Times New Roman"/>
              </a:rPr>
              <a:t>characterisation</a:t>
            </a:r>
            <a:r>
              <a:rPr lang="en-US" sz="2000" dirty="0">
                <a:latin typeface="Times New Roman"/>
                <a:cs typeface="Times New Roman"/>
              </a:rPr>
              <a:t> approaches. Following that, some presentation is examined for exactness, precision, awareness, and explicitness. J48 and choice tree are the best coronary disease prediction methods.[1]</a:t>
            </a:r>
          </a:p>
          <a:p>
            <a:pPr marL="342900" indent="-342900" algn="just">
              <a:lnSpc>
                <a:spcPct val="107000"/>
              </a:lnSpc>
              <a:spcAft>
                <a:spcPts val="800"/>
              </a:spcAft>
              <a:buFont typeface="Arial" panose="020B0604020202020204" pitchFamily="34" charset="0"/>
              <a:buChar char="•"/>
            </a:pPr>
            <a:r>
              <a:rPr lang="en-US" sz="2000" dirty="0">
                <a:latin typeface="Times New Roman"/>
                <a:cs typeface="Times New Roman"/>
              </a:rPr>
              <a:t>Sudha, A., P. Gayathri, and N. </a:t>
            </a:r>
            <a:r>
              <a:rPr lang="en-US" sz="2000" dirty="0" err="1">
                <a:latin typeface="Times New Roman"/>
                <a:cs typeface="Times New Roman"/>
              </a:rPr>
              <a:t>Jaisankar</a:t>
            </a:r>
            <a:r>
              <a:rPr lang="en-US" sz="2000" dirty="0">
                <a:latin typeface="Times New Roman"/>
                <a:cs typeface="Times New Roman"/>
              </a:rPr>
              <a:t> provides a data mining approach for predicting stroke disease using three classification algorithms: decision tree, naive Bayes and neural network.[7]</a:t>
            </a:r>
          </a:p>
          <a:p>
            <a:pPr marL="342900" indent="-342900" algn="just">
              <a:lnSpc>
                <a:spcPct val="107000"/>
              </a:lnSpc>
              <a:spcAft>
                <a:spcPts val="800"/>
              </a:spcAft>
              <a:buFont typeface="Arial" panose="020B0604020202020204" pitchFamily="34" charset="0"/>
              <a:buChar char="•"/>
            </a:pPr>
            <a:r>
              <a:rPr lang="en-US" sz="2000" dirty="0">
                <a:latin typeface="Times New Roman"/>
                <a:cs typeface="Times New Roman"/>
              </a:rPr>
              <a:t>Chala </a:t>
            </a:r>
            <a:r>
              <a:rPr lang="en-US" sz="2000" dirty="0" err="1">
                <a:latin typeface="Times New Roman"/>
                <a:cs typeface="Times New Roman"/>
              </a:rPr>
              <a:t>Beyene</a:t>
            </a:r>
            <a:r>
              <a:rPr lang="en-US" sz="2000" dirty="0">
                <a:latin typeface="Times New Roman"/>
                <a:cs typeface="Times New Roman"/>
              </a:rPr>
              <a:t> et al, recommended Prediction and Analysis the occurrence of Heart Disease Using Data Mining Techniques in short time. It uses different medical attributes such as blood sugar and heart rate, age, sex are some of the attributes are included to identify if the person has heart disease or not. Analyses of dataset are computed using WEKA software. [2]</a:t>
            </a:r>
            <a:endParaRPr lang="en-US" sz="2000" dirty="0">
              <a:latin typeface="Times New Roman" panose="02020603050405020304" pitchFamily="18" charset="0"/>
              <a:cs typeface="Times New Roman" panose="02020603050405020304" pitchFamily="18" charset="0"/>
            </a:endParaRPr>
          </a:p>
          <a:p>
            <a:pPr marL="342900" indent="-342900" algn="just">
              <a:lnSpc>
                <a:spcPct val="107000"/>
              </a:lnSpc>
              <a:spcAft>
                <a:spcPts val="800"/>
              </a:spcAft>
              <a:buFont typeface="Arial,Sans-Serif" panose="020B0604020202020204" pitchFamily="34" charset="0"/>
              <a:buChar char="•"/>
            </a:pPr>
            <a:r>
              <a:rPr lang="en-US" sz="2000" dirty="0">
                <a:latin typeface="Times New Roman"/>
                <a:cs typeface="Times New Roman"/>
              </a:rPr>
              <a:t>The study conducted by Yadav et al. (2021) provides valuable insights into the application of ML algorithms for predicting heart disease. The results of this study can be used to develop more accurate and efficient prediction models for heart disease.[10]</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4573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6">
            <a:extLst>
              <a:ext uri="{FF2B5EF4-FFF2-40B4-BE49-F238E27FC236}">
                <a16:creationId xmlns:a16="http://schemas.microsoft.com/office/drawing/2014/main" id="{88EB6E95-9C89-4CFF-A598-F278D0DFB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8">
            <a:extLst>
              <a:ext uri="{FF2B5EF4-FFF2-40B4-BE49-F238E27FC236}">
                <a16:creationId xmlns:a16="http://schemas.microsoft.com/office/drawing/2014/main" id="{474CD0F4-EA2A-4E5D-AE73-1112C1CA2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7B52CC46-2F3C-D1B2-A705-811978428934}"/>
              </a:ext>
            </a:extLst>
          </p:cNvPr>
          <p:cNvSpPr>
            <a:spLocks noGrp="1"/>
          </p:cNvSpPr>
          <p:nvPr>
            <p:ph type="title"/>
          </p:nvPr>
        </p:nvSpPr>
        <p:spPr>
          <a:xfrm>
            <a:off x="0" y="125526"/>
            <a:ext cx="6863920" cy="773070"/>
          </a:xfrm>
        </p:spPr>
        <p:txBody>
          <a:bodyPr vert="horz" lIns="91440" tIns="45720" rIns="91440" bIns="45720" rtlCol="0" anchor="ctr">
            <a:normAutofit/>
          </a:bodyPr>
          <a:lstStyle/>
          <a:p>
            <a:pPr algn="just"/>
            <a:r>
              <a:rPr lang="en-US" sz="4300" b="1" kern="120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LITERATURE</a:t>
            </a:r>
            <a:r>
              <a:rPr lang="en-US" sz="4800" b="1" kern="120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 REVIEW</a:t>
            </a:r>
          </a:p>
        </p:txBody>
      </p:sp>
      <p:grpSp>
        <p:nvGrpSpPr>
          <p:cNvPr id="57" name="Group 10">
            <a:extLst>
              <a:ext uri="{FF2B5EF4-FFF2-40B4-BE49-F238E27FC236}">
                <a16:creationId xmlns:a16="http://schemas.microsoft.com/office/drawing/2014/main" id="{A1EDC8FC-C3D1-4FE4-8E66-29767478DB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58" name="Freeform: Shape 11">
              <a:extLst>
                <a:ext uri="{FF2B5EF4-FFF2-40B4-BE49-F238E27FC236}">
                  <a16:creationId xmlns:a16="http://schemas.microsoft.com/office/drawing/2014/main" id="{51638344-E7F0-4958-8208-ADCB82256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12">
              <a:extLst>
                <a:ext uri="{FF2B5EF4-FFF2-40B4-BE49-F238E27FC236}">
                  <a16:creationId xmlns:a16="http://schemas.microsoft.com/office/drawing/2014/main" id="{4E1970FB-4D97-4834-84EC-E48B27CC1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13">
              <a:extLst>
                <a:ext uri="{FF2B5EF4-FFF2-40B4-BE49-F238E27FC236}">
                  <a16:creationId xmlns:a16="http://schemas.microsoft.com/office/drawing/2014/main" id="{CEA7D5D6-1774-4826-A365-56CA591C9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C9CE5CDD-EDFB-416F-889C-A7DB46AA9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1BC136B2-4D8D-4561-95D5-56167F411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114799"/>
            <a:ext cx="3655725" cy="2743201"/>
            <a:chOff x="-305" y="-1"/>
            <a:chExt cx="3832880" cy="2876136"/>
          </a:xfrm>
        </p:grpSpPr>
        <p:sp>
          <p:nvSpPr>
            <p:cNvPr id="18" name="Freeform: Shape 17">
              <a:extLst>
                <a:ext uri="{FF2B5EF4-FFF2-40B4-BE49-F238E27FC236}">
                  <a16:creationId xmlns:a16="http://schemas.microsoft.com/office/drawing/2014/main" id="{2C3B060E-7597-4B31-9EBE-16DBC974C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37A35E4-8449-4A65-9CFF-F87916203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25774B36-1747-45AE-82C4-C5BA90C518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20">
              <a:extLst>
                <a:ext uri="{FF2B5EF4-FFF2-40B4-BE49-F238E27FC236}">
                  <a16:creationId xmlns:a16="http://schemas.microsoft.com/office/drawing/2014/main" id="{0022F94E-D4FB-4369-A3EE-7D82330BA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Slide Number Placeholder 48">
            <a:extLst>
              <a:ext uri="{FF2B5EF4-FFF2-40B4-BE49-F238E27FC236}">
                <a16:creationId xmlns:a16="http://schemas.microsoft.com/office/drawing/2014/main" id="{D80F2768-AD19-A3AA-649C-69D4D02A685A}"/>
              </a:ext>
            </a:extLst>
          </p:cNvPr>
          <p:cNvSpPr>
            <a:spLocks noGrp="1"/>
          </p:cNvSpPr>
          <p:nvPr>
            <p:ph type="sldNum" sz="quarter" idx="12"/>
          </p:nvPr>
        </p:nvSpPr>
        <p:spPr/>
        <p:txBody>
          <a:bodyPr/>
          <a:lstStyle/>
          <a:p>
            <a:fld id="{EBBEC185-B594-4560-AF5D-6CE7901A8D71}" type="slidenum">
              <a:rPr lang="en-IN" smtClean="0"/>
              <a:t>9</a:t>
            </a:fld>
            <a:endParaRPr lang="en-IN"/>
          </a:p>
        </p:txBody>
      </p:sp>
      <p:sp>
        <p:nvSpPr>
          <p:cNvPr id="4" name="TextBox 3">
            <a:extLst>
              <a:ext uri="{FF2B5EF4-FFF2-40B4-BE49-F238E27FC236}">
                <a16:creationId xmlns:a16="http://schemas.microsoft.com/office/drawing/2014/main" id="{4C4E40C4-B00C-CBA4-E7A7-D2E60F20E67C}"/>
              </a:ext>
            </a:extLst>
          </p:cNvPr>
          <p:cNvSpPr txBox="1"/>
          <p:nvPr/>
        </p:nvSpPr>
        <p:spPr>
          <a:xfrm>
            <a:off x="-305" y="1155574"/>
            <a:ext cx="12064486" cy="5522859"/>
          </a:xfrm>
          <a:prstGeom prst="rect">
            <a:avLst/>
          </a:prstGeom>
          <a:noFill/>
        </p:spPr>
        <p:txBody>
          <a:bodyPr wrap="square" lIns="91440" tIns="45720" rIns="91440" bIns="45720" rtlCol="0" anchor="t">
            <a:spAutoFit/>
          </a:bodyPr>
          <a:lstStyle/>
          <a:p>
            <a:pPr marL="342900" indent="-342900" algn="just">
              <a:lnSpc>
                <a:spcPct val="107000"/>
              </a:lnSpc>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According to V. Chaurasia, CVD is anticipated to be the leading cause of mortality worldwide, accounting for all fatalities.</a:t>
            </a:r>
            <a:r>
              <a:rPr lang="en-IN" sz="2000" dirty="0">
                <a:latin typeface="Times New Roman" panose="02020603050405020304" pitchFamily="18" charset="0"/>
                <a:cs typeface="Times New Roman" panose="02020603050405020304" pitchFamily="18" charset="0"/>
              </a:rPr>
              <a:t> [3]</a:t>
            </a:r>
          </a:p>
          <a:p>
            <a:pPr marL="342900" indent="-342900" algn="just">
              <a:lnSpc>
                <a:spcPct val="107000"/>
              </a:lnSpc>
              <a:spcAft>
                <a:spcPts val="800"/>
              </a:spcAft>
              <a:buFont typeface="Arial" panose="020B0604020202020204" pitchFamily="34" charset="0"/>
              <a:buChar char="•"/>
            </a:pPr>
            <a:r>
              <a:rPr lang="en-US" sz="2000" dirty="0" err="1">
                <a:latin typeface="Times New Roman"/>
                <a:cs typeface="Times New Roman"/>
              </a:rPr>
              <a:t>Marjia</a:t>
            </a:r>
            <a:r>
              <a:rPr lang="en-US" sz="2000" dirty="0">
                <a:latin typeface="Times New Roman"/>
                <a:cs typeface="Times New Roman"/>
              </a:rPr>
              <a:t> Sultana, Afrin Haider, and Mohammad </a:t>
            </a:r>
            <a:r>
              <a:rPr lang="en-US" sz="2000" dirty="0" err="1">
                <a:latin typeface="Times New Roman"/>
                <a:cs typeface="Times New Roman"/>
              </a:rPr>
              <a:t>ShorifUddin</a:t>
            </a:r>
            <a:r>
              <a:rPr lang="en-US" sz="2000" dirty="0">
                <a:latin typeface="Times New Roman"/>
                <a:cs typeface="Times New Roman"/>
              </a:rPr>
              <a:t> have demonstrated that the current datasets for cardiac disease are typically unprocessed, duplicated, and inconsistent. These data sets require pre-processing; during this step, high-dimensional data sets are reduced to low-dimensional data sets.</a:t>
            </a:r>
            <a:r>
              <a:rPr lang="en-IN" sz="2000" dirty="0">
                <a:latin typeface="Times New Roman"/>
                <a:cs typeface="Times New Roman"/>
              </a:rPr>
              <a:t> [8]</a:t>
            </a:r>
          </a:p>
          <a:p>
            <a:pPr marL="342900" indent="-342900" algn="just">
              <a:lnSpc>
                <a:spcPct val="107000"/>
              </a:lnSpc>
              <a:spcAft>
                <a:spcPts val="800"/>
              </a:spcAft>
              <a:buFont typeface="Arial" panose="020B0604020202020204" pitchFamily="34" charset="0"/>
              <a:buChar char="•"/>
            </a:pPr>
            <a:r>
              <a:rPr lang="en-IN" sz="2000" dirty="0" err="1">
                <a:latin typeface="Times New Roman"/>
                <a:cs typeface="Times New Roman"/>
              </a:rPr>
              <a:t>Takçi</a:t>
            </a:r>
            <a:r>
              <a:rPr lang="en-IN" sz="2000" dirty="0">
                <a:latin typeface="Times New Roman"/>
                <a:cs typeface="Times New Roman"/>
              </a:rPr>
              <a:t> </a:t>
            </a:r>
            <a:r>
              <a:rPr lang="en-IN" sz="2000" dirty="0" err="1">
                <a:latin typeface="Times New Roman"/>
                <a:cs typeface="Times New Roman"/>
              </a:rPr>
              <a:t>Hidayet</a:t>
            </a:r>
            <a:r>
              <a:rPr lang="en-IN" sz="2000" dirty="0">
                <a:latin typeface="Times New Roman"/>
                <a:cs typeface="Times New Roman"/>
              </a:rPr>
              <a:t> provides a survey of various machine learning and deep learning methods that are used for predicting heart disease using different datasets. The paper also provides an analytical comparison of different methods and their performance on heart disease prediction. [9]</a:t>
            </a:r>
          </a:p>
          <a:p>
            <a:pPr marL="342900" indent="-342900" algn="just">
              <a:lnSpc>
                <a:spcPct val="107000"/>
              </a:lnSpc>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According to Morley, S.R., men are much more likely than women to report chest discomfort as a symptom. Moreover, women are much more likely to undergo a heart attack if their pain lasts longer than an hour, whereas males are more likely to experience pain durations of less than an hour when experiencing a heart attack.[5]</a:t>
            </a:r>
          </a:p>
          <a:p>
            <a:pPr marL="342900" indent="-342900" algn="just">
              <a:lnSpc>
                <a:spcPct val="107000"/>
              </a:lnSpc>
              <a:spcAft>
                <a:spcPts val="800"/>
              </a:spcAft>
              <a:buFont typeface="Arial,Sans-Serif" panose="020B0604020202020204" pitchFamily="34" charset="0"/>
              <a:buChar char="•"/>
            </a:pPr>
            <a:r>
              <a:rPr lang="en-US" sz="2000" dirty="0">
                <a:latin typeface="Times New Roman"/>
                <a:cs typeface="Times New Roman"/>
              </a:rPr>
              <a:t>Sharma, Himanshu, M A Rizvi, and R U Beg in their paper discuss the use of machine learning algorithms in predicting heart disease. It provides a survey of various machine learning algorithms used in predicting heart disease and compares their performance.[6]</a:t>
            </a:r>
          </a:p>
          <a:p>
            <a:pPr marL="342900" indent="-342900" algn="just">
              <a:lnSpc>
                <a:spcPct val="107000"/>
              </a:lnSpc>
              <a:spcAft>
                <a:spcPts val="8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7755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98F6D0D3438AD45857C96FD56456922" ma:contentTypeVersion="2" ma:contentTypeDescription="Create a new document." ma:contentTypeScope="" ma:versionID="e4d3fa71c6671d8003c65a2016fc73f6">
  <xsd:schema xmlns:xsd="http://www.w3.org/2001/XMLSchema" xmlns:xs="http://www.w3.org/2001/XMLSchema" xmlns:p="http://schemas.microsoft.com/office/2006/metadata/properties" xmlns:ns3="17f0407f-ba3e-4a07-80b2-6b9cdd2d1cf2" targetNamespace="http://schemas.microsoft.com/office/2006/metadata/properties" ma:root="true" ma:fieldsID="143e50cb9c2f0a4b6d2df79fdbf781a4" ns3:_="">
    <xsd:import namespace="17f0407f-ba3e-4a07-80b2-6b9cdd2d1cf2"/>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f0407f-ba3e-4a07-80b2-6b9cdd2d1c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9BBD8CA-CE90-43E2-943D-17759F09C9AD}">
  <ds:schemaRefs>
    <ds:schemaRef ds:uri="17f0407f-ba3e-4a07-80b2-6b9cdd2d1cf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9E7EF94-B1F9-49C5-8CAD-D5666D4CB814}">
  <ds:schemaRefs>
    <ds:schemaRef ds:uri="http://schemas.microsoft.com/sharepoint/v3/contenttype/forms"/>
  </ds:schemaRefs>
</ds:datastoreItem>
</file>

<file path=customXml/itemProps3.xml><?xml version="1.0" encoding="utf-8"?>
<ds:datastoreItem xmlns:ds="http://schemas.openxmlformats.org/officeDocument/2006/customXml" ds:itemID="{E0595B3D-1F24-491F-8150-4450B4FDC4FF}">
  <ds:schemaRefs>
    <ds:schemaRef ds:uri="http://purl.org/dc/dcmitype/"/>
    <ds:schemaRef ds:uri="http://purl.org/dc/elements/1.1/"/>
    <ds:schemaRef ds:uri="http://schemas.microsoft.com/office/infopath/2007/PartnerControls"/>
    <ds:schemaRef ds:uri="http://schemas.microsoft.com/office/2006/documentManagement/types"/>
    <ds:schemaRef ds:uri="http://www.w3.org/XML/1998/namespace"/>
    <ds:schemaRef ds:uri="http://schemas.microsoft.com/office/2006/metadata/properties"/>
    <ds:schemaRef ds:uri="17f0407f-ba3e-4a07-80b2-6b9cdd2d1cf2"/>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11196</TotalTime>
  <Words>1642</Words>
  <Application>Microsoft Office PowerPoint</Application>
  <PresentationFormat>Widescreen</PresentationFormat>
  <Paragraphs>87</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Meiryo</vt:lpstr>
      <vt:lpstr>Arial</vt:lpstr>
      <vt:lpstr>Arial</vt:lpstr>
      <vt:lpstr>Arial,Sans-Serif</vt:lpstr>
      <vt:lpstr>Brush Script MT</vt:lpstr>
      <vt:lpstr>Calibri</vt:lpstr>
      <vt:lpstr>Calibri Light</vt:lpstr>
      <vt:lpstr>Footlight MT Light</vt:lpstr>
      <vt:lpstr>Times New Roman</vt:lpstr>
      <vt:lpstr>Wingdings</vt:lpstr>
      <vt:lpstr>Office Theme</vt:lpstr>
      <vt:lpstr>HEART ATTACK PREDICTION USING EXPLORATORY DATA ANALYSIS</vt:lpstr>
      <vt:lpstr>ABSTRACT</vt:lpstr>
      <vt:lpstr>OBJECTIVE</vt:lpstr>
      <vt:lpstr>PowerPoint Presentation</vt:lpstr>
      <vt:lpstr>PowerPoint Presentation</vt:lpstr>
      <vt:lpstr>METHODOLOGY </vt:lpstr>
      <vt:lpstr>TOOLS</vt:lpstr>
      <vt:lpstr>LITERATURE REVIEW</vt:lpstr>
      <vt:lpstr>LITERATURE REVIEW</vt:lpstr>
      <vt:lpstr>PROBLEM FORMULATION</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Attack Prediction using Machine Learning</dc:title>
  <dc:creator>Shruti Khanduja</dc:creator>
  <cp:lastModifiedBy>Shruti Khanduja</cp:lastModifiedBy>
  <cp:revision>4</cp:revision>
  <dcterms:created xsi:type="dcterms:W3CDTF">2023-03-06T12:53:45Z</dcterms:created>
  <dcterms:modified xsi:type="dcterms:W3CDTF">2023-03-19T18:51:59Z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0x010100B98F6D0D3438AD45857C96FD56456922</vt:lpwstr>
  </property>
</Properties>
</file>