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434" r:id="rId5"/>
    <p:sldId id="457" r:id="rId6"/>
    <p:sldId id="427" r:id="rId7"/>
    <p:sldId id="438" r:id="rId8"/>
    <p:sldId id="439" r:id="rId9"/>
    <p:sldId id="447" r:id="rId10"/>
    <p:sldId id="441" r:id="rId11"/>
    <p:sldId id="442" r:id="rId12"/>
    <p:sldId id="436" r:id="rId13"/>
    <p:sldId id="443" r:id="rId14"/>
    <p:sldId id="463" r:id="rId15"/>
    <p:sldId id="460" r:id="rId16"/>
    <p:sldId id="459" r:id="rId17"/>
    <p:sldId id="430" r:id="rId18"/>
    <p:sldId id="431" r:id="rId19"/>
    <p:sldId id="449" r:id="rId20"/>
    <p:sldId id="464" r:id="rId21"/>
    <p:sldId id="429" r:id="rId22"/>
    <p:sldId id="451" r:id="rId23"/>
    <p:sldId id="452" r:id="rId24"/>
    <p:sldId id="458" r:id="rId25"/>
    <p:sldId id="465" r:id="rId26"/>
    <p:sldId id="453" r:id="rId2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3300"/>
    <a:srgbClr val="990000"/>
    <a:srgbClr val="FFFF00"/>
    <a:srgbClr val="0C2D83"/>
    <a:srgbClr val="66CC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8632" autoAdjust="0"/>
  </p:normalViewPr>
  <p:slideViewPr>
    <p:cSldViewPr snapToGrid="0">
      <p:cViewPr>
        <p:scale>
          <a:sx n="93" d="100"/>
          <a:sy n="93" d="100"/>
        </p:scale>
        <p:origin x="732" y="39"/>
      </p:cViewPr>
      <p:guideLst>
        <p:guide orient="horz" pos="2160"/>
        <p:guide pos="1168"/>
      </p:guideLst>
    </p:cSldViewPr>
  </p:slideViewPr>
  <p:outlineViewPr>
    <p:cViewPr>
      <p:scale>
        <a:sx n="33" d="100"/>
        <a:sy n="33" d="100"/>
      </p:scale>
      <p:origin x="0" y="6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1476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l" defTabSz="93167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3" y="0"/>
            <a:ext cx="3037628" cy="464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216"/>
            <a:ext cx="3037628" cy="464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l" defTabSz="93167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3" y="8832216"/>
            <a:ext cx="3037628" cy="464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BA592BF-96B1-4BDD-AB63-48571AD14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4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l" defTabSz="93167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3" y="0"/>
            <a:ext cx="3037628" cy="464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8"/>
            <a:ext cx="5140112" cy="41824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171" tIns="46586" rIns="93171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216"/>
            <a:ext cx="3037628" cy="464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l" defTabSz="93167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3" y="8832216"/>
            <a:ext cx="3037628" cy="464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58B39FB-84CC-4C5A-B5B1-8154B1214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38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32-bits give you single precision</a:t>
            </a:r>
            <a:r>
              <a:rPr lang="en-US" baseline="0" dirty="0"/>
              <a:t> floating point (called float or single in most programming languages)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D1EDA-00D7-4734-9C78-BCD57167837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4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94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6269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E9278C8-E5EE-462E-BFC0-169FC82E5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CE2C88F-2F80-4F57-B629-AD63D6A3CD1E}" type="datetime3">
              <a:rPr lang="en-US"/>
              <a:pPr>
                <a:defRPr/>
              </a:pPr>
              <a:t>19 December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8107B25-DB33-4D52-9248-649980D80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B8CC284-99AC-4293-AE5B-530D41210E42}" type="datetime3">
              <a:rPr lang="en-US"/>
              <a:pPr>
                <a:defRPr/>
              </a:pPr>
              <a:t>19 December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1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706F834-159A-4AE9-914A-1B0F0E8AD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0E6973E-609D-4352-9813-DC0294ABD1EE}" type="datetime3">
              <a:rPr lang="en-US"/>
              <a:pPr>
                <a:defRPr/>
              </a:pPr>
              <a:t>19 December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6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19 December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831508C-0412-436C-8BFB-038593FE6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F90D3FB-3257-4FD9-8154-9111B082BA15}" type="datetime3">
              <a:rPr lang="en-US"/>
              <a:pPr>
                <a:defRPr/>
              </a:pPr>
              <a:t>19 December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0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D8A509F-8526-420E-866A-D77FF145C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30731EF-8206-4D19-8D39-B25064A6708F}" type="datetime3">
              <a:rPr lang="en-US"/>
              <a:pPr>
                <a:defRPr/>
              </a:pPr>
              <a:t>19 December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13889DE-89C0-4168-9C6C-257E843B1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B85745C-8606-4303-879B-5A18E2F8952B}" type="datetime3">
              <a:rPr lang="en-US"/>
              <a:pPr>
                <a:defRPr/>
              </a:pPr>
              <a:t>19 December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7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828A729-6264-454A-894C-FD3ACBF8A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C104480-063D-49C3-B37B-6FDC4DA8C788}" type="datetime3">
              <a:rPr lang="en-US"/>
              <a:pPr>
                <a:defRPr/>
              </a:pPr>
              <a:t>19 December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DDDF030-EE8C-48C8-B35A-7A5AA2E1D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B70A108-3252-41E5-B998-DFD4EB0E8CFA}" type="datetime3">
              <a:rPr lang="en-US"/>
              <a:pPr>
                <a:defRPr/>
              </a:pPr>
              <a:t>19 December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DB18A8A-4F34-4DBD-AC6E-5B59F960E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E123FBF-B932-47DA-A850-F8DD01574AF6}" type="datetime3">
              <a:rPr lang="en-US"/>
              <a:pPr>
                <a:defRPr/>
              </a:pPr>
              <a:t>19 December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7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F91313A-6512-497A-8C26-DF1D11D9F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31CE8DA-7AA2-4A75-8CED-F07C8E806852}" type="datetime3">
              <a:rPr lang="en-US"/>
              <a:pPr>
                <a:defRPr/>
              </a:pPr>
              <a:t>19 December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 b="1" i="1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499B3F-0BE5-46DB-A63A-0AC90058E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A3EF21E-B3F7-42B7-9F68-64BA459DC7A7}" type="datetime3">
              <a:rPr lang="en-US"/>
              <a:pPr>
                <a:defRPr/>
              </a:pPr>
              <a:t>19 December 2019</a:t>
            </a:fld>
            <a:endParaRPr lang="en-US"/>
          </a:p>
        </p:txBody>
      </p:sp>
      <p:pic>
        <p:nvPicPr>
          <p:cNvPr id="1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tags" Target="../tags/tag16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11" Type="http://schemas.openxmlformats.org/officeDocument/2006/relationships/oleObject" Target="../embeddings/oleObject5.bin"/><Relationship Id="rId5" Type="http://schemas.openxmlformats.org/officeDocument/2006/relationships/tags" Target="../tags/tag18.xml"/><Relationship Id="rId10" Type="http://schemas.openxmlformats.org/officeDocument/2006/relationships/image" Target="../media/image6.wmf"/><Relationship Id="rId4" Type="http://schemas.openxmlformats.org/officeDocument/2006/relationships/tags" Target="../tags/tag17.xml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image" Target="../media/image4.wmf"/><Relationship Id="rId5" Type="http://schemas.openxmlformats.org/officeDocument/2006/relationships/tags" Target="../tags/tag4.xml"/><Relationship Id="rId10" Type="http://schemas.openxmlformats.org/officeDocument/2006/relationships/oleObject" Target="../embeddings/oleObject2.bin"/><Relationship Id="rId4" Type="http://schemas.openxmlformats.org/officeDocument/2006/relationships/tags" Target="../tags/tag3.xml"/><Relationship Id="rId9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sym typeface="Wingdings" pitchFamily="2" charset="2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2820692" y="1774209"/>
            <a:ext cx="5831944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  <a:sym typeface="Wingdings" pitchFamily="2" charset="2"/>
              </a:rPr>
              <a:t>ECE 281</a:t>
            </a:r>
          </a:p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  <a:sym typeface="Wingdings" pitchFamily="2" charset="2"/>
              </a:rPr>
              <a:t>Lesson 2</a:t>
            </a: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  <a:sym typeface="Wingdings" pitchFamily="2" charset="2"/>
              </a:rPr>
              <a:pPr algn="ctr" eaLnBrk="1" hangingPunct="1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  <a:sym typeface="Wingdings" pitchFamily="2" charset="2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sym typeface="Wingdings" pitchFamily="2" charset="2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sym typeface="Wingdings" pitchFamily="2" charset="2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1"/>
            <a:ext cx="4508500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Capt Dan Johnson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20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3716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562600" y="2971800"/>
          <a:ext cx="25908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VISIO" r:id="rId7" imgW="936000" imgH="639720" progId="Visio.Drawing.11">
                  <p:embed/>
                </p:oleObj>
              </mc:Choice>
              <mc:Fallback>
                <p:oleObj name="VISIO" r:id="rId7" imgW="936000" imgH="6397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971800"/>
                        <a:ext cx="25908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953000" y="4876800"/>
          <a:ext cx="365760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VISIO" r:id="rId9" imgW="1300320" imgH="561960" progId="Visio.Drawing.11">
                  <p:embed/>
                </p:oleObj>
              </mc:Choice>
              <mc:Fallback>
                <p:oleObj name="VISIO" r:id="rId9" imgW="1300320" imgH="5619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76800"/>
                        <a:ext cx="3657600" cy="157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876800" y="1524000"/>
          <a:ext cx="35814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VISIO" r:id="rId11" imgW="1285560" imgH="562680" progId="Visio.Drawing.11">
                  <p:embed/>
                </p:oleObj>
              </mc:Choice>
              <mc:Fallback>
                <p:oleObj name="VISIO" r:id="rId11" imgW="1285560" imgH="5626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524000"/>
                        <a:ext cx="3581400" cy="149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6"/>
          <p:cNvSpPr txBox="1">
            <a:spLocks/>
          </p:cNvSpPr>
          <p:nvPr/>
        </p:nvSpPr>
        <p:spPr bwMode="auto">
          <a:xfrm rot="16200000">
            <a:off x="7467600" y="5181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Copyright © 2007 Elsevier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Bits, Bytes, Nibbles…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55625" y="1633519"/>
            <a:ext cx="4565015" cy="4324350"/>
          </a:xfrm>
        </p:spPr>
        <p:txBody>
          <a:bodyPr/>
          <a:lstStyle/>
          <a:p>
            <a:pPr lvl="0">
              <a:defRPr/>
            </a:pPr>
            <a:r>
              <a:rPr lang="en-US" sz="2800" dirty="0"/>
              <a:t>Bits</a:t>
            </a:r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r>
              <a:rPr lang="en-US" sz="2800" dirty="0"/>
              <a:t>Bytes &amp; Nibbles</a:t>
            </a:r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endParaRPr lang="en-US" sz="2800" dirty="0"/>
          </a:p>
          <a:p>
            <a:pPr lvl="0">
              <a:defRPr/>
            </a:pPr>
            <a:r>
              <a:rPr lang="en-US" sz="2800" dirty="0"/>
              <a:t>Bytes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815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addition is like decimal additional</a:t>
            </a:r>
          </a:p>
          <a:p>
            <a:r>
              <a:rPr lang="en-US" dirty="0"/>
              <a:t>Need </a:t>
            </a:r>
            <a:r>
              <a:rPr lang="en-US" i="1" dirty="0"/>
              <a:t>carry bits, </a:t>
            </a:r>
            <a:r>
              <a:rPr lang="en-US" dirty="0"/>
              <a:t>may have an </a:t>
            </a:r>
            <a:r>
              <a:rPr lang="en-US" i="1" dirty="0"/>
              <a:t>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December 2019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4743" y="2955011"/>
            <a:ext cx="1560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0111</a:t>
            </a:r>
          </a:p>
          <a:p>
            <a:pPr algn="r"/>
            <a:r>
              <a:rPr 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+0101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8850" y="2524124"/>
            <a:ext cx="15609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0111</a:t>
            </a:r>
          </a:p>
          <a:p>
            <a:pPr algn="r"/>
            <a:r>
              <a:rPr 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+0101</a:t>
            </a:r>
          </a:p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1100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3515198" y="2812734"/>
            <a:ext cx="2089150" cy="1916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962957" y="2524124"/>
            <a:ext cx="950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 bits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15295" y="4476055"/>
            <a:ext cx="1560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1101</a:t>
            </a:r>
          </a:p>
          <a:p>
            <a:pPr algn="r"/>
            <a:r>
              <a:rPr 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+0101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49402" y="4045168"/>
            <a:ext cx="15609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1101</a:t>
            </a:r>
          </a:p>
          <a:p>
            <a:pPr algn="r"/>
            <a:r>
              <a:rPr 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+0101</a:t>
            </a:r>
          </a:p>
          <a:p>
            <a:pPr algn="r"/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6635750" y="4333779"/>
            <a:ext cx="1489075" cy="622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083509" y="4045168"/>
            <a:ext cx="950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 bits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5076825" y="5566211"/>
            <a:ext cx="647700" cy="5914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645819" y="5541030"/>
            <a:ext cx="106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bit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97810" y="5352612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Overflow!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5375353" y="5106996"/>
            <a:ext cx="914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75923" y="449144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59920" y="4883556"/>
            <a:ext cx="35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61760" y="5275669"/>
            <a:ext cx="35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58365" y="2965547"/>
            <a:ext cx="35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56601" y="3357660"/>
            <a:ext cx="35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72680" y="374977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9756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Carry/Overflow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 – Overflow occurs when the answer is too big to fit in the available number of bit</a:t>
            </a:r>
          </a:p>
          <a:p>
            <a:pPr lvl="1"/>
            <a:r>
              <a:rPr lang="en-US" dirty="0"/>
              <a:t>The answer is not the correct sign (2’s Comp)</a:t>
            </a:r>
          </a:p>
          <a:p>
            <a:endParaRPr lang="en-US" dirty="0"/>
          </a:p>
          <a:p>
            <a:r>
              <a:rPr lang="en-US" dirty="0"/>
              <a:t>Carry – Whenever your answer takes more than a single bit, the extra bit is a carry.</a:t>
            </a:r>
          </a:p>
          <a:p>
            <a:endParaRPr lang="en-US" dirty="0"/>
          </a:p>
          <a:p>
            <a:r>
              <a:rPr lang="en-US" dirty="0"/>
              <a:t>What about Negative numbers?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December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use normal subtraction but that is not the most efficient way to do it.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another way to do subtraction?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December 2019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0100" y="2250502"/>
            <a:ext cx="15609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0101</a:t>
            </a:r>
          </a:p>
          <a:p>
            <a:pPr algn="r"/>
            <a:r>
              <a:rPr 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-0011</a:t>
            </a:r>
          </a:p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84654" y="2672751"/>
            <a:ext cx="35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0553" y="3115029"/>
            <a:ext cx="35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1" name="Curved Down Arrow 10"/>
          <p:cNvSpPr/>
          <p:nvPr/>
        </p:nvSpPr>
        <p:spPr bwMode="auto">
          <a:xfrm>
            <a:off x="1700273" y="2597037"/>
            <a:ext cx="311862" cy="151427"/>
          </a:xfrm>
          <a:prstGeom prst="curvedDown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0552" y="3508061"/>
            <a:ext cx="35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651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Numbers –      Signed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Significant Bit (MSB) is the sign, remaining numbers are the magnitude</a:t>
            </a:r>
          </a:p>
          <a:p>
            <a:r>
              <a:rPr lang="en-US" dirty="0"/>
              <a:t>0 represents positive and 1 represents negative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Benefit: Similar to how we do base10 negative #’s</a:t>
            </a:r>
          </a:p>
          <a:p>
            <a:r>
              <a:rPr lang="en-US" dirty="0"/>
              <a:t>Cons:  Addition is broken, two representations of 0</a:t>
            </a:r>
          </a:p>
          <a:p>
            <a:r>
              <a:rPr lang="en-US" dirty="0"/>
              <a:t>Range: 2</a:t>
            </a:r>
            <a:r>
              <a:rPr lang="en-US" baseline="30000" dirty="0"/>
              <a:t>N-1</a:t>
            </a:r>
            <a:r>
              <a:rPr lang="en-US" dirty="0"/>
              <a:t>-1 to 2</a:t>
            </a:r>
            <a:r>
              <a:rPr lang="en-US" baseline="30000" dirty="0"/>
              <a:t>N-1</a:t>
            </a:r>
            <a:r>
              <a:rPr lang="en-US" dirty="0"/>
              <a:t>-1 or -7 to 7 for N=4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December 2019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1106" y="3565012"/>
            <a:ext cx="1560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0945" y="3600037"/>
            <a:ext cx="1560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5036269" y="3134572"/>
            <a:ext cx="0" cy="542925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440081" y="3099546"/>
            <a:ext cx="0" cy="542925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96889" y="3054035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bit, 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6785" y="305403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bit, -</a:t>
            </a:r>
          </a:p>
        </p:txBody>
      </p:sp>
      <p:sp>
        <p:nvSpPr>
          <p:cNvPr id="14" name="Right Brace 13"/>
          <p:cNvSpPr/>
          <p:nvPr/>
        </p:nvSpPr>
        <p:spPr bwMode="auto">
          <a:xfrm rot="5400000">
            <a:off x="2812864" y="3699016"/>
            <a:ext cx="135968" cy="642465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noFill/>
              <a:effectLst/>
              <a:latin typeface="Arial" pitchFamily="34" charset="0"/>
            </a:endParaRPr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5416991" y="3705466"/>
            <a:ext cx="135968" cy="642465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noFill/>
              <a:effectLst/>
              <a:latin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7451" y="4088232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Magnitude: 7</a:t>
            </a:r>
            <a:r>
              <a:rPr lang="en-US" baseline="-25000" dirty="0"/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8347" y="4110224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Magnitude: 5</a:t>
            </a:r>
            <a:r>
              <a:rPr lang="en-US" baseline="-25000" dirty="0"/>
              <a:t>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74836" y="3587004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-5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22175" y="3565012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+7</a:t>
            </a:r>
          </a:p>
        </p:txBody>
      </p:sp>
    </p:spTree>
    <p:extLst>
      <p:ext uri="{BB962C8B-B14F-4D97-AF65-F5344CB8AC3E}">
        <p14:creationId xmlns:p14="http://schemas.microsoft.com/office/powerpoint/2010/main" val="4919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Numbers –              2’s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MSB has weight of –(2</a:t>
            </a:r>
            <a:r>
              <a:rPr lang="en-US" baseline="30000" dirty="0"/>
              <a:t>N-1</a:t>
            </a:r>
            <a:r>
              <a:rPr lang="en-US" dirty="0"/>
              <a:t>) (where N is number of bits of number)</a:t>
            </a:r>
          </a:p>
          <a:p>
            <a:r>
              <a:rPr lang="en-US" dirty="0"/>
              <a:t>0</a:t>
            </a:r>
            <a:r>
              <a:rPr lang="en-US" baseline="-25000" dirty="0"/>
              <a:t>10</a:t>
            </a:r>
            <a:r>
              <a:rPr lang="en-US" dirty="0"/>
              <a:t> is 0000…00b</a:t>
            </a:r>
          </a:p>
          <a:p>
            <a:r>
              <a:rPr lang="en-US" dirty="0"/>
              <a:t>Biggest number is 01111…11b = 2</a:t>
            </a:r>
            <a:r>
              <a:rPr lang="en-US" baseline="30000" dirty="0"/>
              <a:t>N-1</a:t>
            </a:r>
            <a:r>
              <a:rPr lang="en-US" dirty="0"/>
              <a:t>-1</a:t>
            </a:r>
          </a:p>
          <a:p>
            <a:r>
              <a:rPr lang="en-US" dirty="0"/>
              <a:t>Smallest number is 10000…00b = –(2</a:t>
            </a:r>
            <a:r>
              <a:rPr lang="en-US" baseline="30000" dirty="0"/>
              <a:t>N-1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Benefit: Similar to how we do base10 negative #’s</a:t>
            </a:r>
          </a:p>
          <a:p>
            <a:r>
              <a:rPr lang="en-US" dirty="0"/>
              <a:t>Cons:  None</a:t>
            </a:r>
          </a:p>
          <a:p>
            <a:r>
              <a:rPr lang="en-US" dirty="0"/>
              <a:t>Range: -8 to 7 for N=4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December 2019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7028" y="3940085"/>
            <a:ext cx="1560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6300" y="4463305"/>
            <a:ext cx="361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= -0x2</a:t>
            </a:r>
            <a:r>
              <a:rPr lang="en-US" sz="2000" baseline="30000" dirty="0"/>
              <a:t>3</a:t>
            </a:r>
            <a:r>
              <a:rPr lang="en-US" sz="2000" dirty="0"/>
              <a:t>+1x2</a:t>
            </a:r>
            <a:r>
              <a:rPr lang="en-US" sz="2000" baseline="30000" dirty="0"/>
              <a:t>2</a:t>
            </a:r>
            <a:r>
              <a:rPr lang="en-US" sz="2000" dirty="0"/>
              <a:t>+1x2</a:t>
            </a:r>
            <a:r>
              <a:rPr lang="en-US" sz="2000" baseline="30000" dirty="0"/>
              <a:t>1</a:t>
            </a:r>
            <a:r>
              <a:rPr lang="en-US" sz="2000" dirty="0"/>
              <a:t>+1x2</a:t>
            </a:r>
            <a:r>
              <a:rPr lang="en-US" sz="2000" baseline="30000" dirty="0"/>
              <a:t>0  </a:t>
            </a:r>
            <a:r>
              <a:rPr lang="en-US" sz="2000" dirty="0"/>
              <a:t>= 7</a:t>
            </a:r>
            <a:r>
              <a:rPr lang="en-US" sz="2000" baseline="-25000" dirty="0"/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6914" y="3940085"/>
            <a:ext cx="1560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8088" y="4466450"/>
            <a:ext cx="3701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= -1x2</a:t>
            </a:r>
            <a:r>
              <a:rPr lang="en-US" sz="2000" baseline="30000" dirty="0"/>
              <a:t>3</a:t>
            </a:r>
            <a:r>
              <a:rPr lang="en-US" sz="2000" dirty="0"/>
              <a:t>+1x2</a:t>
            </a:r>
            <a:r>
              <a:rPr lang="en-US" sz="2000" baseline="30000" dirty="0"/>
              <a:t>2</a:t>
            </a:r>
            <a:r>
              <a:rPr lang="en-US" sz="2000" dirty="0"/>
              <a:t>+0x2</a:t>
            </a:r>
            <a:r>
              <a:rPr lang="en-US" sz="2000" baseline="30000" dirty="0"/>
              <a:t>1</a:t>
            </a:r>
            <a:r>
              <a:rPr lang="en-US" sz="2000" dirty="0"/>
              <a:t>+1x2</a:t>
            </a:r>
            <a:r>
              <a:rPr lang="en-US" sz="2000" baseline="30000" dirty="0"/>
              <a:t>0  </a:t>
            </a:r>
            <a:r>
              <a:rPr lang="en-US" sz="2000" dirty="0"/>
              <a:t>= -3</a:t>
            </a:r>
            <a:r>
              <a:rPr lang="en-US" sz="2000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5619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Numbers –              2’s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is reversed for a 2s complement number by inverted all bits and adding 1 to the Least Significant Bit (LSB)</a:t>
            </a:r>
          </a:p>
          <a:p>
            <a:r>
              <a:rPr lang="en-US" dirty="0"/>
              <a:t>This is the quick way to writing negative 2’s Comp numbers</a:t>
            </a:r>
          </a:p>
          <a:p>
            <a:r>
              <a:rPr lang="en-US" dirty="0"/>
              <a:t>Example: Write -4 in 2’s Comp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December 2019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3500" y="4126239"/>
            <a:ext cx="1560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0100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8004" y="4126239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+4 =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9332" y="4587904"/>
            <a:ext cx="139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Invert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3500" y="4807831"/>
            <a:ext cx="1560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1011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99332" y="5288273"/>
            <a:ext cx="139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33500" y="5533887"/>
            <a:ext cx="1560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1100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4486" y="5533887"/>
            <a:ext cx="4414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-1x2</a:t>
            </a:r>
            <a:r>
              <a:rPr lang="en-US" sz="2400" baseline="30000" dirty="0"/>
              <a:t>3</a:t>
            </a:r>
            <a:r>
              <a:rPr lang="en-US" sz="2400" dirty="0"/>
              <a:t>+1x2</a:t>
            </a:r>
            <a:r>
              <a:rPr lang="en-US" sz="2400" baseline="30000" dirty="0"/>
              <a:t>2</a:t>
            </a:r>
            <a:r>
              <a:rPr lang="en-US" sz="2400" dirty="0"/>
              <a:t>+0x2</a:t>
            </a:r>
            <a:r>
              <a:rPr lang="en-US" sz="2400" baseline="30000" dirty="0"/>
              <a:t>1</a:t>
            </a:r>
            <a:r>
              <a:rPr lang="en-US" sz="2400" dirty="0"/>
              <a:t>+0x2</a:t>
            </a:r>
            <a:r>
              <a:rPr lang="en-US" sz="2400" baseline="30000" dirty="0"/>
              <a:t>0  </a:t>
            </a:r>
            <a:r>
              <a:rPr lang="en-US" sz="2400" dirty="0"/>
              <a:t>= -4</a:t>
            </a:r>
            <a:r>
              <a:rPr lang="en-US" sz="2400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5552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we still use unsigned binary?</a:t>
            </a:r>
          </a:p>
          <a:p>
            <a:endParaRPr lang="en-US" dirty="0"/>
          </a:p>
          <a:p>
            <a:r>
              <a:rPr lang="en-US" dirty="0"/>
              <a:t>Benefit: Used by computers, can represent larger values.</a:t>
            </a:r>
          </a:p>
          <a:p>
            <a:r>
              <a:rPr lang="en-US" dirty="0"/>
              <a:t>Cons:  Can’t represent negative numbers</a:t>
            </a:r>
          </a:p>
          <a:p>
            <a:r>
              <a:rPr lang="en-US" dirty="0"/>
              <a:t>Range: 0 to 2</a:t>
            </a:r>
            <a:r>
              <a:rPr lang="en-US" i="1" baseline="30000" dirty="0"/>
              <a:t>N</a:t>
            </a:r>
            <a:r>
              <a:rPr lang="en-US" dirty="0"/>
              <a:t>-1 or 0 to 15 for </a:t>
            </a:r>
            <a:r>
              <a:rPr lang="en-US" i="1" dirty="0"/>
              <a:t>N</a:t>
            </a:r>
            <a:r>
              <a:rPr lang="en-US" dirty="0"/>
              <a:t>=4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December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55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2s complement to add both positive and negative numbers</a:t>
            </a:r>
          </a:p>
          <a:p>
            <a:r>
              <a:rPr lang="en-US" dirty="0"/>
              <a:t>Lets redo 5-3 using 2’s compliment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December 2019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08120" y="2784410"/>
                <a:ext cx="154888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𝟎𝟎𝟏𝟏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1’s Comp= 1100</a:t>
                </a: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-3=1101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120" y="2784410"/>
                <a:ext cx="1548887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6693" r="-7087" b="-15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71539" y="2907521"/>
                <a:ext cx="942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𝟎𝟏𝟎𝟏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9" y="2907521"/>
                <a:ext cx="942759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7097" r="-6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482329" y="4045168"/>
            <a:ext cx="15609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11.</a:t>
            </a:r>
          </a:p>
          <a:p>
            <a:pPr algn="r"/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0101</a:t>
            </a:r>
          </a:p>
          <a:p>
            <a:pPr algn="r"/>
            <a:r>
              <a:rPr lang="en-US" sz="28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+1101</a:t>
            </a:r>
          </a:p>
          <a:p>
            <a:pPr algn="r"/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19470" y="4298410"/>
                <a:ext cx="1526188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𝟎𝟎𝟏𝟏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1’s Comp= 1100</a:t>
                </a: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2’s Comp=1101</a:t>
                </a: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0011=3</a:t>
                </a: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1101=-3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470" y="4298410"/>
                <a:ext cx="1526188" cy="1231106"/>
              </a:xfrm>
              <a:prstGeom prst="rect">
                <a:avLst/>
              </a:prstGeom>
              <a:blipFill rotWithShape="0">
                <a:blip r:embed="rId4"/>
                <a:stretch>
                  <a:fillRect l="-7570" r="-7570" b="-9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133083" y="4471685"/>
            <a:ext cx="35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7686" y="491396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3315" y="5331353"/>
            <a:ext cx="45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4294961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Addition/Subtraction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Carry bits can indicate a problem, or not!</a:t>
            </a:r>
          </a:p>
          <a:p>
            <a:r>
              <a:rPr lang="en-US" dirty="0"/>
              <a:t>Carry never matters with sum or difference of positive and negative numbers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8357" y="3789203"/>
            <a:ext cx="1560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0111</a:t>
            </a:r>
          </a:p>
          <a:p>
            <a:pPr algn="r"/>
            <a:r>
              <a:rPr 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+1001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5977" y="3839367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60348" y="428164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84923" y="3789202"/>
            <a:ext cx="15609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0111</a:t>
            </a:r>
          </a:p>
          <a:p>
            <a:pPr algn="r"/>
            <a:r>
              <a:rPr 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+1001</a:t>
            </a:r>
          </a:p>
          <a:p>
            <a:pPr algn="r"/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444414" y="5229729"/>
            <a:ext cx="842545" cy="16042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756151" y="5075840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problem, Discard this carry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5909" y="5092601"/>
            <a:ext cx="35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0929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  <a:br>
              <a:rPr lang="en-US" dirty="0"/>
            </a:br>
            <a:r>
              <a:rPr lang="en-US" dirty="0"/>
              <a:t>Lessons 2 (Math)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Be able to represent an unsigned (positive) number in any number base, 2 to N, but particularly in decimal, binary, and hexadecimal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Know the limitations of a number system (e.g., range)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Demonstrate the ability to add or subtract binary numbers and correctly identify if there is a carry or overflow</a:t>
            </a:r>
            <a:endParaRPr lang="en-US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December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18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Addition/Subtraction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positive numbers or two negative numbers, overflow happens when MSB is opposite sign of addends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7215691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06752" y="3471937"/>
            <a:ext cx="1560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0011</a:t>
            </a:r>
          </a:p>
          <a:p>
            <a:pPr algn="r"/>
            <a:r>
              <a:rPr 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+0110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4372" y="3522101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80271" y="3964379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43318" y="3471936"/>
            <a:ext cx="15609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0011</a:t>
            </a:r>
          </a:p>
          <a:p>
            <a:pPr algn="r"/>
            <a:r>
              <a:rPr 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+0110</a:t>
            </a:r>
          </a:p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1001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502809" y="4944547"/>
            <a:ext cx="842545" cy="16042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803503" y="4798679"/>
            <a:ext cx="2711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overflow caused a problem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6032" y="472975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-7</a:t>
            </a:r>
          </a:p>
        </p:txBody>
      </p:sp>
    </p:spTree>
    <p:extLst>
      <p:ext uri="{BB962C8B-B14F-4D97-AF65-F5344CB8AC3E}">
        <p14:creationId xmlns:p14="http://schemas.microsoft.com/office/powerpoint/2010/main" val="345710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5 and -7 utilizing 4-bit 2’s compliment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December 2019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61501" y="2041963"/>
                <a:ext cx="154888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𝟎𝟏𝟏𝟏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1’s Comp= 1000</a:t>
                </a: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-7=1001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501" y="2041963"/>
                <a:ext cx="1548887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7480" r="-7087" b="-15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79116" y="2165074"/>
                <a:ext cx="942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𝟎𝟏𝟎𝟏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16" y="2165074"/>
                <a:ext cx="942759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7742" r="-645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576459" y="3672053"/>
            <a:ext cx="15609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</a:p>
          <a:p>
            <a:pPr algn="r"/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0101</a:t>
            </a:r>
          </a:p>
          <a:p>
            <a:pPr algn="r"/>
            <a:r>
              <a:rPr lang="en-US" sz="28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+1001</a:t>
            </a:r>
          </a:p>
          <a:p>
            <a:pPr algn="r"/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02250" y="3925295"/>
                <a:ext cx="1548887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𝟏𝟏𝟏𝟎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1’s Comp= 0001</a:t>
                </a: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2’s Comp=0010</a:t>
                </a: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0010=2</a:t>
                </a: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1110=-2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250" y="3925295"/>
                <a:ext cx="1548887" cy="1231106"/>
              </a:xfrm>
              <a:prstGeom prst="rect">
                <a:avLst/>
              </a:prstGeom>
              <a:blipFill rotWithShape="0">
                <a:blip r:embed="rId4"/>
                <a:stretch>
                  <a:fillRect l="-7480" r="-7087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37445" y="4098570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1816" y="4540848"/>
            <a:ext cx="45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7445" y="4958238"/>
            <a:ext cx="45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917960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-6 and -7 utilizing 4-bit 2’s compliment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December 2019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61501" y="2041963"/>
                <a:ext cx="154888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𝟎𝟏𝟏𝟏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1’s Comp= 1000</a:t>
                </a: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-7=1001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501" y="2041963"/>
                <a:ext cx="1548887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7480" r="-7087" b="-15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576459" y="3672053"/>
            <a:ext cx="15609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1010</a:t>
            </a:r>
          </a:p>
          <a:p>
            <a:pPr algn="r"/>
            <a:r>
              <a:rPr lang="en-US" sz="28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+1001</a:t>
            </a:r>
          </a:p>
          <a:p>
            <a:pPr algn="r"/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75917" y="409857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1816" y="4540848"/>
            <a:ext cx="45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88740" y="49582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11350" y="2078971"/>
                <a:ext cx="154888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𝟎𝟏𝟏𝟎</m:t>
                      </m:r>
                    </m:oMath>
                  </m:oMathPara>
                </a14:m>
                <a:endParaRPr lang="en-US" sz="1600" b="1" dirty="0">
                  <a:solidFill>
                    <a:srgbClr val="FF0000"/>
                  </a:solidFill>
                </a:endParaRP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1’s Comp= 1001</a:t>
                </a:r>
              </a:p>
              <a:p>
                <a:r>
                  <a:rPr lang="en-US" sz="1600" b="1" dirty="0">
                    <a:solidFill>
                      <a:srgbClr val="FF0000"/>
                    </a:solidFill>
                  </a:rPr>
                  <a:t>-6=1010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350" y="2078971"/>
                <a:ext cx="1548886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7480" r="-7087" b="-16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44928" y="504468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OVERFLOW!</a:t>
            </a:r>
          </a:p>
        </p:txBody>
      </p:sp>
    </p:spTree>
    <p:extLst>
      <p:ext uri="{BB962C8B-B14F-4D97-AF65-F5344CB8AC3E}">
        <p14:creationId xmlns:p14="http://schemas.microsoft.com/office/powerpoint/2010/main" val="192799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35" y="1466310"/>
            <a:ext cx="40481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6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binary is useful</a:t>
            </a:r>
          </a:p>
          <a:p>
            <a:endParaRPr lang="en-US" dirty="0"/>
          </a:p>
          <a:p>
            <a:r>
              <a:rPr lang="en-US" dirty="0"/>
              <a:t>Addition/Subtraction</a:t>
            </a:r>
          </a:p>
          <a:p>
            <a:endParaRPr lang="en-US" dirty="0"/>
          </a:p>
          <a:p>
            <a:r>
              <a:rPr lang="en-US" dirty="0"/>
              <a:t>Carry/Overflow</a:t>
            </a:r>
          </a:p>
          <a:p>
            <a:endParaRPr lang="en-US" dirty="0"/>
          </a:p>
          <a:p>
            <a:r>
              <a:rPr lang="en-US" dirty="0"/>
              <a:t>Unsigned vs. Signed Magnitude vs. Signed 2’s complement</a:t>
            </a:r>
          </a:p>
          <a:p>
            <a:endParaRPr lang="en-US" dirty="0"/>
          </a:p>
          <a:p>
            <a:r>
              <a:rPr lang="en-US" dirty="0"/>
              <a:t>HW1 due next lesson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December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2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What does that data mean?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514600"/>
                <a:ext cx="8534400" cy="4076700"/>
              </a:xfrm>
            </p:spPr>
            <p:txBody>
              <a:bodyPr>
                <a:normAutofit fontScale="85000" lnSpcReduction="20000"/>
              </a:bodyPr>
              <a:lstStyle/>
              <a:p>
                <a:pPr lvl="0"/>
                <a:r>
                  <a:rPr lang="en-US" b="1" dirty="0"/>
                  <a:t>Hexadecimal</a:t>
                </a:r>
                <a:r>
                  <a:rPr lang="en-US" dirty="0"/>
                  <a:t>:  0xE4434521</a:t>
                </a:r>
                <a:endParaRPr lang="en-US" sz="2000" dirty="0"/>
              </a:p>
              <a:p>
                <a:pPr lvl="0"/>
                <a:r>
                  <a:rPr lang="en-US" b="1" dirty="0"/>
                  <a:t>Decimal (unsigned integer)</a:t>
                </a:r>
                <a:r>
                  <a:rPr lang="en-US" dirty="0"/>
                  <a:t>:  3,829,613,857</a:t>
                </a:r>
              </a:p>
              <a:p>
                <a:pPr lvl="1"/>
                <a:r>
                  <a:rPr lang="en-US" dirty="0"/>
                  <a:t>(about 3.57 GB if it represented bytes)</a:t>
                </a:r>
                <a:endParaRPr lang="en-US" sz="1600" dirty="0"/>
              </a:p>
              <a:p>
                <a:pPr lvl="0"/>
                <a:r>
                  <a:rPr lang="en-US" b="1" dirty="0"/>
                  <a:t>Decimal (signed integer)</a:t>
                </a:r>
                <a:r>
                  <a:rPr lang="en-US" dirty="0"/>
                  <a:t>:  -465,353,439</a:t>
                </a:r>
                <a:endParaRPr lang="en-US" sz="2000" dirty="0"/>
              </a:p>
              <a:p>
                <a:pPr lvl="0"/>
                <a:r>
                  <a:rPr lang="en-US" b="1" dirty="0"/>
                  <a:t>IEEE floating point (float)</a:t>
                </a:r>
                <a:r>
                  <a:rPr lang="en-US" dirty="0"/>
                  <a:t>:  -1.4408385428144844177408e22 </a:t>
                </a:r>
                <a:endParaRPr lang="en-US" sz="2000" dirty="0"/>
              </a:p>
              <a:p>
                <a:pPr lvl="1"/>
                <a:r>
                  <a:rPr lang="en-US" dirty="0"/>
                  <a:t>(-1.5255471467971802 * 2</a:t>
                </a:r>
                <a:r>
                  <a:rPr lang="en-US" baseline="30000" dirty="0"/>
                  <a:t>73</a:t>
                </a:r>
                <a:r>
                  <a:rPr lang="en-US" dirty="0"/>
                  <a:t>)</a:t>
                </a:r>
                <a:endParaRPr lang="en-US" sz="1800" dirty="0"/>
              </a:p>
              <a:p>
                <a:pPr lvl="0"/>
                <a:r>
                  <a:rPr lang="en-US" b="1" dirty="0"/>
                  <a:t>Fixed point</a:t>
                </a:r>
                <a:r>
                  <a:rPr lang="en-US" dirty="0"/>
                  <a:t>:  Depends on where the binary point is considered to be!</a:t>
                </a:r>
                <a:endParaRPr lang="en-US" sz="2000" dirty="0"/>
              </a:p>
              <a:p>
                <a:pPr lvl="0"/>
                <a:endParaRPr lang="en-US" b="1" dirty="0"/>
              </a:p>
              <a:p>
                <a:pPr lvl="0"/>
                <a:r>
                  <a:rPr lang="en-US" b="1" dirty="0"/>
                  <a:t>ASCII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𝐶𝐸</m:t>
                        </m:r>
                        <m:r>
                          <a:rPr lang="en-US" i="1">
                            <a:latin typeface="Cambria Math"/>
                          </a:rPr>
                          <m:t>!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lvl="0"/>
                <a:r>
                  <a:rPr lang="en-US" b="1" dirty="0"/>
                  <a:t>Assembly</a:t>
                </a:r>
                <a:r>
                  <a:rPr lang="en-US" dirty="0"/>
                  <a:t> instruction?  Register values to control processor functionality?</a:t>
                </a:r>
                <a:endParaRPr lang="en-US" sz="2000" dirty="0"/>
              </a:p>
              <a:p>
                <a:pPr lvl="0"/>
                <a:r>
                  <a:rPr lang="en-US" b="1" dirty="0"/>
                  <a:t>And more!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514600"/>
                <a:ext cx="8534400" cy="4076700"/>
              </a:xfrm>
              <a:blipFill rotWithShape="0">
                <a:blip r:embed="rId3"/>
                <a:stretch>
                  <a:fillRect l="-286" t="-2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118220" y="1757690"/>
            <a:ext cx="7212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1110 0100 0100 0011 0100 0101 0010 0001</a:t>
            </a:r>
          </a:p>
        </p:txBody>
      </p:sp>
    </p:spTree>
    <p:extLst>
      <p:ext uri="{BB962C8B-B14F-4D97-AF65-F5344CB8AC3E}">
        <p14:creationId xmlns:p14="http://schemas.microsoft.com/office/powerpoint/2010/main" val="164748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Decimal numbers (Base 10: 0-9)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>
              <a:latin typeface="Times New Roman" pitchFamily="18" charset="0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Unsigned Binary numbers (Base 2: 0-1)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Number Systems</a:t>
            </a:r>
            <a:br>
              <a:rPr lang="en-US" dirty="0"/>
            </a:br>
            <a:r>
              <a:rPr lang="en-US" dirty="0"/>
              <a:t>Expanded Normal Form</a:t>
            </a:r>
          </a:p>
        </p:txBody>
      </p:sp>
      <p:graphicFrame>
        <p:nvGraphicFramePr>
          <p:cNvPr id="9" name="Object 5"/>
          <p:cNvGraphicFramePr>
            <a:graphicFrameLocks noGrp="1" noChangeAspect="1"/>
          </p:cNvGraphicFramePr>
          <p:nvPr>
            <p:ph idx="1"/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987443207"/>
              </p:ext>
            </p:extLst>
          </p:nvPr>
        </p:nvGraphicFramePr>
        <p:xfrm>
          <a:off x="824175" y="1979837"/>
          <a:ext cx="6907802" cy="217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VISIO" r:id="rId8" imgW="3543480" imgH="1114560" progId="Visio.Drawing.6">
                  <p:embed/>
                </p:oleObj>
              </mc:Choice>
              <mc:Fallback>
                <p:oleObj name="VISIO" r:id="rId8" imgW="3543480" imgH="111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175" y="1979837"/>
                        <a:ext cx="6907802" cy="2172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685800" y="4560551"/>
          <a:ext cx="76200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VISIO" r:id="rId10" imgW="3543480" imgH="957240" progId="Visio.Drawing.11">
                  <p:embed/>
                </p:oleObj>
              </mc:Choice>
              <mc:Fallback>
                <p:oleObj name="VISIO" r:id="rId10" imgW="3543480" imgH="9572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60551"/>
                        <a:ext cx="76200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54408" y="3132819"/>
            <a:ext cx="3235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5x10</a:t>
            </a:r>
            <a:r>
              <a:rPr lang="en-US" sz="2000" baseline="30000" dirty="0"/>
              <a:t>3</a:t>
            </a:r>
            <a:r>
              <a:rPr lang="en-US" sz="2000" dirty="0"/>
              <a:t>+3x10</a:t>
            </a:r>
            <a:r>
              <a:rPr lang="en-US" sz="2000" baseline="30000" dirty="0"/>
              <a:t>2</a:t>
            </a:r>
            <a:r>
              <a:rPr lang="en-US" sz="2000" dirty="0"/>
              <a:t>+7x10</a:t>
            </a:r>
            <a:r>
              <a:rPr lang="en-US" sz="2000" baseline="30000" dirty="0"/>
              <a:t>1</a:t>
            </a:r>
            <a:r>
              <a:rPr lang="en-US" sz="2000" dirty="0"/>
              <a:t>+4x10</a:t>
            </a:r>
            <a:r>
              <a:rPr lang="en-US" sz="2000" baseline="300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4603" y="5437869"/>
            <a:ext cx="3454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1x2</a:t>
            </a:r>
            <a:r>
              <a:rPr lang="en-US" sz="2000" baseline="30000" dirty="0"/>
              <a:t>3</a:t>
            </a:r>
            <a:r>
              <a:rPr lang="en-US" sz="2000" dirty="0"/>
              <a:t>+1x2</a:t>
            </a:r>
            <a:r>
              <a:rPr lang="en-US" sz="2000" baseline="30000" dirty="0"/>
              <a:t>2</a:t>
            </a:r>
            <a:r>
              <a:rPr lang="en-US" sz="2000" dirty="0"/>
              <a:t>+0x2</a:t>
            </a:r>
            <a:r>
              <a:rPr lang="en-US" sz="2000" baseline="30000" dirty="0"/>
              <a:t>1</a:t>
            </a:r>
            <a:r>
              <a:rPr lang="en-US" sz="2000" dirty="0"/>
              <a:t>+1x2</a:t>
            </a:r>
            <a:r>
              <a:rPr lang="en-US" sz="2000" baseline="30000" dirty="0"/>
              <a:t>0  </a:t>
            </a:r>
            <a:r>
              <a:rPr lang="en-US" sz="2000" dirty="0"/>
              <a:t>= 13</a:t>
            </a:r>
            <a:r>
              <a:rPr lang="en-US" sz="2000" baseline="-25000" dirty="0"/>
              <a:t>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5774" y="2030278"/>
            <a:ext cx="3700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Range:  0 to 10</a:t>
            </a:r>
            <a:r>
              <a:rPr lang="en-US" sz="1600" baseline="30000" dirty="0"/>
              <a:t>N</a:t>
            </a:r>
            <a:r>
              <a:rPr lang="en-US" sz="1600" dirty="0"/>
              <a:t>-1 = 0 to 9999 for N=4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6493" y="4604015"/>
            <a:ext cx="3358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Range:  0 to 2</a:t>
            </a:r>
            <a:r>
              <a:rPr lang="en-US" sz="1600" baseline="30000" dirty="0"/>
              <a:t>N</a:t>
            </a:r>
            <a:r>
              <a:rPr lang="en-US" sz="1600" dirty="0"/>
              <a:t>-1 = 0 to 15 for N=4</a:t>
            </a:r>
          </a:p>
        </p:txBody>
      </p:sp>
    </p:spTree>
    <p:extLst>
      <p:ext uri="{BB962C8B-B14F-4D97-AF65-F5344CB8AC3E}">
        <p14:creationId xmlns:p14="http://schemas.microsoft.com/office/powerpoint/2010/main" val="173161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Octal numbers (Base 8: 0-7)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>
              <a:latin typeface="Times New Roman" pitchFamily="18" charset="0"/>
              <a:cs typeface="Arial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Hex numbers (Base 16: 0-F)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Number Systems</a:t>
            </a:r>
            <a:br>
              <a:rPr lang="en-US" dirty="0"/>
            </a:br>
            <a:r>
              <a:rPr lang="en-US" dirty="0"/>
              <a:t>Expanded Normal Form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04954" y="2946846"/>
            <a:ext cx="3934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= 7x8</a:t>
            </a:r>
            <a:r>
              <a:rPr lang="en-US" sz="2000" baseline="30000" dirty="0"/>
              <a:t>3</a:t>
            </a:r>
            <a:r>
              <a:rPr lang="en-US" sz="2000" dirty="0"/>
              <a:t>+0x8</a:t>
            </a:r>
            <a:r>
              <a:rPr lang="en-US" sz="2000" baseline="30000" dirty="0"/>
              <a:t>2</a:t>
            </a:r>
            <a:r>
              <a:rPr lang="en-US" sz="2000" dirty="0"/>
              <a:t>+1x8</a:t>
            </a:r>
            <a:r>
              <a:rPr lang="en-US" sz="2000" baseline="30000" dirty="0"/>
              <a:t>1</a:t>
            </a:r>
            <a:r>
              <a:rPr lang="en-US" sz="2000" dirty="0"/>
              <a:t>+4x8</a:t>
            </a:r>
            <a:r>
              <a:rPr lang="en-US" sz="2000" baseline="30000" dirty="0"/>
              <a:t>0</a:t>
            </a:r>
            <a:r>
              <a:rPr lang="en-US" sz="2000" dirty="0"/>
              <a:t> = 3596</a:t>
            </a:r>
            <a:r>
              <a:rPr lang="en-US" sz="2000" baseline="-25000" dirty="0"/>
              <a:t>10</a:t>
            </a:r>
            <a:endParaRPr lang="en-US" sz="2000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4954" y="5617804"/>
            <a:ext cx="517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= 13x16</a:t>
            </a:r>
            <a:r>
              <a:rPr lang="en-US" sz="2000" baseline="30000" dirty="0"/>
              <a:t>3</a:t>
            </a:r>
            <a:r>
              <a:rPr lang="en-US" sz="2000" dirty="0"/>
              <a:t>+14x16</a:t>
            </a:r>
            <a:r>
              <a:rPr lang="en-US" sz="2000" baseline="30000" dirty="0"/>
              <a:t>2</a:t>
            </a:r>
            <a:r>
              <a:rPr lang="en-US" sz="2000" dirty="0"/>
              <a:t>+2x16</a:t>
            </a:r>
            <a:r>
              <a:rPr lang="en-US" sz="2000" baseline="30000" dirty="0"/>
              <a:t>1</a:t>
            </a:r>
            <a:r>
              <a:rPr lang="en-US" sz="2000" dirty="0"/>
              <a:t>+10x16</a:t>
            </a:r>
            <a:r>
              <a:rPr lang="en-US" sz="2000" baseline="30000" dirty="0"/>
              <a:t>0  </a:t>
            </a:r>
            <a:r>
              <a:rPr lang="en-US" sz="2000" dirty="0"/>
              <a:t>= 56,874</a:t>
            </a:r>
            <a:r>
              <a:rPr lang="en-US" sz="2000" baseline="-25000" dirty="0"/>
              <a:t>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6872" y="2946846"/>
            <a:ext cx="984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7014</a:t>
            </a:r>
            <a:r>
              <a:rPr lang="en-US" sz="2400" baseline="-25000" dirty="0"/>
              <a:t>8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46872" y="1933298"/>
            <a:ext cx="923330" cy="107702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l"/>
            <a:r>
              <a:rPr lang="en-US" sz="1200" dirty="0">
                <a:solidFill>
                  <a:srgbClr val="0070C0"/>
                </a:solidFill>
              </a:rPr>
              <a:t>1’s column</a:t>
            </a:r>
          </a:p>
          <a:p>
            <a:pPr algn="l"/>
            <a:r>
              <a:rPr lang="en-US" sz="1200" dirty="0">
                <a:solidFill>
                  <a:srgbClr val="0070C0"/>
                </a:solidFill>
              </a:rPr>
              <a:t>8’s column</a:t>
            </a:r>
          </a:p>
          <a:p>
            <a:pPr algn="l"/>
            <a:r>
              <a:rPr lang="en-US" sz="1200" dirty="0">
                <a:solidFill>
                  <a:srgbClr val="0070C0"/>
                </a:solidFill>
              </a:rPr>
              <a:t>64’s column</a:t>
            </a:r>
          </a:p>
          <a:p>
            <a:pPr algn="l"/>
            <a:r>
              <a:rPr lang="en-US" sz="1200" dirty="0">
                <a:solidFill>
                  <a:srgbClr val="0070C0"/>
                </a:solidFill>
              </a:rPr>
              <a:t>1024’s column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9685" y="4571556"/>
            <a:ext cx="923330" cy="107702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l"/>
            <a:r>
              <a:rPr lang="en-US" sz="1200" dirty="0">
                <a:solidFill>
                  <a:srgbClr val="0070C0"/>
                </a:solidFill>
              </a:rPr>
              <a:t>1’s column</a:t>
            </a:r>
          </a:p>
          <a:p>
            <a:pPr algn="l"/>
            <a:r>
              <a:rPr lang="en-US" sz="1200" dirty="0">
                <a:solidFill>
                  <a:srgbClr val="0070C0"/>
                </a:solidFill>
              </a:rPr>
              <a:t>16’s column</a:t>
            </a:r>
          </a:p>
          <a:p>
            <a:pPr algn="l"/>
            <a:r>
              <a:rPr lang="en-US" sz="1200" dirty="0">
                <a:solidFill>
                  <a:srgbClr val="0070C0"/>
                </a:solidFill>
              </a:rPr>
              <a:t>256’s column</a:t>
            </a:r>
          </a:p>
          <a:p>
            <a:pPr algn="l"/>
            <a:r>
              <a:rPr lang="en-US" sz="1200" dirty="0">
                <a:solidFill>
                  <a:srgbClr val="0070C0"/>
                </a:solidFill>
              </a:rPr>
              <a:t>4096’s column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13851" y="5587027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DE2A</a:t>
            </a:r>
            <a:r>
              <a:rPr lang="en-US" sz="2400" baseline="-25000" dirty="0"/>
              <a:t>16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702680" y="2030278"/>
            <a:ext cx="3586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Range:  0 to 8</a:t>
            </a:r>
            <a:r>
              <a:rPr lang="en-US" sz="1600" baseline="30000" dirty="0"/>
              <a:t>N</a:t>
            </a:r>
            <a:r>
              <a:rPr lang="en-US" sz="1600" dirty="0"/>
              <a:t>-1 = 0 to 4095 for N=4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88868" y="4639680"/>
            <a:ext cx="3813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Range:  0 to 16</a:t>
            </a:r>
            <a:r>
              <a:rPr lang="en-US" sz="1600" baseline="30000" dirty="0"/>
              <a:t>N</a:t>
            </a:r>
            <a:r>
              <a:rPr lang="en-US" sz="1600" dirty="0"/>
              <a:t>-1 = 0 to 65535 for N=4</a:t>
            </a:r>
          </a:p>
        </p:txBody>
      </p:sp>
    </p:spTree>
    <p:extLst>
      <p:ext uri="{BB962C8B-B14F-4D97-AF65-F5344CB8AC3E}">
        <p14:creationId xmlns:p14="http://schemas.microsoft.com/office/powerpoint/2010/main" val="352794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Hexadecimal Numbers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47651907"/>
              </p:ext>
            </p:extLst>
          </p:nvPr>
        </p:nvGraphicFramePr>
        <p:xfrm>
          <a:off x="675736" y="1235486"/>
          <a:ext cx="8131176" cy="5181600"/>
        </p:xfrm>
        <a:graphic>
          <a:graphicData uri="http://schemas.openxmlformats.org/drawingml/2006/table">
            <a:tbl>
              <a:tblPr/>
              <a:tblGrid>
                <a:gridCol w="1434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cs typeface="Arial" charset="0"/>
                        </a:rPr>
                        <a:t>Hex Digit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cs typeface="Arial" charset="0"/>
                        </a:rPr>
                        <a:t>Decimal Equivalent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cs typeface="Arial" charset="0"/>
                        </a:rPr>
                        <a:t>Binary Equivalent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cs typeface="Arial" charset="0"/>
                        </a:rPr>
                        <a:t>Octal Equivalent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16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 rot="16200000">
            <a:off x="7591584" y="5181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Copyright © 2007 Elsevier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62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endParaRPr lang="en-US" sz="320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endParaRPr lang="en-US" sz="320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endParaRPr lang="en-US" sz="320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371600" y="0"/>
            <a:ext cx="7772400" cy="889000"/>
          </a:xfrm>
        </p:spPr>
        <p:txBody>
          <a:bodyPr/>
          <a:lstStyle/>
          <a:p>
            <a:r>
              <a:rPr lang="en-US"/>
              <a:t>Number System Conversions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ph idx="1"/>
            <p:custDataLst>
              <p:tags r:id="rId3"/>
            </p:custDataLst>
          </p:nvPr>
        </p:nvGraphicFramePr>
        <p:xfrm>
          <a:off x="1066800" y="1981200"/>
          <a:ext cx="7239000" cy="18288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1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Convert To: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Convert From: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Substitution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Substitution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Summation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Substitution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Substitution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Summation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Substitution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Substitution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Summation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5757" name="TextBox 6"/>
          <p:cNvSpPr txBox="1">
            <a:spLocks noChangeArrowheads="1"/>
          </p:cNvSpPr>
          <p:nvPr/>
        </p:nvSpPr>
        <p:spPr bwMode="auto">
          <a:xfrm>
            <a:off x="990600" y="4038600"/>
            <a:ext cx="7391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000000"/>
                </a:solidFill>
              </a:rPr>
              <a:t>Division: Divide a number of larger base by the lower base and assign the remainder as the LSB up to the MSB.</a:t>
            </a:r>
          </a:p>
          <a:p>
            <a:pPr algn="l" eaLnBrk="1" hangingPunct="1"/>
            <a:r>
              <a:rPr lang="en-US" sz="1800" dirty="0">
                <a:solidFill>
                  <a:srgbClr val="000000"/>
                </a:solidFill>
              </a:rPr>
              <a:t> </a:t>
            </a:r>
          </a:p>
          <a:p>
            <a:pPr algn="l" eaLnBrk="1" hangingPunct="1"/>
            <a:r>
              <a:rPr lang="en-US" sz="1800" dirty="0">
                <a:solidFill>
                  <a:srgbClr val="000000"/>
                </a:solidFill>
              </a:rPr>
              <a:t>Summation: Use the positional numbering system to multiply the digit by the power of the position (</a:t>
            </a:r>
            <a:r>
              <a:rPr lang="en-US" sz="1800" dirty="0" err="1">
                <a:solidFill>
                  <a:srgbClr val="000000"/>
                </a:solidFill>
              </a:rPr>
              <a:t>A</a:t>
            </a:r>
            <a:r>
              <a:rPr lang="en-US" sz="1800" baseline="-25000" dirty="0" err="1">
                <a:solidFill>
                  <a:srgbClr val="000000"/>
                </a:solidFill>
              </a:rPr>
              <a:t>n</a:t>
            </a:r>
            <a:r>
              <a:rPr lang="en-US" sz="1800" dirty="0" err="1">
                <a:solidFill>
                  <a:srgbClr val="000000"/>
                </a:solidFill>
              </a:rPr>
              <a:t>b</a:t>
            </a:r>
            <a:r>
              <a:rPr lang="en-US" sz="1800" baseline="30000" dirty="0" err="1">
                <a:solidFill>
                  <a:srgbClr val="000000"/>
                </a:solidFill>
              </a:rPr>
              <a:t>n</a:t>
            </a:r>
            <a:r>
              <a:rPr lang="en-US" sz="1800" baseline="300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+  A</a:t>
            </a:r>
            <a:r>
              <a:rPr lang="en-US" sz="1800" baseline="-25000" dirty="0">
                <a:solidFill>
                  <a:srgbClr val="000000"/>
                </a:solidFill>
              </a:rPr>
              <a:t>n-1</a:t>
            </a:r>
            <a:r>
              <a:rPr lang="en-US" sz="1800" dirty="0">
                <a:solidFill>
                  <a:srgbClr val="000000"/>
                </a:solidFill>
              </a:rPr>
              <a:t>b</a:t>
            </a:r>
            <a:r>
              <a:rPr lang="en-US" sz="1800" baseline="30000" dirty="0">
                <a:solidFill>
                  <a:srgbClr val="000000"/>
                </a:solidFill>
              </a:rPr>
              <a:t>n-1 </a:t>
            </a:r>
            <a:r>
              <a:rPr lang="en-US" sz="1800" dirty="0">
                <a:solidFill>
                  <a:srgbClr val="000000"/>
                </a:solidFill>
              </a:rPr>
              <a:t>+ … + A</a:t>
            </a:r>
            <a:r>
              <a:rPr lang="en-US" sz="1800" baseline="-25000" dirty="0">
                <a:solidFill>
                  <a:srgbClr val="000000"/>
                </a:solidFill>
              </a:rPr>
              <a:t>1</a:t>
            </a:r>
            <a:r>
              <a:rPr lang="en-US" sz="1800" dirty="0">
                <a:solidFill>
                  <a:srgbClr val="000000"/>
                </a:solidFill>
              </a:rPr>
              <a:t>b</a:t>
            </a:r>
            <a:r>
              <a:rPr lang="en-US" sz="1800" baseline="30000" dirty="0">
                <a:solidFill>
                  <a:srgbClr val="000000"/>
                </a:solidFill>
              </a:rPr>
              <a:t>1</a:t>
            </a:r>
            <a:r>
              <a:rPr lang="en-US" sz="1800" dirty="0">
                <a:solidFill>
                  <a:srgbClr val="000000"/>
                </a:solidFill>
              </a:rPr>
              <a:t>+ A</a:t>
            </a:r>
            <a:r>
              <a:rPr lang="en-US" sz="1800" baseline="-25000" dirty="0">
                <a:solidFill>
                  <a:srgbClr val="000000"/>
                </a:solidFill>
              </a:rPr>
              <a:t>0</a:t>
            </a:r>
            <a:r>
              <a:rPr lang="en-US" sz="1800" dirty="0">
                <a:solidFill>
                  <a:srgbClr val="000000"/>
                </a:solidFill>
              </a:rPr>
              <a:t>b</a:t>
            </a:r>
            <a:r>
              <a:rPr lang="en-US" sz="1800" baseline="30000" dirty="0">
                <a:solidFill>
                  <a:srgbClr val="000000"/>
                </a:solidFill>
              </a:rPr>
              <a:t>0 </a:t>
            </a:r>
            <a:r>
              <a:rPr lang="en-US" sz="1800" dirty="0">
                <a:solidFill>
                  <a:srgbClr val="000000"/>
                </a:solidFill>
              </a:rPr>
              <a:t>= ).</a:t>
            </a:r>
          </a:p>
          <a:p>
            <a:pPr algn="l" eaLnBrk="1" hangingPunct="1"/>
            <a:r>
              <a:rPr lang="en-US" sz="1800" dirty="0">
                <a:solidFill>
                  <a:srgbClr val="000000"/>
                </a:solidFill>
              </a:rPr>
              <a:t> </a:t>
            </a:r>
          </a:p>
          <a:p>
            <a:pPr algn="l" eaLnBrk="1" hangingPunct="1"/>
            <a:r>
              <a:rPr lang="en-US" sz="1800" dirty="0">
                <a:solidFill>
                  <a:srgbClr val="000000"/>
                </a:solidFill>
              </a:rPr>
              <a:t>Substitution: The Rule of Threes (for binary </a:t>
            </a:r>
            <a:r>
              <a:rPr lang="en-US" sz="1800" dirty="0">
                <a:solidFill>
                  <a:srgbClr val="000000"/>
                </a:solidFill>
                <a:sym typeface="Wingdings" pitchFamily="2" charset="2"/>
              </a:rPr>
              <a:t></a:t>
            </a:r>
            <a:r>
              <a:rPr lang="en-US" sz="1800" dirty="0">
                <a:solidFill>
                  <a:srgbClr val="000000"/>
                </a:solidFill>
              </a:rPr>
              <a:t> octal) and the Rule of Fours (for binary </a:t>
            </a:r>
            <a:r>
              <a:rPr lang="en-US" sz="1800" dirty="0">
                <a:solidFill>
                  <a:srgbClr val="000000"/>
                </a:solidFill>
                <a:sym typeface="Wingdings" pitchFamily="2" charset="2"/>
              </a:rPr>
              <a:t></a:t>
            </a:r>
            <a:r>
              <a:rPr lang="en-US" sz="1800" dirty="0">
                <a:solidFill>
                  <a:srgbClr val="000000"/>
                </a:solidFill>
              </a:rPr>
              <a:t> hexadecimal)</a:t>
            </a:r>
          </a:p>
        </p:txBody>
      </p:sp>
    </p:spTree>
    <p:extLst>
      <p:ext uri="{BB962C8B-B14F-4D97-AF65-F5344CB8AC3E}">
        <p14:creationId xmlns:p14="http://schemas.microsoft.com/office/powerpoint/2010/main" val="209975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021354"/>
              </p:ext>
            </p:extLst>
          </p:nvPr>
        </p:nvGraphicFramePr>
        <p:xfrm>
          <a:off x="490281" y="1508506"/>
          <a:ext cx="8269671" cy="4480815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756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6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9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</a:rPr>
                        <a:t>Decimal 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sng" dirty="0">
                          <a:effectLst/>
                        </a:rPr>
                        <a:t>Binary</a:t>
                      </a:r>
                      <a:endParaRPr lang="en-US" sz="2400" b="1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sng" dirty="0">
                          <a:effectLst/>
                        </a:rPr>
                        <a:t>Hexadecimal</a:t>
                      </a:r>
                      <a:endParaRPr lang="en-US" sz="2400" b="1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0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2,007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3300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rgbClr val="FF33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0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rgbClr val="FF33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11011b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rgbClr val="FF33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0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FF33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rgbClr val="FF3300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0xDEAD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December 2019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24920" y="2838450"/>
            <a:ext cx="2600392" cy="489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3300"/>
                </a:solidFill>
              </a:rPr>
              <a:t>0111 1101 0111b</a:t>
            </a:r>
            <a:r>
              <a:rPr lang="en-US" sz="2400" b="1" dirty="0"/>
              <a:t> </a:t>
            </a:r>
            <a:endParaRPr lang="en-US" sz="2400" b="1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3620" y="2838449"/>
            <a:ext cx="1093568" cy="489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3300"/>
                </a:solidFill>
              </a:rPr>
              <a:t>0x7D7</a:t>
            </a:r>
            <a:endParaRPr lang="en-US" sz="2400" b="1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26901" y="4037112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 0x1B</a:t>
            </a:r>
            <a:endParaRPr lang="en-US" sz="2400" b="1" dirty="0">
              <a:solidFill>
                <a:srgbClr val="FF33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440" y="5240154"/>
            <a:ext cx="2779351" cy="416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3300"/>
                </a:solidFill>
              </a:rPr>
              <a:t>1101 1110 1010 1101b</a:t>
            </a:r>
            <a:endParaRPr lang="en-US" sz="2400" b="1" dirty="0">
              <a:solidFill>
                <a:srgbClr val="FF33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43327" y="5240154"/>
            <a:ext cx="1039066" cy="4235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3300"/>
                </a:solidFill>
              </a:rPr>
              <a:t> 57,005</a:t>
            </a:r>
            <a:endParaRPr lang="en-US" sz="2000" b="1" dirty="0">
              <a:solidFill>
                <a:srgbClr val="FF33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27860" y="4114055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3300"/>
                </a:solidFill>
              </a:rPr>
              <a:t>27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6481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C175F39872B846BCC8D660AAB2DA76" ma:contentTypeVersion="4" ma:contentTypeDescription="Create a new document." ma:contentTypeScope="" ma:versionID="e310b8574286077a6fe323fbfafc68ba">
  <xsd:schema xmlns:xsd="http://www.w3.org/2001/XMLSchema" xmlns:xs="http://www.w3.org/2001/XMLSchema" xmlns:p="http://schemas.microsoft.com/office/2006/metadata/properties" xmlns:ns2="737b3075-3448-445f-a2bf-1a3731a2ced7" targetNamespace="http://schemas.microsoft.com/office/2006/metadata/properties" ma:root="true" ma:fieldsID="ce1549d28f51d288160b1f4c33780157" ns2:_="">
    <xsd:import namespace="737b3075-3448-445f-a2bf-1a3731a2ce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b3075-3448-445f-a2bf-1a3731a2ce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90186A-1753-462A-B17C-75A9556C5E6A}"/>
</file>

<file path=customXml/itemProps2.xml><?xml version="1.0" encoding="utf-8"?>
<ds:datastoreItem xmlns:ds="http://schemas.openxmlformats.org/officeDocument/2006/customXml" ds:itemID="{DB63B782-E577-466D-946C-98C8FDFAE7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D180F7-966C-4EE0-A835-6AB82CF60DDA}">
  <ds:schemaRefs>
    <ds:schemaRef ds:uri="http://schemas.microsoft.com/sharepoint/v3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a081aae9-0e4f-4786-a513-1b368307bb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13366</TotalTime>
  <Words>1143</Words>
  <Application>Microsoft Office PowerPoint</Application>
  <PresentationFormat>On-screen Show (4:3)</PresentationFormat>
  <Paragraphs>428</Paragraphs>
  <Slides>23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Cambria Math</vt:lpstr>
      <vt:lpstr>Century Schoolbook</vt:lpstr>
      <vt:lpstr>Courier New</vt:lpstr>
      <vt:lpstr>Times New Roman</vt:lpstr>
      <vt:lpstr>Trebuchet MS</vt:lpstr>
      <vt:lpstr>Wingdings</vt:lpstr>
      <vt:lpstr>Blank Presentation</vt:lpstr>
      <vt:lpstr>VISIO</vt:lpstr>
      <vt:lpstr>PowerPoint Presentation</vt:lpstr>
      <vt:lpstr>Lesson Objectives Lessons 2 (Math)</vt:lpstr>
      <vt:lpstr>Lesson 2 Outline</vt:lpstr>
      <vt:lpstr>What does that data mean?</vt:lpstr>
      <vt:lpstr>Number Systems Expanded Normal Form</vt:lpstr>
      <vt:lpstr>Number Systems Expanded Normal Form</vt:lpstr>
      <vt:lpstr>Hexadecimal Numbers</vt:lpstr>
      <vt:lpstr>Number System Conversions</vt:lpstr>
      <vt:lpstr>Exercise</vt:lpstr>
      <vt:lpstr>Bits, Bytes, Nibbles…</vt:lpstr>
      <vt:lpstr>Unsigned Addition</vt:lpstr>
      <vt:lpstr>Carry/Overflow</vt:lpstr>
      <vt:lpstr>Subtraction</vt:lpstr>
      <vt:lpstr>Negative Numbers –      Signed Magnitude</vt:lpstr>
      <vt:lpstr>Negative Numbers –              2’s Complement</vt:lpstr>
      <vt:lpstr>Negative Numbers –              2’s Complement</vt:lpstr>
      <vt:lpstr>Unsigned Binary</vt:lpstr>
      <vt:lpstr>Subtraction</vt:lpstr>
      <vt:lpstr>Signed Addition/Subtraction</vt:lpstr>
      <vt:lpstr>Signed Addition/Subtraction</vt:lpstr>
      <vt:lpstr>Practice</vt:lpstr>
      <vt:lpstr>Practice</vt:lpstr>
      <vt:lpstr>PowerPoint Presentation</vt:lpstr>
    </vt:vector>
  </TitlesOfParts>
  <Company>HQ USAF/______, Pentagon, DC 20330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Falkinburg, Jeffery L Capt USAF USAFA HQ USAFA</dc:creator>
  <cp:lastModifiedBy>Neff, Brian J Col USAF USAFA DF/DFEC</cp:lastModifiedBy>
  <cp:revision>481</cp:revision>
  <cp:lastPrinted>2019-01-07T16:30:38Z</cp:lastPrinted>
  <dcterms:created xsi:type="dcterms:W3CDTF">2000-04-26T18:38:01Z</dcterms:created>
  <dcterms:modified xsi:type="dcterms:W3CDTF">2019-12-20T03:56:47Z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0x01010050C175F39872B846BCC8D660AAB2DA76</vt:lpwstr>
  </property>
</Properties>
</file>