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
      <p:font typeface="Montserrat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6.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Lato-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37" Type="http://schemas.openxmlformats.org/officeDocument/2006/relationships/font" Target="fonts/Lato-italic.fntdata"/><Relationship Id="rId14" Type="http://schemas.openxmlformats.org/officeDocument/2006/relationships/slide" Target="slides/slide10.xml"/><Relationship Id="rId36" Type="http://schemas.openxmlformats.org/officeDocument/2006/relationships/font" Target="fonts/Lato-bold.fntdata"/><Relationship Id="rId17" Type="http://schemas.openxmlformats.org/officeDocument/2006/relationships/slide" Target="slides/slide13.xml"/><Relationship Id="rId39" Type="http://schemas.openxmlformats.org/officeDocument/2006/relationships/font" Target="fonts/MontserratMedium-regular.fntdata"/><Relationship Id="rId16" Type="http://schemas.openxmlformats.org/officeDocument/2006/relationships/slide" Target="slides/slide12.xml"/><Relationship Id="rId38" Type="http://schemas.openxmlformats.org/officeDocument/2006/relationships/font" Target="fonts/La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51457f6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51457f6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7b82a1e6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7b82a1e6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b82a1e6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b82a1e6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03d4fa943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03d4fa943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03d4fa943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03d4fa943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03d4fa943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03d4fa943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4e3aa697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e3aa697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03d4fa943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03d4fa943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03d4fa943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03d4fa943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4e3aa697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4e3aa697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4e3aa697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4e3aa697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notes here - for guidance on what to speak 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75410a806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75410a806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073763"/>
              </a:buClr>
              <a:buSzPts val="1500"/>
              <a:buFont typeface="Times New Roman"/>
              <a:buAutoNum type="arabicPeriod"/>
            </a:pPr>
            <a:r>
              <a:rPr lang="en" sz="1500">
                <a:solidFill>
                  <a:srgbClr val="073763"/>
                </a:solidFill>
                <a:latin typeface="Times New Roman"/>
                <a:ea typeface="Times New Roman"/>
                <a:cs typeface="Times New Roman"/>
                <a:sym typeface="Times New Roman"/>
              </a:rPr>
              <a:t>For our project, we use Predictive Analytics to analyze the previous sales record to know what items customers purchased previously, what is in their online shopping cart or on their wish list, which products they reviewed and rated, and what items they search for most. These analytics help us to figure out every customer’s behaviour. These analyses help us to make decisions to increase the company’s profit.</a:t>
            </a:r>
            <a:endParaRPr sz="1500">
              <a:solidFill>
                <a:srgbClr val="07376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73763"/>
              </a:buClr>
              <a:buSzPts val="1500"/>
              <a:buFont typeface="Times New Roman"/>
              <a:buAutoNum type="arabicPeriod"/>
            </a:pPr>
            <a:r>
              <a:rPr lang="en" sz="1500">
                <a:solidFill>
                  <a:srgbClr val="073763"/>
                </a:solidFill>
                <a:latin typeface="Times New Roman"/>
                <a:ea typeface="Times New Roman"/>
                <a:cs typeface="Times New Roman"/>
                <a:sym typeface="Times New Roman"/>
              </a:rPr>
              <a:t>Predictive Analysis helps us with a deeper understanding of customer habits and preferences. Predictive search capabilities have been built-in to an analytics solution that allows us to analyze customer's past click-through behaviours, shopping history, and product preferences, in real-time.</a:t>
            </a:r>
            <a:endParaRPr sz="1500">
              <a:solidFill>
                <a:srgbClr val="07376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73763"/>
              </a:buClr>
              <a:buSzPts val="1500"/>
              <a:buFont typeface="Times New Roman"/>
              <a:buAutoNum type="arabicPeriod"/>
            </a:pPr>
            <a:r>
              <a:rPr lang="en" sz="1500">
                <a:solidFill>
                  <a:srgbClr val="073763"/>
                </a:solidFill>
                <a:latin typeface="Times New Roman"/>
                <a:ea typeface="Times New Roman"/>
                <a:cs typeface="Times New Roman"/>
                <a:sym typeface="Times New Roman"/>
              </a:rPr>
              <a:t>We will be implementing Predictive Analysis for the same purpose as it allows continuous analysis of customer data and will provide the most relevant results and recommendations to users.</a:t>
            </a:r>
            <a:endParaRPr sz="1500">
              <a:solidFill>
                <a:srgbClr val="073763"/>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75410a80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75410a80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73763"/>
              </a:buClr>
              <a:buSzPts val="1400"/>
              <a:buFont typeface="Montserrat"/>
              <a:buAutoNum type="arabicPeriod"/>
            </a:pPr>
            <a:r>
              <a:rPr lang="en" sz="1400">
                <a:solidFill>
                  <a:srgbClr val="073763"/>
                </a:solidFill>
                <a:latin typeface="Montserrat"/>
                <a:ea typeface="Montserrat"/>
                <a:cs typeface="Montserrat"/>
                <a:sym typeface="Montserrat"/>
              </a:rPr>
              <a:t>In our project, we will use the FP-Growth algorithm to find the connection between products and customers as it has proved to be the most advanced and efficient implementation of frequent pattern mining.</a:t>
            </a:r>
            <a:endParaRPr sz="1400">
              <a:solidFill>
                <a:srgbClr val="073763"/>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73763"/>
              </a:buClr>
              <a:buSzPts val="1400"/>
              <a:buFont typeface="Montserrat"/>
              <a:buAutoNum type="arabicPeriod"/>
            </a:pPr>
            <a:r>
              <a:rPr lang="en" sz="1400">
                <a:solidFill>
                  <a:srgbClr val="073763"/>
                </a:solidFill>
                <a:latin typeface="Montserrat"/>
                <a:ea typeface="Montserrat"/>
                <a:cs typeface="Montserrat"/>
                <a:sym typeface="Montserrat"/>
              </a:rPr>
              <a:t> The FP-Growth Algorithm is an alternative way to find frequent products without using candidate generations, thus improving performance. For so much, it uses a divide-and-conquer strategy. The core of this method is the usage of a special data structure named frequent-pattern tree, which retains the item-set association information.</a:t>
            </a:r>
            <a:endParaRPr sz="1400">
              <a:solidFill>
                <a:srgbClr val="073763"/>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73763"/>
              </a:buClr>
              <a:buSzPts val="1400"/>
              <a:buFont typeface="Montserrat"/>
              <a:buAutoNum type="arabicPeriod"/>
            </a:pPr>
            <a:r>
              <a:rPr lang="en" sz="1400">
                <a:solidFill>
                  <a:srgbClr val="073763"/>
                </a:solidFill>
                <a:latin typeface="Montserrat"/>
                <a:ea typeface="Montserrat"/>
                <a:cs typeface="Montserrat"/>
                <a:sym typeface="Montserrat"/>
              </a:rPr>
              <a:t>The mining data is decomposed into sub-datasets according to the frequent patterns identified which leads to the more focused search of smaller databases.</a:t>
            </a:r>
            <a:endParaRPr sz="1400">
              <a:solidFill>
                <a:srgbClr val="073763"/>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73763"/>
              </a:buClr>
              <a:buSzPts val="1400"/>
              <a:buFont typeface="Montserrat"/>
              <a:buAutoNum type="arabicPeriod"/>
            </a:pPr>
            <a:r>
              <a:rPr lang="en" sz="1400">
                <a:solidFill>
                  <a:srgbClr val="073763"/>
                </a:solidFill>
                <a:latin typeface="Montserrat"/>
                <a:ea typeface="Montserrat"/>
                <a:cs typeface="Montserrat"/>
                <a:sym typeface="Montserrat"/>
              </a:rPr>
              <a:t> Due to the divide and conquer strategy, FP-Growth Algorithm is the most efficient method for data mining. Additionally, there are no repeated scans of the whole database.</a:t>
            </a:r>
            <a:endParaRPr sz="15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7b82a1e66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7b82a1e66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7eaf75a3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7eaf75a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4e3aa6977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4e3aa6977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03d4fa9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03d4fa9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4e3aa6977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4e3aa6977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e3aa697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e3aa697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e3aa697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e3aa697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03d4fa943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03d4fa943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03d4fa943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03d4fa943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75410a80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5410a80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4e3aa697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4e3aa697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4e3aa697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4e3aa697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4000">
                <a:solidFill>
                  <a:srgbClr val="000000"/>
                </a:solidFill>
                <a:latin typeface="Times New Roman"/>
                <a:ea typeface="Times New Roman"/>
                <a:cs typeface="Times New Roman"/>
                <a:sym typeface="Times New Roman"/>
              </a:rPr>
              <a:t>E - Business Data</a:t>
            </a:r>
            <a:endParaRPr i="1" sz="6400"/>
          </a:p>
        </p:txBody>
      </p:sp>
      <p:sp>
        <p:nvSpPr>
          <p:cNvPr id="135" name="Google Shape;135;p13"/>
          <p:cNvSpPr txBox="1"/>
          <p:nvPr>
            <p:ph idx="1" type="body"/>
          </p:nvPr>
        </p:nvSpPr>
        <p:spPr>
          <a:xfrm>
            <a:off x="2356775" y="-217100"/>
            <a:ext cx="73080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ctr">
              <a:spcBef>
                <a:spcPts val="1600"/>
              </a:spcBef>
              <a:spcAft>
                <a:spcPts val="0"/>
              </a:spcAft>
              <a:buNone/>
            </a:pPr>
            <a:r>
              <a:rPr lang="en"/>
              <a:t>   </a:t>
            </a:r>
            <a:r>
              <a:rPr lang="en" sz="1700"/>
              <a:t> </a:t>
            </a:r>
            <a:r>
              <a:rPr lang="en" sz="1900">
                <a:solidFill>
                  <a:srgbClr val="1155CC"/>
                </a:solidFill>
              </a:rPr>
              <a:t>For the </a:t>
            </a:r>
            <a:r>
              <a:rPr lang="en" sz="1900">
                <a:solidFill>
                  <a:srgbClr val="1155CC"/>
                </a:solidFill>
              </a:rPr>
              <a:t>future</a:t>
            </a:r>
            <a:r>
              <a:rPr lang="en" sz="1900">
                <a:solidFill>
                  <a:srgbClr val="1155CC"/>
                </a:solidFill>
              </a:rPr>
              <a:t> of our business . . . . .</a:t>
            </a:r>
            <a:endParaRPr sz="1900">
              <a:solidFill>
                <a:srgbClr val="1155CC"/>
              </a:solidFill>
            </a:endParaRPr>
          </a:p>
          <a:p>
            <a:pPr indent="0" lvl="0" marL="0" rtl="0" algn="l">
              <a:spcBef>
                <a:spcPts val="1600"/>
              </a:spcBef>
              <a:spcAft>
                <a:spcPts val="1600"/>
              </a:spcAft>
              <a:buNone/>
            </a:pPr>
            <a:r>
              <a:t/>
            </a:r>
            <a:endParaRPr/>
          </a:p>
        </p:txBody>
      </p:sp>
      <p:sp>
        <p:nvSpPr>
          <p:cNvPr id="136" name="Google Shape;136;p13"/>
          <p:cNvSpPr txBox="1"/>
          <p:nvPr/>
        </p:nvSpPr>
        <p:spPr>
          <a:xfrm>
            <a:off x="1141100" y="2784300"/>
            <a:ext cx="2202300" cy="216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73763"/>
                </a:solidFill>
                <a:latin typeface="Montserrat Medium"/>
                <a:ea typeface="Montserrat Medium"/>
                <a:cs typeface="Montserrat Medium"/>
                <a:sym typeface="Montserrat Medium"/>
              </a:rPr>
              <a:t>Amita Akole</a:t>
            </a:r>
            <a:br>
              <a:rPr lang="en" sz="1700">
                <a:solidFill>
                  <a:srgbClr val="073763"/>
                </a:solidFill>
                <a:latin typeface="Montserrat Medium"/>
                <a:ea typeface="Montserrat Medium"/>
                <a:cs typeface="Montserrat Medium"/>
                <a:sym typeface="Montserrat Medium"/>
              </a:rPr>
            </a:br>
            <a:r>
              <a:rPr lang="en" sz="1700">
                <a:solidFill>
                  <a:srgbClr val="073763"/>
                </a:solidFill>
                <a:latin typeface="Montserrat Medium"/>
                <a:ea typeface="Montserrat Medium"/>
                <a:cs typeface="Montserrat Medium"/>
                <a:sym typeface="Montserrat Medium"/>
              </a:rPr>
              <a:t>Yongnian Cao</a:t>
            </a:r>
            <a:br>
              <a:rPr lang="en" sz="1700">
                <a:solidFill>
                  <a:srgbClr val="073763"/>
                </a:solidFill>
                <a:latin typeface="Montserrat Medium"/>
                <a:ea typeface="Montserrat Medium"/>
                <a:cs typeface="Montserrat Medium"/>
                <a:sym typeface="Montserrat Medium"/>
              </a:rPr>
            </a:br>
            <a:r>
              <a:rPr lang="en" sz="1700">
                <a:solidFill>
                  <a:srgbClr val="073763"/>
                </a:solidFill>
                <a:latin typeface="Montserrat Medium"/>
                <a:ea typeface="Montserrat Medium"/>
                <a:cs typeface="Montserrat Medium"/>
                <a:sym typeface="Montserrat Medium"/>
              </a:rPr>
              <a:t>Vishal Goyal</a:t>
            </a:r>
            <a:br>
              <a:rPr lang="en" sz="1700">
                <a:solidFill>
                  <a:srgbClr val="073763"/>
                </a:solidFill>
                <a:latin typeface="Montserrat Medium"/>
                <a:ea typeface="Montserrat Medium"/>
                <a:cs typeface="Montserrat Medium"/>
                <a:sym typeface="Montserrat Medium"/>
              </a:rPr>
            </a:br>
            <a:r>
              <a:rPr lang="en" sz="1700">
                <a:solidFill>
                  <a:srgbClr val="073763"/>
                </a:solidFill>
                <a:latin typeface="Montserrat Medium"/>
                <a:ea typeface="Montserrat Medium"/>
                <a:cs typeface="Montserrat Medium"/>
                <a:sym typeface="Montserrat Medium"/>
              </a:rPr>
              <a:t>Shivam Khare</a:t>
            </a:r>
            <a:br>
              <a:rPr lang="en" sz="1700">
                <a:solidFill>
                  <a:srgbClr val="073763"/>
                </a:solidFill>
                <a:latin typeface="Montserrat Medium"/>
                <a:ea typeface="Montserrat Medium"/>
                <a:cs typeface="Montserrat Medium"/>
                <a:sym typeface="Montserrat Medium"/>
              </a:rPr>
            </a:br>
            <a:r>
              <a:rPr lang="en" sz="1700">
                <a:solidFill>
                  <a:srgbClr val="073763"/>
                </a:solidFill>
                <a:latin typeface="Montserrat Medium"/>
                <a:ea typeface="Montserrat Medium"/>
                <a:cs typeface="Montserrat Medium"/>
                <a:sym typeface="Montserrat Medium"/>
              </a:rPr>
              <a:t>Sunil Kumar</a:t>
            </a:r>
            <a:br>
              <a:rPr lang="en" sz="1700">
                <a:solidFill>
                  <a:srgbClr val="073763"/>
                </a:solidFill>
                <a:latin typeface="Montserrat Medium"/>
                <a:ea typeface="Montserrat Medium"/>
                <a:cs typeface="Montserrat Medium"/>
                <a:sym typeface="Montserrat Medium"/>
              </a:rPr>
            </a:br>
            <a:r>
              <a:rPr lang="en" sz="1700">
                <a:solidFill>
                  <a:srgbClr val="073763"/>
                </a:solidFill>
                <a:latin typeface="Montserrat Medium"/>
                <a:ea typeface="Montserrat Medium"/>
                <a:cs typeface="Montserrat Medium"/>
                <a:sym typeface="Montserrat Medium"/>
              </a:rPr>
              <a:t>Sushil Satya</a:t>
            </a:r>
            <a:endParaRPr sz="1700">
              <a:solidFill>
                <a:srgbClr val="073763"/>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90" name="Shape 190"/>
        <p:cNvGrpSpPr/>
        <p:nvPr/>
      </p:nvGrpSpPr>
      <p:grpSpPr>
        <a:xfrm>
          <a:off x="0" y="0"/>
          <a:ext cx="0" cy="0"/>
          <a:chOff x="0" y="0"/>
          <a:chExt cx="0" cy="0"/>
        </a:xfrm>
      </p:grpSpPr>
      <p:sp>
        <p:nvSpPr>
          <p:cNvPr id="191" name="Google Shape;191;p22"/>
          <p:cNvSpPr txBox="1"/>
          <p:nvPr>
            <p:ph type="title"/>
          </p:nvPr>
        </p:nvSpPr>
        <p:spPr>
          <a:xfrm>
            <a:off x="1354725" y="500900"/>
            <a:ext cx="7082100" cy="7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Data Process Representation:</a:t>
            </a:r>
            <a:endParaRPr b="1">
              <a:solidFill>
                <a:srgbClr val="073763"/>
              </a:solidFill>
            </a:endParaRPr>
          </a:p>
        </p:txBody>
      </p:sp>
      <p:pic>
        <p:nvPicPr>
          <p:cNvPr id="192" name="Google Shape;192;p22"/>
          <p:cNvPicPr preferRelativeResize="0"/>
          <p:nvPr/>
        </p:nvPicPr>
        <p:blipFill>
          <a:blip r:embed="rId3">
            <a:alphaModFix/>
          </a:blip>
          <a:stretch>
            <a:fillRect/>
          </a:stretch>
        </p:blipFill>
        <p:spPr>
          <a:xfrm>
            <a:off x="820750" y="1415000"/>
            <a:ext cx="7369228" cy="342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96" name="Shape 196"/>
        <p:cNvGrpSpPr/>
        <p:nvPr/>
      </p:nvGrpSpPr>
      <p:grpSpPr>
        <a:xfrm>
          <a:off x="0" y="0"/>
          <a:ext cx="0" cy="0"/>
          <a:chOff x="0" y="0"/>
          <a:chExt cx="0" cy="0"/>
        </a:xfrm>
      </p:grpSpPr>
      <p:sp>
        <p:nvSpPr>
          <p:cNvPr id="197" name="Google Shape;197;p23"/>
          <p:cNvSpPr txBox="1"/>
          <p:nvPr>
            <p:ph type="title"/>
          </p:nvPr>
        </p:nvSpPr>
        <p:spPr>
          <a:xfrm>
            <a:off x="1479850" y="747325"/>
            <a:ext cx="7061100" cy="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73763"/>
                </a:solidFill>
              </a:rPr>
              <a:t>ETL Section:</a:t>
            </a:r>
            <a:endParaRPr b="1" sz="3000">
              <a:solidFill>
                <a:srgbClr val="073763"/>
              </a:solidFill>
            </a:endParaRPr>
          </a:p>
        </p:txBody>
      </p:sp>
      <p:sp>
        <p:nvSpPr>
          <p:cNvPr id="198" name="Google Shape;198;p23"/>
          <p:cNvSpPr txBox="1"/>
          <p:nvPr>
            <p:ph idx="1" type="body"/>
          </p:nvPr>
        </p:nvSpPr>
        <p:spPr>
          <a:xfrm>
            <a:off x="1243925" y="1353225"/>
            <a:ext cx="7425000" cy="3447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700"/>
              </a:spcBef>
              <a:spcAft>
                <a:spcPts val="0"/>
              </a:spcAft>
              <a:buClr>
                <a:srgbClr val="073763"/>
              </a:buClr>
              <a:buSzPts val="1600"/>
              <a:buFont typeface="Montserrat Medium"/>
              <a:buAutoNum type="arabicPeriod"/>
            </a:pPr>
            <a:r>
              <a:rPr lang="en" sz="1600">
                <a:solidFill>
                  <a:srgbClr val="073763"/>
                </a:solidFill>
                <a:latin typeface="Montserrat Medium"/>
                <a:ea typeface="Montserrat Medium"/>
                <a:cs typeface="Montserrat Medium"/>
                <a:sym typeface="Montserrat Medium"/>
              </a:rPr>
              <a:t>ETL is a type of data integration that refers to the three steps (extract, transform, and load) used to blend data from multiple sources. </a:t>
            </a:r>
            <a:endParaRPr sz="1600">
              <a:solidFill>
                <a:srgbClr val="073763"/>
              </a:solidFill>
              <a:latin typeface="Montserrat Medium"/>
              <a:ea typeface="Montserrat Medium"/>
              <a:cs typeface="Montserrat Medium"/>
              <a:sym typeface="Montserrat Medium"/>
            </a:endParaRPr>
          </a:p>
          <a:p>
            <a:pPr indent="0" lvl="0" marL="0" rtl="0" algn="l">
              <a:lnSpc>
                <a:spcPct val="100000"/>
              </a:lnSpc>
              <a:spcBef>
                <a:spcPts val="700"/>
              </a:spcBef>
              <a:spcAft>
                <a:spcPts val="0"/>
              </a:spcAft>
              <a:buNone/>
            </a:pPr>
            <a:r>
              <a:t/>
            </a:r>
            <a:endParaRPr sz="1600">
              <a:solidFill>
                <a:srgbClr val="073763"/>
              </a:solidFill>
              <a:latin typeface="Montserrat Medium"/>
              <a:ea typeface="Montserrat Medium"/>
              <a:cs typeface="Montserrat Medium"/>
              <a:sym typeface="Montserrat Medium"/>
            </a:endParaRPr>
          </a:p>
          <a:p>
            <a:pPr indent="-330200" lvl="0" marL="457200" rtl="0" algn="l">
              <a:lnSpc>
                <a:spcPct val="100000"/>
              </a:lnSpc>
              <a:spcBef>
                <a:spcPts val="700"/>
              </a:spcBef>
              <a:spcAft>
                <a:spcPts val="0"/>
              </a:spcAft>
              <a:buClr>
                <a:srgbClr val="073763"/>
              </a:buClr>
              <a:buSzPts val="1600"/>
              <a:buFont typeface="Montserrat Medium"/>
              <a:buAutoNum type="arabicPeriod"/>
            </a:pPr>
            <a:r>
              <a:rPr lang="en" sz="1600">
                <a:solidFill>
                  <a:srgbClr val="073763"/>
                </a:solidFill>
                <a:latin typeface="Montserrat Medium"/>
                <a:ea typeface="Montserrat Medium"/>
                <a:cs typeface="Montserrat Medium"/>
                <a:sym typeface="Montserrat Medium"/>
              </a:rPr>
              <a:t>In this process data is extracted from a source system, transformed into a format that can be analyzed, and loaded into a data warehouse or other system.</a:t>
            </a:r>
            <a:endParaRPr sz="1600">
              <a:solidFill>
                <a:srgbClr val="073763"/>
              </a:solidFill>
              <a:latin typeface="Montserrat Medium"/>
              <a:ea typeface="Montserrat Medium"/>
              <a:cs typeface="Montserrat Medium"/>
              <a:sym typeface="Montserrat Medium"/>
            </a:endParaRPr>
          </a:p>
          <a:p>
            <a:pPr indent="0" lvl="0" marL="457200" rtl="0" algn="l">
              <a:lnSpc>
                <a:spcPct val="100000"/>
              </a:lnSpc>
              <a:spcBef>
                <a:spcPts val="700"/>
              </a:spcBef>
              <a:spcAft>
                <a:spcPts val="0"/>
              </a:spcAft>
              <a:buNone/>
            </a:pPr>
            <a:r>
              <a:t/>
            </a:r>
            <a:endParaRPr sz="1600">
              <a:solidFill>
                <a:srgbClr val="073763"/>
              </a:solidFill>
              <a:latin typeface="Montserrat Medium"/>
              <a:ea typeface="Montserrat Medium"/>
              <a:cs typeface="Montserrat Medium"/>
              <a:sym typeface="Montserrat Medium"/>
            </a:endParaRPr>
          </a:p>
          <a:p>
            <a:pPr indent="-349250" lvl="0" marL="457200" rtl="0" algn="l">
              <a:lnSpc>
                <a:spcPct val="100000"/>
              </a:lnSpc>
              <a:spcBef>
                <a:spcPts val="700"/>
              </a:spcBef>
              <a:spcAft>
                <a:spcPts val="0"/>
              </a:spcAft>
              <a:buClr>
                <a:srgbClr val="073763"/>
              </a:buClr>
              <a:buSzPts val="1900"/>
              <a:buFont typeface="Montserrat Medium"/>
              <a:buAutoNum type="arabicPeriod"/>
            </a:pPr>
            <a:r>
              <a:rPr lang="en" sz="1600">
                <a:solidFill>
                  <a:srgbClr val="073763"/>
                </a:solidFill>
                <a:latin typeface="Montserrat Medium"/>
                <a:ea typeface="Montserrat Medium"/>
                <a:cs typeface="Montserrat Medium"/>
                <a:sym typeface="Montserrat Medium"/>
              </a:rPr>
              <a:t>ETL can improve data professionals’ productivity because it codifies and reuses processes that move data without requiring technical skills to write code or scripts.</a:t>
            </a:r>
            <a:endParaRPr sz="1900">
              <a:solidFill>
                <a:srgbClr val="073763"/>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02" name="Shape 202"/>
        <p:cNvGrpSpPr/>
        <p:nvPr/>
      </p:nvGrpSpPr>
      <p:grpSpPr>
        <a:xfrm>
          <a:off x="0" y="0"/>
          <a:ext cx="0" cy="0"/>
          <a:chOff x="0" y="0"/>
          <a:chExt cx="0" cy="0"/>
        </a:xfrm>
      </p:grpSpPr>
      <p:sp>
        <p:nvSpPr>
          <p:cNvPr id="203" name="Google Shape;203;p24"/>
          <p:cNvSpPr txBox="1"/>
          <p:nvPr>
            <p:ph type="title"/>
          </p:nvPr>
        </p:nvSpPr>
        <p:spPr>
          <a:xfrm>
            <a:off x="1463900" y="354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73763"/>
                </a:solidFill>
              </a:rPr>
              <a:t>Importance of visualization</a:t>
            </a:r>
            <a:endParaRPr b="1" sz="3000">
              <a:solidFill>
                <a:srgbClr val="073763"/>
              </a:solidFill>
            </a:endParaRPr>
          </a:p>
        </p:txBody>
      </p:sp>
      <p:sp>
        <p:nvSpPr>
          <p:cNvPr id="204" name="Google Shape;204;p24"/>
          <p:cNvSpPr txBox="1"/>
          <p:nvPr/>
        </p:nvSpPr>
        <p:spPr>
          <a:xfrm>
            <a:off x="1365800" y="1278600"/>
            <a:ext cx="7170300" cy="136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73763"/>
              </a:buClr>
              <a:buSzPts val="1400"/>
              <a:buFont typeface="Lato"/>
              <a:buAutoNum type="arabicPeriod"/>
            </a:pPr>
            <a:r>
              <a:rPr lang="en">
                <a:solidFill>
                  <a:srgbClr val="073763"/>
                </a:solidFill>
                <a:latin typeface="Lato"/>
                <a:ea typeface="Lato"/>
                <a:cs typeface="Lato"/>
                <a:sym typeface="Lato"/>
              </a:rPr>
              <a:t>Data visualization is the representation of data of information in a graph, chart or others. It communicates relationships of the data with image. This is important because it allows trend and pattern to be more easily seen.</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AutoNum type="arabicPeriod"/>
            </a:pPr>
            <a:r>
              <a:rPr lang="en">
                <a:solidFill>
                  <a:srgbClr val="073763"/>
                </a:solidFill>
                <a:latin typeface="Lato"/>
                <a:ea typeface="Lato"/>
                <a:cs typeface="Lato"/>
                <a:sym typeface="Lato"/>
              </a:rPr>
              <a:t>Data visualization makes result easier to identify the trends than looking through thousands of rows on a spreadsheet. It’s the way the human brain works.</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205" name="Google Shape;205;p24"/>
          <p:cNvPicPr preferRelativeResize="0"/>
          <p:nvPr/>
        </p:nvPicPr>
        <p:blipFill>
          <a:blip r:embed="rId3">
            <a:alphaModFix/>
          </a:blip>
          <a:stretch>
            <a:fillRect/>
          </a:stretch>
        </p:blipFill>
        <p:spPr>
          <a:xfrm>
            <a:off x="3000375" y="2838400"/>
            <a:ext cx="2671675" cy="214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09" name="Shape 209"/>
        <p:cNvGrpSpPr/>
        <p:nvPr/>
      </p:nvGrpSpPr>
      <p:grpSpPr>
        <a:xfrm>
          <a:off x="0" y="0"/>
          <a:ext cx="0" cy="0"/>
          <a:chOff x="0" y="0"/>
          <a:chExt cx="0" cy="0"/>
        </a:xfrm>
      </p:grpSpPr>
      <p:sp>
        <p:nvSpPr>
          <p:cNvPr id="210" name="Google Shape;210;p25"/>
          <p:cNvSpPr txBox="1"/>
          <p:nvPr>
            <p:ph type="title"/>
          </p:nvPr>
        </p:nvSpPr>
        <p:spPr>
          <a:xfrm>
            <a:off x="1169200" y="463225"/>
            <a:ext cx="7671600" cy="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Data manipulation:</a:t>
            </a:r>
            <a:endParaRPr/>
          </a:p>
        </p:txBody>
      </p:sp>
      <p:sp>
        <p:nvSpPr>
          <p:cNvPr id="211" name="Google Shape;211;p25"/>
          <p:cNvSpPr txBox="1"/>
          <p:nvPr>
            <p:ph idx="1" type="body"/>
          </p:nvPr>
        </p:nvSpPr>
        <p:spPr>
          <a:xfrm>
            <a:off x="1261175" y="996550"/>
            <a:ext cx="7740000" cy="408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73763"/>
                </a:solidFill>
                <a:latin typeface="Montserrat"/>
                <a:ea typeface="Montserrat"/>
                <a:cs typeface="Montserrat"/>
                <a:sym typeface="Montserrat"/>
              </a:rPr>
              <a:t>1. Product count: </a:t>
            </a:r>
            <a:endParaRPr b="1" sz="17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 sz="1200">
                <a:solidFill>
                  <a:srgbClr val="073763"/>
                </a:solidFill>
                <a:latin typeface="Montserrat Medium"/>
                <a:ea typeface="Montserrat Medium"/>
                <a:cs typeface="Montserrat Medium"/>
                <a:sym typeface="Montserrat Medium"/>
              </a:rPr>
              <a:t>This shows the count of products sold from each department like Electronics or Books or Video Games etc. Firstly, we need to pick the 'product' column and set by (product,1) the “key-value-Tuple”. And the next step would be to aggregate them together.</a:t>
            </a:r>
            <a:endParaRPr sz="12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b="1" sz="17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t>
            </a:r>
            <a:endParaRPr sz="1400">
              <a:solidFill>
                <a:srgbClr val="073763"/>
              </a:solidFill>
              <a:latin typeface="Montserrat"/>
              <a:ea typeface="Montserrat"/>
              <a:cs typeface="Montserrat"/>
              <a:sym typeface="Montserrat"/>
            </a:endParaRPr>
          </a:p>
        </p:txBody>
      </p:sp>
      <p:pic>
        <p:nvPicPr>
          <p:cNvPr id="212" name="Google Shape;212;p25"/>
          <p:cNvPicPr preferRelativeResize="0"/>
          <p:nvPr/>
        </p:nvPicPr>
        <p:blipFill>
          <a:blip r:embed="rId3">
            <a:alphaModFix/>
          </a:blip>
          <a:stretch>
            <a:fillRect/>
          </a:stretch>
        </p:blipFill>
        <p:spPr>
          <a:xfrm>
            <a:off x="4010050" y="2614275"/>
            <a:ext cx="4991100" cy="2228850"/>
          </a:xfrm>
          <a:prstGeom prst="rect">
            <a:avLst/>
          </a:prstGeom>
          <a:noFill/>
          <a:ln>
            <a:noFill/>
          </a:ln>
        </p:spPr>
      </p:pic>
      <p:pic>
        <p:nvPicPr>
          <p:cNvPr id="213" name="Google Shape;213;p25"/>
          <p:cNvPicPr preferRelativeResize="0"/>
          <p:nvPr/>
        </p:nvPicPr>
        <p:blipFill>
          <a:blip r:embed="rId4">
            <a:alphaModFix/>
          </a:blip>
          <a:stretch>
            <a:fillRect/>
          </a:stretch>
        </p:blipFill>
        <p:spPr>
          <a:xfrm>
            <a:off x="1365800" y="2436437"/>
            <a:ext cx="2246000" cy="258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17" name="Shape 217"/>
        <p:cNvGrpSpPr/>
        <p:nvPr/>
      </p:nvGrpSpPr>
      <p:grpSpPr>
        <a:xfrm>
          <a:off x="0" y="0"/>
          <a:ext cx="0" cy="0"/>
          <a:chOff x="0" y="0"/>
          <a:chExt cx="0" cy="0"/>
        </a:xfrm>
      </p:grpSpPr>
      <p:sp>
        <p:nvSpPr>
          <p:cNvPr id="218" name="Google Shape;218;p26"/>
          <p:cNvSpPr txBox="1"/>
          <p:nvPr>
            <p:ph type="title"/>
          </p:nvPr>
        </p:nvSpPr>
        <p:spPr>
          <a:xfrm>
            <a:off x="1104900" y="169325"/>
            <a:ext cx="7660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Result Comparison between Production Data Set &amp; Analytical Data Set:</a:t>
            </a:r>
            <a:endParaRPr b="1" sz="2000">
              <a:solidFill>
                <a:srgbClr val="073763"/>
              </a:solidFill>
            </a:endParaRPr>
          </a:p>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t/>
            </a:r>
            <a:endParaRPr/>
          </a:p>
        </p:txBody>
      </p:sp>
      <p:sp>
        <p:nvSpPr>
          <p:cNvPr id="219" name="Google Shape;219;p26"/>
          <p:cNvSpPr txBox="1"/>
          <p:nvPr>
            <p:ph idx="1" type="body"/>
          </p:nvPr>
        </p:nvSpPr>
        <p:spPr>
          <a:xfrm>
            <a:off x="1264450" y="996550"/>
            <a:ext cx="7736700" cy="3868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73763"/>
                </a:solidFill>
                <a:latin typeface="Montserrat"/>
                <a:ea typeface="Montserrat"/>
                <a:cs typeface="Montserrat"/>
                <a:sym typeface="Montserrat"/>
              </a:rPr>
              <a:t>2</a:t>
            </a:r>
            <a:r>
              <a:rPr b="1" lang="en" sz="1700">
                <a:solidFill>
                  <a:srgbClr val="073763"/>
                </a:solidFill>
                <a:latin typeface="Montserrat"/>
                <a:ea typeface="Montserrat"/>
                <a:cs typeface="Montserrat"/>
                <a:sym typeface="Montserrat"/>
              </a:rPr>
              <a:t>. C</a:t>
            </a:r>
            <a:r>
              <a:rPr b="1" lang="en" sz="1700">
                <a:solidFill>
                  <a:srgbClr val="073763"/>
                </a:solidFill>
                <a:latin typeface="Montserrat"/>
                <a:ea typeface="Montserrat"/>
                <a:cs typeface="Montserrat"/>
                <a:sym typeface="Montserrat"/>
              </a:rPr>
              <a:t>ity </a:t>
            </a:r>
            <a:r>
              <a:rPr b="1" lang="en" sz="1700">
                <a:solidFill>
                  <a:srgbClr val="073763"/>
                </a:solidFill>
                <a:latin typeface="Montserrat"/>
                <a:ea typeface="Montserrat"/>
                <a:cs typeface="Montserrat"/>
                <a:sym typeface="Montserrat"/>
              </a:rPr>
              <a:t>count result: </a:t>
            </a:r>
            <a:endParaRPr b="1" sz="17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 sz="1200">
                <a:solidFill>
                  <a:srgbClr val="073763"/>
                </a:solidFill>
                <a:latin typeface="Montserrat Medium"/>
                <a:ea typeface="Montserrat Medium"/>
                <a:cs typeface="Montserrat Medium"/>
                <a:sym typeface="Montserrat Medium"/>
              </a:rPr>
              <a:t>This shows the count of products sold in each city. We want to find some popular cities. This result helps the advertisement department colleagues to calculate every city's budget and convert their ROI.</a:t>
            </a:r>
            <a:endParaRPr sz="12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220" name="Google Shape;220;p26"/>
          <p:cNvPicPr preferRelativeResize="0"/>
          <p:nvPr/>
        </p:nvPicPr>
        <p:blipFill>
          <a:blip r:embed="rId3">
            <a:alphaModFix/>
          </a:blip>
          <a:stretch>
            <a:fillRect/>
          </a:stretch>
        </p:blipFill>
        <p:spPr>
          <a:xfrm>
            <a:off x="1395763" y="2392938"/>
            <a:ext cx="1819275" cy="2333625"/>
          </a:xfrm>
          <a:prstGeom prst="rect">
            <a:avLst/>
          </a:prstGeom>
          <a:noFill/>
          <a:ln>
            <a:noFill/>
          </a:ln>
        </p:spPr>
      </p:pic>
      <p:pic>
        <p:nvPicPr>
          <p:cNvPr id="221" name="Google Shape;221;p26"/>
          <p:cNvPicPr preferRelativeResize="0"/>
          <p:nvPr/>
        </p:nvPicPr>
        <p:blipFill>
          <a:blip r:embed="rId4">
            <a:alphaModFix/>
          </a:blip>
          <a:stretch>
            <a:fillRect/>
          </a:stretch>
        </p:blipFill>
        <p:spPr>
          <a:xfrm>
            <a:off x="3488850" y="2469138"/>
            <a:ext cx="5276850" cy="225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25" name="Shape 225"/>
        <p:cNvGrpSpPr/>
        <p:nvPr/>
      </p:nvGrpSpPr>
      <p:grpSpPr>
        <a:xfrm>
          <a:off x="0" y="0"/>
          <a:ext cx="0" cy="0"/>
          <a:chOff x="0" y="0"/>
          <a:chExt cx="0" cy="0"/>
        </a:xfrm>
      </p:grpSpPr>
      <p:sp>
        <p:nvSpPr>
          <p:cNvPr id="226" name="Google Shape;226;p27"/>
          <p:cNvSpPr txBox="1"/>
          <p:nvPr>
            <p:ph type="title"/>
          </p:nvPr>
        </p:nvSpPr>
        <p:spPr>
          <a:xfrm>
            <a:off x="1104900" y="169325"/>
            <a:ext cx="7660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Result Comparison between Production Data Set &amp; Analytical Data Set:</a:t>
            </a:r>
            <a:endParaRPr b="1" sz="2000">
              <a:solidFill>
                <a:srgbClr val="073763"/>
              </a:solidFill>
            </a:endParaRPr>
          </a:p>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t/>
            </a:r>
            <a:endParaRPr/>
          </a:p>
        </p:txBody>
      </p:sp>
      <p:sp>
        <p:nvSpPr>
          <p:cNvPr id="227" name="Google Shape;227;p27"/>
          <p:cNvSpPr txBox="1"/>
          <p:nvPr>
            <p:ph idx="1" type="body"/>
          </p:nvPr>
        </p:nvSpPr>
        <p:spPr>
          <a:xfrm>
            <a:off x="1264450" y="996550"/>
            <a:ext cx="7736700" cy="3868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73763"/>
                </a:solidFill>
                <a:latin typeface="Montserrat"/>
                <a:ea typeface="Montserrat"/>
                <a:cs typeface="Montserrat"/>
                <a:sym typeface="Montserrat"/>
              </a:rPr>
              <a:t>3</a:t>
            </a:r>
            <a:r>
              <a:rPr b="1" lang="en" sz="1700">
                <a:solidFill>
                  <a:srgbClr val="073763"/>
                </a:solidFill>
                <a:latin typeface="Montserrat"/>
                <a:ea typeface="Montserrat"/>
                <a:cs typeface="Montserrat"/>
                <a:sym typeface="Montserrat"/>
              </a:rPr>
              <a:t>. Time count result: </a:t>
            </a:r>
            <a:endParaRPr b="1" sz="17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 sz="1200">
                <a:solidFill>
                  <a:srgbClr val="073763"/>
                </a:solidFill>
                <a:latin typeface="Montserrat Medium"/>
                <a:ea typeface="Montserrat Medium"/>
                <a:cs typeface="Montserrat Medium"/>
                <a:sym typeface="Montserrat Medium"/>
              </a:rPr>
              <a:t>This shows the time and count of products sold. This result helps the advertisement department colleagues to analyze the time at which customers are more active.</a:t>
            </a:r>
            <a:endParaRPr sz="12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228" name="Google Shape;228;p27"/>
          <p:cNvPicPr preferRelativeResize="0"/>
          <p:nvPr/>
        </p:nvPicPr>
        <p:blipFill>
          <a:blip r:embed="rId3">
            <a:alphaModFix/>
          </a:blip>
          <a:stretch>
            <a:fillRect/>
          </a:stretch>
        </p:blipFill>
        <p:spPr>
          <a:xfrm>
            <a:off x="3488850" y="2392950"/>
            <a:ext cx="5276850" cy="2228850"/>
          </a:xfrm>
          <a:prstGeom prst="rect">
            <a:avLst/>
          </a:prstGeom>
          <a:noFill/>
          <a:ln>
            <a:noFill/>
          </a:ln>
        </p:spPr>
      </p:pic>
      <p:pic>
        <p:nvPicPr>
          <p:cNvPr id="229" name="Google Shape;229;p27"/>
          <p:cNvPicPr preferRelativeResize="0"/>
          <p:nvPr/>
        </p:nvPicPr>
        <p:blipFill>
          <a:blip r:embed="rId4">
            <a:alphaModFix/>
          </a:blip>
          <a:stretch>
            <a:fillRect/>
          </a:stretch>
        </p:blipFill>
        <p:spPr>
          <a:xfrm>
            <a:off x="1775925" y="2392948"/>
            <a:ext cx="1040025" cy="22585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33" name="Shape 233"/>
        <p:cNvGrpSpPr/>
        <p:nvPr/>
      </p:nvGrpSpPr>
      <p:grpSpPr>
        <a:xfrm>
          <a:off x="0" y="0"/>
          <a:ext cx="0" cy="0"/>
          <a:chOff x="0" y="0"/>
          <a:chExt cx="0" cy="0"/>
        </a:xfrm>
      </p:grpSpPr>
      <p:sp>
        <p:nvSpPr>
          <p:cNvPr id="234" name="Google Shape;234;p28"/>
          <p:cNvSpPr txBox="1"/>
          <p:nvPr>
            <p:ph type="title"/>
          </p:nvPr>
        </p:nvSpPr>
        <p:spPr>
          <a:xfrm>
            <a:off x="1104900" y="169325"/>
            <a:ext cx="7660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Hypothesis proof:</a:t>
            </a:r>
            <a:endParaRPr b="1" sz="2000">
              <a:solidFill>
                <a:srgbClr val="073763"/>
              </a:solidFill>
            </a:endParaRPr>
          </a:p>
          <a:p>
            <a:pPr indent="0" lvl="0" marL="0" rtl="0" algn="l">
              <a:lnSpc>
                <a:spcPct val="115000"/>
              </a:lnSpc>
              <a:spcBef>
                <a:spcPts val="1200"/>
              </a:spcBef>
              <a:spcAft>
                <a:spcPts val="0"/>
              </a:spcAft>
              <a:buNone/>
            </a:pPr>
            <a:r>
              <a:rPr b="1" lang="en" sz="1700">
                <a:solidFill>
                  <a:srgbClr val="073763"/>
                </a:solidFill>
              </a:rPr>
              <a:t>1. Product count hypothesis result: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rgbClr val="073763"/>
              </a:solidFill>
            </a:endParaRPr>
          </a:p>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t/>
            </a:r>
            <a:endParaRPr/>
          </a:p>
        </p:txBody>
      </p:sp>
      <p:sp>
        <p:nvSpPr>
          <p:cNvPr id="235" name="Google Shape;235;p28"/>
          <p:cNvSpPr txBox="1"/>
          <p:nvPr>
            <p:ph idx="1" type="body"/>
          </p:nvPr>
        </p:nvSpPr>
        <p:spPr>
          <a:xfrm>
            <a:off x="1075200" y="996550"/>
            <a:ext cx="7075800" cy="41106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None/>
            </a:pPr>
            <a:r>
              <a:t/>
            </a:r>
            <a:endParaRPr b="1" sz="17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73763"/>
                </a:solidFill>
                <a:latin typeface="Montserrat Medium"/>
                <a:ea typeface="Montserrat Medium"/>
                <a:cs typeface="Montserrat Medium"/>
                <a:sym typeface="Montserrat Medium"/>
              </a:rPr>
              <a:t>Based on the last picture, we see the books, Clothes and food are the main source during October and November. Beauty and clothes products are also popular in the market. We should provide this result to the product departments.</a:t>
            </a:r>
            <a:endParaRPr sz="12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p:txBody>
      </p:sp>
      <p:pic>
        <p:nvPicPr>
          <p:cNvPr id="236" name="Google Shape;236;p28"/>
          <p:cNvPicPr preferRelativeResize="0"/>
          <p:nvPr/>
        </p:nvPicPr>
        <p:blipFill>
          <a:blip r:embed="rId3">
            <a:alphaModFix/>
          </a:blip>
          <a:stretch>
            <a:fillRect/>
          </a:stretch>
        </p:blipFill>
        <p:spPr>
          <a:xfrm>
            <a:off x="313625" y="1193450"/>
            <a:ext cx="8568324" cy="322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40" name="Shape 240"/>
        <p:cNvGrpSpPr/>
        <p:nvPr/>
      </p:nvGrpSpPr>
      <p:grpSpPr>
        <a:xfrm>
          <a:off x="0" y="0"/>
          <a:ext cx="0" cy="0"/>
          <a:chOff x="0" y="0"/>
          <a:chExt cx="0" cy="0"/>
        </a:xfrm>
      </p:grpSpPr>
      <p:sp>
        <p:nvSpPr>
          <p:cNvPr id="241" name="Google Shape;241;p29"/>
          <p:cNvSpPr txBox="1"/>
          <p:nvPr>
            <p:ph type="title"/>
          </p:nvPr>
        </p:nvSpPr>
        <p:spPr>
          <a:xfrm>
            <a:off x="1104900" y="169325"/>
            <a:ext cx="7660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Hypothesis proof(contd.):</a:t>
            </a:r>
            <a:endParaRPr b="1" sz="2000">
              <a:solidFill>
                <a:srgbClr val="073763"/>
              </a:solidFill>
            </a:endParaRPr>
          </a:p>
          <a:p>
            <a:pPr indent="0" lvl="0" marL="0" rtl="0" algn="l">
              <a:lnSpc>
                <a:spcPct val="115000"/>
              </a:lnSpc>
              <a:spcBef>
                <a:spcPts val="1200"/>
              </a:spcBef>
              <a:spcAft>
                <a:spcPts val="0"/>
              </a:spcAft>
              <a:buNone/>
            </a:pPr>
            <a:r>
              <a:rPr b="1" lang="en" sz="1700">
                <a:solidFill>
                  <a:srgbClr val="073763"/>
                </a:solidFill>
              </a:rPr>
              <a:t>2</a:t>
            </a:r>
            <a:r>
              <a:rPr b="1" lang="en" sz="1700">
                <a:solidFill>
                  <a:srgbClr val="073763"/>
                </a:solidFill>
              </a:rPr>
              <a:t>. City count hypothesis result: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rgbClr val="073763"/>
              </a:solidFill>
            </a:endParaRPr>
          </a:p>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t/>
            </a:r>
            <a:endParaRPr/>
          </a:p>
        </p:txBody>
      </p:sp>
      <p:sp>
        <p:nvSpPr>
          <p:cNvPr id="242" name="Google Shape;242;p29"/>
          <p:cNvSpPr txBox="1"/>
          <p:nvPr>
            <p:ph idx="1" type="body"/>
          </p:nvPr>
        </p:nvSpPr>
        <p:spPr>
          <a:xfrm>
            <a:off x="1034095" y="931018"/>
            <a:ext cx="7075800" cy="41106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None/>
            </a:pPr>
            <a:r>
              <a:t/>
            </a:r>
            <a:endParaRPr b="1" sz="17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2000"/>
              </a:spcBef>
              <a:spcAft>
                <a:spcPts val="0"/>
              </a:spcAft>
              <a:buNone/>
            </a:pPr>
            <a:r>
              <a:rPr lang="en" sz="1200">
                <a:solidFill>
                  <a:srgbClr val="073763"/>
                </a:solidFill>
                <a:latin typeface="Montserrat Medium"/>
                <a:ea typeface="Montserrat Medium"/>
                <a:cs typeface="Montserrat Medium"/>
                <a:sym typeface="Montserrat Medium"/>
              </a:rPr>
              <a:t>Based on the comparison between Oct and Nov. Our assumption about some big cities might have higher sales than others are correct. New York City and California present a higher customer’s number.</a:t>
            </a:r>
            <a:endParaRPr sz="1200">
              <a:solidFill>
                <a:srgbClr val="073763"/>
              </a:solidFill>
              <a:latin typeface="Montserrat Medium"/>
              <a:ea typeface="Montserrat Medium"/>
              <a:cs typeface="Montserrat Medium"/>
              <a:sym typeface="Montserrat Medium"/>
            </a:endParaRPr>
          </a:p>
          <a:p>
            <a:pPr indent="0" lvl="0" marL="0" rtl="0" algn="l">
              <a:spcBef>
                <a:spcPts val="20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p:txBody>
      </p:sp>
      <p:pic>
        <p:nvPicPr>
          <p:cNvPr id="243" name="Google Shape;243;p29"/>
          <p:cNvPicPr preferRelativeResize="0"/>
          <p:nvPr/>
        </p:nvPicPr>
        <p:blipFill>
          <a:blip r:embed="rId3">
            <a:alphaModFix/>
          </a:blip>
          <a:stretch>
            <a:fillRect/>
          </a:stretch>
        </p:blipFill>
        <p:spPr>
          <a:xfrm>
            <a:off x="1585762" y="1326176"/>
            <a:ext cx="6135623" cy="23317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47" name="Shape 247"/>
        <p:cNvGrpSpPr/>
        <p:nvPr/>
      </p:nvGrpSpPr>
      <p:grpSpPr>
        <a:xfrm>
          <a:off x="0" y="0"/>
          <a:ext cx="0" cy="0"/>
          <a:chOff x="0" y="0"/>
          <a:chExt cx="0" cy="0"/>
        </a:xfrm>
      </p:grpSpPr>
      <p:sp>
        <p:nvSpPr>
          <p:cNvPr id="248" name="Google Shape;248;p30"/>
          <p:cNvSpPr txBox="1"/>
          <p:nvPr>
            <p:ph type="title"/>
          </p:nvPr>
        </p:nvSpPr>
        <p:spPr>
          <a:xfrm>
            <a:off x="1104900" y="169325"/>
            <a:ext cx="7660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Hypothesis proof</a:t>
            </a:r>
            <a:r>
              <a:rPr b="1" lang="en" sz="2000">
                <a:solidFill>
                  <a:srgbClr val="073763"/>
                </a:solidFill>
              </a:rPr>
              <a:t>(contd.)</a:t>
            </a:r>
            <a:r>
              <a:rPr b="1" lang="en" sz="2000">
                <a:solidFill>
                  <a:srgbClr val="073763"/>
                </a:solidFill>
              </a:rPr>
              <a:t>:</a:t>
            </a:r>
            <a:endParaRPr b="1" sz="2000">
              <a:solidFill>
                <a:srgbClr val="073763"/>
              </a:solidFill>
            </a:endParaRPr>
          </a:p>
          <a:p>
            <a:pPr indent="0" lvl="0" marL="0" rtl="0" algn="l">
              <a:lnSpc>
                <a:spcPct val="115000"/>
              </a:lnSpc>
              <a:spcBef>
                <a:spcPts val="1200"/>
              </a:spcBef>
              <a:spcAft>
                <a:spcPts val="0"/>
              </a:spcAft>
              <a:buNone/>
            </a:pPr>
            <a:r>
              <a:rPr b="1" lang="en" sz="1700">
                <a:solidFill>
                  <a:srgbClr val="073763"/>
                </a:solidFill>
              </a:rPr>
              <a:t>3</a:t>
            </a:r>
            <a:r>
              <a:rPr b="1" lang="en" sz="1700">
                <a:solidFill>
                  <a:srgbClr val="073763"/>
                </a:solidFill>
              </a:rPr>
              <a:t>. Time count hypothesis result: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rgbClr val="073763"/>
              </a:solidFill>
            </a:endParaRPr>
          </a:p>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t/>
            </a:r>
            <a:endParaRPr/>
          </a:p>
        </p:txBody>
      </p:sp>
      <p:sp>
        <p:nvSpPr>
          <p:cNvPr id="249" name="Google Shape;249;p30"/>
          <p:cNvSpPr txBox="1"/>
          <p:nvPr>
            <p:ph idx="1" type="body"/>
          </p:nvPr>
        </p:nvSpPr>
        <p:spPr>
          <a:xfrm>
            <a:off x="1075200" y="996550"/>
            <a:ext cx="7075800" cy="41106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None/>
            </a:pPr>
            <a:r>
              <a:t/>
            </a:r>
            <a:endParaRPr b="1" sz="17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a:p>
            <a:pPr indent="0" lvl="0" marL="0" rtl="0" algn="l">
              <a:spcBef>
                <a:spcPts val="1200"/>
              </a:spcBef>
              <a:spcAft>
                <a:spcPts val="0"/>
              </a:spcAft>
              <a:buNone/>
            </a:pPr>
            <a:r>
              <a:rPr lang="en" sz="1200">
                <a:solidFill>
                  <a:srgbClr val="073763"/>
                </a:solidFill>
                <a:latin typeface="Montserrat Medium"/>
                <a:ea typeface="Montserrat Medium"/>
                <a:cs typeface="Montserrat Medium"/>
                <a:sym typeface="Montserrat Medium"/>
              </a:rPr>
              <a:t>We guess customers would like to visit our website during the evening period than at night. It seems our hypothesis is right. We need to allocate our advertisement in the evening time to improve the ROI.</a:t>
            </a:r>
            <a:endParaRPr sz="12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73763"/>
              </a:solidFill>
              <a:latin typeface="Montserrat"/>
              <a:ea typeface="Montserrat"/>
              <a:cs typeface="Montserrat"/>
              <a:sym typeface="Montserrat"/>
            </a:endParaRPr>
          </a:p>
        </p:txBody>
      </p:sp>
      <p:pic>
        <p:nvPicPr>
          <p:cNvPr id="250" name="Google Shape;250;p30"/>
          <p:cNvPicPr preferRelativeResize="0"/>
          <p:nvPr/>
        </p:nvPicPr>
        <p:blipFill>
          <a:blip r:embed="rId3">
            <a:alphaModFix/>
          </a:blip>
          <a:stretch>
            <a:fillRect/>
          </a:stretch>
        </p:blipFill>
        <p:spPr>
          <a:xfrm>
            <a:off x="1402725" y="1212200"/>
            <a:ext cx="6565391" cy="27797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rPr b="1" lang="en" sz="2800">
                <a:solidFill>
                  <a:srgbClr val="073763"/>
                </a:solidFill>
              </a:rPr>
              <a:t>Models of Analysis:</a:t>
            </a:r>
            <a:endParaRPr b="1" sz="2800">
              <a:solidFill>
                <a:srgbClr val="073763"/>
              </a:solidFill>
            </a:endParaRPr>
          </a:p>
          <a:p>
            <a:pPr indent="0" lvl="0" marL="0" rtl="0" algn="l">
              <a:spcBef>
                <a:spcPts val="0"/>
              </a:spcBef>
              <a:spcAft>
                <a:spcPts val="0"/>
              </a:spcAft>
              <a:buNone/>
            </a:pPr>
            <a:r>
              <a:t/>
            </a:r>
            <a:endParaRPr/>
          </a:p>
        </p:txBody>
      </p:sp>
      <p:sp>
        <p:nvSpPr>
          <p:cNvPr id="256" name="Google Shape;25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73763"/>
                </a:solidFill>
                <a:latin typeface="Montserrat Medium"/>
                <a:ea typeface="Montserrat Medium"/>
                <a:cs typeface="Montserrat Medium"/>
                <a:sym typeface="Montserrat Medium"/>
              </a:rPr>
              <a:t>For our project, we have used models for analysis:</a:t>
            </a:r>
            <a:endParaRPr sz="2000">
              <a:solidFill>
                <a:srgbClr val="073763"/>
              </a:solidFill>
              <a:latin typeface="Montserrat Medium"/>
              <a:ea typeface="Montserrat Medium"/>
              <a:cs typeface="Montserrat Medium"/>
              <a:sym typeface="Montserrat Medium"/>
            </a:endParaRPr>
          </a:p>
          <a:p>
            <a:pPr indent="-355600" lvl="0" marL="457200" rtl="0" algn="l">
              <a:spcBef>
                <a:spcPts val="1600"/>
              </a:spcBef>
              <a:spcAft>
                <a:spcPts val="0"/>
              </a:spcAft>
              <a:buClr>
                <a:srgbClr val="073763"/>
              </a:buClr>
              <a:buSzPts val="2000"/>
              <a:buFont typeface="Montserrat Medium"/>
              <a:buChar char="●"/>
            </a:pPr>
            <a:r>
              <a:rPr lang="en" sz="2000">
                <a:solidFill>
                  <a:srgbClr val="073763"/>
                </a:solidFill>
                <a:latin typeface="Montserrat Medium"/>
                <a:ea typeface="Montserrat Medium"/>
                <a:cs typeface="Montserrat Medium"/>
                <a:sym typeface="Montserrat Medium"/>
              </a:rPr>
              <a:t>Predictive Analysis</a:t>
            </a:r>
            <a:endParaRPr sz="2000">
              <a:solidFill>
                <a:srgbClr val="073763"/>
              </a:solidFill>
              <a:latin typeface="Montserrat Medium"/>
              <a:ea typeface="Montserrat Medium"/>
              <a:cs typeface="Montserrat Medium"/>
              <a:sym typeface="Montserrat Medium"/>
            </a:endParaRPr>
          </a:p>
          <a:p>
            <a:pPr indent="-355600" lvl="0" marL="457200" rtl="0" algn="l">
              <a:spcBef>
                <a:spcPts val="0"/>
              </a:spcBef>
              <a:spcAft>
                <a:spcPts val="0"/>
              </a:spcAft>
              <a:buClr>
                <a:srgbClr val="073763"/>
              </a:buClr>
              <a:buSzPts val="2000"/>
              <a:buFont typeface="Montserrat Medium"/>
              <a:buChar char="●"/>
            </a:pPr>
            <a:r>
              <a:rPr lang="en" sz="2000">
                <a:solidFill>
                  <a:srgbClr val="073763"/>
                </a:solidFill>
                <a:latin typeface="Montserrat Medium"/>
                <a:ea typeface="Montserrat Medium"/>
                <a:cs typeface="Montserrat Medium"/>
                <a:sym typeface="Montserrat Medium"/>
              </a:rPr>
              <a:t>FP-Growth Algorithm</a:t>
            </a:r>
            <a:endParaRPr sz="2000">
              <a:solidFill>
                <a:srgbClr val="073763"/>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1329475" y="276325"/>
            <a:ext cx="6482700" cy="45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rPr>
              <a:t>Project Overview</a:t>
            </a:r>
            <a:r>
              <a:rPr b="1" lang="en" sz="2800">
                <a:solidFill>
                  <a:srgbClr val="073763"/>
                </a:solidFill>
              </a:rPr>
              <a:t>:</a:t>
            </a:r>
            <a:endParaRPr b="1" sz="2000">
              <a:solidFill>
                <a:srgbClr val="073763"/>
              </a:solidFill>
            </a:endParaRPr>
          </a:p>
          <a:p>
            <a:pPr indent="0" lvl="0" marL="457200" rtl="0" algn="l">
              <a:spcBef>
                <a:spcPts val="0"/>
              </a:spcBef>
              <a:spcAft>
                <a:spcPts val="0"/>
              </a:spcAft>
              <a:buNone/>
            </a:pPr>
            <a:r>
              <a:t/>
            </a:r>
            <a:endParaRPr sz="1400">
              <a:solidFill>
                <a:srgbClr val="073763"/>
              </a:solidFill>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Introduction &amp; Goals</a:t>
            </a:r>
            <a:br>
              <a:rPr lang="en" sz="1600">
                <a:solidFill>
                  <a:srgbClr val="073763"/>
                </a:solidFill>
                <a:latin typeface="Montserrat Medium"/>
                <a:ea typeface="Montserrat Medium"/>
                <a:cs typeface="Montserrat Medium"/>
                <a:sym typeface="Montserrat Medium"/>
              </a:rPr>
            </a:br>
            <a:endParaRPr sz="1600">
              <a:solidFill>
                <a:srgbClr val="073763"/>
              </a:solidFill>
              <a:latin typeface="Montserrat Medium"/>
              <a:ea typeface="Montserrat Medium"/>
              <a:cs typeface="Montserrat Medium"/>
              <a:sym typeface="Montserrat Medium"/>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Dataset Overview &amp; S</a:t>
            </a:r>
            <a:r>
              <a:rPr lang="en" sz="1600">
                <a:solidFill>
                  <a:srgbClr val="073763"/>
                </a:solidFill>
                <a:latin typeface="Montserrat Medium"/>
                <a:ea typeface="Montserrat Medium"/>
                <a:cs typeface="Montserrat Medium"/>
                <a:sym typeface="Montserrat Medium"/>
              </a:rPr>
              <a:t>imulation</a:t>
            </a:r>
            <a:endParaRPr sz="1600">
              <a:solidFill>
                <a:srgbClr val="073763"/>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600">
              <a:solidFill>
                <a:srgbClr val="073763"/>
              </a:solidFill>
              <a:latin typeface="Montserrat Medium"/>
              <a:ea typeface="Montserrat Medium"/>
              <a:cs typeface="Montserrat Medium"/>
              <a:sym typeface="Montserrat Medium"/>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Data Cleansing &amp; ETL Process</a:t>
            </a:r>
            <a:br>
              <a:rPr lang="en" sz="1600">
                <a:solidFill>
                  <a:srgbClr val="073763"/>
                </a:solidFill>
                <a:latin typeface="Montserrat Medium"/>
                <a:ea typeface="Montserrat Medium"/>
                <a:cs typeface="Montserrat Medium"/>
                <a:sym typeface="Montserrat Medium"/>
              </a:rPr>
            </a:br>
            <a:endParaRPr sz="1600">
              <a:solidFill>
                <a:srgbClr val="073763"/>
              </a:solidFill>
              <a:latin typeface="Montserrat Medium"/>
              <a:ea typeface="Montserrat Medium"/>
              <a:cs typeface="Montserrat Medium"/>
              <a:sym typeface="Montserrat Medium"/>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Outcomes of Visualization</a:t>
            </a:r>
            <a:br>
              <a:rPr lang="en" sz="1600">
                <a:solidFill>
                  <a:srgbClr val="073763"/>
                </a:solidFill>
                <a:latin typeface="Montserrat Medium"/>
                <a:ea typeface="Montserrat Medium"/>
                <a:cs typeface="Montserrat Medium"/>
                <a:sym typeface="Montserrat Medium"/>
              </a:rPr>
            </a:br>
            <a:endParaRPr sz="1600">
              <a:solidFill>
                <a:srgbClr val="073763"/>
              </a:solidFill>
              <a:latin typeface="Montserrat Medium"/>
              <a:ea typeface="Montserrat Medium"/>
              <a:cs typeface="Montserrat Medium"/>
              <a:sym typeface="Montserrat Medium"/>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Result Comparison</a:t>
            </a:r>
            <a:br>
              <a:rPr lang="en" sz="1600">
                <a:solidFill>
                  <a:srgbClr val="073763"/>
                </a:solidFill>
                <a:latin typeface="Montserrat Medium"/>
                <a:ea typeface="Montserrat Medium"/>
                <a:cs typeface="Montserrat Medium"/>
                <a:sym typeface="Montserrat Medium"/>
              </a:rPr>
            </a:br>
            <a:endParaRPr sz="1600">
              <a:solidFill>
                <a:srgbClr val="073763"/>
              </a:solidFill>
              <a:latin typeface="Montserrat Medium"/>
              <a:ea typeface="Montserrat Medium"/>
              <a:cs typeface="Montserrat Medium"/>
              <a:sym typeface="Montserrat Medium"/>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Models of Analysis</a:t>
            </a:r>
            <a:br>
              <a:rPr lang="en" sz="1600">
                <a:solidFill>
                  <a:srgbClr val="073763"/>
                </a:solidFill>
                <a:latin typeface="Montserrat Medium"/>
                <a:ea typeface="Montserrat Medium"/>
                <a:cs typeface="Montserrat Medium"/>
                <a:sym typeface="Montserrat Medium"/>
              </a:rPr>
            </a:br>
            <a:endParaRPr sz="1600">
              <a:solidFill>
                <a:srgbClr val="073763"/>
              </a:solidFill>
              <a:latin typeface="Montserrat Medium"/>
              <a:ea typeface="Montserrat Medium"/>
              <a:cs typeface="Montserrat Medium"/>
              <a:sym typeface="Montserrat Medium"/>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C</a:t>
            </a:r>
            <a:r>
              <a:rPr lang="en" sz="1600">
                <a:solidFill>
                  <a:srgbClr val="073763"/>
                </a:solidFill>
                <a:latin typeface="Montserrat Medium"/>
                <a:ea typeface="Montserrat Medium"/>
                <a:cs typeface="Montserrat Medium"/>
                <a:sym typeface="Montserrat Medium"/>
              </a:rPr>
              <a:t>losing &amp; Limitations</a:t>
            </a:r>
            <a:endParaRPr sz="1600">
              <a:solidFill>
                <a:srgbClr val="073763"/>
              </a:solidFill>
              <a:latin typeface="Montserrat Medium"/>
              <a:ea typeface="Montserrat Medium"/>
              <a:cs typeface="Montserrat Medium"/>
              <a:sym typeface="Montserrat Medium"/>
            </a:endParaRPr>
          </a:p>
          <a:p>
            <a:pPr indent="0" lvl="0" marL="914400" rtl="0" algn="l">
              <a:spcBef>
                <a:spcPts val="0"/>
              </a:spcBef>
              <a:spcAft>
                <a:spcPts val="0"/>
              </a:spcAft>
              <a:buNone/>
            </a:pPr>
            <a:r>
              <a:t/>
            </a:r>
            <a:endParaRPr sz="1600">
              <a:solidFill>
                <a:srgbClr val="073763"/>
              </a:solidFill>
              <a:latin typeface="Montserrat Medium"/>
              <a:ea typeface="Montserrat Medium"/>
              <a:cs typeface="Montserrat Medium"/>
              <a:sym typeface="Montserrat Medium"/>
            </a:endParaRPr>
          </a:p>
          <a:p>
            <a:pPr indent="-330200" lvl="0" marL="914400" rtl="0" algn="l">
              <a:spcBef>
                <a:spcPts val="0"/>
              </a:spcBef>
              <a:spcAft>
                <a:spcPts val="0"/>
              </a:spcAft>
              <a:buClr>
                <a:srgbClr val="073763"/>
              </a:buClr>
              <a:buSzPts val="1600"/>
              <a:buFont typeface="Montserrat Medium"/>
              <a:buChar char="●"/>
            </a:pPr>
            <a:r>
              <a:rPr lang="en" sz="1600">
                <a:solidFill>
                  <a:srgbClr val="073763"/>
                </a:solidFill>
                <a:latin typeface="Montserrat Medium"/>
                <a:ea typeface="Montserrat Medium"/>
                <a:cs typeface="Montserrat Medium"/>
                <a:sym typeface="Montserrat Medium"/>
              </a:rPr>
              <a:t>Future Application</a:t>
            </a:r>
            <a:endParaRPr sz="1600">
              <a:solidFill>
                <a:srgbClr val="07376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0" sz="2200">
              <a:solidFill>
                <a:srgbClr val="073763"/>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60" name="Shape 260"/>
        <p:cNvGrpSpPr/>
        <p:nvPr/>
      </p:nvGrpSpPr>
      <p:grpSpPr>
        <a:xfrm>
          <a:off x="0" y="0"/>
          <a:ext cx="0" cy="0"/>
          <a:chOff x="0" y="0"/>
          <a:chExt cx="0" cy="0"/>
        </a:xfrm>
      </p:grpSpPr>
      <p:sp>
        <p:nvSpPr>
          <p:cNvPr id="261" name="Google Shape;261;p32"/>
          <p:cNvSpPr txBox="1"/>
          <p:nvPr>
            <p:ph type="title"/>
          </p:nvPr>
        </p:nvSpPr>
        <p:spPr>
          <a:xfrm>
            <a:off x="1286775" y="182175"/>
            <a:ext cx="7071300" cy="85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73763"/>
                </a:solidFill>
              </a:rPr>
              <a:t>Predictive Analysis</a:t>
            </a:r>
            <a:endParaRPr sz="3400">
              <a:solidFill>
                <a:srgbClr val="073763"/>
              </a:solidFill>
            </a:endParaRPr>
          </a:p>
        </p:txBody>
      </p:sp>
      <p:sp>
        <p:nvSpPr>
          <p:cNvPr id="262" name="Google Shape;262;p32"/>
          <p:cNvSpPr txBox="1"/>
          <p:nvPr>
            <p:ph idx="1" type="body"/>
          </p:nvPr>
        </p:nvSpPr>
        <p:spPr>
          <a:xfrm>
            <a:off x="1125750" y="972350"/>
            <a:ext cx="7779600" cy="38040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600">
                <a:solidFill>
                  <a:srgbClr val="073763"/>
                </a:solidFill>
                <a:latin typeface="Montserrat Medium"/>
                <a:ea typeface="Montserrat Medium"/>
                <a:cs typeface="Montserrat Medium"/>
                <a:sym typeface="Montserrat Medium"/>
              </a:rPr>
              <a:t>When we taking online-shopping like in Amazon. The website always recommend some other related product with it. Why these product refer to us? How to implement this feature?</a:t>
            </a:r>
            <a:endParaRPr sz="1600">
              <a:solidFill>
                <a:srgbClr val="073763"/>
              </a:solidFill>
              <a:latin typeface="Montserrat Medium"/>
              <a:ea typeface="Montserrat Medium"/>
              <a:cs typeface="Montserrat Medium"/>
              <a:sym typeface="Montserrat Medium"/>
            </a:endParaRPr>
          </a:p>
          <a:p>
            <a:pPr indent="0" lvl="0" marL="457200" rtl="0" algn="l">
              <a:spcBef>
                <a:spcPts val="1200"/>
              </a:spcBef>
              <a:spcAft>
                <a:spcPts val="0"/>
              </a:spcAft>
              <a:buNone/>
            </a:pPr>
            <a:r>
              <a:t/>
            </a:r>
            <a:endParaRPr sz="1600">
              <a:solidFill>
                <a:srgbClr val="073763"/>
              </a:solidFill>
              <a:latin typeface="Montserrat Medium"/>
              <a:ea typeface="Montserrat Medium"/>
              <a:cs typeface="Montserrat Medium"/>
              <a:sym typeface="Montserrat Medium"/>
            </a:endParaRPr>
          </a:p>
          <a:p>
            <a:pPr indent="0" lvl="0" marL="457200" rtl="0" algn="l">
              <a:spcBef>
                <a:spcPts val="1200"/>
              </a:spcBef>
              <a:spcAft>
                <a:spcPts val="0"/>
              </a:spcAft>
              <a:buNone/>
            </a:pPr>
            <a:r>
              <a:t/>
            </a:r>
            <a:endParaRPr sz="1600">
              <a:solidFill>
                <a:srgbClr val="073763"/>
              </a:solidFill>
              <a:latin typeface="Montserrat Medium"/>
              <a:ea typeface="Montserrat Medium"/>
              <a:cs typeface="Montserrat Medium"/>
              <a:sym typeface="Montserrat Medium"/>
            </a:endParaRPr>
          </a:p>
        </p:txBody>
      </p:sp>
      <p:pic>
        <p:nvPicPr>
          <p:cNvPr id="263" name="Google Shape;263;p32"/>
          <p:cNvPicPr preferRelativeResize="0"/>
          <p:nvPr/>
        </p:nvPicPr>
        <p:blipFill>
          <a:blip r:embed="rId3">
            <a:alphaModFix/>
          </a:blip>
          <a:stretch>
            <a:fillRect/>
          </a:stretch>
        </p:blipFill>
        <p:spPr>
          <a:xfrm>
            <a:off x="1690025" y="2120575"/>
            <a:ext cx="5065826" cy="294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67" name="Shape 267"/>
        <p:cNvGrpSpPr/>
        <p:nvPr/>
      </p:nvGrpSpPr>
      <p:grpSpPr>
        <a:xfrm>
          <a:off x="0" y="0"/>
          <a:ext cx="0" cy="0"/>
          <a:chOff x="0" y="0"/>
          <a:chExt cx="0" cy="0"/>
        </a:xfrm>
      </p:grpSpPr>
      <p:sp>
        <p:nvSpPr>
          <p:cNvPr id="268" name="Google Shape;268;p33"/>
          <p:cNvSpPr txBox="1"/>
          <p:nvPr>
            <p:ph type="title"/>
          </p:nvPr>
        </p:nvSpPr>
        <p:spPr>
          <a:xfrm>
            <a:off x="1265000" y="4044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200">
                <a:solidFill>
                  <a:srgbClr val="073763"/>
                </a:solidFill>
              </a:rPr>
              <a:t>FP-Growth Algorithm</a:t>
            </a:r>
            <a:endParaRPr sz="3200">
              <a:solidFill>
                <a:srgbClr val="073763"/>
              </a:solidFill>
            </a:endParaRPr>
          </a:p>
        </p:txBody>
      </p:sp>
      <p:sp>
        <p:nvSpPr>
          <p:cNvPr id="269" name="Google Shape;269;p33"/>
          <p:cNvSpPr txBox="1"/>
          <p:nvPr>
            <p:ph idx="1" type="body"/>
          </p:nvPr>
        </p:nvSpPr>
        <p:spPr>
          <a:xfrm>
            <a:off x="546500" y="1318575"/>
            <a:ext cx="8486700" cy="3728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73763"/>
              </a:buClr>
              <a:buSzPts val="1500"/>
              <a:buFont typeface="Montserrat Medium"/>
              <a:buAutoNum type="arabicPeriod"/>
            </a:pPr>
            <a:r>
              <a:rPr lang="en" sz="1500">
                <a:solidFill>
                  <a:srgbClr val="073763"/>
                </a:solidFill>
                <a:latin typeface="Montserrat Medium"/>
                <a:ea typeface="Montserrat Medium"/>
                <a:cs typeface="Montserrat Medium"/>
                <a:sym typeface="Montserrat Medium"/>
              </a:rPr>
              <a:t>The </a:t>
            </a:r>
            <a:r>
              <a:rPr lang="en" sz="1500">
                <a:solidFill>
                  <a:srgbClr val="073763"/>
                </a:solidFill>
                <a:latin typeface="Montserrat Medium"/>
                <a:ea typeface="Montserrat Medium"/>
                <a:cs typeface="Montserrat Medium"/>
                <a:sym typeface="Montserrat Medium"/>
              </a:rPr>
              <a:t>FP-Growth algorithm is used to find the connection between products and customers as it provides efficient implementation of frequent pattern mining.</a:t>
            </a:r>
            <a:endParaRPr sz="1500">
              <a:solidFill>
                <a:srgbClr val="073763"/>
              </a:solidFill>
              <a:latin typeface="Montserrat Medium"/>
              <a:ea typeface="Montserrat Medium"/>
              <a:cs typeface="Montserrat Medium"/>
              <a:sym typeface="Montserrat Medium"/>
            </a:endParaRPr>
          </a:p>
          <a:p>
            <a:pPr indent="0" lvl="0" marL="457200" rtl="0" algn="l">
              <a:spcBef>
                <a:spcPts val="1200"/>
              </a:spcBef>
              <a:spcAft>
                <a:spcPts val="0"/>
              </a:spcAft>
              <a:buNone/>
            </a:pPr>
            <a:r>
              <a:t/>
            </a:r>
            <a:endParaRPr sz="1500">
              <a:solidFill>
                <a:srgbClr val="073763"/>
              </a:solidFill>
              <a:latin typeface="Montserrat Medium"/>
              <a:ea typeface="Montserrat Medium"/>
              <a:cs typeface="Montserrat Medium"/>
              <a:sym typeface="Montserrat Medium"/>
            </a:endParaRPr>
          </a:p>
          <a:p>
            <a:pPr indent="-323850" lvl="0" marL="457200" rtl="0" algn="l">
              <a:spcBef>
                <a:spcPts val="1200"/>
              </a:spcBef>
              <a:spcAft>
                <a:spcPts val="0"/>
              </a:spcAft>
              <a:buClr>
                <a:srgbClr val="073763"/>
              </a:buClr>
              <a:buSzPts val="1500"/>
              <a:buFont typeface="Montserrat Medium"/>
              <a:buAutoNum type="arabicPeriod"/>
            </a:pPr>
            <a:r>
              <a:rPr lang="en" sz="1500">
                <a:solidFill>
                  <a:srgbClr val="073763"/>
                </a:solidFill>
                <a:latin typeface="Montserrat Medium"/>
                <a:ea typeface="Montserrat Medium"/>
                <a:cs typeface="Montserrat Medium"/>
                <a:sym typeface="Montserrat Medium"/>
              </a:rPr>
              <a:t>The mining data is decomposed into sub-datasets according to the frequent patterns identified which leads to the more focused search of smaller databases.</a:t>
            </a:r>
            <a:endParaRPr sz="1500">
              <a:solidFill>
                <a:srgbClr val="073763"/>
              </a:solidFill>
              <a:latin typeface="Montserrat Medium"/>
              <a:ea typeface="Montserrat Medium"/>
              <a:cs typeface="Montserrat Medium"/>
              <a:sym typeface="Montserrat Medium"/>
            </a:endParaRPr>
          </a:p>
        </p:txBody>
      </p:sp>
      <p:pic>
        <p:nvPicPr>
          <p:cNvPr id="270" name="Google Shape;270;p33"/>
          <p:cNvPicPr preferRelativeResize="0"/>
          <p:nvPr/>
        </p:nvPicPr>
        <p:blipFill>
          <a:blip r:embed="rId3">
            <a:alphaModFix/>
          </a:blip>
          <a:stretch>
            <a:fillRect/>
          </a:stretch>
        </p:blipFill>
        <p:spPr>
          <a:xfrm>
            <a:off x="3056350" y="3522225"/>
            <a:ext cx="2486025" cy="144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rPr b="1" lang="en" sz="3300">
                <a:solidFill>
                  <a:srgbClr val="073763"/>
                </a:solidFill>
              </a:rPr>
              <a:t>Product relations comparison</a:t>
            </a:r>
            <a:r>
              <a:rPr b="1" lang="en" sz="3300">
                <a:solidFill>
                  <a:srgbClr val="073763"/>
                </a:solidFill>
              </a:rPr>
              <a:t>:</a:t>
            </a:r>
            <a:endParaRPr b="1" sz="3300">
              <a:solidFill>
                <a:srgbClr val="073763"/>
              </a:solidFill>
            </a:endParaRPr>
          </a:p>
          <a:p>
            <a:pPr indent="0" lvl="0" marL="0" rtl="0" algn="l">
              <a:spcBef>
                <a:spcPts val="0"/>
              </a:spcBef>
              <a:spcAft>
                <a:spcPts val="0"/>
              </a:spcAft>
              <a:buNone/>
            </a:pPr>
            <a:r>
              <a:t/>
            </a:r>
            <a:endParaRPr/>
          </a:p>
        </p:txBody>
      </p:sp>
      <p:sp>
        <p:nvSpPr>
          <p:cNvPr id="276" name="Google Shape;276;p34"/>
          <p:cNvSpPr txBox="1"/>
          <p:nvPr>
            <p:ph idx="1" type="body"/>
          </p:nvPr>
        </p:nvSpPr>
        <p:spPr>
          <a:xfrm>
            <a:off x="1165225" y="3057275"/>
            <a:ext cx="7662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200">
                <a:solidFill>
                  <a:srgbClr val="073763"/>
                </a:solidFill>
                <a:latin typeface="Montserrat Medium"/>
                <a:ea typeface="Montserrat Medium"/>
                <a:cs typeface="Montserrat Medium"/>
                <a:sym typeface="Montserrat Medium"/>
              </a:rPr>
              <a:t>Product relations in October				     Product relations in November</a:t>
            </a:r>
            <a:endParaRPr sz="1200">
              <a:solidFill>
                <a:srgbClr val="073763"/>
              </a:solidFill>
              <a:latin typeface="Montserrat Medium"/>
              <a:ea typeface="Montserrat Medium"/>
              <a:cs typeface="Montserrat Medium"/>
              <a:sym typeface="Montserrat Medium"/>
            </a:endParaRPr>
          </a:p>
        </p:txBody>
      </p:sp>
      <p:pic>
        <p:nvPicPr>
          <p:cNvPr id="277" name="Google Shape;277;p34"/>
          <p:cNvPicPr preferRelativeResize="0"/>
          <p:nvPr/>
        </p:nvPicPr>
        <p:blipFill>
          <a:blip r:embed="rId3">
            <a:alphaModFix/>
          </a:blip>
          <a:stretch>
            <a:fillRect/>
          </a:stretch>
        </p:blipFill>
        <p:spPr>
          <a:xfrm>
            <a:off x="827250" y="3604200"/>
            <a:ext cx="3571801" cy="618075"/>
          </a:xfrm>
          <a:prstGeom prst="rect">
            <a:avLst/>
          </a:prstGeom>
          <a:noFill/>
          <a:ln>
            <a:noFill/>
          </a:ln>
        </p:spPr>
      </p:pic>
      <p:pic>
        <p:nvPicPr>
          <p:cNvPr id="278" name="Google Shape;278;p34"/>
          <p:cNvPicPr preferRelativeResize="0"/>
          <p:nvPr/>
        </p:nvPicPr>
        <p:blipFill>
          <a:blip r:embed="rId4">
            <a:alphaModFix/>
          </a:blip>
          <a:stretch>
            <a:fillRect/>
          </a:stretch>
        </p:blipFill>
        <p:spPr>
          <a:xfrm>
            <a:off x="4542225" y="3604194"/>
            <a:ext cx="3681825" cy="1225625"/>
          </a:xfrm>
          <a:prstGeom prst="rect">
            <a:avLst/>
          </a:prstGeom>
          <a:noFill/>
          <a:ln>
            <a:noFill/>
          </a:ln>
        </p:spPr>
      </p:pic>
      <p:pic>
        <p:nvPicPr>
          <p:cNvPr id="279" name="Google Shape;279;p34"/>
          <p:cNvPicPr preferRelativeResize="0"/>
          <p:nvPr/>
        </p:nvPicPr>
        <p:blipFill>
          <a:blip r:embed="rId5">
            <a:alphaModFix/>
          </a:blip>
          <a:stretch>
            <a:fillRect/>
          </a:stretch>
        </p:blipFill>
        <p:spPr>
          <a:xfrm>
            <a:off x="1165225" y="1001299"/>
            <a:ext cx="7493900" cy="19687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83" name="Shape 283"/>
        <p:cNvGrpSpPr/>
        <p:nvPr/>
      </p:nvGrpSpPr>
      <p:grpSpPr>
        <a:xfrm>
          <a:off x="0" y="0"/>
          <a:ext cx="0" cy="0"/>
          <a:chOff x="0" y="0"/>
          <a:chExt cx="0" cy="0"/>
        </a:xfrm>
      </p:grpSpPr>
      <p:sp>
        <p:nvSpPr>
          <p:cNvPr id="284" name="Google Shape;284;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rPr b="1" lang="en" sz="3300">
                <a:solidFill>
                  <a:srgbClr val="073763"/>
                </a:solidFill>
              </a:rPr>
              <a:t>Closing:</a:t>
            </a:r>
            <a:endParaRPr b="1" sz="3300">
              <a:solidFill>
                <a:srgbClr val="073763"/>
              </a:solidFill>
            </a:endParaRPr>
          </a:p>
          <a:p>
            <a:pPr indent="0" lvl="0" marL="0" rtl="0" algn="l">
              <a:spcBef>
                <a:spcPts val="0"/>
              </a:spcBef>
              <a:spcAft>
                <a:spcPts val="0"/>
              </a:spcAft>
              <a:buNone/>
            </a:pPr>
            <a:r>
              <a:t/>
            </a:r>
            <a:endParaRPr/>
          </a:p>
        </p:txBody>
      </p:sp>
      <p:sp>
        <p:nvSpPr>
          <p:cNvPr id="285" name="Google Shape;285;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700">
                <a:solidFill>
                  <a:srgbClr val="073763"/>
                </a:solidFill>
                <a:latin typeface="Montserrat Medium"/>
                <a:ea typeface="Montserrat Medium"/>
                <a:cs typeface="Montserrat Medium"/>
                <a:sym typeface="Montserrat Medium"/>
              </a:rPr>
              <a:t>It’s clear that baby and beauty product presents a stronger relation with grocery things in October records. Thus, we can display some beauty and baby products when customers search for baby products. And health products connect with the grocery foods in November records. As the same, we need to show more health related products when people visit grocery departments.</a:t>
            </a:r>
            <a:endParaRPr sz="1800">
              <a:solidFill>
                <a:srgbClr val="073763"/>
              </a:solidFill>
              <a:latin typeface="Montserrat Medium"/>
              <a:ea typeface="Montserrat Medium"/>
              <a:cs typeface="Montserrat Medium"/>
              <a:sym typeface="Montserrat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89" name="Shape 289"/>
        <p:cNvGrpSpPr/>
        <p:nvPr/>
      </p:nvGrpSpPr>
      <p:grpSpPr>
        <a:xfrm>
          <a:off x="0" y="0"/>
          <a:ext cx="0" cy="0"/>
          <a:chOff x="0" y="0"/>
          <a:chExt cx="0" cy="0"/>
        </a:xfrm>
      </p:grpSpPr>
      <p:sp>
        <p:nvSpPr>
          <p:cNvPr id="290" name="Google Shape;290;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73763"/>
                </a:solidFill>
              </a:rPr>
              <a:t>Future Application: </a:t>
            </a:r>
            <a:endParaRPr b="1" sz="2700">
              <a:solidFill>
                <a:srgbClr val="073763"/>
              </a:solidFill>
            </a:endParaRPr>
          </a:p>
          <a:p>
            <a:pPr indent="0" lvl="0" marL="0" rtl="0" algn="l">
              <a:spcBef>
                <a:spcPts val="0"/>
              </a:spcBef>
              <a:spcAft>
                <a:spcPts val="0"/>
              </a:spcAft>
              <a:buNone/>
            </a:pPr>
            <a:r>
              <a:t/>
            </a:r>
            <a:endParaRPr b="1" sz="2700">
              <a:solidFill>
                <a:srgbClr val="073763"/>
              </a:solidFill>
            </a:endParaRPr>
          </a:p>
          <a:p>
            <a:pPr indent="0" lvl="0" marL="0" rtl="0" algn="l">
              <a:spcBef>
                <a:spcPts val="0"/>
              </a:spcBef>
              <a:spcAft>
                <a:spcPts val="0"/>
              </a:spcAft>
              <a:buNone/>
            </a:pPr>
            <a:r>
              <a:t/>
            </a:r>
            <a:endParaRPr sz="1600">
              <a:solidFill>
                <a:srgbClr val="07376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2700">
              <a:solidFill>
                <a:srgbClr val="073763"/>
              </a:solidFill>
            </a:endParaRPr>
          </a:p>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t/>
            </a:r>
            <a:endParaRPr/>
          </a:p>
        </p:txBody>
      </p:sp>
      <p:sp>
        <p:nvSpPr>
          <p:cNvPr id="291" name="Google Shape;291;p36"/>
          <p:cNvSpPr txBox="1"/>
          <p:nvPr>
            <p:ph idx="1" type="body"/>
          </p:nvPr>
        </p:nvSpPr>
        <p:spPr>
          <a:xfrm>
            <a:off x="1297500" y="1146050"/>
            <a:ext cx="7591800" cy="33327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600">
                <a:solidFill>
                  <a:srgbClr val="073763"/>
                </a:solidFill>
                <a:latin typeface="Montserrat"/>
                <a:ea typeface="Montserrat"/>
                <a:cs typeface="Montserrat"/>
                <a:sym typeface="Montserrat"/>
              </a:rPr>
              <a:t>Recommendation System and Understand the customer behaviour:</a:t>
            </a:r>
            <a:endParaRPr b="1" sz="1400">
              <a:solidFill>
                <a:srgbClr val="073763"/>
              </a:solidFill>
              <a:latin typeface="Times New Roman"/>
              <a:ea typeface="Times New Roman"/>
              <a:cs typeface="Times New Roman"/>
              <a:sym typeface="Times New Roman"/>
            </a:endParaRPr>
          </a:p>
          <a:p>
            <a:pPr indent="0" lvl="0" marL="457200" rtl="0" algn="l">
              <a:spcBef>
                <a:spcPts val="1200"/>
              </a:spcBef>
              <a:spcAft>
                <a:spcPts val="0"/>
              </a:spcAft>
              <a:buNone/>
            </a:pPr>
            <a:r>
              <a:rPr lang="en" sz="1400">
                <a:solidFill>
                  <a:srgbClr val="073763"/>
                </a:solidFill>
                <a:latin typeface="Montserrat Medium"/>
                <a:ea typeface="Montserrat Medium"/>
                <a:cs typeface="Montserrat Medium"/>
                <a:sym typeface="Montserrat Medium"/>
              </a:rPr>
              <a:t>i. </a:t>
            </a:r>
            <a:r>
              <a:rPr b="1" lang="en" sz="1400">
                <a:solidFill>
                  <a:srgbClr val="073763"/>
                </a:solidFill>
                <a:latin typeface="Montserrat"/>
                <a:ea typeface="Montserrat"/>
                <a:cs typeface="Montserrat"/>
                <a:sym typeface="Montserrat"/>
              </a:rPr>
              <a:t> Recommendation systems </a:t>
            </a:r>
            <a:r>
              <a:rPr lang="en" sz="1400">
                <a:solidFill>
                  <a:srgbClr val="073763"/>
                </a:solidFill>
                <a:latin typeface="Montserrat Medium"/>
                <a:ea typeface="Montserrat Medium"/>
                <a:cs typeface="Montserrat Medium"/>
                <a:sym typeface="Montserrat Medium"/>
              </a:rPr>
              <a:t>can be a very powerful tool in a company’s arsenal. Some of the applications include being able to anticipate seasonal purchases based on recommendations, determine important purchases, and give better recommendations to customers which can increase retention and brand loyalty.</a:t>
            </a:r>
            <a:endParaRPr sz="1400">
              <a:solidFill>
                <a:srgbClr val="073763"/>
              </a:solidFill>
              <a:latin typeface="Montserrat Medium"/>
              <a:ea typeface="Montserrat Medium"/>
              <a:cs typeface="Montserrat Medium"/>
              <a:sym typeface="Montserrat Medium"/>
            </a:endParaRPr>
          </a:p>
          <a:p>
            <a:pPr indent="0" lvl="0" marL="457200" rtl="0" algn="l">
              <a:spcBef>
                <a:spcPts val="1200"/>
              </a:spcBef>
              <a:spcAft>
                <a:spcPts val="1200"/>
              </a:spcAft>
              <a:buNone/>
            </a:pPr>
            <a:r>
              <a:rPr lang="en" sz="1400">
                <a:solidFill>
                  <a:srgbClr val="073763"/>
                </a:solidFill>
                <a:latin typeface="Montserrat Medium"/>
                <a:ea typeface="Montserrat Medium"/>
                <a:cs typeface="Montserrat Medium"/>
                <a:sym typeface="Montserrat Medium"/>
              </a:rPr>
              <a:t>ii. </a:t>
            </a:r>
            <a:r>
              <a:rPr b="1" lang="en" sz="1400">
                <a:solidFill>
                  <a:srgbClr val="073763"/>
                </a:solidFill>
                <a:latin typeface="Montserrat"/>
                <a:ea typeface="Montserrat"/>
                <a:cs typeface="Montserrat"/>
                <a:sym typeface="Montserrat"/>
              </a:rPr>
              <a:t> Customer’s behaviour</a:t>
            </a:r>
            <a:r>
              <a:rPr lang="en" sz="1400">
                <a:solidFill>
                  <a:srgbClr val="073763"/>
                </a:solidFill>
                <a:latin typeface="Montserrat Medium"/>
                <a:ea typeface="Montserrat Medium"/>
                <a:cs typeface="Montserrat Medium"/>
                <a:sym typeface="Montserrat Medium"/>
              </a:rPr>
              <a:t> is essential for company to find the success for its current product situation as well as new product launches. Understanding every customer’s attitude and favor become a key role in the market.</a:t>
            </a:r>
            <a:endParaRPr sz="1400">
              <a:solidFill>
                <a:srgbClr val="073763"/>
              </a:solidFill>
              <a:latin typeface="Montserrat Medium"/>
              <a:ea typeface="Montserrat Medium"/>
              <a:cs typeface="Montserrat Medium"/>
              <a:sym typeface="Montserrat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295" name="Shape 295"/>
        <p:cNvGrpSpPr/>
        <p:nvPr/>
      </p:nvGrpSpPr>
      <p:grpSpPr>
        <a:xfrm>
          <a:off x="0" y="0"/>
          <a:ext cx="0" cy="0"/>
          <a:chOff x="0" y="0"/>
          <a:chExt cx="0" cy="0"/>
        </a:xfrm>
      </p:grpSpPr>
      <p:sp>
        <p:nvSpPr>
          <p:cNvPr id="296" name="Google Shape;296;p37"/>
          <p:cNvSpPr txBox="1"/>
          <p:nvPr>
            <p:ph type="title"/>
          </p:nvPr>
        </p:nvSpPr>
        <p:spPr>
          <a:xfrm>
            <a:off x="1297500" y="7513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Limitations:</a:t>
            </a:r>
            <a:endParaRPr b="1">
              <a:solidFill>
                <a:srgbClr val="073763"/>
              </a:solidFill>
            </a:endParaRPr>
          </a:p>
        </p:txBody>
      </p:sp>
      <p:sp>
        <p:nvSpPr>
          <p:cNvPr id="297" name="Google Shape;297;p37"/>
          <p:cNvSpPr txBox="1"/>
          <p:nvPr>
            <p:ph idx="1" type="body"/>
          </p:nvPr>
        </p:nvSpPr>
        <p:spPr>
          <a:xfrm>
            <a:off x="1104950" y="14208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73763"/>
              </a:buClr>
              <a:buSzPts val="1600"/>
              <a:buFont typeface="Montserrat Medium"/>
              <a:buAutoNum type="arabicPeriod"/>
            </a:pPr>
            <a:r>
              <a:rPr b="1" lang="en" sz="1600">
                <a:solidFill>
                  <a:srgbClr val="073763"/>
                </a:solidFill>
                <a:latin typeface="Montserrat"/>
                <a:ea typeface="Montserrat"/>
                <a:cs typeface="Montserrat"/>
                <a:sym typeface="Montserrat"/>
              </a:rPr>
              <a:t>M</a:t>
            </a:r>
            <a:r>
              <a:rPr b="1" lang="en" sz="1600">
                <a:solidFill>
                  <a:srgbClr val="073763"/>
                </a:solidFill>
                <a:latin typeface="Montserrat"/>
                <a:ea typeface="Montserrat"/>
                <a:cs typeface="Montserrat"/>
                <a:sym typeface="Montserrat"/>
              </a:rPr>
              <a:t>issing Values : </a:t>
            </a:r>
            <a:r>
              <a:rPr lang="en" sz="1600">
                <a:solidFill>
                  <a:srgbClr val="073763"/>
                </a:solidFill>
                <a:latin typeface="Montserrat Medium"/>
                <a:ea typeface="Montserrat Medium"/>
                <a:cs typeface="Montserrat Medium"/>
                <a:sym typeface="Montserrat Medium"/>
              </a:rPr>
              <a:t>There are some missing values in the data set and we cannot take a few data to make some prediction.</a:t>
            </a:r>
            <a:endParaRPr sz="1600">
              <a:solidFill>
                <a:srgbClr val="073763"/>
              </a:solidFill>
              <a:latin typeface="Montserrat Medium"/>
              <a:ea typeface="Montserrat Medium"/>
              <a:cs typeface="Montserrat Medium"/>
              <a:sym typeface="Montserrat Medium"/>
            </a:endParaRPr>
          </a:p>
          <a:p>
            <a:pPr indent="-330200" lvl="0" marL="457200" rtl="0" algn="l">
              <a:spcBef>
                <a:spcPts val="1500"/>
              </a:spcBef>
              <a:spcAft>
                <a:spcPts val="0"/>
              </a:spcAft>
              <a:buClr>
                <a:srgbClr val="073763"/>
              </a:buClr>
              <a:buSzPts val="1600"/>
              <a:buFont typeface="Montserrat Medium"/>
              <a:buAutoNum type="arabicPeriod"/>
            </a:pPr>
            <a:r>
              <a:rPr b="1" lang="en" sz="1600">
                <a:solidFill>
                  <a:srgbClr val="073763"/>
                </a:solidFill>
                <a:latin typeface="Montserrat"/>
                <a:ea typeface="Montserrat"/>
                <a:cs typeface="Montserrat"/>
                <a:sym typeface="Montserrat"/>
              </a:rPr>
              <a:t>Spreaded Dataset: T</a:t>
            </a:r>
            <a:r>
              <a:rPr lang="en" sz="1600">
                <a:solidFill>
                  <a:srgbClr val="073763"/>
                </a:solidFill>
                <a:latin typeface="Montserrat Medium"/>
                <a:ea typeface="Montserrat Medium"/>
                <a:cs typeface="Montserrat Medium"/>
                <a:sym typeface="Montserrat Medium"/>
              </a:rPr>
              <a:t>he city name and category name in the other document. We need to take lots of “join sentence” in SQL. It takes more time and has adverse effects on code efficiency.</a:t>
            </a:r>
            <a:endParaRPr sz="1600">
              <a:solidFill>
                <a:srgbClr val="073763"/>
              </a:solidFill>
              <a:latin typeface="Montserrat Medium"/>
              <a:ea typeface="Montserrat Medium"/>
              <a:cs typeface="Montserrat Medium"/>
              <a:sym typeface="Montserrat Medium"/>
            </a:endParaRPr>
          </a:p>
          <a:p>
            <a:pPr indent="-330200" lvl="0" marL="457200" rtl="0" algn="l">
              <a:spcBef>
                <a:spcPts val="1500"/>
              </a:spcBef>
              <a:spcAft>
                <a:spcPts val="0"/>
              </a:spcAft>
              <a:buClr>
                <a:srgbClr val="073763"/>
              </a:buClr>
              <a:buSzPts val="1600"/>
              <a:buFont typeface="Montserrat Medium"/>
              <a:buAutoNum type="arabicPeriod"/>
            </a:pPr>
            <a:r>
              <a:rPr b="1" lang="en" sz="1600">
                <a:solidFill>
                  <a:srgbClr val="073763"/>
                </a:solidFill>
                <a:latin typeface="Montserrat"/>
                <a:ea typeface="Montserrat"/>
                <a:cs typeface="Montserrat"/>
                <a:sym typeface="Montserrat"/>
              </a:rPr>
              <a:t>Gender Data Missing: </a:t>
            </a:r>
            <a:r>
              <a:rPr lang="en" sz="1600">
                <a:solidFill>
                  <a:srgbClr val="073763"/>
                </a:solidFill>
                <a:latin typeface="Montserrat Medium"/>
                <a:ea typeface="Montserrat Medium"/>
                <a:cs typeface="Montserrat Medium"/>
                <a:sym typeface="Montserrat Medium"/>
              </a:rPr>
              <a:t>The data set doesn’t show the user’s gender. It causes a little inconvenience in some analysis that we will be performing.</a:t>
            </a:r>
            <a:endParaRPr sz="1600">
              <a:solidFill>
                <a:srgbClr val="073763"/>
              </a:solidFill>
              <a:latin typeface="Montserrat Medium"/>
              <a:ea typeface="Montserrat Medium"/>
              <a:cs typeface="Montserrat Medium"/>
              <a:sym typeface="Montserrat Medium"/>
            </a:endParaRPr>
          </a:p>
          <a:p>
            <a:pPr indent="0" lvl="0" marL="0" rtl="0" algn="l">
              <a:spcBef>
                <a:spcPts val="15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301" name="Shape 301"/>
        <p:cNvGrpSpPr/>
        <p:nvPr/>
      </p:nvGrpSpPr>
      <p:grpSpPr>
        <a:xfrm>
          <a:off x="0" y="0"/>
          <a:ext cx="0" cy="0"/>
          <a:chOff x="0" y="0"/>
          <a:chExt cx="0" cy="0"/>
        </a:xfrm>
      </p:grpSpPr>
      <p:sp>
        <p:nvSpPr>
          <p:cNvPr id="302" name="Google Shape;302;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73763"/>
                </a:solidFill>
              </a:rPr>
              <a:t>Thank You From Group 4!!</a:t>
            </a:r>
            <a:endParaRPr b="1" sz="2700">
              <a:solidFill>
                <a:srgbClr val="073763"/>
              </a:solidFill>
            </a:endParaRPr>
          </a:p>
          <a:p>
            <a:pPr indent="0" lvl="0" marL="0" rtl="0" algn="l">
              <a:spcBef>
                <a:spcPts val="0"/>
              </a:spcBef>
              <a:spcAft>
                <a:spcPts val="0"/>
              </a:spcAft>
              <a:buNone/>
            </a:pPr>
            <a:r>
              <a:t/>
            </a:r>
            <a:endParaRPr/>
          </a:p>
        </p:txBody>
      </p:sp>
      <p:sp>
        <p:nvSpPr>
          <p:cNvPr id="303" name="Google Shape;303;p38"/>
          <p:cNvSpPr txBox="1"/>
          <p:nvPr>
            <p:ph type="title"/>
          </p:nvPr>
        </p:nvSpPr>
        <p:spPr>
          <a:xfrm>
            <a:off x="1178950" y="18171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solidFill>
                  <a:srgbClr val="073763"/>
                </a:solidFill>
              </a:rPr>
              <a:t>Discussion</a:t>
            </a:r>
            <a:endParaRPr b="1" sz="2700">
              <a:solidFill>
                <a:srgbClr val="073763"/>
              </a:solidFill>
            </a:endParaRPr>
          </a:p>
          <a:p>
            <a:pPr indent="0" lvl="0" marL="0" rtl="0" algn="l">
              <a:spcBef>
                <a:spcPts val="0"/>
              </a:spcBef>
              <a:spcAft>
                <a:spcPts val="0"/>
              </a:spcAft>
              <a:buNone/>
            </a:pPr>
            <a:r>
              <a:t/>
            </a:r>
            <a:endParaRPr/>
          </a:p>
        </p:txBody>
      </p:sp>
      <p:sp>
        <p:nvSpPr>
          <p:cNvPr id="304" name="Google Shape;304;p38"/>
          <p:cNvSpPr txBox="1"/>
          <p:nvPr/>
        </p:nvSpPr>
        <p:spPr>
          <a:xfrm>
            <a:off x="1141100" y="3172175"/>
            <a:ext cx="2202300" cy="17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73763"/>
                </a:solidFill>
                <a:latin typeface="Montserrat Medium"/>
                <a:ea typeface="Montserrat Medium"/>
                <a:cs typeface="Montserrat Medium"/>
                <a:sym typeface="Montserrat Medium"/>
              </a:rPr>
              <a:t>Amita Akole</a:t>
            </a:r>
            <a:br>
              <a:rPr lang="en" sz="1500">
                <a:solidFill>
                  <a:srgbClr val="073763"/>
                </a:solidFill>
                <a:latin typeface="Montserrat Medium"/>
                <a:ea typeface="Montserrat Medium"/>
                <a:cs typeface="Montserrat Medium"/>
                <a:sym typeface="Montserrat Medium"/>
              </a:rPr>
            </a:br>
            <a:r>
              <a:rPr lang="en" sz="1500">
                <a:solidFill>
                  <a:srgbClr val="073763"/>
                </a:solidFill>
                <a:latin typeface="Montserrat Medium"/>
                <a:ea typeface="Montserrat Medium"/>
                <a:cs typeface="Montserrat Medium"/>
                <a:sym typeface="Montserrat Medium"/>
              </a:rPr>
              <a:t>Yongnian Cao</a:t>
            </a:r>
            <a:br>
              <a:rPr lang="en" sz="1500">
                <a:solidFill>
                  <a:srgbClr val="073763"/>
                </a:solidFill>
                <a:latin typeface="Montserrat Medium"/>
                <a:ea typeface="Montserrat Medium"/>
                <a:cs typeface="Montserrat Medium"/>
                <a:sym typeface="Montserrat Medium"/>
              </a:rPr>
            </a:br>
            <a:r>
              <a:rPr lang="en" sz="1500">
                <a:solidFill>
                  <a:srgbClr val="073763"/>
                </a:solidFill>
                <a:latin typeface="Montserrat Medium"/>
                <a:ea typeface="Montserrat Medium"/>
                <a:cs typeface="Montserrat Medium"/>
                <a:sym typeface="Montserrat Medium"/>
              </a:rPr>
              <a:t>Vishal Goyal</a:t>
            </a:r>
            <a:br>
              <a:rPr lang="en" sz="1500">
                <a:solidFill>
                  <a:srgbClr val="073763"/>
                </a:solidFill>
                <a:latin typeface="Montserrat Medium"/>
                <a:ea typeface="Montserrat Medium"/>
                <a:cs typeface="Montserrat Medium"/>
                <a:sym typeface="Montserrat Medium"/>
              </a:rPr>
            </a:br>
            <a:r>
              <a:rPr lang="en" sz="1500">
                <a:solidFill>
                  <a:srgbClr val="073763"/>
                </a:solidFill>
                <a:latin typeface="Montserrat Medium"/>
                <a:ea typeface="Montserrat Medium"/>
                <a:cs typeface="Montserrat Medium"/>
                <a:sym typeface="Montserrat Medium"/>
              </a:rPr>
              <a:t>Shivam Khare</a:t>
            </a:r>
            <a:br>
              <a:rPr lang="en" sz="1500">
                <a:solidFill>
                  <a:srgbClr val="073763"/>
                </a:solidFill>
                <a:latin typeface="Montserrat Medium"/>
                <a:ea typeface="Montserrat Medium"/>
                <a:cs typeface="Montserrat Medium"/>
                <a:sym typeface="Montserrat Medium"/>
              </a:rPr>
            </a:br>
            <a:r>
              <a:rPr lang="en" sz="1500">
                <a:solidFill>
                  <a:srgbClr val="073763"/>
                </a:solidFill>
                <a:latin typeface="Montserrat Medium"/>
                <a:ea typeface="Montserrat Medium"/>
                <a:cs typeface="Montserrat Medium"/>
                <a:sym typeface="Montserrat Medium"/>
              </a:rPr>
              <a:t>Sunil Kumar</a:t>
            </a:r>
            <a:br>
              <a:rPr lang="en" sz="1500">
                <a:solidFill>
                  <a:srgbClr val="073763"/>
                </a:solidFill>
                <a:latin typeface="Montserrat Medium"/>
                <a:ea typeface="Montserrat Medium"/>
                <a:cs typeface="Montserrat Medium"/>
                <a:sym typeface="Montserrat Medium"/>
              </a:rPr>
            </a:br>
            <a:r>
              <a:rPr lang="en" sz="1500">
                <a:solidFill>
                  <a:srgbClr val="073763"/>
                </a:solidFill>
                <a:latin typeface="Montserrat Medium"/>
                <a:ea typeface="Montserrat Medium"/>
                <a:cs typeface="Montserrat Medium"/>
                <a:sym typeface="Montserrat Medium"/>
              </a:rPr>
              <a:t>Sushil Satya</a:t>
            </a:r>
            <a:endParaRPr sz="1500">
              <a:solidFill>
                <a:srgbClr val="073763"/>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104625" y="364350"/>
            <a:ext cx="71739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b="1" lang="en" sz="2900">
                <a:solidFill>
                  <a:srgbClr val="073763"/>
                </a:solidFill>
              </a:rPr>
              <a:t>Introduction:</a:t>
            </a:r>
            <a:endParaRPr b="1" sz="2900">
              <a:solidFill>
                <a:srgbClr val="073763"/>
              </a:solidFill>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289325" y="1221575"/>
            <a:ext cx="8854800" cy="38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073763"/>
              </a:solidFill>
              <a:latin typeface="Montserrat Medium"/>
              <a:ea typeface="Montserrat Medium"/>
              <a:cs typeface="Montserrat Medium"/>
              <a:sym typeface="Montserrat Medium"/>
            </a:endParaRPr>
          </a:p>
          <a:p>
            <a:pPr indent="0" lvl="0" marL="0" rtl="0" algn="l">
              <a:spcBef>
                <a:spcPts val="0"/>
              </a:spcBef>
              <a:spcAft>
                <a:spcPts val="0"/>
              </a:spcAft>
              <a:buNone/>
            </a:pPr>
            <a:r>
              <a:rPr lang="en" sz="1700">
                <a:solidFill>
                  <a:srgbClr val="073763"/>
                </a:solidFill>
                <a:latin typeface="Montserrat Medium"/>
                <a:ea typeface="Montserrat Medium"/>
                <a:cs typeface="Montserrat Medium"/>
                <a:sym typeface="Montserrat Medium"/>
              </a:rPr>
              <a:t>In this project we will be focusing on:</a:t>
            </a:r>
            <a:endParaRPr sz="1700">
              <a:solidFill>
                <a:srgbClr val="073763"/>
              </a:solidFill>
              <a:latin typeface="Montserrat Medium"/>
              <a:ea typeface="Montserrat Medium"/>
              <a:cs typeface="Montserrat Medium"/>
              <a:sym typeface="Montserrat Medium"/>
            </a:endParaRPr>
          </a:p>
          <a:p>
            <a:pPr indent="-336550" lvl="0" marL="914400" rtl="0" algn="just">
              <a:lnSpc>
                <a:spcPct val="100000"/>
              </a:lnSpc>
              <a:spcBef>
                <a:spcPts val="1200"/>
              </a:spcBef>
              <a:spcAft>
                <a:spcPts val="0"/>
              </a:spcAft>
              <a:buClr>
                <a:srgbClr val="073763"/>
              </a:buClr>
              <a:buSzPts val="1700"/>
              <a:buFont typeface="Montserrat Medium"/>
              <a:buChar char="●"/>
            </a:pPr>
            <a:r>
              <a:rPr lang="en" sz="1700">
                <a:solidFill>
                  <a:srgbClr val="073763"/>
                </a:solidFill>
                <a:latin typeface="Montserrat Medium"/>
                <a:ea typeface="Montserrat Medium"/>
                <a:cs typeface="Montserrat Medium"/>
                <a:sym typeface="Montserrat Medium"/>
              </a:rPr>
              <a:t>Analysing the previous sale’s record to know what items customers purchased previously</a:t>
            </a:r>
            <a:endParaRPr sz="1700">
              <a:solidFill>
                <a:srgbClr val="073763"/>
              </a:solidFill>
              <a:latin typeface="Montserrat Medium"/>
              <a:ea typeface="Montserrat Medium"/>
              <a:cs typeface="Montserrat Medium"/>
              <a:sym typeface="Montserrat Medium"/>
            </a:endParaRPr>
          </a:p>
          <a:p>
            <a:pPr indent="0" lvl="0" marL="914400" rtl="0" algn="just">
              <a:lnSpc>
                <a:spcPct val="100000"/>
              </a:lnSpc>
              <a:spcBef>
                <a:spcPts val="1200"/>
              </a:spcBef>
              <a:spcAft>
                <a:spcPts val="0"/>
              </a:spcAft>
              <a:buNone/>
            </a:pPr>
            <a:r>
              <a:t/>
            </a:r>
            <a:endParaRPr sz="1700">
              <a:solidFill>
                <a:srgbClr val="073763"/>
              </a:solidFill>
              <a:latin typeface="Montserrat Medium"/>
              <a:ea typeface="Montserrat Medium"/>
              <a:cs typeface="Montserrat Medium"/>
              <a:sym typeface="Montserrat Medium"/>
            </a:endParaRPr>
          </a:p>
          <a:p>
            <a:pPr indent="-336550" lvl="0" marL="914400" rtl="0" algn="l">
              <a:spcBef>
                <a:spcPts val="0"/>
              </a:spcBef>
              <a:spcAft>
                <a:spcPts val="0"/>
              </a:spcAft>
              <a:buClr>
                <a:srgbClr val="073763"/>
              </a:buClr>
              <a:buSzPts val="1700"/>
              <a:buFont typeface="Montserrat Medium"/>
              <a:buChar char="●"/>
            </a:pPr>
            <a:r>
              <a:rPr lang="en" sz="1700">
                <a:solidFill>
                  <a:srgbClr val="073763"/>
                </a:solidFill>
                <a:latin typeface="Montserrat Medium"/>
                <a:ea typeface="Montserrat Medium"/>
                <a:cs typeface="Montserrat Medium"/>
                <a:sym typeface="Montserrat Medium"/>
              </a:rPr>
              <a:t>Provide other businesses with knowledgeable insights from Amazon sales to see a remarkable growth in company’s sales and to increase company’s profit using Statistical Analysis, Predictive Analysis and FP-Growth Algorithm.</a:t>
            </a:r>
            <a:endParaRPr sz="1700">
              <a:solidFill>
                <a:srgbClr val="07376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100">
              <a:solidFill>
                <a:srgbClr val="FFFFFF"/>
              </a:solidFill>
              <a:latin typeface="Trebuchet MS"/>
              <a:ea typeface="Trebuchet MS"/>
              <a:cs typeface="Trebuchet MS"/>
              <a:sym typeface="Trebuchet MS"/>
            </a:endParaRPr>
          </a:p>
          <a:p>
            <a:pPr indent="0" lvl="0" marL="914400" rtl="0" algn="just">
              <a:lnSpc>
                <a:spcPct val="100000"/>
              </a:lnSpc>
              <a:spcBef>
                <a:spcPts val="1200"/>
              </a:spcBef>
              <a:spcAft>
                <a:spcPts val="1200"/>
              </a:spcAft>
              <a:buNone/>
            </a:pPr>
            <a:r>
              <a:t/>
            </a:r>
            <a:endParaRPr sz="1700">
              <a:solidFill>
                <a:srgbClr val="073763"/>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86875" y="263250"/>
            <a:ext cx="7406100" cy="46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73763"/>
                </a:solidFill>
              </a:rPr>
              <a:t>Goal:</a:t>
            </a:r>
            <a:br>
              <a:rPr b="1" lang="en" sz="3200">
                <a:solidFill>
                  <a:srgbClr val="FF0000"/>
                </a:solidFill>
              </a:rPr>
            </a:br>
            <a:br>
              <a:rPr b="1" lang="en" sz="2500">
                <a:solidFill>
                  <a:srgbClr val="FF0000"/>
                </a:solidFill>
              </a:rPr>
            </a:br>
            <a:endParaRPr b="1" sz="100">
              <a:solidFill>
                <a:srgbClr val="FF0000"/>
              </a:solidFill>
            </a:endParaRPr>
          </a:p>
          <a:p>
            <a:pPr indent="-336550" lvl="0" marL="457200" rtl="0" algn="l">
              <a:spcBef>
                <a:spcPts val="0"/>
              </a:spcBef>
              <a:spcAft>
                <a:spcPts val="0"/>
              </a:spcAft>
              <a:buClr>
                <a:srgbClr val="073763"/>
              </a:buClr>
              <a:buSzPts val="1700"/>
              <a:buFont typeface="Montserrat Medium"/>
              <a:buAutoNum type="arabicPeriod"/>
            </a:pPr>
            <a:r>
              <a:rPr lang="en" sz="1700">
                <a:solidFill>
                  <a:srgbClr val="073763"/>
                </a:solidFill>
                <a:latin typeface="Montserrat Medium"/>
                <a:ea typeface="Montserrat Medium"/>
                <a:cs typeface="Montserrat Medium"/>
                <a:sym typeface="Montserrat Medium"/>
              </a:rPr>
              <a:t>Successfully provide other businesses with knowledgeable insights from Amazon sales </a:t>
            </a:r>
            <a:endParaRPr sz="1700">
              <a:solidFill>
                <a:srgbClr val="073763"/>
              </a:solidFill>
              <a:latin typeface="Montserrat Medium"/>
              <a:ea typeface="Montserrat Medium"/>
              <a:cs typeface="Montserrat Medium"/>
              <a:sym typeface="Montserrat Medium"/>
            </a:endParaRPr>
          </a:p>
          <a:p>
            <a:pPr indent="-336550" lvl="2" marL="1371600" rtl="0" algn="l">
              <a:spcBef>
                <a:spcPts val="0"/>
              </a:spcBef>
              <a:spcAft>
                <a:spcPts val="0"/>
              </a:spcAft>
              <a:buClr>
                <a:srgbClr val="073763"/>
              </a:buClr>
              <a:buSzPts val="1700"/>
              <a:buFont typeface="Montserrat Medium"/>
              <a:buAutoNum type="romanLcPeriod"/>
            </a:pPr>
            <a:r>
              <a:rPr lang="en" sz="1700">
                <a:solidFill>
                  <a:srgbClr val="073763"/>
                </a:solidFill>
                <a:latin typeface="Montserrat Medium"/>
                <a:ea typeface="Montserrat Medium"/>
                <a:cs typeface="Montserrat Medium"/>
                <a:sym typeface="Montserrat Medium"/>
              </a:rPr>
              <a:t>to see a growth in company’s sales and increase profit.</a:t>
            </a:r>
            <a:endParaRPr sz="1700">
              <a:solidFill>
                <a:srgbClr val="073763"/>
              </a:solidFill>
              <a:latin typeface="Montserrat Medium"/>
              <a:ea typeface="Montserrat Medium"/>
              <a:cs typeface="Montserrat Medium"/>
              <a:sym typeface="Montserrat Medium"/>
            </a:endParaRPr>
          </a:p>
          <a:p>
            <a:pPr indent="0" lvl="0" marL="914400" rtl="0" algn="l">
              <a:spcBef>
                <a:spcPts val="0"/>
              </a:spcBef>
              <a:spcAft>
                <a:spcPts val="0"/>
              </a:spcAft>
              <a:buNone/>
            </a:pPr>
            <a:r>
              <a:t/>
            </a:r>
            <a:endParaRPr sz="1700">
              <a:solidFill>
                <a:srgbClr val="073763"/>
              </a:solidFill>
              <a:latin typeface="Montserrat Medium"/>
              <a:ea typeface="Montserrat Medium"/>
              <a:cs typeface="Montserrat Medium"/>
              <a:sym typeface="Montserrat Medium"/>
            </a:endParaRPr>
          </a:p>
          <a:p>
            <a:pPr indent="-336550" lvl="0" marL="457200" rtl="0" algn="l">
              <a:spcBef>
                <a:spcPts val="0"/>
              </a:spcBef>
              <a:spcAft>
                <a:spcPts val="0"/>
              </a:spcAft>
              <a:buClr>
                <a:srgbClr val="073763"/>
              </a:buClr>
              <a:buSzPts val="1700"/>
              <a:buFont typeface="Montserrat Medium"/>
              <a:buAutoNum type="arabicPeriod"/>
            </a:pPr>
            <a:r>
              <a:rPr lang="en" sz="1700">
                <a:solidFill>
                  <a:srgbClr val="073763"/>
                </a:solidFill>
                <a:latin typeface="Montserrat Medium"/>
                <a:ea typeface="Montserrat Medium"/>
                <a:cs typeface="Montserrat Medium"/>
                <a:sym typeface="Montserrat Medium"/>
              </a:rPr>
              <a:t>Deeper analysis used to recommend additional products </a:t>
            </a:r>
            <a:r>
              <a:rPr lang="en" sz="1700">
                <a:solidFill>
                  <a:srgbClr val="073763"/>
                </a:solidFill>
                <a:latin typeface="Montserrat Medium"/>
                <a:ea typeface="Montserrat Medium"/>
                <a:cs typeface="Montserrat Medium"/>
                <a:sym typeface="Montserrat Medium"/>
              </a:rPr>
              <a:t>that other customers purchased when buying those same items.</a:t>
            </a:r>
            <a:br>
              <a:rPr lang="en" sz="1700">
                <a:solidFill>
                  <a:srgbClr val="073763"/>
                </a:solidFill>
                <a:latin typeface="Montserrat Medium"/>
                <a:ea typeface="Montserrat Medium"/>
                <a:cs typeface="Montserrat Medium"/>
                <a:sym typeface="Montserrat Medium"/>
              </a:rPr>
            </a:br>
            <a:r>
              <a:rPr lang="en" sz="1700">
                <a:solidFill>
                  <a:srgbClr val="073763"/>
                </a:solidFill>
                <a:latin typeface="Montserrat Medium"/>
                <a:ea typeface="Montserrat Medium"/>
                <a:cs typeface="Montserrat Medium"/>
                <a:sym typeface="Montserrat Medium"/>
              </a:rPr>
              <a:t>Based on:</a:t>
            </a:r>
            <a:endParaRPr sz="1700">
              <a:solidFill>
                <a:srgbClr val="073763"/>
              </a:solidFill>
              <a:latin typeface="Montserrat Medium"/>
              <a:ea typeface="Montserrat Medium"/>
              <a:cs typeface="Montserrat Medium"/>
              <a:sym typeface="Montserrat Medium"/>
            </a:endParaRPr>
          </a:p>
          <a:p>
            <a:pPr indent="-336550" lvl="2" marL="1371600" rtl="0" algn="l">
              <a:spcBef>
                <a:spcPts val="0"/>
              </a:spcBef>
              <a:spcAft>
                <a:spcPts val="0"/>
              </a:spcAft>
              <a:buClr>
                <a:srgbClr val="073763"/>
              </a:buClr>
              <a:buSzPts val="1700"/>
              <a:buFont typeface="Montserrat Medium"/>
              <a:buAutoNum type="romanLcPeriod"/>
            </a:pPr>
            <a:r>
              <a:rPr lang="en" sz="1700">
                <a:solidFill>
                  <a:srgbClr val="073763"/>
                </a:solidFill>
                <a:latin typeface="Montserrat Medium"/>
                <a:ea typeface="Montserrat Medium"/>
                <a:cs typeface="Montserrat Medium"/>
                <a:sym typeface="Montserrat Medium"/>
              </a:rPr>
              <a:t>Popularity</a:t>
            </a:r>
            <a:endParaRPr sz="1700">
              <a:solidFill>
                <a:srgbClr val="073763"/>
              </a:solidFill>
              <a:latin typeface="Montserrat Medium"/>
              <a:ea typeface="Montserrat Medium"/>
              <a:cs typeface="Montserrat Medium"/>
              <a:sym typeface="Montserrat Medium"/>
            </a:endParaRPr>
          </a:p>
          <a:p>
            <a:pPr indent="-336550" lvl="2" marL="1371600" rtl="0" algn="l">
              <a:spcBef>
                <a:spcPts val="0"/>
              </a:spcBef>
              <a:spcAft>
                <a:spcPts val="0"/>
              </a:spcAft>
              <a:buClr>
                <a:srgbClr val="073763"/>
              </a:buClr>
              <a:buSzPts val="1700"/>
              <a:buFont typeface="Montserrat Medium"/>
              <a:buAutoNum type="romanLcPeriod"/>
            </a:pPr>
            <a:r>
              <a:rPr lang="en" sz="1700">
                <a:solidFill>
                  <a:srgbClr val="073763"/>
                </a:solidFill>
                <a:latin typeface="Montserrat Medium"/>
                <a:ea typeface="Montserrat Medium"/>
                <a:cs typeface="Montserrat Medium"/>
                <a:sym typeface="Montserrat Medium"/>
              </a:rPr>
              <a:t>Season or Occasion,</a:t>
            </a:r>
            <a:endParaRPr sz="1700">
              <a:solidFill>
                <a:srgbClr val="07376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700">
              <a:solidFill>
                <a:srgbClr val="073763"/>
              </a:solidFill>
              <a:latin typeface="Montserrat Medium"/>
              <a:ea typeface="Montserrat Medium"/>
              <a:cs typeface="Montserrat Medium"/>
              <a:sym typeface="Montserrat Medium"/>
            </a:endParaRPr>
          </a:p>
          <a:p>
            <a:pPr indent="-355600" lvl="0" marL="457200" rtl="0" algn="l">
              <a:spcBef>
                <a:spcPts val="0"/>
              </a:spcBef>
              <a:spcAft>
                <a:spcPts val="0"/>
              </a:spcAft>
              <a:buClr>
                <a:srgbClr val="073763"/>
              </a:buClr>
              <a:buSzPts val="2000"/>
              <a:buFont typeface="Montserrat Medium"/>
              <a:buAutoNum type="arabicPeriod"/>
            </a:pPr>
            <a:r>
              <a:rPr lang="en" sz="1700">
                <a:solidFill>
                  <a:srgbClr val="073763"/>
                </a:solidFill>
                <a:latin typeface="Montserrat Medium"/>
                <a:ea typeface="Montserrat Medium"/>
                <a:cs typeface="Montserrat Medium"/>
                <a:sym typeface="Montserrat Medium"/>
              </a:rPr>
              <a:t>Goal is to guide </a:t>
            </a:r>
            <a:r>
              <a:rPr lang="en" sz="1700">
                <a:solidFill>
                  <a:srgbClr val="073763"/>
                </a:solidFill>
                <a:latin typeface="Montserrat Medium"/>
                <a:ea typeface="Montserrat Medium"/>
                <a:cs typeface="Montserrat Medium"/>
                <a:sym typeface="Montserrat Medium"/>
              </a:rPr>
              <a:t>preferences</a:t>
            </a:r>
            <a:r>
              <a:rPr lang="en" sz="1700">
                <a:solidFill>
                  <a:srgbClr val="073763"/>
                </a:solidFill>
                <a:latin typeface="Montserrat Medium"/>
                <a:ea typeface="Montserrat Medium"/>
                <a:cs typeface="Montserrat Medium"/>
                <a:sym typeface="Montserrat Medium"/>
              </a:rPr>
              <a:t> </a:t>
            </a:r>
            <a:r>
              <a:rPr lang="en" sz="1700">
                <a:solidFill>
                  <a:srgbClr val="073763"/>
                </a:solidFill>
                <a:latin typeface="Montserrat Medium"/>
                <a:ea typeface="Montserrat Medium"/>
                <a:cs typeface="Montserrat Medium"/>
                <a:sym typeface="Montserrat Medium"/>
              </a:rPr>
              <a:t>for online shopping so that we can advertise more during that phase.</a:t>
            </a:r>
            <a:r>
              <a:rPr lang="en" sz="900">
                <a:solidFill>
                  <a:srgbClr val="FFFFFF"/>
                </a:solidFill>
                <a:latin typeface="Montserrat Medium"/>
                <a:ea typeface="Montserrat Medium"/>
                <a:cs typeface="Montserrat Medium"/>
                <a:sym typeface="Montserrat Medium"/>
              </a:rPr>
              <a:t> </a:t>
            </a:r>
            <a:endParaRPr sz="900">
              <a:solidFill>
                <a:srgbClr val="FFFFFF"/>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56" name="Shape 156"/>
        <p:cNvGrpSpPr/>
        <p:nvPr/>
      </p:nvGrpSpPr>
      <p:grpSpPr>
        <a:xfrm>
          <a:off x="0" y="0"/>
          <a:ext cx="0" cy="0"/>
          <a:chOff x="0" y="0"/>
          <a:chExt cx="0" cy="0"/>
        </a:xfrm>
      </p:grpSpPr>
      <p:sp>
        <p:nvSpPr>
          <p:cNvPr id="157" name="Google Shape;157;p17"/>
          <p:cNvSpPr txBox="1"/>
          <p:nvPr>
            <p:ph type="title"/>
          </p:nvPr>
        </p:nvSpPr>
        <p:spPr>
          <a:xfrm>
            <a:off x="1151450" y="317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73763"/>
                </a:solidFill>
              </a:rPr>
              <a:t>Preparing the Analytical Data Set:</a:t>
            </a:r>
            <a:endParaRPr b="1" sz="2700">
              <a:solidFill>
                <a:srgbClr val="073763"/>
              </a:solidFill>
            </a:endParaRPr>
          </a:p>
        </p:txBody>
      </p:sp>
      <p:sp>
        <p:nvSpPr>
          <p:cNvPr id="158" name="Google Shape;158;p17"/>
          <p:cNvSpPr txBox="1"/>
          <p:nvPr>
            <p:ph idx="1" type="body"/>
          </p:nvPr>
        </p:nvSpPr>
        <p:spPr>
          <a:xfrm>
            <a:off x="1270850" y="946400"/>
            <a:ext cx="7425000" cy="40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latin typeface="Montserrat Medium"/>
                <a:ea typeface="Montserrat Medium"/>
                <a:cs typeface="Montserrat Medium"/>
                <a:sym typeface="Montserrat Medium"/>
              </a:rPr>
              <a:t>Advantages of an Analytics Sandbox</a:t>
            </a:r>
            <a:endParaRPr>
              <a:solidFill>
                <a:srgbClr val="073763"/>
              </a:solidFill>
              <a:latin typeface="Montserrat Medium"/>
              <a:ea typeface="Montserrat Medium"/>
              <a:cs typeface="Montserrat Medium"/>
              <a:sym typeface="Montserrat Medium"/>
            </a:endParaRPr>
          </a:p>
          <a:p>
            <a:pPr indent="0" lvl="0" marL="0" rtl="0" algn="l">
              <a:spcBef>
                <a:spcPts val="1500"/>
              </a:spcBef>
              <a:spcAft>
                <a:spcPts val="0"/>
              </a:spcAft>
              <a:buNone/>
            </a:pPr>
            <a:r>
              <a:rPr lang="en">
                <a:solidFill>
                  <a:srgbClr val="073763"/>
                </a:solidFill>
                <a:latin typeface="Montserrat Medium"/>
                <a:ea typeface="Montserrat Medium"/>
                <a:cs typeface="Montserrat Medium"/>
                <a:sym typeface="Montserrat Medium"/>
              </a:rPr>
              <a:t>Perhaps most significant is that it decreases the amount of time that it takes a business to gain knowledge and insight from their data.</a:t>
            </a:r>
            <a:endParaRPr>
              <a:solidFill>
                <a:srgbClr val="073763"/>
              </a:solidFill>
              <a:latin typeface="Montserrat Medium"/>
              <a:ea typeface="Montserrat Medium"/>
              <a:cs typeface="Montserrat Medium"/>
              <a:sym typeface="Montserrat Medium"/>
            </a:endParaRPr>
          </a:p>
          <a:p>
            <a:pPr indent="0" lvl="0" marL="0" rtl="0" algn="l">
              <a:spcBef>
                <a:spcPts val="1500"/>
              </a:spcBef>
              <a:spcAft>
                <a:spcPts val="0"/>
              </a:spcAft>
              <a:buNone/>
            </a:pPr>
            <a:r>
              <a:t/>
            </a:r>
            <a:endParaRPr sz="1500">
              <a:solidFill>
                <a:srgbClr val="07376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073763"/>
              </a:solidFill>
              <a:latin typeface="Times New Roman"/>
              <a:ea typeface="Times New Roman"/>
              <a:cs typeface="Times New Roman"/>
              <a:sym typeface="Times New Roman"/>
            </a:endParaRPr>
          </a:p>
        </p:txBody>
      </p:sp>
      <p:pic>
        <p:nvPicPr>
          <p:cNvPr id="159" name="Google Shape;159;p17"/>
          <p:cNvPicPr preferRelativeResize="0"/>
          <p:nvPr/>
        </p:nvPicPr>
        <p:blipFill>
          <a:blip r:embed="rId3">
            <a:alphaModFix/>
          </a:blip>
          <a:stretch>
            <a:fillRect/>
          </a:stretch>
        </p:blipFill>
        <p:spPr>
          <a:xfrm>
            <a:off x="1352550" y="1945938"/>
            <a:ext cx="6438900" cy="303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63" name="Shape 163"/>
        <p:cNvGrpSpPr/>
        <p:nvPr/>
      </p:nvGrpSpPr>
      <p:grpSpPr>
        <a:xfrm>
          <a:off x="0" y="0"/>
          <a:ext cx="0" cy="0"/>
          <a:chOff x="0" y="0"/>
          <a:chExt cx="0" cy="0"/>
        </a:xfrm>
      </p:grpSpPr>
      <p:sp>
        <p:nvSpPr>
          <p:cNvPr id="164" name="Google Shape;164;p18"/>
          <p:cNvSpPr txBox="1"/>
          <p:nvPr>
            <p:ph type="title"/>
          </p:nvPr>
        </p:nvSpPr>
        <p:spPr>
          <a:xfrm>
            <a:off x="1463900" y="354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73763"/>
                </a:solidFill>
              </a:rPr>
              <a:t>Preparing the Analytical Data Set</a:t>
            </a:r>
            <a:endParaRPr b="1" sz="3000">
              <a:solidFill>
                <a:srgbClr val="073763"/>
              </a:solidFill>
            </a:endParaRPr>
          </a:p>
        </p:txBody>
      </p:sp>
      <p:sp>
        <p:nvSpPr>
          <p:cNvPr id="165" name="Google Shape;165;p18"/>
          <p:cNvSpPr txBox="1"/>
          <p:nvPr>
            <p:ph idx="1" type="body"/>
          </p:nvPr>
        </p:nvSpPr>
        <p:spPr>
          <a:xfrm>
            <a:off x="1270850" y="939150"/>
            <a:ext cx="7570200" cy="4112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73763"/>
              </a:buClr>
              <a:buSzPts val="1500"/>
              <a:buFont typeface="Montserrat Medium"/>
              <a:buAutoNum type="arabicPeriod"/>
            </a:pPr>
            <a:r>
              <a:rPr lang="en" sz="1500">
                <a:solidFill>
                  <a:srgbClr val="073763"/>
                </a:solidFill>
                <a:latin typeface="Montserrat Medium"/>
                <a:ea typeface="Montserrat Medium"/>
                <a:cs typeface="Montserrat Medium"/>
                <a:sym typeface="Montserrat Medium"/>
              </a:rPr>
              <a:t>How did you get the data</a:t>
            </a:r>
            <a:endParaRPr sz="15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rPr lang="en" sz="1200">
                <a:solidFill>
                  <a:srgbClr val="073763"/>
                </a:solidFill>
                <a:latin typeface="Montserrat Medium"/>
                <a:ea typeface="Montserrat Medium"/>
                <a:cs typeface="Montserrat Medium"/>
                <a:sym typeface="Montserrat Medium"/>
              </a:rPr>
              <a:t>Actually, this data set came from PC and mobile app. Our company’s webserver capture every customer’s visiting, order and payment behaviour and store into Nginx.</a:t>
            </a:r>
            <a:endParaRPr sz="12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500">
              <a:solidFill>
                <a:srgbClr val="07376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07376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07376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073763"/>
              </a:solidFill>
              <a:latin typeface="Times New Roman"/>
              <a:ea typeface="Times New Roman"/>
              <a:cs typeface="Times New Roman"/>
              <a:sym typeface="Times New Roman"/>
            </a:endParaRPr>
          </a:p>
        </p:txBody>
      </p:sp>
      <p:pic>
        <p:nvPicPr>
          <p:cNvPr id="166" name="Google Shape;166;p18"/>
          <p:cNvPicPr preferRelativeResize="0"/>
          <p:nvPr/>
        </p:nvPicPr>
        <p:blipFill>
          <a:blip r:embed="rId3">
            <a:alphaModFix/>
          </a:blip>
          <a:stretch>
            <a:fillRect/>
          </a:stretch>
        </p:blipFill>
        <p:spPr>
          <a:xfrm>
            <a:off x="2071725" y="2169775"/>
            <a:ext cx="4901185" cy="26700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70" name="Shape 170"/>
        <p:cNvGrpSpPr/>
        <p:nvPr/>
      </p:nvGrpSpPr>
      <p:grpSpPr>
        <a:xfrm>
          <a:off x="0" y="0"/>
          <a:ext cx="0" cy="0"/>
          <a:chOff x="0" y="0"/>
          <a:chExt cx="0" cy="0"/>
        </a:xfrm>
      </p:grpSpPr>
      <p:sp>
        <p:nvSpPr>
          <p:cNvPr id="171" name="Google Shape;171;p19"/>
          <p:cNvSpPr txBox="1"/>
          <p:nvPr>
            <p:ph type="title"/>
          </p:nvPr>
        </p:nvSpPr>
        <p:spPr>
          <a:xfrm>
            <a:off x="1463900" y="354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73763"/>
                </a:solidFill>
              </a:rPr>
              <a:t>Preparing the Analytical Data Set</a:t>
            </a:r>
            <a:endParaRPr b="1" sz="3000">
              <a:solidFill>
                <a:srgbClr val="073763"/>
              </a:solidFill>
            </a:endParaRPr>
          </a:p>
        </p:txBody>
      </p:sp>
      <p:sp>
        <p:nvSpPr>
          <p:cNvPr id="172" name="Google Shape;172;p19"/>
          <p:cNvSpPr txBox="1"/>
          <p:nvPr>
            <p:ph idx="1" type="body"/>
          </p:nvPr>
        </p:nvSpPr>
        <p:spPr>
          <a:xfrm>
            <a:off x="1050300" y="939150"/>
            <a:ext cx="7645500" cy="3447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73763"/>
                </a:solidFill>
                <a:latin typeface="Montserrat Medium"/>
                <a:ea typeface="Montserrat Medium"/>
                <a:cs typeface="Montserrat Medium"/>
                <a:sym typeface="Montserrat Medium"/>
              </a:rPr>
              <a:t>2. What did you put the data into?</a:t>
            </a:r>
            <a:endParaRPr sz="1500">
              <a:solidFill>
                <a:srgbClr val="073763"/>
              </a:solidFill>
              <a:latin typeface="Montserrat Medium"/>
              <a:ea typeface="Montserrat Medium"/>
              <a:cs typeface="Montserrat Medium"/>
              <a:sym typeface="Montserrat Medium"/>
            </a:endParaRPr>
          </a:p>
          <a:p>
            <a:pPr indent="0" lvl="0" marL="0" rtl="0" algn="l">
              <a:spcBef>
                <a:spcPts val="1200"/>
              </a:spcBef>
              <a:spcAft>
                <a:spcPts val="0"/>
              </a:spcAft>
              <a:buNone/>
            </a:pPr>
            <a:r>
              <a:rPr lang="en" sz="1200">
                <a:solidFill>
                  <a:srgbClr val="073763"/>
                </a:solidFill>
                <a:latin typeface="Montserrat Medium"/>
                <a:ea typeface="Montserrat Medium"/>
                <a:cs typeface="Montserrat Medium"/>
                <a:sym typeface="Montserrat Medium"/>
              </a:rPr>
              <a:t>We need to load our data-set before we start working on ETL part. We get the direction where our data-set store in and load into Spark</a:t>
            </a:r>
            <a:endParaRPr sz="1200">
              <a:solidFill>
                <a:srgbClr val="073763"/>
              </a:solidFill>
              <a:latin typeface="Montserrat Medium"/>
              <a:ea typeface="Montserrat Medium"/>
              <a:cs typeface="Montserrat Medium"/>
              <a:sym typeface="Montserrat Medium"/>
            </a:endParaRPr>
          </a:p>
          <a:p>
            <a:pPr indent="0" lvl="0" marL="457200" rtl="0" algn="l">
              <a:spcBef>
                <a:spcPts val="1200"/>
              </a:spcBef>
              <a:spcAft>
                <a:spcPts val="0"/>
              </a:spcAft>
              <a:buNone/>
            </a:pPr>
            <a:r>
              <a:t/>
            </a:r>
            <a:endParaRPr sz="1500">
              <a:solidFill>
                <a:srgbClr val="07376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rgbClr val="073763"/>
              </a:solidFill>
              <a:latin typeface="Times New Roman"/>
              <a:ea typeface="Times New Roman"/>
              <a:cs typeface="Times New Roman"/>
              <a:sym typeface="Times New Roman"/>
            </a:endParaRPr>
          </a:p>
        </p:txBody>
      </p:sp>
      <p:pic>
        <p:nvPicPr>
          <p:cNvPr id="173" name="Google Shape;173;p19"/>
          <p:cNvPicPr preferRelativeResize="0"/>
          <p:nvPr/>
        </p:nvPicPr>
        <p:blipFill>
          <a:blip r:embed="rId3">
            <a:alphaModFix/>
          </a:blip>
          <a:stretch>
            <a:fillRect/>
          </a:stretch>
        </p:blipFill>
        <p:spPr>
          <a:xfrm>
            <a:off x="152575" y="2649025"/>
            <a:ext cx="8950275" cy="76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77" name="Shape 177"/>
        <p:cNvGrpSpPr/>
        <p:nvPr/>
      </p:nvGrpSpPr>
      <p:grpSpPr>
        <a:xfrm>
          <a:off x="0" y="0"/>
          <a:ext cx="0" cy="0"/>
          <a:chOff x="0" y="0"/>
          <a:chExt cx="0" cy="0"/>
        </a:xfrm>
      </p:grpSpPr>
      <p:sp>
        <p:nvSpPr>
          <p:cNvPr id="178" name="Google Shape;178;p20"/>
          <p:cNvSpPr txBox="1"/>
          <p:nvPr>
            <p:ph type="title"/>
          </p:nvPr>
        </p:nvSpPr>
        <p:spPr>
          <a:xfrm>
            <a:off x="1186775" y="50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rPr b="1" lang="en" sz="2800">
                <a:solidFill>
                  <a:srgbClr val="073763"/>
                </a:solidFill>
              </a:rPr>
              <a:t>Building the Dataset:</a:t>
            </a:r>
            <a:endParaRPr b="1" sz="2800">
              <a:solidFill>
                <a:srgbClr val="073763"/>
              </a:solidFill>
            </a:endParaRPr>
          </a:p>
          <a:p>
            <a:pPr indent="0" lvl="0" marL="0" rtl="0" algn="l">
              <a:spcBef>
                <a:spcPts val="0"/>
              </a:spcBef>
              <a:spcAft>
                <a:spcPts val="0"/>
              </a:spcAft>
              <a:buNone/>
            </a:pPr>
            <a:r>
              <a:t/>
            </a:r>
            <a:endParaRPr i="1" sz="2400">
              <a:solidFill>
                <a:srgbClr val="000000"/>
              </a:solidFill>
              <a:latin typeface="Times New Roman"/>
              <a:ea typeface="Times New Roman"/>
              <a:cs typeface="Times New Roman"/>
              <a:sym typeface="Times New Roman"/>
            </a:endParaRPr>
          </a:p>
        </p:txBody>
      </p:sp>
      <p:sp>
        <p:nvSpPr>
          <p:cNvPr id="179" name="Google Shape;179;p20"/>
          <p:cNvSpPr txBox="1"/>
          <p:nvPr>
            <p:ph idx="1" type="body"/>
          </p:nvPr>
        </p:nvSpPr>
        <p:spPr>
          <a:xfrm>
            <a:off x="1136775" y="964950"/>
            <a:ext cx="7317900" cy="4114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73763"/>
              </a:buClr>
              <a:buSzPts val="1200"/>
              <a:buFont typeface="Montserrat Medium"/>
              <a:buAutoNum type="arabicPeriod"/>
            </a:pPr>
            <a:r>
              <a:rPr lang="en" sz="1200">
                <a:solidFill>
                  <a:srgbClr val="073763"/>
                </a:solidFill>
                <a:latin typeface="Montserrat Medium"/>
                <a:ea typeface="Montserrat Medium"/>
                <a:cs typeface="Montserrat Medium"/>
                <a:sym typeface="Montserrat Medium"/>
              </a:rPr>
              <a:t>There are 8 columns in our E-Business dataset namely </a:t>
            </a:r>
            <a:r>
              <a:rPr lang="en" sz="1200">
                <a:solidFill>
                  <a:srgbClr val="073763"/>
                </a:solidFill>
                <a:latin typeface="Montserrat Medium"/>
                <a:ea typeface="Montserrat Medium"/>
                <a:cs typeface="Montserrat Medium"/>
                <a:sym typeface="Montserrat Medium"/>
              </a:rPr>
              <a:t>Event_time, Event_type, Product_Id, Category_Id, Brand,Price, User_Id, Session_Id, and City_Id.</a:t>
            </a:r>
            <a:endParaRPr sz="1200">
              <a:solidFill>
                <a:srgbClr val="073763"/>
              </a:solidFill>
              <a:latin typeface="Montserrat Medium"/>
              <a:ea typeface="Montserrat Medium"/>
              <a:cs typeface="Montserrat Medium"/>
              <a:sym typeface="Montserrat Medium"/>
            </a:endParaRPr>
          </a:p>
          <a:p>
            <a:pPr indent="0" lvl="0" marL="457200" rtl="0" algn="l">
              <a:spcBef>
                <a:spcPts val="1200"/>
              </a:spcBef>
              <a:spcAft>
                <a:spcPts val="0"/>
              </a:spcAft>
              <a:buNone/>
            </a:pPr>
            <a:r>
              <a:t/>
            </a:r>
            <a:endParaRPr sz="1200">
              <a:solidFill>
                <a:srgbClr val="073763"/>
              </a:solidFill>
              <a:latin typeface="Montserrat Medium"/>
              <a:ea typeface="Montserrat Medium"/>
              <a:cs typeface="Montserrat Medium"/>
              <a:sym typeface="Montserrat Medium"/>
            </a:endParaRPr>
          </a:p>
          <a:p>
            <a:pPr indent="0" lvl="0" marL="0" rtl="0" algn="l">
              <a:spcBef>
                <a:spcPts val="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1838025" y="1665825"/>
            <a:ext cx="5287076" cy="3339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6DB"/>
            </a:gs>
            <a:gs pos="100000">
              <a:srgbClr val="FAD25C"/>
            </a:gs>
          </a:gsLst>
          <a:lin ang="5400012" scaled="0"/>
        </a:gradFill>
      </p:bgPr>
    </p:bg>
    <p:spTree>
      <p:nvGrpSpPr>
        <p:cNvPr id="184" name="Shape 184"/>
        <p:cNvGrpSpPr/>
        <p:nvPr/>
      </p:nvGrpSpPr>
      <p:grpSpPr>
        <a:xfrm>
          <a:off x="0" y="0"/>
          <a:ext cx="0" cy="0"/>
          <a:chOff x="0" y="0"/>
          <a:chExt cx="0" cy="0"/>
        </a:xfrm>
      </p:grpSpPr>
      <p:sp>
        <p:nvSpPr>
          <p:cNvPr id="185" name="Google Shape;185;p21"/>
          <p:cNvSpPr txBox="1"/>
          <p:nvPr>
            <p:ph type="title"/>
          </p:nvPr>
        </p:nvSpPr>
        <p:spPr>
          <a:xfrm>
            <a:off x="1174725" y="569050"/>
            <a:ext cx="7036200" cy="678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400">
                <a:solidFill>
                  <a:srgbClr val="073763"/>
                </a:solidFill>
              </a:rPr>
              <a:t>Simulation:</a:t>
            </a:r>
            <a:endParaRPr b="1">
              <a:solidFill>
                <a:srgbClr val="00FF00"/>
              </a:solidFill>
            </a:endParaRPr>
          </a:p>
          <a:p>
            <a:pPr indent="0" lvl="0" marL="457200" rtl="0" algn="l">
              <a:spcBef>
                <a:spcPts val="0"/>
              </a:spcBef>
              <a:spcAft>
                <a:spcPts val="0"/>
              </a:spcAft>
              <a:buNone/>
            </a:pPr>
            <a:r>
              <a:t/>
            </a:r>
            <a:endParaRPr b="0" sz="2000">
              <a:solidFill>
                <a:srgbClr val="FFFFFF"/>
              </a:solidFill>
            </a:endParaRPr>
          </a:p>
          <a:p>
            <a:pPr indent="0" lvl="0" marL="0" rtl="0" algn="l">
              <a:spcBef>
                <a:spcPts val="0"/>
              </a:spcBef>
              <a:spcAft>
                <a:spcPts val="0"/>
              </a:spcAft>
              <a:buNone/>
            </a:pPr>
            <a:r>
              <a:t/>
            </a:r>
            <a:endParaRPr b="0"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6" name="Google Shape;186;p21"/>
          <p:cNvSpPr txBox="1"/>
          <p:nvPr>
            <p:ph idx="1" type="body"/>
          </p:nvPr>
        </p:nvSpPr>
        <p:spPr>
          <a:xfrm>
            <a:off x="1260300" y="1184925"/>
            <a:ext cx="7314300" cy="3701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73763"/>
              </a:buClr>
              <a:buSzPts val="1800"/>
              <a:buFont typeface="Montserrat Medium"/>
              <a:buAutoNum type="arabicPeriod"/>
            </a:pPr>
            <a:r>
              <a:rPr b="1" lang="en" sz="1800">
                <a:solidFill>
                  <a:srgbClr val="073763"/>
                </a:solidFill>
                <a:latin typeface="Montserrat"/>
                <a:ea typeface="Montserrat"/>
                <a:cs typeface="Montserrat"/>
                <a:sym typeface="Montserrat"/>
              </a:rPr>
              <a:t>Product count result hypothesis:</a:t>
            </a:r>
            <a:r>
              <a:rPr lang="en" sz="1800">
                <a:solidFill>
                  <a:srgbClr val="073763"/>
                </a:solidFill>
                <a:latin typeface="Montserrat Medium"/>
                <a:ea typeface="Montserrat Medium"/>
                <a:cs typeface="Montserrat Medium"/>
                <a:sym typeface="Montserrat Medium"/>
              </a:rPr>
              <a:t> We assume customers prefer to buy some daily necessaries, books, and clothes.</a:t>
            </a:r>
            <a:br>
              <a:rPr lang="en" sz="1800">
                <a:solidFill>
                  <a:srgbClr val="073763"/>
                </a:solidFill>
                <a:latin typeface="Montserrat Medium"/>
                <a:ea typeface="Montserrat Medium"/>
                <a:cs typeface="Montserrat Medium"/>
                <a:sym typeface="Montserrat Medium"/>
              </a:rPr>
            </a:br>
            <a:endParaRPr sz="1800">
              <a:solidFill>
                <a:srgbClr val="073763"/>
              </a:solidFill>
              <a:latin typeface="Montserrat Medium"/>
              <a:ea typeface="Montserrat Medium"/>
              <a:cs typeface="Montserrat Medium"/>
              <a:sym typeface="Montserrat Medium"/>
            </a:endParaRPr>
          </a:p>
          <a:p>
            <a:pPr indent="-342900" lvl="0" marL="457200" rtl="0" algn="l">
              <a:spcBef>
                <a:spcPts val="0"/>
              </a:spcBef>
              <a:spcAft>
                <a:spcPts val="0"/>
              </a:spcAft>
              <a:buClr>
                <a:srgbClr val="073763"/>
              </a:buClr>
              <a:buSzPts val="1800"/>
              <a:buFont typeface="Montserrat Medium"/>
              <a:buAutoNum type="arabicPeriod"/>
            </a:pPr>
            <a:r>
              <a:rPr b="1" lang="en" sz="1800">
                <a:solidFill>
                  <a:srgbClr val="073763"/>
                </a:solidFill>
                <a:latin typeface="Montserrat"/>
                <a:ea typeface="Montserrat"/>
                <a:cs typeface="Montserrat"/>
                <a:sym typeface="Montserrat"/>
              </a:rPr>
              <a:t>City count result hypothesis:</a:t>
            </a:r>
            <a:r>
              <a:rPr lang="en" sz="1800">
                <a:solidFill>
                  <a:srgbClr val="073763"/>
                </a:solidFill>
                <a:latin typeface="Montserrat Medium"/>
                <a:ea typeface="Montserrat Medium"/>
                <a:cs typeface="Montserrat Medium"/>
                <a:sym typeface="Montserrat Medium"/>
              </a:rPr>
              <a:t> We assume some higher population cities present a higher sales count like in New York City, California.</a:t>
            </a:r>
            <a:br>
              <a:rPr lang="en" sz="1800">
                <a:solidFill>
                  <a:srgbClr val="073763"/>
                </a:solidFill>
                <a:latin typeface="Montserrat Medium"/>
                <a:ea typeface="Montserrat Medium"/>
                <a:cs typeface="Montserrat Medium"/>
                <a:sym typeface="Montserrat Medium"/>
              </a:rPr>
            </a:br>
            <a:endParaRPr sz="1800">
              <a:solidFill>
                <a:srgbClr val="073763"/>
              </a:solidFill>
              <a:latin typeface="Montserrat Medium"/>
              <a:ea typeface="Montserrat Medium"/>
              <a:cs typeface="Montserrat Medium"/>
              <a:sym typeface="Montserrat Medium"/>
            </a:endParaRPr>
          </a:p>
          <a:p>
            <a:pPr indent="-342900" lvl="0" marL="457200" rtl="0" algn="l">
              <a:spcBef>
                <a:spcPts val="0"/>
              </a:spcBef>
              <a:spcAft>
                <a:spcPts val="0"/>
              </a:spcAft>
              <a:buClr>
                <a:srgbClr val="073763"/>
              </a:buClr>
              <a:buSzPts val="1800"/>
              <a:buFont typeface="Montserrat Medium"/>
              <a:buAutoNum type="arabicPeriod"/>
            </a:pPr>
            <a:r>
              <a:rPr b="1" lang="en" sz="1800">
                <a:solidFill>
                  <a:srgbClr val="073763"/>
                </a:solidFill>
                <a:latin typeface="Montserrat"/>
                <a:ea typeface="Montserrat"/>
                <a:cs typeface="Montserrat"/>
                <a:sym typeface="Montserrat"/>
              </a:rPr>
              <a:t>Time count result hypothesis:</a:t>
            </a:r>
            <a:r>
              <a:rPr lang="en" sz="1800">
                <a:solidFill>
                  <a:srgbClr val="073763"/>
                </a:solidFill>
                <a:latin typeface="Montserrat Medium"/>
                <a:ea typeface="Montserrat Medium"/>
                <a:cs typeface="Montserrat Medium"/>
                <a:sym typeface="Montserrat Medium"/>
              </a:rPr>
              <a:t> We assume customers would like to visit our website after working time or before bedtime.</a:t>
            </a:r>
            <a:endParaRPr sz="1800">
              <a:solidFill>
                <a:srgbClr val="073763"/>
              </a:solidFill>
              <a:latin typeface="Montserrat Medium"/>
              <a:ea typeface="Montserrat Medium"/>
              <a:cs typeface="Montserrat Medium"/>
              <a:sym typeface="Montserrat Medium"/>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