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A9C9E-A1E2-44C5-8042-7AD0B112689E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2ECF3-7C66-4261-A0DD-3385ACC0FD5C}">
      <dgm:prSet phldrT="[Text]" custT="1"/>
      <dgm:spPr/>
      <dgm:t>
        <a:bodyPr/>
        <a:lstStyle/>
        <a:p>
          <a:r>
            <a:rPr lang="en-US" sz="1400" dirty="0" smtClean="0"/>
            <a:t>Annual Market Sales</a:t>
          </a:r>
          <a:endParaRPr lang="en-US" sz="1400" dirty="0"/>
        </a:p>
      </dgm:t>
    </dgm:pt>
    <dgm:pt modelId="{6D7C9155-C36E-47B6-8E91-844305E5A08D}" type="parTrans" cxnId="{7D6C45F7-734A-400B-B650-FA111469F27C}">
      <dgm:prSet/>
      <dgm:spPr/>
      <dgm:t>
        <a:bodyPr/>
        <a:lstStyle/>
        <a:p>
          <a:endParaRPr lang="en-US"/>
        </a:p>
      </dgm:t>
    </dgm:pt>
    <dgm:pt modelId="{3A55E962-7A75-4926-B2FE-ABD880DB5D43}" type="sibTrans" cxnId="{7D6C45F7-734A-400B-B650-FA111469F27C}">
      <dgm:prSet/>
      <dgm:spPr/>
      <dgm:t>
        <a:bodyPr/>
        <a:lstStyle/>
        <a:p>
          <a:endParaRPr lang="en-US"/>
        </a:p>
      </dgm:t>
    </dgm:pt>
    <dgm:pt modelId="{B282C6C9-4BD2-40E9-BEDE-1C33FB1C23D1}">
      <dgm:prSet phldrT="[Text]" custT="1"/>
      <dgm:spPr/>
      <dgm:t>
        <a:bodyPr anchor="ctr"/>
        <a:lstStyle/>
        <a:p>
          <a:r>
            <a:rPr lang="en-US" sz="1200" dirty="0" smtClean="0"/>
            <a:t>2015: $ 41.3 Billion</a:t>
          </a:r>
          <a:endParaRPr lang="en-US" sz="1200" dirty="0"/>
        </a:p>
      </dgm:t>
    </dgm:pt>
    <dgm:pt modelId="{7DF730A0-0086-461A-A3DD-1EC64F060C15}" type="parTrans" cxnId="{EA8DA906-0722-496A-B0A6-9F1E7DA5AEFA}">
      <dgm:prSet/>
      <dgm:spPr/>
      <dgm:t>
        <a:bodyPr/>
        <a:lstStyle/>
        <a:p>
          <a:endParaRPr lang="en-US"/>
        </a:p>
      </dgm:t>
    </dgm:pt>
    <dgm:pt modelId="{6D085EA9-9D00-4B3F-8E12-0756CB00E0D6}" type="sibTrans" cxnId="{EA8DA906-0722-496A-B0A6-9F1E7DA5AEFA}">
      <dgm:prSet/>
      <dgm:spPr/>
      <dgm:t>
        <a:bodyPr/>
        <a:lstStyle/>
        <a:p>
          <a:endParaRPr lang="en-US"/>
        </a:p>
      </dgm:t>
    </dgm:pt>
    <dgm:pt modelId="{8C8E4ACE-1FC7-4863-8448-E752E0542B0D}">
      <dgm:prSet phldrT="[Text]" custT="1"/>
      <dgm:spPr/>
      <dgm:t>
        <a:bodyPr anchor="ctr"/>
        <a:lstStyle/>
        <a:p>
          <a:r>
            <a:rPr lang="en-US" sz="1200" dirty="0" smtClean="0"/>
            <a:t>2016: $ 48 B Billion</a:t>
          </a:r>
          <a:endParaRPr lang="en-US" sz="1200" dirty="0"/>
        </a:p>
      </dgm:t>
    </dgm:pt>
    <dgm:pt modelId="{FCD2A8BF-2119-4444-8AB4-70DDE1E9FD6F}" type="parTrans" cxnId="{330B3A93-DB38-460A-8E70-B45448178AD5}">
      <dgm:prSet/>
      <dgm:spPr/>
      <dgm:t>
        <a:bodyPr/>
        <a:lstStyle/>
        <a:p>
          <a:endParaRPr lang="en-US"/>
        </a:p>
      </dgm:t>
    </dgm:pt>
    <dgm:pt modelId="{10E7F86B-FE8D-4506-8F67-D0EC9A6E7A8A}" type="sibTrans" cxnId="{330B3A93-DB38-460A-8E70-B45448178AD5}">
      <dgm:prSet/>
      <dgm:spPr/>
      <dgm:t>
        <a:bodyPr/>
        <a:lstStyle/>
        <a:p>
          <a:endParaRPr lang="en-US"/>
        </a:p>
      </dgm:t>
    </dgm:pt>
    <dgm:pt modelId="{E5A893F7-CBFB-4A22-91D4-BD33B7A4C028}">
      <dgm:prSet phldrT="[Text]" custT="1"/>
      <dgm:spPr/>
      <dgm:t>
        <a:bodyPr/>
        <a:lstStyle/>
        <a:p>
          <a:r>
            <a:rPr lang="en-US" sz="1400" dirty="0" smtClean="0"/>
            <a:t>Sales Forecast</a:t>
          </a:r>
          <a:endParaRPr lang="en-US" sz="1400" dirty="0"/>
        </a:p>
      </dgm:t>
    </dgm:pt>
    <dgm:pt modelId="{D594AAF7-3347-48EA-AA5E-226342B7E971}" type="parTrans" cxnId="{80A5B88A-24A9-4E62-989D-AE527C43D0B7}">
      <dgm:prSet/>
      <dgm:spPr/>
      <dgm:t>
        <a:bodyPr/>
        <a:lstStyle/>
        <a:p>
          <a:endParaRPr lang="en-US"/>
        </a:p>
      </dgm:t>
    </dgm:pt>
    <dgm:pt modelId="{4A8D6B7E-EE39-4D4D-A96F-BEB84A1E60E3}" type="sibTrans" cxnId="{80A5B88A-24A9-4E62-989D-AE527C43D0B7}">
      <dgm:prSet/>
      <dgm:spPr/>
      <dgm:t>
        <a:bodyPr/>
        <a:lstStyle/>
        <a:p>
          <a:endParaRPr lang="en-US"/>
        </a:p>
      </dgm:t>
    </dgm:pt>
    <dgm:pt modelId="{18F7B59B-28BE-445F-8827-0D045E860044}">
      <dgm:prSet phldrT="[Text]"/>
      <dgm:spPr/>
      <dgm:t>
        <a:bodyPr anchor="ctr"/>
        <a:lstStyle/>
        <a:p>
          <a:r>
            <a:rPr lang="en-US" dirty="0" smtClean="0"/>
            <a:t>Branded: $ 47.62 Billions</a:t>
          </a:r>
          <a:endParaRPr lang="en-US" dirty="0"/>
        </a:p>
      </dgm:t>
    </dgm:pt>
    <dgm:pt modelId="{47CD0CCC-730A-42A1-A5C6-C497201AE6F4}" type="parTrans" cxnId="{6DFE0B61-549E-44B7-8BC6-5CB4F6A9209C}">
      <dgm:prSet/>
      <dgm:spPr/>
      <dgm:t>
        <a:bodyPr/>
        <a:lstStyle/>
        <a:p>
          <a:endParaRPr lang="en-US"/>
        </a:p>
      </dgm:t>
    </dgm:pt>
    <dgm:pt modelId="{C98B3578-DDCD-4E56-BBCC-4DCCF189BED1}" type="sibTrans" cxnId="{6DFE0B61-549E-44B7-8BC6-5CB4F6A9209C}">
      <dgm:prSet/>
      <dgm:spPr/>
      <dgm:t>
        <a:bodyPr/>
        <a:lstStyle/>
        <a:p>
          <a:endParaRPr lang="en-US"/>
        </a:p>
      </dgm:t>
    </dgm:pt>
    <dgm:pt modelId="{9AEDCBFC-2062-4769-9B01-0053C763E97D}">
      <dgm:prSet phldrT="[Text]"/>
      <dgm:spPr/>
      <dgm:t>
        <a:bodyPr anchor="ctr"/>
        <a:lstStyle/>
        <a:p>
          <a:r>
            <a:rPr lang="en-US" dirty="0" smtClean="0"/>
            <a:t>Generic: $ 2.99 Billions</a:t>
          </a:r>
          <a:endParaRPr lang="en-US" dirty="0"/>
        </a:p>
      </dgm:t>
    </dgm:pt>
    <dgm:pt modelId="{D4BEAD91-B72F-4B1A-AFA6-53EBDEF8049B}" type="parTrans" cxnId="{0204B3E6-5CFD-43BE-9AE4-DB65A4C58428}">
      <dgm:prSet/>
      <dgm:spPr/>
      <dgm:t>
        <a:bodyPr/>
        <a:lstStyle/>
        <a:p>
          <a:endParaRPr lang="en-US"/>
        </a:p>
      </dgm:t>
    </dgm:pt>
    <dgm:pt modelId="{0DD2348E-E899-4AB3-AE6F-0299C48A2886}" type="sibTrans" cxnId="{0204B3E6-5CFD-43BE-9AE4-DB65A4C58428}">
      <dgm:prSet/>
      <dgm:spPr/>
      <dgm:t>
        <a:bodyPr/>
        <a:lstStyle/>
        <a:p>
          <a:endParaRPr lang="en-US"/>
        </a:p>
      </dgm:t>
    </dgm:pt>
    <dgm:pt modelId="{DB408B6A-B446-4160-8B7C-1FFC939BEC32}">
      <dgm:prSet custT="1"/>
      <dgm:spPr/>
      <dgm:t>
        <a:bodyPr/>
        <a:lstStyle/>
        <a:p>
          <a:r>
            <a:rPr lang="en-US" sz="1400" dirty="0" smtClean="0"/>
            <a:t>Sales Growth</a:t>
          </a:r>
          <a:endParaRPr lang="en-US" sz="1400" dirty="0"/>
        </a:p>
      </dgm:t>
    </dgm:pt>
    <dgm:pt modelId="{A8893666-C5A9-449F-883F-6BDE0B94E083}" type="parTrans" cxnId="{C1FEF4B8-CE53-4481-B176-2190EC8FA1AB}">
      <dgm:prSet/>
      <dgm:spPr/>
      <dgm:t>
        <a:bodyPr/>
        <a:lstStyle/>
        <a:p>
          <a:endParaRPr lang="en-US"/>
        </a:p>
      </dgm:t>
    </dgm:pt>
    <dgm:pt modelId="{5988CC5B-34DE-46A8-8328-21F81366D63B}" type="sibTrans" cxnId="{C1FEF4B8-CE53-4481-B176-2190EC8FA1AB}">
      <dgm:prSet/>
      <dgm:spPr/>
      <dgm:t>
        <a:bodyPr/>
        <a:lstStyle/>
        <a:p>
          <a:endParaRPr lang="en-US"/>
        </a:p>
      </dgm:t>
    </dgm:pt>
    <dgm:pt modelId="{0CA7CA0B-7D80-4E70-B8F6-7A9D5EEDB20E}">
      <dgm:prSet custT="1"/>
      <dgm:spPr/>
      <dgm:t>
        <a:bodyPr/>
        <a:lstStyle/>
        <a:p>
          <a:r>
            <a:rPr lang="en-US" sz="1400" dirty="0" smtClean="0"/>
            <a:t>Prescription Share (2016)</a:t>
          </a:r>
          <a:endParaRPr lang="en-US" sz="1400" dirty="0"/>
        </a:p>
      </dgm:t>
    </dgm:pt>
    <dgm:pt modelId="{4869845E-EEF4-4B4F-B747-DD3754EC7884}" type="parTrans" cxnId="{349E5BE2-8CFF-432D-BF7C-AB62E973E198}">
      <dgm:prSet/>
      <dgm:spPr/>
      <dgm:t>
        <a:bodyPr/>
        <a:lstStyle/>
        <a:p>
          <a:endParaRPr lang="en-US"/>
        </a:p>
      </dgm:t>
    </dgm:pt>
    <dgm:pt modelId="{4026962E-BD4F-4A18-839E-CCB7C3592E78}" type="sibTrans" cxnId="{349E5BE2-8CFF-432D-BF7C-AB62E973E198}">
      <dgm:prSet/>
      <dgm:spPr/>
      <dgm:t>
        <a:bodyPr/>
        <a:lstStyle/>
        <a:p>
          <a:endParaRPr lang="en-US"/>
        </a:p>
      </dgm:t>
    </dgm:pt>
    <dgm:pt modelId="{AC42F3F8-0E9F-4CC1-AC02-F6998DF7F63A}">
      <dgm:prSet custT="1"/>
      <dgm:spPr/>
      <dgm:t>
        <a:bodyPr/>
        <a:lstStyle/>
        <a:p>
          <a:r>
            <a:rPr lang="en-US" sz="1400" dirty="0" smtClean="0"/>
            <a:t>Avg. Price per prescription</a:t>
          </a:r>
          <a:endParaRPr lang="en-US" sz="1400" dirty="0"/>
        </a:p>
      </dgm:t>
    </dgm:pt>
    <dgm:pt modelId="{7214849A-4710-4B6E-AEB6-8DB1283A3C04}" type="parTrans" cxnId="{5C39C132-A873-4A8B-A2EC-E8C2D5AEE9D8}">
      <dgm:prSet/>
      <dgm:spPr/>
      <dgm:t>
        <a:bodyPr/>
        <a:lstStyle/>
        <a:p>
          <a:endParaRPr lang="en-US"/>
        </a:p>
      </dgm:t>
    </dgm:pt>
    <dgm:pt modelId="{C05297FA-9B56-432E-B322-C829A859D84E}" type="sibTrans" cxnId="{5C39C132-A873-4A8B-A2EC-E8C2D5AEE9D8}">
      <dgm:prSet/>
      <dgm:spPr/>
      <dgm:t>
        <a:bodyPr/>
        <a:lstStyle/>
        <a:p>
          <a:endParaRPr lang="en-US"/>
        </a:p>
      </dgm:t>
    </dgm:pt>
    <dgm:pt modelId="{1E7EA2CA-0503-4AAB-80D0-E05184219B67}">
      <dgm:prSet phldrT="[Text]" custT="1"/>
      <dgm:spPr/>
      <dgm:t>
        <a:bodyPr anchor="ctr"/>
        <a:lstStyle/>
        <a:p>
          <a:r>
            <a:rPr lang="en-US" sz="1200" dirty="0" smtClean="0"/>
            <a:t>Growth: 16%</a:t>
          </a:r>
          <a:endParaRPr lang="en-US" sz="1200" dirty="0"/>
        </a:p>
      </dgm:t>
    </dgm:pt>
    <dgm:pt modelId="{DD06D516-A813-47C3-8678-16327EEC43AA}" type="parTrans" cxnId="{D3FFD017-AFA0-422A-8210-80AF2F402804}">
      <dgm:prSet/>
      <dgm:spPr/>
      <dgm:t>
        <a:bodyPr/>
        <a:lstStyle/>
        <a:p>
          <a:endParaRPr lang="en-US"/>
        </a:p>
      </dgm:t>
    </dgm:pt>
    <dgm:pt modelId="{9CEF950E-D84D-4BC1-B6C4-7842646EAE5F}" type="sibTrans" cxnId="{D3FFD017-AFA0-422A-8210-80AF2F402804}">
      <dgm:prSet/>
      <dgm:spPr/>
      <dgm:t>
        <a:bodyPr/>
        <a:lstStyle/>
        <a:p>
          <a:endParaRPr lang="en-US"/>
        </a:p>
      </dgm:t>
    </dgm:pt>
    <dgm:pt modelId="{BD80E53B-C732-4733-A01A-C4604FAE8E7F}">
      <dgm:prSet custT="1"/>
      <dgm:spPr/>
      <dgm:t>
        <a:bodyPr anchor="ctr"/>
        <a:lstStyle/>
        <a:p>
          <a:r>
            <a:rPr lang="en-US" sz="1200" dirty="0" smtClean="0"/>
            <a:t>Branded: 14%</a:t>
          </a:r>
          <a:endParaRPr lang="en-US" sz="1200" dirty="0"/>
        </a:p>
      </dgm:t>
    </dgm:pt>
    <dgm:pt modelId="{0B529FC6-DBA8-43D8-A918-E5D489646F85}" type="parTrans" cxnId="{AB6EFB36-677D-43B3-8414-A9C900626E36}">
      <dgm:prSet/>
      <dgm:spPr/>
      <dgm:t>
        <a:bodyPr/>
        <a:lstStyle/>
        <a:p>
          <a:endParaRPr lang="en-US"/>
        </a:p>
      </dgm:t>
    </dgm:pt>
    <dgm:pt modelId="{A2ECC036-787E-48BC-8716-5CBAF31D5663}" type="sibTrans" cxnId="{AB6EFB36-677D-43B3-8414-A9C900626E36}">
      <dgm:prSet/>
      <dgm:spPr/>
      <dgm:t>
        <a:bodyPr/>
        <a:lstStyle/>
        <a:p>
          <a:endParaRPr lang="en-US"/>
        </a:p>
      </dgm:t>
    </dgm:pt>
    <dgm:pt modelId="{76127A9F-3EBC-4E26-B455-EB5E1404FBF8}">
      <dgm:prSet custT="1"/>
      <dgm:spPr/>
      <dgm:t>
        <a:bodyPr anchor="ctr"/>
        <a:lstStyle/>
        <a:p>
          <a:r>
            <a:rPr lang="en-US" sz="1200" dirty="0" smtClean="0"/>
            <a:t>Generic: 46%</a:t>
          </a:r>
          <a:endParaRPr lang="en-US" sz="1200" dirty="0"/>
        </a:p>
      </dgm:t>
    </dgm:pt>
    <dgm:pt modelId="{D616833B-B806-47C2-9EC7-0FE526FA878F}" type="parTrans" cxnId="{5EDB727A-E30A-4271-BAF6-7BF86944AF1A}">
      <dgm:prSet/>
      <dgm:spPr/>
      <dgm:t>
        <a:bodyPr/>
        <a:lstStyle/>
        <a:p>
          <a:endParaRPr lang="en-US"/>
        </a:p>
      </dgm:t>
    </dgm:pt>
    <dgm:pt modelId="{0BF435FA-8D4F-4CD2-B377-D6C5E6043C8C}" type="sibTrans" cxnId="{5EDB727A-E30A-4271-BAF6-7BF86944AF1A}">
      <dgm:prSet/>
      <dgm:spPr/>
      <dgm:t>
        <a:bodyPr/>
        <a:lstStyle/>
        <a:p>
          <a:endParaRPr lang="en-US"/>
        </a:p>
      </dgm:t>
    </dgm:pt>
    <dgm:pt modelId="{9C9D469E-7918-4EE5-B21A-C913B3D68450}">
      <dgm:prSet custT="1"/>
      <dgm:spPr/>
      <dgm:t>
        <a:bodyPr anchor="ctr"/>
        <a:lstStyle/>
        <a:p>
          <a:r>
            <a:rPr lang="en-US" sz="1200" dirty="0" smtClean="0"/>
            <a:t>Branded: 76.2 Million</a:t>
          </a:r>
          <a:endParaRPr lang="en-US" sz="1200" dirty="0"/>
        </a:p>
      </dgm:t>
    </dgm:pt>
    <dgm:pt modelId="{6E8BC7FE-6481-4C60-AF2B-5212F4A88D41}" type="parTrans" cxnId="{2B42D262-B955-49F8-9055-F3CCE7FE8BF3}">
      <dgm:prSet/>
      <dgm:spPr/>
      <dgm:t>
        <a:bodyPr/>
        <a:lstStyle/>
        <a:p>
          <a:endParaRPr lang="en-US"/>
        </a:p>
      </dgm:t>
    </dgm:pt>
    <dgm:pt modelId="{A7939108-668B-4FA8-8B65-BFF7453ECEEE}" type="sibTrans" cxnId="{2B42D262-B955-49F8-9055-F3CCE7FE8BF3}">
      <dgm:prSet/>
      <dgm:spPr/>
      <dgm:t>
        <a:bodyPr/>
        <a:lstStyle/>
        <a:p>
          <a:endParaRPr lang="en-US"/>
        </a:p>
      </dgm:t>
    </dgm:pt>
    <dgm:pt modelId="{08A4EDA9-B976-4210-8B27-51554E9E73D6}">
      <dgm:prSet custT="1"/>
      <dgm:spPr/>
      <dgm:t>
        <a:bodyPr anchor="ctr"/>
        <a:lstStyle/>
        <a:p>
          <a:r>
            <a:rPr lang="en-US" sz="1200" dirty="0" smtClean="0"/>
            <a:t>Generic: 128 Million</a:t>
          </a:r>
          <a:endParaRPr lang="en-US" sz="1200" dirty="0"/>
        </a:p>
      </dgm:t>
    </dgm:pt>
    <dgm:pt modelId="{C446EE39-BBFB-4190-BD10-2EE72C4D34B1}" type="parTrans" cxnId="{4953B60D-7119-4051-ACFD-4AC86FA31DA7}">
      <dgm:prSet/>
      <dgm:spPr/>
      <dgm:t>
        <a:bodyPr/>
        <a:lstStyle/>
        <a:p>
          <a:endParaRPr lang="en-US"/>
        </a:p>
      </dgm:t>
    </dgm:pt>
    <dgm:pt modelId="{686370B3-7B27-47A8-AAA1-D32DDFCA3EE8}" type="sibTrans" cxnId="{4953B60D-7119-4051-ACFD-4AC86FA31DA7}">
      <dgm:prSet/>
      <dgm:spPr/>
      <dgm:t>
        <a:bodyPr/>
        <a:lstStyle/>
        <a:p>
          <a:endParaRPr lang="en-US"/>
        </a:p>
      </dgm:t>
    </dgm:pt>
    <dgm:pt modelId="{FA59B5C7-5C32-443B-87F0-4F6107C2FD85}">
      <dgm:prSet phldrT="[Text]"/>
      <dgm:spPr/>
      <dgm:t>
        <a:bodyPr anchor="ctr"/>
        <a:lstStyle/>
        <a:p>
          <a:r>
            <a:rPr lang="en-US" dirty="0" smtClean="0"/>
            <a:t>Total: $ 50.61 Billions</a:t>
          </a:r>
          <a:endParaRPr lang="en-US" dirty="0"/>
        </a:p>
      </dgm:t>
    </dgm:pt>
    <dgm:pt modelId="{7FEE4BED-4A02-45D8-95D0-52704B262906}" type="parTrans" cxnId="{5E75E198-2F01-40A8-AD59-283E84CC13FF}">
      <dgm:prSet/>
      <dgm:spPr/>
      <dgm:t>
        <a:bodyPr/>
        <a:lstStyle/>
        <a:p>
          <a:endParaRPr lang="en-US"/>
        </a:p>
      </dgm:t>
    </dgm:pt>
    <dgm:pt modelId="{21399ADA-FDFE-4E57-8964-8B3B4062C41E}" type="sibTrans" cxnId="{5E75E198-2F01-40A8-AD59-283E84CC13FF}">
      <dgm:prSet/>
      <dgm:spPr/>
      <dgm:t>
        <a:bodyPr/>
        <a:lstStyle/>
        <a:p>
          <a:endParaRPr lang="en-US"/>
        </a:p>
      </dgm:t>
    </dgm:pt>
    <dgm:pt modelId="{B05474C2-E8BB-45B4-8921-CFC85F3BEE4A}">
      <dgm:prSet/>
      <dgm:spPr/>
      <dgm:t>
        <a:bodyPr anchor="ctr"/>
        <a:lstStyle/>
        <a:p>
          <a:r>
            <a:rPr lang="en-US" dirty="0" smtClean="0"/>
            <a:t>Branded: $ 547.73</a:t>
          </a:r>
          <a:endParaRPr lang="en-US" dirty="0"/>
        </a:p>
      </dgm:t>
    </dgm:pt>
    <dgm:pt modelId="{EAD46C88-7BFD-44C6-8C29-18FC5DD230FE}" type="parTrans" cxnId="{87E652B4-F233-416C-99C4-1644AB1F9174}">
      <dgm:prSet/>
      <dgm:spPr/>
      <dgm:t>
        <a:bodyPr/>
        <a:lstStyle/>
        <a:p>
          <a:endParaRPr lang="en-US"/>
        </a:p>
      </dgm:t>
    </dgm:pt>
    <dgm:pt modelId="{000BBFFB-389C-496D-AEC5-17C6DFA24E7A}" type="sibTrans" cxnId="{87E652B4-F233-416C-99C4-1644AB1F9174}">
      <dgm:prSet/>
      <dgm:spPr/>
      <dgm:t>
        <a:bodyPr/>
        <a:lstStyle/>
        <a:p>
          <a:endParaRPr lang="en-US"/>
        </a:p>
      </dgm:t>
    </dgm:pt>
    <dgm:pt modelId="{CE2709A4-7800-4C79-B033-64E1F087A0BA}">
      <dgm:prSet/>
      <dgm:spPr/>
      <dgm:t>
        <a:bodyPr anchor="ctr"/>
        <a:lstStyle/>
        <a:p>
          <a:r>
            <a:rPr lang="en-US" dirty="0" smtClean="0"/>
            <a:t>Generic: $ 30.75</a:t>
          </a:r>
          <a:endParaRPr lang="en-US" dirty="0"/>
        </a:p>
      </dgm:t>
    </dgm:pt>
    <dgm:pt modelId="{AA499B15-86C4-47E5-B034-E8F77C9A8361}" type="parTrans" cxnId="{401A6D3A-57C7-42D2-BB72-1204C030CB23}">
      <dgm:prSet/>
      <dgm:spPr/>
      <dgm:t>
        <a:bodyPr/>
        <a:lstStyle/>
        <a:p>
          <a:endParaRPr lang="en-US"/>
        </a:p>
      </dgm:t>
    </dgm:pt>
    <dgm:pt modelId="{9EB03C73-D0BF-4E44-B42F-E26FE9298190}" type="sibTrans" cxnId="{401A6D3A-57C7-42D2-BB72-1204C030CB23}">
      <dgm:prSet/>
      <dgm:spPr/>
      <dgm:t>
        <a:bodyPr/>
        <a:lstStyle/>
        <a:p>
          <a:endParaRPr lang="en-US"/>
        </a:p>
      </dgm:t>
    </dgm:pt>
    <dgm:pt modelId="{09468284-D8C6-45B7-AF81-5583E90E2AF4}" type="pres">
      <dgm:prSet presAssocID="{6A8A9C9E-A1E2-44C5-8042-7AD0B112689E}" presName="Name0" presStyleCnt="0">
        <dgm:presLayoutVars>
          <dgm:dir/>
          <dgm:animLvl val="lvl"/>
          <dgm:resizeHandles/>
        </dgm:presLayoutVars>
      </dgm:prSet>
      <dgm:spPr/>
    </dgm:pt>
    <dgm:pt modelId="{A0A53E1A-C4E3-420E-8A93-E8CB239C00A7}" type="pres">
      <dgm:prSet presAssocID="{3772ECF3-7C66-4261-A0DD-3385ACC0FD5C}" presName="linNode" presStyleCnt="0"/>
      <dgm:spPr/>
    </dgm:pt>
    <dgm:pt modelId="{2E870BF0-E8F4-4D8C-9760-82E3C868D255}" type="pres">
      <dgm:prSet presAssocID="{3772ECF3-7C66-4261-A0DD-3385ACC0FD5C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7C019-BA9E-435C-AF3D-D53C2BD79B19}" type="pres">
      <dgm:prSet presAssocID="{3772ECF3-7C66-4261-A0DD-3385ACC0FD5C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A9FAB-AE84-4C5E-ADF8-5EE5FB1F128D}" type="pres">
      <dgm:prSet presAssocID="{3A55E962-7A75-4926-B2FE-ABD880DB5D43}" presName="spacing" presStyleCnt="0"/>
      <dgm:spPr/>
    </dgm:pt>
    <dgm:pt modelId="{D45AEBC2-1276-47CD-AA1A-AC11DDB8F8B7}" type="pres">
      <dgm:prSet presAssocID="{DB408B6A-B446-4160-8B7C-1FFC939BEC32}" presName="linNode" presStyleCnt="0"/>
      <dgm:spPr/>
    </dgm:pt>
    <dgm:pt modelId="{548F15B5-6B63-4CDE-888E-637E49730001}" type="pres">
      <dgm:prSet presAssocID="{DB408B6A-B446-4160-8B7C-1FFC939BEC32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C3B2A-2C45-44D9-9BA2-785261B7B2CB}" type="pres">
      <dgm:prSet presAssocID="{DB408B6A-B446-4160-8B7C-1FFC939BEC32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99E37-7848-4960-B988-FD3D1EEC589D}" type="pres">
      <dgm:prSet presAssocID="{5988CC5B-34DE-46A8-8328-21F81366D63B}" presName="spacing" presStyleCnt="0"/>
      <dgm:spPr/>
    </dgm:pt>
    <dgm:pt modelId="{07E9FDF4-8378-435F-921D-359C8DBC6244}" type="pres">
      <dgm:prSet presAssocID="{0CA7CA0B-7D80-4E70-B8F6-7A9D5EEDB20E}" presName="linNode" presStyleCnt="0"/>
      <dgm:spPr/>
    </dgm:pt>
    <dgm:pt modelId="{71222239-7E56-463C-A1D7-6DFAD7AB9CA2}" type="pres">
      <dgm:prSet presAssocID="{0CA7CA0B-7D80-4E70-B8F6-7A9D5EEDB20E}" presName="parentShp" presStyleLbl="node1" presStyleIdx="2" presStyleCnt="5">
        <dgm:presLayoutVars>
          <dgm:bulletEnabled val="1"/>
        </dgm:presLayoutVars>
      </dgm:prSet>
      <dgm:spPr/>
    </dgm:pt>
    <dgm:pt modelId="{DAC03E28-B1AB-4496-8230-8BA617404BF4}" type="pres">
      <dgm:prSet presAssocID="{0CA7CA0B-7D80-4E70-B8F6-7A9D5EEDB20E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15E11-1937-42EA-BC5C-E71E547BA615}" type="pres">
      <dgm:prSet presAssocID="{4026962E-BD4F-4A18-839E-CCB7C3592E78}" presName="spacing" presStyleCnt="0"/>
      <dgm:spPr/>
    </dgm:pt>
    <dgm:pt modelId="{5230B6DC-1335-44AC-A5BE-53EA3ECC5AA0}" type="pres">
      <dgm:prSet presAssocID="{E5A893F7-CBFB-4A22-91D4-BD33B7A4C028}" presName="linNode" presStyleCnt="0"/>
      <dgm:spPr/>
    </dgm:pt>
    <dgm:pt modelId="{FBE344CB-4FD5-451E-B673-1AB9CD1AD011}" type="pres">
      <dgm:prSet presAssocID="{E5A893F7-CBFB-4A22-91D4-BD33B7A4C028}" presName="parentShp" presStyleLbl="node1" presStyleIdx="3" presStyleCnt="5">
        <dgm:presLayoutVars>
          <dgm:bulletEnabled val="1"/>
        </dgm:presLayoutVars>
      </dgm:prSet>
      <dgm:spPr/>
    </dgm:pt>
    <dgm:pt modelId="{FB689045-9A07-470D-8163-C9BAF990B9EF}" type="pres">
      <dgm:prSet presAssocID="{E5A893F7-CBFB-4A22-91D4-BD33B7A4C028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3F503-6766-4CB2-A056-E8CA7D18CC78}" type="pres">
      <dgm:prSet presAssocID="{4A8D6B7E-EE39-4D4D-A96F-BEB84A1E60E3}" presName="spacing" presStyleCnt="0"/>
      <dgm:spPr/>
    </dgm:pt>
    <dgm:pt modelId="{42E0F2B4-C01D-44FA-B17E-DC2C3B493B37}" type="pres">
      <dgm:prSet presAssocID="{AC42F3F8-0E9F-4CC1-AC02-F6998DF7F63A}" presName="linNode" presStyleCnt="0"/>
      <dgm:spPr/>
    </dgm:pt>
    <dgm:pt modelId="{15B1758D-9931-46E3-8C6C-5FB3E346F0E3}" type="pres">
      <dgm:prSet presAssocID="{AC42F3F8-0E9F-4CC1-AC02-F6998DF7F63A}" presName="parentShp" presStyleLbl="node1" presStyleIdx="4" presStyleCnt="5">
        <dgm:presLayoutVars>
          <dgm:bulletEnabled val="1"/>
        </dgm:presLayoutVars>
      </dgm:prSet>
      <dgm:spPr/>
    </dgm:pt>
    <dgm:pt modelId="{F6192A02-560C-4BE1-8E9F-0E9283BC670F}" type="pres">
      <dgm:prSet presAssocID="{AC42F3F8-0E9F-4CC1-AC02-F6998DF7F63A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E5BE2-8CFF-432D-BF7C-AB62E973E198}" srcId="{6A8A9C9E-A1E2-44C5-8042-7AD0B112689E}" destId="{0CA7CA0B-7D80-4E70-B8F6-7A9D5EEDB20E}" srcOrd="2" destOrd="0" parTransId="{4869845E-EEF4-4B4F-B747-DD3754EC7884}" sibTransId="{4026962E-BD4F-4A18-839E-CCB7C3592E78}"/>
    <dgm:cxn modelId="{89CD93FC-D5C5-420F-9CA1-D7BC70DAF606}" type="presOf" srcId="{E5A893F7-CBFB-4A22-91D4-BD33B7A4C028}" destId="{FBE344CB-4FD5-451E-B673-1AB9CD1AD011}" srcOrd="0" destOrd="0" presId="urn:microsoft.com/office/officeart/2005/8/layout/vList6"/>
    <dgm:cxn modelId="{2B42D262-B955-49F8-9055-F3CCE7FE8BF3}" srcId="{0CA7CA0B-7D80-4E70-B8F6-7A9D5EEDB20E}" destId="{9C9D469E-7918-4EE5-B21A-C913B3D68450}" srcOrd="0" destOrd="0" parTransId="{6E8BC7FE-6481-4C60-AF2B-5212F4A88D41}" sibTransId="{A7939108-668B-4FA8-8B65-BFF7453ECEEE}"/>
    <dgm:cxn modelId="{EA8DA906-0722-496A-B0A6-9F1E7DA5AEFA}" srcId="{3772ECF3-7C66-4261-A0DD-3385ACC0FD5C}" destId="{B282C6C9-4BD2-40E9-BEDE-1C33FB1C23D1}" srcOrd="0" destOrd="0" parTransId="{7DF730A0-0086-461A-A3DD-1EC64F060C15}" sibTransId="{6D085EA9-9D00-4B3F-8E12-0756CB00E0D6}"/>
    <dgm:cxn modelId="{87E652B4-F233-416C-99C4-1644AB1F9174}" srcId="{AC42F3F8-0E9F-4CC1-AC02-F6998DF7F63A}" destId="{B05474C2-E8BB-45B4-8921-CFC85F3BEE4A}" srcOrd="0" destOrd="0" parTransId="{EAD46C88-7BFD-44C6-8C29-18FC5DD230FE}" sibTransId="{000BBFFB-389C-496D-AEC5-17C6DFA24E7A}"/>
    <dgm:cxn modelId="{0204B3E6-5CFD-43BE-9AE4-DB65A4C58428}" srcId="{E5A893F7-CBFB-4A22-91D4-BD33B7A4C028}" destId="{9AEDCBFC-2062-4769-9B01-0053C763E97D}" srcOrd="1" destOrd="0" parTransId="{D4BEAD91-B72F-4B1A-AFA6-53EBDEF8049B}" sibTransId="{0DD2348E-E899-4AB3-AE6F-0299C48A2886}"/>
    <dgm:cxn modelId="{F2E0AC8B-A950-4990-91BB-2B4BF54BC7E7}" type="presOf" srcId="{9AEDCBFC-2062-4769-9B01-0053C763E97D}" destId="{FB689045-9A07-470D-8163-C9BAF990B9EF}" srcOrd="0" destOrd="1" presId="urn:microsoft.com/office/officeart/2005/8/layout/vList6"/>
    <dgm:cxn modelId="{B0F540B4-644C-42C1-A68F-01CA0C59FE7C}" type="presOf" srcId="{FA59B5C7-5C32-443B-87F0-4F6107C2FD85}" destId="{FB689045-9A07-470D-8163-C9BAF990B9EF}" srcOrd="0" destOrd="2" presId="urn:microsoft.com/office/officeart/2005/8/layout/vList6"/>
    <dgm:cxn modelId="{5E75E198-2F01-40A8-AD59-283E84CC13FF}" srcId="{E5A893F7-CBFB-4A22-91D4-BD33B7A4C028}" destId="{FA59B5C7-5C32-443B-87F0-4F6107C2FD85}" srcOrd="2" destOrd="0" parTransId="{7FEE4BED-4A02-45D8-95D0-52704B262906}" sibTransId="{21399ADA-FDFE-4E57-8964-8B3B4062C41E}"/>
    <dgm:cxn modelId="{7D6C45F7-734A-400B-B650-FA111469F27C}" srcId="{6A8A9C9E-A1E2-44C5-8042-7AD0B112689E}" destId="{3772ECF3-7C66-4261-A0DD-3385ACC0FD5C}" srcOrd="0" destOrd="0" parTransId="{6D7C9155-C36E-47B6-8E91-844305E5A08D}" sibTransId="{3A55E962-7A75-4926-B2FE-ABD880DB5D43}"/>
    <dgm:cxn modelId="{401A6D3A-57C7-42D2-BB72-1204C030CB23}" srcId="{AC42F3F8-0E9F-4CC1-AC02-F6998DF7F63A}" destId="{CE2709A4-7800-4C79-B033-64E1F087A0BA}" srcOrd="1" destOrd="0" parTransId="{AA499B15-86C4-47E5-B034-E8F77C9A8361}" sibTransId="{9EB03C73-D0BF-4E44-B42F-E26FE9298190}"/>
    <dgm:cxn modelId="{8C24316B-0E38-415D-ADD0-8C51BFB256CC}" type="presOf" srcId="{9C9D469E-7918-4EE5-B21A-C913B3D68450}" destId="{DAC03E28-B1AB-4496-8230-8BA617404BF4}" srcOrd="0" destOrd="0" presId="urn:microsoft.com/office/officeart/2005/8/layout/vList6"/>
    <dgm:cxn modelId="{C1FEF4B8-CE53-4481-B176-2190EC8FA1AB}" srcId="{6A8A9C9E-A1E2-44C5-8042-7AD0B112689E}" destId="{DB408B6A-B446-4160-8B7C-1FFC939BEC32}" srcOrd="1" destOrd="0" parTransId="{A8893666-C5A9-449F-883F-6BDE0B94E083}" sibTransId="{5988CC5B-34DE-46A8-8328-21F81366D63B}"/>
    <dgm:cxn modelId="{80A5B88A-24A9-4E62-989D-AE527C43D0B7}" srcId="{6A8A9C9E-A1E2-44C5-8042-7AD0B112689E}" destId="{E5A893F7-CBFB-4A22-91D4-BD33B7A4C028}" srcOrd="3" destOrd="0" parTransId="{D594AAF7-3347-48EA-AA5E-226342B7E971}" sibTransId="{4A8D6B7E-EE39-4D4D-A96F-BEB84A1E60E3}"/>
    <dgm:cxn modelId="{330B3A93-DB38-460A-8E70-B45448178AD5}" srcId="{3772ECF3-7C66-4261-A0DD-3385ACC0FD5C}" destId="{8C8E4ACE-1FC7-4863-8448-E752E0542B0D}" srcOrd="1" destOrd="0" parTransId="{FCD2A8BF-2119-4444-8AB4-70DDE1E9FD6F}" sibTransId="{10E7F86B-FE8D-4506-8F67-D0EC9A6E7A8A}"/>
    <dgm:cxn modelId="{EA425480-E7FC-45AF-B063-DE9D0DBE6B79}" type="presOf" srcId="{3772ECF3-7C66-4261-A0DD-3385ACC0FD5C}" destId="{2E870BF0-E8F4-4D8C-9760-82E3C868D255}" srcOrd="0" destOrd="0" presId="urn:microsoft.com/office/officeart/2005/8/layout/vList6"/>
    <dgm:cxn modelId="{98952DCB-52B9-4286-B890-401D990563F4}" type="presOf" srcId="{AC42F3F8-0E9F-4CC1-AC02-F6998DF7F63A}" destId="{15B1758D-9931-46E3-8C6C-5FB3E346F0E3}" srcOrd="0" destOrd="0" presId="urn:microsoft.com/office/officeart/2005/8/layout/vList6"/>
    <dgm:cxn modelId="{6DFE0B61-549E-44B7-8BC6-5CB4F6A9209C}" srcId="{E5A893F7-CBFB-4A22-91D4-BD33B7A4C028}" destId="{18F7B59B-28BE-445F-8827-0D045E860044}" srcOrd="0" destOrd="0" parTransId="{47CD0CCC-730A-42A1-A5C6-C497201AE6F4}" sibTransId="{C98B3578-DDCD-4E56-BBCC-4DCCF189BED1}"/>
    <dgm:cxn modelId="{496217C3-6685-4843-8D07-B4D6463508D8}" type="presOf" srcId="{8C8E4ACE-1FC7-4863-8448-E752E0542B0D}" destId="{C397C019-BA9E-435C-AF3D-D53C2BD79B19}" srcOrd="0" destOrd="1" presId="urn:microsoft.com/office/officeart/2005/8/layout/vList6"/>
    <dgm:cxn modelId="{782B76D0-A98A-41DB-B12A-A43EB36A9D1D}" type="presOf" srcId="{0CA7CA0B-7D80-4E70-B8F6-7A9D5EEDB20E}" destId="{71222239-7E56-463C-A1D7-6DFAD7AB9CA2}" srcOrd="0" destOrd="0" presId="urn:microsoft.com/office/officeart/2005/8/layout/vList6"/>
    <dgm:cxn modelId="{CC33987D-E29D-4B42-AB89-387AC8FB5981}" type="presOf" srcId="{B05474C2-E8BB-45B4-8921-CFC85F3BEE4A}" destId="{F6192A02-560C-4BE1-8E9F-0E9283BC670F}" srcOrd="0" destOrd="0" presId="urn:microsoft.com/office/officeart/2005/8/layout/vList6"/>
    <dgm:cxn modelId="{0E5F108C-07FE-436B-BF96-798062835E2C}" type="presOf" srcId="{76127A9F-3EBC-4E26-B455-EB5E1404FBF8}" destId="{824C3B2A-2C45-44D9-9BA2-785261B7B2CB}" srcOrd="0" destOrd="1" presId="urn:microsoft.com/office/officeart/2005/8/layout/vList6"/>
    <dgm:cxn modelId="{D3FFD017-AFA0-422A-8210-80AF2F402804}" srcId="{3772ECF3-7C66-4261-A0DD-3385ACC0FD5C}" destId="{1E7EA2CA-0503-4AAB-80D0-E05184219B67}" srcOrd="2" destOrd="0" parTransId="{DD06D516-A813-47C3-8678-16327EEC43AA}" sibTransId="{9CEF950E-D84D-4BC1-B6C4-7842646EAE5F}"/>
    <dgm:cxn modelId="{28CD2B42-74A6-4336-9F13-3D8AAA3EFCBC}" type="presOf" srcId="{DB408B6A-B446-4160-8B7C-1FFC939BEC32}" destId="{548F15B5-6B63-4CDE-888E-637E49730001}" srcOrd="0" destOrd="0" presId="urn:microsoft.com/office/officeart/2005/8/layout/vList6"/>
    <dgm:cxn modelId="{A6ADDE0F-28E3-4100-90F5-472BCC904C13}" type="presOf" srcId="{CE2709A4-7800-4C79-B033-64E1F087A0BA}" destId="{F6192A02-560C-4BE1-8E9F-0E9283BC670F}" srcOrd="0" destOrd="1" presId="urn:microsoft.com/office/officeart/2005/8/layout/vList6"/>
    <dgm:cxn modelId="{418DA46F-C1B4-418D-8939-5A444F2DE1C5}" type="presOf" srcId="{BD80E53B-C732-4733-A01A-C4604FAE8E7F}" destId="{824C3B2A-2C45-44D9-9BA2-785261B7B2CB}" srcOrd="0" destOrd="0" presId="urn:microsoft.com/office/officeart/2005/8/layout/vList6"/>
    <dgm:cxn modelId="{A5E53690-D762-4782-9E5C-3E9B57C5CC4B}" type="presOf" srcId="{18F7B59B-28BE-445F-8827-0D045E860044}" destId="{FB689045-9A07-470D-8163-C9BAF990B9EF}" srcOrd="0" destOrd="0" presId="urn:microsoft.com/office/officeart/2005/8/layout/vList6"/>
    <dgm:cxn modelId="{5C39C132-A873-4A8B-A2EC-E8C2D5AEE9D8}" srcId="{6A8A9C9E-A1E2-44C5-8042-7AD0B112689E}" destId="{AC42F3F8-0E9F-4CC1-AC02-F6998DF7F63A}" srcOrd="4" destOrd="0" parTransId="{7214849A-4710-4B6E-AEB6-8DB1283A3C04}" sibTransId="{C05297FA-9B56-432E-B322-C829A859D84E}"/>
    <dgm:cxn modelId="{A828E3E5-9015-412A-8A04-C524C465B746}" type="presOf" srcId="{1E7EA2CA-0503-4AAB-80D0-E05184219B67}" destId="{C397C019-BA9E-435C-AF3D-D53C2BD79B19}" srcOrd="0" destOrd="2" presId="urn:microsoft.com/office/officeart/2005/8/layout/vList6"/>
    <dgm:cxn modelId="{AB6EFB36-677D-43B3-8414-A9C900626E36}" srcId="{DB408B6A-B446-4160-8B7C-1FFC939BEC32}" destId="{BD80E53B-C732-4733-A01A-C4604FAE8E7F}" srcOrd="0" destOrd="0" parTransId="{0B529FC6-DBA8-43D8-A918-E5D489646F85}" sibTransId="{A2ECC036-787E-48BC-8716-5CBAF31D5663}"/>
    <dgm:cxn modelId="{1B66EC40-C163-4F38-8A77-CF837EA5F419}" type="presOf" srcId="{B282C6C9-4BD2-40E9-BEDE-1C33FB1C23D1}" destId="{C397C019-BA9E-435C-AF3D-D53C2BD79B19}" srcOrd="0" destOrd="0" presId="urn:microsoft.com/office/officeart/2005/8/layout/vList6"/>
    <dgm:cxn modelId="{4953B60D-7119-4051-ACFD-4AC86FA31DA7}" srcId="{0CA7CA0B-7D80-4E70-B8F6-7A9D5EEDB20E}" destId="{08A4EDA9-B976-4210-8B27-51554E9E73D6}" srcOrd="1" destOrd="0" parTransId="{C446EE39-BBFB-4190-BD10-2EE72C4D34B1}" sibTransId="{686370B3-7B27-47A8-AAA1-D32DDFCA3EE8}"/>
    <dgm:cxn modelId="{0B0E8597-5EF1-4292-9005-5CC77413F0A8}" type="presOf" srcId="{08A4EDA9-B976-4210-8B27-51554E9E73D6}" destId="{DAC03E28-B1AB-4496-8230-8BA617404BF4}" srcOrd="0" destOrd="1" presId="urn:microsoft.com/office/officeart/2005/8/layout/vList6"/>
    <dgm:cxn modelId="{5EDB727A-E30A-4271-BAF6-7BF86944AF1A}" srcId="{DB408B6A-B446-4160-8B7C-1FFC939BEC32}" destId="{76127A9F-3EBC-4E26-B455-EB5E1404FBF8}" srcOrd="1" destOrd="0" parTransId="{D616833B-B806-47C2-9EC7-0FE526FA878F}" sibTransId="{0BF435FA-8D4F-4CD2-B377-D6C5E6043C8C}"/>
    <dgm:cxn modelId="{6BDA6740-E287-4414-BD1E-C69AF3B6C185}" type="presOf" srcId="{6A8A9C9E-A1E2-44C5-8042-7AD0B112689E}" destId="{09468284-D8C6-45B7-AF81-5583E90E2AF4}" srcOrd="0" destOrd="0" presId="urn:microsoft.com/office/officeart/2005/8/layout/vList6"/>
    <dgm:cxn modelId="{9ABF1F2A-78A0-4A7A-B46E-FF80142BCD07}" type="presParOf" srcId="{09468284-D8C6-45B7-AF81-5583E90E2AF4}" destId="{A0A53E1A-C4E3-420E-8A93-E8CB239C00A7}" srcOrd="0" destOrd="0" presId="urn:microsoft.com/office/officeart/2005/8/layout/vList6"/>
    <dgm:cxn modelId="{234C62C8-054C-4469-9410-37C5EFFFEAB4}" type="presParOf" srcId="{A0A53E1A-C4E3-420E-8A93-E8CB239C00A7}" destId="{2E870BF0-E8F4-4D8C-9760-82E3C868D255}" srcOrd="0" destOrd="0" presId="urn:microsoft.com/office/officeart/2005/8/layout/vList6"/>
    <dgm:cxn modelId="{6817AB58-238B-4B9D-B602-6DDEC3536B95}" type="presParOf" srcId="{A0A53E1A-C4E3-420E-8A93-E8CB239C00A7}" destId="{C397C019-BA9E-435C-AF3D-D53C2BD79B19}" srcOrd="1" destOrd="0" presId="urn:microsoft.com/office/officeart/2005/8/layout/vList6"/>
    <dgm:cxn modelId="{C3082EF4-F7EC-43BE-B988-11D94614F4E8}" type="presParOf" srcId="{09468284-D8C6-45B7-AF81-5583E90E2AF4}" destId="{2ACA9FAB-AE84-4C5E-ADF8-5EE5FB1F128D}" srcOrd="1" destOrd="0" presId="urn:microsoft.com/office/officeart/2005/8/layout/vList6"/>
    <dgm:cxn modelId="{F270E1B3-9491-4CF1-AE6C-D701602ABB7F}" type="presParOf" srcId="{09468284-D8C6-45B7-AF81-5583E90E2AF4}" destId="{D45AEBC2-1276-47CD-AA1A-AC11DDB8F8B7}" srcOrd="2" destOrd="0" presId="urn:microsoft.com/office/officeart/2005/8/layout/vList6"/>
    <dgm:cxn modelId="{D02D7BEA-5E50-4519-B7BA-10063078F1A7}" type="presParOf" srcId="{D45AEBC2-1276-47CD-AA1A-AC11DDB8F8B7}" destId="{548F15B5-6B63-4CDE-888E-637E49730001}" srcOrd="0" destOrd="0" presId="urn:microsoft.com/office/officeart/2005/8/layout/vList6"/>
    <dgm:cxn modelId="{8CB1E89D-617B-4DEC-9E26-9B6D837C8FA6}" type="presParOf" srcId="{D45AEBC2-1276-47CD-AA1A-AC11DDB8F8B7}" destId="{824C3B2A-2C45-44D9-9BA2-785261B7B2CB}" srcOrd="1" destOrd="0" presId="urn:microsoft.com/office/officeart/2005/8/layout/vList6"/>
    <dgm:cxn modelId="{9336F06F-F95B-4664-BF9F-1C68F367C6D9}" type="presParOf" srcId="{09468284-D8C6-45B7-AF81-5583E90E2AF4}" destId="{64899E37-7848-4960-B988-FD3D1EEC589D}" srcOrd="3" destOrd="0" presId="urn:microsoft.com/office/officeart/2005/8/layout/vList6"/>
    <dgm:cxn modelId="{5C35B765-D256-43B3-81BF-624A67AC48B0}" type="presParOf" srcId="{09468284-D8C6-45B7-AF81-5583E90E2AF4}" destId="{07E9FDF4-8378-435F-921D-359C8DBC6244}" srcOrd="4" destOrd="0" presId="urn:microsoft.com/office/officeart/2005/8/layout/vList6"/>
    <dgm:cxn modelId="{F7A50C9B-7AD1-42D2-9E92-CB2066C63FFE}" type="presParOf" srcId="{07E9FDF4-8378-435F-921D-359C8DBC6244}" destId="{71222239-7E56-463C-A1D7-6DFAD7AB9CA2}" srcOrd="0" destOrd="0" presId="urn:microsoft.com/office/officeart/2005/8/layout/vList6"/>
    <dgm:cxn modelId="{91DC1A67-960B-4811-BB29-8146D85A6602}" type="presParOf" srcId="{07E9FDF4-8378-435F-921D-359C8DBC6244}" destId="{DAC03E28-B1AB-4496-8230-8BA617404BF4}" srcOrd="1" destOrd="0" presId="urn:microsoft.com/office/officeart/2005/8/layout/vList6"/>
    <dgm:cxn modelId="{71A97566-4F61-4F51-A94A-A4572FB02BF8}" type="presParOf" srcId="{09468284-D8C6-45B7-AF81-5583E90E2AF4}" destId="{3B615E11-1937-42EA-BC5C-E71E547BA615}" srcOrd="5" destOrd="0" presId="urn:microsoft.com/office/officeart/2005/8/layout/vList6"/>
    <dgm:cxn modelId="{298C5D4F-0EA4-4749-A789-3BF14E3929A2}" type="presParOf" srcId="{09468284-D8C6-45B7-AF81-5583E90E2AF4}" destId="{5230B6DC-1335-44AC-A5BE-53EA3ECC5AA0}" srcOrd="6" destOrd="0" presId="urn:microsoft.com/office/officeart/2005/8/layout/vList6"/>
    <dgm:cxn modelId="{CFBAB6DA-5258-4EFB-AEA3-B2971FB65E9A}" type="presParOf" srcId="{5230B6DC-1335-44AC-A5BE-53EA3ECC5AA0}" destId="{FBE344CB-4FD5-451E-B673-1AB9CD1AD011}" srcOrd="0" destOrd="0" presId="urn:microsoft.com/office/officeart/2005/8/layout/vList6"/>
    <dgm:cxn modelId="{D5D44ADA-6BE4-41A9-B04B-09CB76D5B446}" type="presParOf" srcId="{5230B6DC-1335-44AC-A5BE-53EA3ECC5AA0}" destId="{FB689045-9A07-470D-8163-C9BAF990B9EF}" srcOrd="1" destOrd="0" presId="urn:microsoft.com/office/officeart/2005/8/layout/vList6"/>
    <dgm:cxn modelId="{8B5CC4C9-B940-490A-BAF4-CFDC82C014A5}" type="presParOf" srcId="{09468284-D8C6-45B7-AF81-5583E90E2AF4}" destId="{ECA3F503-6766-4CB2-A056-E8CA7D18CC78}" srcOrd="7" destOrd="0" presId="urn:microsoft.com/office/officeart/2005/8/layout/vList6"/>
    <dgm:cxn modelId="{002B0DF4-865C-4098-9AF7-FACECAC74FC2}" type="presParOf" srcId="{09468284-D8C6-45B7-AF81-5583E90E2AF4}" destId="{42E0F2B4-C01D-44FA-B17E-DC2C3B493B37}" srcOrd="8" destOrd="0" presId="urn:microsoft.com/office/officeart/2005/8/layout/vList6"/>
    <dgm:cxn modelId="{DEE0946C-BD77-410C-8853-81E5FC367CF0}" type="presParOf" srcId="{42E0F2B4-C01D-44FA-B17E-DC2C3B493B37}" destId="{15B1758D-9931-46E3-8C6C-5FB3E346F0E3}" srcOrd="0" destOrd="0" presId="urn:microsoft.com/office/officeart/2005/8/layout/vList6"/>
    <dgm:cxn modelId="{CA113F15-CB96-44D7-B002-1624055019B0}" type="presParOf" srcId="{42E0F2B4-C01D-44FA-B17E-DC2C3B493B37}" destId="{F6192A02-560C-4BE1-8E9F-0E9283BC6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C019-BA9E-435C-AF3D-D53C2BD79B19}">
      <dsp:nvSpPr>
        <dsp:cNvPr id="0" name=""/>
        <dsp:cNvSpPr/>
      </dsp:nvSpPr>
      <dsp:spPr>
        <a:xfrm>
          <a:off x="1444461" y="1806"/>
          <a:ext cx="2166692" cy="9779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2015: $ 41.3 Billion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2016: $ 48 B Billion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Growth: 16%</a:t>
          </a:r>
          <a:endParaRPr lang="en-US" sz="1200" kern="1200" dirty="0"/>
        </a:p>
      </dsp:txBody>
      <dsp:txXfrm>
        <a:off x="1444461" y="124054"/>
        <a:ext cx="1799947" cy="733490"/>
      </dsp:txXfrm>
    </dsp:sp>
    <dsp:sp modelId="{2E870BF0-E8F4-4D8C-9760-82E3C868D255}">
      <dsp:nvSpPr>
        <dsp:cNvPr id="0" name=""/>
        <dsp:cNvSpPr/>
      </dsp:nvSpPr>
      <dsp:spPr>
        <a:xfrm>
          <a:off x="0" y="1806"/>
          <a:ext cx="1444461" cy="977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Annual Market Sales</a:t>
          </a:r>
          <a:endParaRPr lang="en-US" sz="1400" kern="1200" dirty="0"/>
        </a:p>
      </dsp:txBody>
      <dsp:txXfrm>
        <a:off x="47741" y="49547"/>
        <a:ext cx="1348979" cy="882504"/>
      </dsp:txXfrm>
    </dsp:sp>
    <dsp:sp modelId="{824C3B2A-2C45-44D9-9BA2-785261B7B2CB}">
      <dsp:nvSpPr>
        <dsp:cNvPr id="0" name=""/>
        <dsp:cNvSpPr/>
      </dsp:nvSpPr>
      <dsp:spPr>
        <a:xfrm>
          <a:off x="1444461" y="1077591"/>
          <a:ext cx="2166692" cy="9779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Branded: 14%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Generic: 46%</a:t>
          </a:r>
          <a:endParaRPr lang="en-US" sz="1200" kern="1200" dirty="0"/>
        </a:p>
      </dsp:txBody>
      <dsp:txXfrm>
        <a:off x="1444461" y="1199839"/>
        <a:ext cx="1799947" cy="733490"/>
      </dsp:txXfrm>
    </dsp:sp>
    <dsp:sp modelId="{548F15B5-6B63-4CDE-888E-637E49730001}">
      <dsp:nvSpPr>
        <dsp:cNvPr id="0" name=""/>
        <dsp:cNvSpPr/>
      </dsp:nvSpPr>
      <dsp:spPr>
        <a:xfrm>
          <a:off x="0" y="1077591"/>
          <a:ext cx="1444461" cy="977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Sales Growth</a:t>
          </a:r>
          <a:endParaRPr lang="en-US" sz="1400" kern="1200" dirty="0"/>
        </a:p>
      </dsp:txBody>
      <dsp:txXfrm>
        <a:off x="47741" y="1125332"/>
        <a:ext cx="1348979" cy="882504"/>
      </dsp:txXfrm>
    </dsp:sp>
    <dsp:sp modelId="{DAC03E28-B1AB-4496-8230-8BA617404BF4}">
      <dsp:nvSpPr>
        <dsp:cNvPr id="0" name=""/>
        <dsp:cNvSpPr/>
      </dsp:nvSpPr>
      <dsp:spPr>
        <a:xfrm>
          <a:off x="1444461" y="2153377"/>
          <a:ext cx="2166692" cy="9779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Branded: 76.2 Million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Generic: 128 Million</a:t>
          </a:r>
          <a:endParaRPr lang="en-US" sz="1200" kern="1200" dirty="0"/>
        </a:p>
      </dsp:txBody>
      <dsp:txXfrm>
        <a:off x="1444461" y="2275625"/>
        <a:ext cx="1799947" cy="733490"/>
      </dsp:txXfrm>
    </dsp:sp>
    <dsp:sp modelId="{71222239-7E56-463C-A1D7-6DFAD7AB9CA2}">
      <dsp:nvSpPr>
        <dsp:cNvPr id="0" name=""/>
        <dsp:cNvSpPr/>
      </dsp:nvSpPr>
      <dsp:spPr>
        <a:xfrm>
          <a:off x="0" y="2153377"/>
          <a:ext cx="1444461" cy="977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Prescription Share (2016)</a:t>
          </a:r>
          <a:endParaRPr lang="en-US" sz="1400" kern="1200" dirty="0"/>
        </a:p>
      </dsp:txBody>
      <dsp:txXfrm>
        <a:off x="47741" y="2201118"/>
        <a:ext cx="1348979" cy="882504"/>
      </dsp:txXfrm>
    </dsp:sp>
    <dsp:sp modelId="{FB689045-9A07-470D-8163-C9BAF990B9EF}">
      <dsp:nvSpPr>
        <dsp:cNvPr id="0" name=""/>
        <dsp:cNvSpPr/>
      </dsp:nvSpPr>
      <dsp:spPr>
        <a:xfrm>
          <a:off x="1444461" y="3229162"/>
          <a:ext cx="2166692" cy="9779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Branded: $ 47.62 Billions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Generic: $ 2.99 Billions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Total: $ 50.61 Billions</a:t>
          </a:r>
          <a:endParaRPr lang="en-US" sz="1100" kern="1200" dirty="0"/>
        </a:p>
      </dsp:txBody>
      <dsp:txXfrm>
        <a:off x="1444461" y="3351410"/>
        <a:ext cx="1799947" cy="733490"/>
      </dsp:txXfrm>
    </dsp:sp>
    <dsp:sp modelId="{FBE344CB-4FD5-451E-B673-1AB9CD1AD011}">
      <dsp:nvSpPr>
        <dsp:cNvPr id="0" name=""/>
        <dsp:cNvSpPr/>
      </dsp:nvSpPr>
      <dsp:spPr>
        <a:xfrm>
          <a:off x="0" y="3229162"/>
          <a:ext cx="1444461" cy="977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Sales Forecast</a:t>
          </a:r>
          <a:endParaRPr lang="en-US" sz="1400" kern="1200" dirty="0"/>
        </a:p>
      </dsp:txBody>
      <dsp:txXfrm>
        <a:off x="47741" y="3276903"/>
        <a:ext cx="1348979" cy="882504"/>
      </dsp:txXfrm>
    </dsp:sp>
    <dsp:sp modelId="{F6192A02-560C-4BE1-8E9F-0E9283BC670F}">
      <dsp:nvSpPr>
        <dsp:cNvPr id="0" name=""/>
        <dsp:cNvSpPr/>
      </dsp:nvSpPr>
      <dsp:spPr>
        <a:xfrm>
          <a:off x="1444461" y="4304947"/>
          <a:ext cx="2166692" cy="9779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Branded: $ 547.73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Generic: $ 30.75</a:t>
          </a:r>
          <a:endParaRPr lang="en-US" sz="1100" kern="1200" dirty="0"/>
        </a:p>
      </dsp:txBody>
      <dsp:txXfrm>
        <a:off x="1444461" y="4427195"/>
        <a:ext cx="1799947" cy="733490"/>
      </dsp:txXfrm>
    </dsp:sp>
    <dsp:sp modelId="{15B1758D-9931-46E3-8C6C-5FB3E346F0E3}">
      <dsp:nvSpPr>
        <dsp:cNvPr id="0" name=""/>
        <dsp:cNvSpPr/>
      </dsp:nvSpPr>
      <dsp:spPr>
        <a:xfrm>
          <a:off x="0" y="4304947"/>
          <a:ext cx="1444461" cy="977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Avg. Price per prescription</a:t>
          </a:r>
          <a:endParaRPr lang="en-US" sz="1400" kern="1200" dirty="0"/>
        </a:p>
      </dsp:txBody>
      <dsp:txXfrm>
        <a:off x="47741" y="4352688"/>
        <a:ext cx="1348979" cy="88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1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4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2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6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3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3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C1E02C-55A5-4973-A7B1-D1F96E71FBFB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0925-8079-41AA-9684-2FEEF356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4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70707"/>
            <a:ext cx="414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ABC Inc.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108960"/>
            <a:ext cx="41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Market Analysis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971109"/>
            <a:ext cx="79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Drug </a:t>
            </a:r>
            <a:r>
              <a:rPr lang="en-IN" dirty="0" smtClean="0"/>
              <a:t>launch </a:t>
            </a:r>
            <a:r>
              <a:rPr lang="en-IN" dirty="0"/>
              <a:t>in </a:t>
            </a:r>
            <a:r>
              <a:rPr lang="en-IN" dirty="0" smtClean="0"/>
              <a:t>Type-2 Diabetes </a:t>
            </a:r>
            <a:r>
              <a:rPr lang="en-IN" dirty="0"/>
              <a:t>Market.</a:t>
            </a:r>
          </a:p>
        </p:txBody>
      </p:sp>
    </p:spTree>
    <p:extLst>
      <p:ext uri="{BB962C8B-B14F-4D97-AF65-F5344CB8AC3E}">
        <p14:creationId xmlns:p14="http://schemas.microsoft.com/office/powerpoint/2010/main" val="3705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903" y="73152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903" y="132731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Client Name:</a:t>
            </a:r>
            <a:r>
              <a:rPr lang="en-IN" dirty="0" smtClean="0"/>
              <a:t> ABC Inc.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1923106"/>
            <a:ext cx="919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Description: </a:t>
            </a:r>
            <a:r>
              <a:rPr lang="en-IN" sz="1400" dirty="0" smtClean="0"/>
              <a:t>Client is preparing to launch its first drug in the Type-II Diabetes Market. The client is launching their drug in GLP1 class and considers classes GLP1 and SGLT as their key competition.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18903" y="3441451"/>
            <a:ext cx="92159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Branded </a:t>
            </a:r>
            <a:r>
              <a:rPr lang="en-US" sz="1600" dirty="0"/>
              <a:t>vs Generic Market </a:t>
            </a:r>
            <a:r>
              <a:rPr lang="en-US" sz="1600" dirty="0" smtClean="0"/>
              <a:t>Scenario – </a:t>
            </a:r>
            <a:r>
              <a:rPr lang="en-US" sz="1600" b="1" dirty="0" smtClean="0"/>
              <a:t>Slide 4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</a:t>
            </a:r>
            <a:r>
              <a:rPr lang="en-US" sz="1600" dirty="0"/>
              <a:t>the market share of various Product classes and Product families has evolved in the</a:t>
            </a:r>
          </a:p>
          <a:p>
            <a:r>
              <a:rPr lang="en-US" sz="1600" dirty="0" smtClean="0"/>
              <a:t>     past </a:t>
            </a:r>
            <a:r>
              <a:rPr lang="en-US" sz="1600" dirty="0"/>
              <a:t>two years</a:t>
            </a:r>
            <a:r>
              <a:rPr lang="en-US" sz="1600" dirty="0" smtClean="0"/>
              <a:t>? – </a:t>
            </a:r>
            <a:r>
              <a:rPr lang="en-US" sz="1600" b="1" dirty="0" smtClean="0"/>
              <a:t>Slide 5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products which have shown growth , decline or are stable with respect to their</a:t>
            </a:r>
          </a:p>
          <a:p>
            <a:r>
              <a:rPr lang="en-US" sz="1600" dirty="0" smtClean="0"/>
              <a:t>     sales. – </a:t>
            </a:r>
            <a:r>
              <a:rPr lang="en-US" sz="1600" b="1" dirty="0" smtClean="0"/>
              <a:t>Slide 6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Assess </a:t>
            </a:r>
            <a:r>
              <a:rPr lang="en-US" sz="1600" dirty="0"/>
              <a:t>the performance of specially GLP1 class as well products within </a:t>
            </a:r>
            <a:r>
              <a:rPr lang="en-US" sz="1600" dirty="0" smtClean="0"/>
              <a:t>it – </a:t>
            </a:r>
            <a:r>
              <a:rPr lang="en-US" sz="1600" b="1" dirty="0" smtClean="0"/>
              <a:t>Slide 7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Annual </a:t>
            </a:r>
            <a:r>
              <a:rPr lang="en-US" sz="1600" dirty="0"/>
              <a:t>Cost of therapy of Drugs within GLP1 and SGLT </a:t>
            </a:r>
            <a:r>
              <a:rPr lang="en-US" sz="1600" dirty="0" smtClean="0"/>
              <a:t>class – </a:t>
            </a:r>
            <a:r>
              <a:rPr lang="en-US" sz="1600" b="1" dirty="0" smtClean="0"/>
              <a:t>Slide 8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8903" y="296169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Questions: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2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06286" y="387699"/>
            <a:ext cx="8778239" cy="5931543"/>
            <a:chOff x="365760" y="466076"/>
            <a:chExt cx="8778239" cy="5931543"/>
          </a:xfrm>
        </p:grpSpPr>
        <p:sp>
          <p:nvSpPr>
            <p:cNvPr id="6" name="Rectangle 5"/>
            <p:cNvSpPr/>
            <p:nvPr/>
          </p:nvSpPr>
          <p:spPr>
            <a:xfrm>
              <a:off x="365760" y="587829"/>
              <a:ext cx="3984171" cy="2991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" y="765880"/>
              <a:ext cx="343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Given </a:t>
              </a:r>
              <a:r>
                <a:rPr lang="en-IN" b="1" dirty="0"/>
                <a:t>d</a:t>
              </a:r>
              <a:r>
                <a:rPr lang="en-IN" b="1" dirty="0" smtClean="0"/>
                <a:t>ata contains:</a:t>
              </a:r>
              <a:endParaRPr lang="en-IN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79" y="1313263"/>
              <a:ext cx="3278777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KPIs: </a:t>
              </a:r>
              <a:r>
                <a:rPr lang="en-IN" sz="1400" dirty="0" err="1" smtClean="0"/>
                <a:t>TRx</a:t>
              </a:r>
              <a:r>
                <a:rPr lang="en-IN" sz="1400" dirty="0" smtClean="0"/>
                <a:t> Count, </a:t>
              </a:r>
              <a:r>
                <a:rPr lang="en-IN" sz="1400" dirty="0" err="1" smtClean="0"/>
                <a:t>NRx</a:t>
              </a:r>
              <a:r>
                <a:rPr lang="en-IN" sz="1400" dirty="0" smtClean="0"/>
                <a:t> Count, </a:t>
              </a:r>
              <a:r>
                <a:rPr lang="en-IN" sz="1400" dirty="0" err="1" smtClean="0"/>
                <a:t>TRx</a:t>
              </a:r>
              <a:r>
                <a:rPr lang="en-IN" sz="1400" dirty="0" smtClean="0"/>
                <a:t> MBS Dollars</a:t>
              </a:r>
            </a:p>
            <a:p>
              <a:endParaRPr lang="en-I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Branded or Generic drug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Time </a:t>
              </a:r>
              <a:r>
                <a:rPr lang="en-IN" sz="1200" dirty="0"/>
                <a:t>Period: Jan 2015 to Dec </a:t>
              </a:r>
              <a:r>
                <a:rPr lang="en-IN" sz="1200" dirty="0" smtClean="0"/>
                <a:t>2016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9 Classes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53 Product Families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106 Products</a:t>
              </a:r>
            </a:p>
            <a:p>
              <a:endParaRPr lang="en-IN" sz="12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65760" y="4220308"/>
              <a:ext cx="3984171" cy="2129246"/>
              <a:chOff x="365760" y="4220308"/>
              <a:chExt cx="3984171" cy="212924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5760" y="4220308"/>
                <a:ext cx="3984171" cy="212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1925" y="4638600"/>
                <a:ext cx="313508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Understanding:</a:t>
                </a:r>
              </a:p>
              <a:p>
                <a:endParaRPr lang="en-IN" dirty="0"/>
              </a:p>
              <a:p>
                <a:r>
                  <a:rPr lang="en-IN" sz="1400" dirty="0" err="1" smtClean="0"/>
                  <a:t>NRx</a:t>
                </a:r>
                <a:r>
                  <a:rPr lang="en-IN" sz="1400" dirty="0" smtClean="0"/>
                  <a:t>: New Prescriptions</a:t>
                </a:r>
              </a:p>
              <a:p>
                <a:r>
                  <a:rPr lang="en-IN" sz="1400" dirty="0" err="1" smtClean="0"/>
                  <a:t>TRx</a:t>
                </a:r>
                <a:r>
                  <a:rPr lang="en-IN" sz="1400" dirty="0" smtClean="0"/>
                  <a:t>: Total Prescriptions</a:t>
                </a:r>
              </a:p>
              <a:p>
                <a:r>
                  <a:rPr lang="en-IN" sz="1400" dirty="0" err="1" smtClean="0"/>
                  <a:t>TRx</a:t>
                </a:r>
                <a:r>
                  <a:rPr lang="en-IN" sz="1400" dirty="0" smtClean="0"/>
                  <a:t> MBS Dollars: Total Sales</a:t>
                </a:r>
                <a:endParaRPr lang="en-IN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695405" y="466076"/>
              <a:ext cx="3448594" cy="3157939"/>
              <a:chOff x="6714308" y="470263"/>
              <a:chExt cx="3448594" cy="3157939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714308" y="470263"/>
                <a:ext cx="3448594" cy="31131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88629" y="765880"/>
                <a:ext cx="29783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Branded Drug Classes:</a:t>
                </a:r>
              </a:p>
              <a:p>
                <a:endParaRPr lang="en-I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DPP4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 err="1"/>
                  <a:t>Glitazone</a:t>
                </a:r>
                <a:endParaRPr lang="en-IN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GLP1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Insulin, Fast Acting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Insulin, </a:t>
                </a:r>
                <a:r>
                  <a:rPr lang="en-IN" sz="1400" dirty="0" err="1"/>
                  <a:t>Intermedicate</a:t>
                </a:r>
                <a:r>
                  <a:rPr lang="en-IN" sz="1400" dirty="0"/>
                  <a:t> Acting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Insulin, Long Acting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Metformin/SU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Others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/>
                  <a:t>SGLT</a:t>
                </a:r>
              </a:p>
              <a:p>
                <a:endParaRPr lang="en-IN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5405" y="4220308"/>
              <a:ext cx="3448594" cy="2177311"/>
              <a:chOff x="6648995" y="4172243"/>
              <a:chExt cx="3448594" cy="2177311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648995" y="4172243"/>
                <a:ext cx="3448594" cy="21773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23315" y="5133704"/>
                <a:ext cx="27693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Metformin/SU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err="1" smtClean="0"/>
                  <a:t>Glitazone</a:t>
                </a: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Others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23315" y="4638600"/>
                <a:ext cx="26452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Generic </a:t>
                </a:r>
                <a:r>
                  <a:rPr lang="en-IN" b="1" dirty="0"/>
                  <a:t>Drug Classes:</a:t>
                </a:r>
              </a:p>
              <a:p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1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2" y="287383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Branded v Generic Market Analysis</a:t>
            </a:r>
            <a:endParaRPr lang="en-IN" sz="2000" b="1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49695449"/>
              </p:ext>
            </p:extLst>
          </p:nvPr>
        </p:nvGraphicFramePr>
        <p:xfrm>
          <a:off x="8276047" y="1371599"/>
          <a:ext cx="3611154" cy="528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012" y="807136"/>
            <a:ext cx="7654833" cy="24956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12" y="3422466"/>
            <a:ext cx="7654833" cy="33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938" y="303950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Growth – Drug Class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8" y="782615"/>
            <a:ext cx="6305371" cy="30307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2766" y="1365966"/>
            <a:ext cx="3683726" cy="4473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667897" y="1658983"/>
            <a:ext cx="3174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GLP1</a:t>
            </a:r>
            <a:r>
              <a:rPr lang="en-IN" dirty="0" smtClean="0"/>
              <a:t> and </a:t>
            </a:r>
            <a:r>
              <a:rPr lang="en-IN" b="1" dirty="0" smtClean="0"/>
              <a:t>SGLT</a:t>
            </a:r>
            <a:r>
              <a:rPr lang="en-IN" dirty="0" smtClean="0"/>
              <a:t> are the two classes with the highest growth; 46.27% and 45.48% respectively – which results in a very high competition in all products within these classes.</a:t>
            </a:r>
          </a:p>
          <a:p>
            <a:endParaRPr lang="en-IN" dirty="0"/>
          </a:p>
          <a:p>
            <a:r>
              <a:rPr lang="en-IN" b="1" dirty="0" smtClean="0"/>
              <a:t>Long Acting Insulin </a:t>
            </a:r>
            <a:r>
              <a:rPr lang="en-IN" dirty="0" smtClean="0"/>
              <a:t>has the highest market share among all the classes, followed by DPP4.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8" y="3864565"/>
            <a:ext cx="6305371" cy="29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6089" y="824973"/>
            <a:ext cx="5738950" cy="5797896"/>
            <a:chOff x="283027" y="615967"/>
            <a:chExt cx="5738950" cy="57978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028" y="2603522"/>
              <a:ext cx="5738949" cy="18930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028" y="615967"/>
              <a:ext cx="5738949" cy="191896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027" y="4565193"/>
              <a:ext cx="5714069" cy="184867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688181" y="2246793"/>
            <a:ext cx="4741817" cy="4728773"/>
            <a:chOff x="6740433" y="1867988"/>
            <a:chExt cx="4741817" cy="4215308"/>
          </a:xfrm>
        </p:grpSpPr>
        <p:sp>
          <p:nvSpPr>
            <p:cNvPr id="9" name="Rectangle 8"/>
            <p:cNvSpPr/>
            <p:nvPr/>
          </p:nvSpPr>
          <p:spPr>
            <a:xfrm>
              <a:off x="6740433" y="1867988"/>
              <a:ext cx="4741817" cy="3853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58445" y="2141857"/>
              <a:ext cx="432380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Top 5 Growing products:</a:t>
              </a:r>
            </a:p>
            <a:p>
              <a:r>
                <a:rPr lang="en-IN" sz="1400" dirty="0" smtClean="0"/>
                <a:t>Product 26, 53, 102, 105, 77</a:t>
              </a:r>
            </a:p>
            <a:p>
              <a:r>
                <a:rPr lang="en-IN" sz="1400" dirty="0" smtClean="0"/>
                <a:t>Three of the top 5 from SGLT or GLP1</a:t>
              </a:r>
              <a:endParaRPr lang="en-IN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8445" y="3149950"/>
              <a:ext cx="365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Top 5 Declining products:</a:t>
              </a:r>
            </a:p>
            <a:p>
              <a:r>
                <a:rPr lang="en-IN" sz="1400" dirty="0" smtClean="0"/>
                <a:t>Product 92, 15, 51, 56, 86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58445" y="3911824"/>
              <a:ext cx="365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Top 5 Stagnant products:</a:t>
              </a:r>
            </a:p>
            <a:p>
              <a:r>
                <a:rPr lang="en-IN" sz="1400" dirty="0" smtClean="0"/>
                <a:t>Product 30, 61,50, 41, 99</a:t>
              </a:r>
              <a:endParaRPr lang="en-IN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58445" y="4698301"/>
              <a:ext cx="37359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SGLT and GLP1 class has three of the top 5 most growing products and none from declining or stable.</a:t>
              </a:r>
              <a:endParaRPr lang="en-IN" sz="1600" dirty="0"/>
            </a:p>
            <a:p>
              <a:endParaRPr lang="en-IN" dirty="0"/>
            </a:p>
            <a:p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96089" y="236678"/>
            <a:ext cx="563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Product Analysis - Growing, Declining and Stable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50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06" y="431074"/>
            <a:ext cx="464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Competition Analysis – GLP1 vs SGLT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954267"/>
            <a:ext cx="8248650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6" y="3958046"/>
            <a:ext cx="2866843" cy="2586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08" y="3958046"/>
            <a:ext cx="2862249" cy="2586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603" y="4376057"/>
            <a:ext cx="5346915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071" y="2693393"/>
            <a:ext cx="2992900" cy="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0" y="39175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Annual Cost of Therapy </a:t>
            </a:r>
            <a:r>
              <a:rPr lang="en-IN" b="1" dirty="0"/>
              <a:t>– GLP1 vs SGLT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0" y="868401"/>
            <a:ext cx="7193824" cy="227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0" y="3263976"/>
            <a:ext cx="7193824" cy="3401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9150" y="1802674"/>
            <a:ext cx="3370218" cy="134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Annual Cost of Therapy:</a:t>
            </a:r>
          </a:p>
          <a:p>
            <a:pPr algn="ctr"/>
            <a:r>
              <a:rPr lang="en-IN" dirty="0" smtClean="0"/>
              <a:t>GLP1: $ 8,072</a:t>
            </a:r>
          </a:p>
          <a:p>
            <a:pPr algn="ctr"/>
            <a:r>
              <a:rPr lang="en-IN" dirty="0" smtClean="0"/>
              <a:t>SGLT: $ 5,493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335" y="4317273"/>
            <a:ext cx="4362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211" y="2834639"/>
            <a:ext cx="724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359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608</TotalTime>
  <Words>457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</dc:creator>
  <cp:lastModifiedBy>V</cp:lastModifiedBy>
  <cp:revision>21</cp:revision>
  <dcterms:created xsi:type="dcterms:W3CDTF">2024-01-14T12:32:30Z</dcterms:created>
  <dcterms:modified xsi:type="dcterms:W3CDTF">2024-01-14T22:40:37Z</dcterms:modified>
</cp:coreProperties>
</file>