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41"/>
  </p:notesMasterIdLst>
  <p:sldIdLst>
    <p:sldId id="256" r:id="rId2"/>
    <p:sldId id="257" r:id="rId3"/>
    <p:sldId id="258" r:id="rId4"/>
    <p:sldId id="265" r:id="rId5"/>
    <p:sldId id="259" r:id="rId6"/>
    <p:sldId id="335" r:id="rId7"/>
    <p:sldId id="272" r:id="rId8"/>
    <p:sldId id="297" r:id="rId9"/>
    <p:sldId id="337" r:id="rId10"/>
    <p:sldId id="273" r:id="rId11"/>
    <p:sldId id="274" r:id="rId12"/>
    <p:sldId id="338" r:id="rId13"/>
    <p:sldId id="279" r:id="rId14"/>
    <p:sldId id="282" r:id="rId15"/>
    <p:sldId id="353" r:id="rId16"/>
    <p:sldId id="354" r:id="rId17"/>
    <p:sldId id="280" r:id="rId18"/>
    <p:sldId id="287" r:id="rId19"/>
    <p:sldId id="355" r:id="rId20"/>
    <p:sldId id="281" r:id="rId21"/>
    <p:sldId id="292" r:id="rId22"/>
    <p:sldId id="302" r:id="rId23"/>
    <p:sldId id="266" r:id="rId24"/>
    <p:sldId id="336" r:id="rId25"/>
    <p:sldId id="346" r:id="rId26"/>
    <p:sldId id="352" r:id="rId27"/>
    <p:sldId id="357" r:id="rId28"/>
    <p:sldId id="269" r:id="rId29"/>
    <p:sldId id="358" r:id="rId30"/>
    <p:sldId id="347" r:id="rId31"/>
    <p:sldId id="348" r:id="rId32"/>
    <p:sldId id="349" r:id="rId33"/>
    <p:sldId id="350" r:id="rId34"/>
    <p:sldId id="351" r:id="rId35"/>
    <p:sldId id="360" r:id="rId36"/>
    <p:sldId id="267" r:id="rId37"/>
    <p:sldId id="271" r:id="rId38"/>
    <p:sldId id="359" r:id="rId39"/>
    <p:sldId id="27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38" autoAdjust="0"/>
    <p:restoredTop sz="94660"/>
  </p:normalViewPr>
  <p:slideViewPr>
    <p:cSldViewPr snapToGrid="0">
      <p:cViewPr varScale="1">
        <p:scale>
          <a:sx n="113" d="100"/>
          <a:sy n="113" d="100"/>
        </p:scale>
        <p:origin x="5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61943-46DA-4D5B-8A1D-65DD53F623E3}" type="datetimeFigureOut">
              <a:rPr lang="fr-FR" smtClean="0"/>
              <a:t>17/09/2025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5585B4-7797-44C2-85B4-09C811ADD89A}" type="slidenum">
              <a:rPr lang="fr-FR" smtClean="0"/>
              <a:t>‹N°›</a:t>
            </a:fld>
            <a:endParaRPr lang="fr-FR"/>
          </a:p>
        </p:txBody>
      </p:sp>
    </p:spTree>
    <p:extLst>
      <p:ext uri="{BB962C8B-B14F-4D97-AF65-F5344CB8AC3E}">
        <p14:creationId xmlns:p14="http://schemas.microsoft.com/office/powerpoint/2010/main" val="1944246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F3FFF16C-69E0-457E-B318-57AE82F5B439}" type="datetime1">
              <a:rPr lang="fr-FR" smtClean="0"/>
              <a:t>17/09/2025</a:t>
            </a:fld>
            <a:endParaRPr lang="fr-FR"/>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fr-FR"/>
              <a:t>Vincent MOCHEL, présentation projet ACADEMY</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14BF95A0-8A32-48D3-86AE-BF7A8FC07567}" type="slidenum">
              <a:rPr lang="fr-FR" smtClean="0"/>
              <a:t>‹N°›</a:t>
            </a:fld>
            <a:endParaRPr lang="fr-FR"/>
          </a:p>
        </p:txBody>
      </p:sp>
    </p:spTree>
    <p:extLst>
      <p:ext uri="{BB962C8B-B14F-4D97-AF65-F5344CB8AC3E}">
        <p14:creationId xmlns:p14="http://schemas.microsoft.com/office/powerpoint/2010/main" val="549705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A9D2FB56-3D89-43B2-8202-00AAB17F0A02}" type="datetime1">
              <a:rPr lang="fr-FR" smtClean="0"/>
              <a:t>17/09/2025</a:t>
            </a:fld>
            <a:endParaRPr lang="fr-FR"/>
          </a:p>
        </p:txBody>
      </p:sp>
      <p:sp>
        <p:nvSpPr>
          <p:cNvPr id="6" name="Footer Placeholder 5"/>
          <p:cNvSpPr>
            <a:spLocks noGrp="1"/>
          </p:cNvSpPr>
          <p:nvPr>
            <p:ph type="ftr" sz="quarter" idx="11"/>
          </p:nvPr>
        </p:nvSpPr>
        <p:spPr/>
        <p:txBody>
          <a:bodyPr/>
          <a:lstStyle/>
          <a:p>
            <a:r>
              <a:rPr lang="fr-FR"/>
              <a:t>Vincent MOCHEL, présentation projet ACADEMY</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30532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69ED0FC-6267-4BDF-B706-B8CE01B163F2}"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4623006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C95DC83-FB7E-45FA-BBF0-DC4F5998B6DC}"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3283318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F115C321-9D4B-40FA-9D0B-81E071FED19F}"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1955726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3B24ACE-C75F-47B6-AD83-D3BB5B742063}" type="datetime1">
              <a:rPr lang="fr-FR" smtClean="0"/>
              <a:t>17/09/2025</a:t>
            </a:fld>
            <a:endParaRPr lang="fr-FR"/>
          </a:p>
        </p:txBody>
      </p:sp>
      <p:sp>
        <p:nvSpPr>
          <p:cNvPr id="8" name="Footer Placeholder 7"/>
          <p:cNvSpPr>
            <a:spLocks noGrp="1"/>
          </p:cNvSpPr>
          <p:nvPr>
            <p:ph type="ftr" sz="quarter" idx="11"/>
          </p:nvPr>
        </p:nvSpPr>
        <p:spPr/>
        <p:txBody>
          <a:bodyPr/>
          <a:lstStyle/>
          <a:p>
            <a:r>
              <a:rPr lang="fr-FR"/>
              <a:t>Vincent MOCHEL, présentation projet ACADEMY</a:t>
            </a:r>
          </a:p>
        </p:txBody>
      </p:sp>
      <p:sp>
        <p:nvSpPr>
          <p:cNvPr id="9" name="Slide Number Placeholder 8"/>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131028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E1CCAAA-E1DD-4DE4-B947-E25470F0E0B9}" type="datetime1">
              <a:rPr lang="fr-FR" smtClean="0"/>
              <a:t>17/09/2025</a:t>
            </a:fld>
            <a:endParaRPr lang="fr-FR"/>
          </a:p>
        </p:txBody>
      </p:sp>
      <p:sp>
        <p:nvSpPr>
          <p:cNvPr id="8" name="Footer Placeholder 7"/>
          <p:cNvSpPr>
            <a:spLocks noGrp="1"/>
          </p:cNvSpPr>
          <p:nvPr>
            <p:ph type="ftr" sz="quarter" idx="11"/>
          </p:nvPr>
        </p:nvSpPr>
        <p:spPr/>
        <p:txBody>
          <a:bodyPr/>
          <a:lstStyle/>
          <a:p>
            <a:r>
              <a:rPr lang="fr-FR"/>
              <a:t>Vincent MOCHEL, présentation projet ACADEMY</a:t>
            </a:r>
          </a:p>
        </p:txBody>
      </p:sp>
      <p:sp>
        <p:nvSpPr>
          <p:cNvPr id="9" name="Slide Number Placeholder 8"/>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6505051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5BDD58A3-752C-4714-BCFE-A9BF56A4B3A6}"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6611011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B35D65BC-20D0-4294-BE3E-C2CB68A2D616}"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1038232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D8D342B0-A6F7-4732-AC2B-4445F091C939}"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491687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AFFF8F79-EDF7-4446-9219-D2F40463076D}" type="datetime1">
              <a:rPr lang="fr-FR" smtClean="0"/>
              <a:t>17/09/2025</a:t>
            </a:fld>
            <a:endParaRPr lang="fr-FR"/>
          </a:p>
        </p:txBody>
      </p:sp>
      <p:sp>
        <p:nvSpPr>
          <p:cNvPr id="5" name="Footer Placeholder 4"/>
          <p:cNvSpPr>
            <a:spLocks noGrp="1"/>
          </p:cNvSpPr>
          <p:nvPr>
            <p:ph type="ftr" sz="quarter" idx="11"/>
          </p:nvPr>
        </p:nvSpPr>
        <p:spPr/>
        <p:txBody>
          <a:bodyPr/>
          <a:lstStyle/>
          <a:p>
            <a:r>
              <a:rPr lang="fr-FR"/>
              <a:t>Vincent MOCHEL, présentation projet ACADEMY</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1814761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3AA818A-4B5B-46A6-97B9-9BF4E33DD1CE}" type="datetime1">
              <a:rPr lang="fr-FR" smtClean="0"/>
              <a:t>17/09/2025</a:t>
            </a:fld>
            <a:endParaRPr lang="fr-FR"/>
          </a:p>
        </p:txBody>
      </p:sp>
      <p:sp>
        <p:nvSpPr>
          <p:cNvPr id="6" name="Footer Placeholder 5"/>
          <p:cNvSpPr>
            <a:spLocks noGrp="1"/>
          </p:cNvSpPr>
          <p:nvPr>
            <p:ph type="ftr" sz="quarter" idx="11"/>
          </p:nvPr>
        </p:nvSpPr>
        <p:spPr/>
        <p:txBody>
          <a:bodyPr/>
          <a:lstStyle/>
          <a:p>
            <a:r>
              <a:rPr lang="fr-FR"/>
              <a:t>Vincent MOCHEL, présentation projet ACADEMY</a:t>
            </a:r>
          </a:p>
        </p:txBody>
      </p:sp>
      <p:sp>
        <p:nvSpPr>
          <p:cNvPr id="7" name="Slide Number Placeholder 6"/>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42443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916B91B9-7C6D-4878-BC99-A3FACD07ED99}" type="datetime1">
              <a:rPr lang="fr-FR" smtClean="0"/>
              <a:t>17/09/2025</a:t>
            </a:fld>
            <a:endParaRPr lang="fr-FR"/>
          </a:p>
        </p:txBody>
      </p:sp>
      <p:sp>
        <p:nvSpPr>
          <p:cNvPr id="8" name="Footer Placeholder 7"/>
          <p:cNvSpPr>
            <a:spLocks noGrp="1"/>
          </p:cNvSpPr>
          <p:nvPr>
            <p:ph type="ftr" sz="quarter" idx="11"/>
          </p:nvPr>
        </p:nvSpPr>
        <p:spPr/>
        <p:txBody>
          <a:bodyPr/>
          <a:lstStyle/>
          <a:p>
            <a:r>
              <a:rPr lang="fr-FR"/>
              <a:t>Vincent MOCHEL, présentation projet ACADEMY</a:t>
            </a:r>
          </a:p>
        </p:txBody>
      </p:sp>
      <p:sp>
        <p:nvSpPr>
          <p:cNvPr id="9" name="Slide Number Placeholder 8"/>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660446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3CDE94D-65A5-414C-9420-BF74DD3E9CAC}" type="datetime1">
              <a:rPr lang="fr-FR" smtClean="0"/>
              <a:t>17/09/2025</a:t>
            </a:fld>
            <a:endParaRPr lang="fr-FR"/>
          </a:p>
        </p:txBody>
      </p:sp>
      <p:sp>
        <p:nvSpPr>
          <p:cNvPr id="4" name="Footer Placeholder 3"/>
          <p:cNvSpPr>
            <a:spLocks noGrp="1"/>
          </p:cNvSpPr>
          <p:nvPr>
            <p:ph type="ftr" sz="quarter" idx="11"/>
          </p:nvPr>
        </p:nvSpPr>
        <p:spPr/>
        <p:txBody>
          <a:bodyPr/>
          <a:lstStyle/>
          <a:p>
            <a:r>
              <a:rPr lang="fr-FR"/>
              <a:t>Vincent MOCHEL, présentation projet ACADEMY</a:t>
            </a:r>
          </a:p>
        </p:txBody>
      </p:sp>
      <p:sp>
        <p:nvSpPr>
          <p:cNvPr id="5" name="Slide Number Placeholder 4"/>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1816413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8760FC-20C6-479C-93FB-FA95CAF5F2E5}" type="datetime1">
              <a:rPr lang="fr-FR" smtClean="0"/>
              <a:t>17/09/2025</a:t>
            </a:fld>
            <a:endParaRPr lang="fr-FR"/>
          </a:p>
        </p:txBody>
      </p:sp>
      <p:sp>
        <p:nvSpPr>
          <p:cNvPr id="3" name="Footer Placeholder 2"/>
          <p:cNvSpPr>
            <a:spLocks noGrp="1"/>
          </p:cNvSpPr>
          <p:nvPr>
            <p:ph type="ftr" sz="quarter" idx="11"/>
          </p:nvPr>
        </p:nvSpPr>
        <p:spPr/>
        <p:txBody>
          <a:bodyPr/>
          <a:lstStyle/>
          <a:p>
            <a:r>
              <a:rPr lang="fr-FR"/>
              <a:t>Vincent MOCHEL, présentation projet ACADEMY</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443441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97C966BD-E2D5-4626-B21F-E40638EFD949}" type="datetime1">
              <a:rPr lang="fr-FR" smtClean="0"/>
              <a:t>17/09/2025</a:t>
            </a:fld>
            <a:endParaRPr lang="fr-FR"/>
          </a:p>
        </p:txBody>
      </p:sp>
      <p:sp>
        <p:nvSpPr>
          <p:cNvPr id="6" name="Footer Placeholder 5"/>
          <p:cNvSpPr>
            <a:spLocks noGrp="1"/>
          </p:cNvSpPr>
          <p:nvPr>
            <p:ph type="ftr" sz="quarter" idx="11"/>
          </p:nvPr>
        </p:nvSpPr>
        <p:spPr/>
        <p:txBody>
          <a:bodyPr/>
          <a:lstStyle/>
          <a:p>
            <a:r>
              <a:rPr lang="fr-FR"/>
              <a:t>Vincent MOCHEL, présentation projet ACADEMY</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39129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F32E3CD-4643-417D-994A-72E9BFCED694}" type="datetime1">
              <a:rPr lang="fr-FR" smtClean="0"/>
              <a:t>17/09/2025</a:t>
            </a:fld>
            <a:endParaRPr lang="fr-FR"/>
          </a:p>
        </p:txBody>
      </p:sp>
      <p:sp>
        <p:nvSpPr>
          <p:cNvPr id="6" name="Footer Placeholder 5"/>
          <p:cNvSpPr>
            <a:spLocks noGrp="1"/>
          </p:cNvSpPr>
          <p:nvPr>
            <p:ph type="ftr" sz="quarter" idx="11"/>
          </p:nvPr>
        </p:nvSpPr>
        <p:spPr/>
        <p:txBody>
          <a:bodyPr/>
          <a:lstStyle/>
          <a:p>
            <a:r>
              <a:rPr lang="fr-FR"/>
              <a:t>Vincent MOCHEL, présentation projet ACADEMY</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4BF95A0-8A32-48D3-86AE-BF7A8FC07567}" type="slidenum">
              <a:rPr lang="fr-FR" smtClean="0"/>
              <a:t>‹N°›</a:t>
            </a:fld>
            <a:endParaRPr lang="fr-FR"/>
          </a:p>
        </p:txBody>
      </p:sp>
    </p:spTree>
    <p:extLst>
      <p:ext uri="{BB962C8B-B14F-4D97-AF65-F5344CB8AC3E}">
        <p14:creationId xmlns:p14="http://schemas.microsoft.com/office/powerpoint/2010/main" val="2531140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F9C4CB58-76B5-4931-B54C-6187B64A7DDC}" type="datetime1">
              <a:rPr lang="fr-FR" smtClean="0"/>
              <a:t>17/09/2025</a:t>
            </a:fld>
            <a:endParaRPr lang="fr-FR"/>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fr-FR"/>
              <a:t>Vincent MOCHEL, présentation projet ACADEMY</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14BF95A0-8A32-48D3-86AE-BF7A8FC07567}" type="slidenum">
              <a:rPr lang="fr-FR" smtClean="0"/>
              <a:t>‹N°›</a:t>
            </a:fld>
            <a:endParaRPr lang="fr-FR"/>
          </a:p>
        </p:txBody>
      </p:sp>
    </p:spTree>
    <p:extLst>
      <p:ext uri="{BB962C8B-B14F-4D97-AF65-F5344CB8AC3E}">
        <p14:creationId xmlns:p14="http://schemas.microsoft.com/office/powerpoint/2010/main" val="917573625"/>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33B115-8D39-9E65-A0E2-0CB75E4C1D0C}"/>
              </a:ext>
            </a:extLst>
          </p:cNvPr>
          <p:cNvSpPr>
            <a:spLocks noGrp="1"/>
          </p:cNvSpPr>
          <p:nvPr>
            <p:ph type="ctrTitle"/>
          </p:nvPr>
        </p:nvSpPr>
        <p:spPr>
          <a:xfrm>
            <a:off x="234892" y="896680"/>
            <a:ext cx="11534861" cy="2677648"/>
          </a:xfrm>
        </p:spPr>
        <p:txBody>
          <a:bodyPr>
            <a:normAutofit/>
          </a:bodyPr>
          <a:lstStyle/>
          <a:p>
            <a:pPr algn="ctr"/>
            <a:r>
              <a:rPr lang="fr-FR" b="1" dirty="0"/>
              <a:t>ACADEMY, </a:t>
            </a:r>
            <a:br>
              <a:rPr lang="fr-FR" b="1" dirty="0"/>
            </a:br>
            <a:br>
              <a:rPr lang="fr-FR" b="1" dirty="0"/>
            </a:br>
            <a:r>
              <a:rPr lang="fr-FR" b="1" dirty="0"/>
              <a:t>notre expansion à l’international</a:t>
            </a:r>
          </a:p>
        </p:txBody>
      </p:sp>
      <p:sp>
        <p:nvSpPr>
          <p:cNvPr id="3" name="Sous-titre 2">
            <a:extLst>
              <a:ext uri="{FF2B5EF4-FFF2-40B4-BE49-F238E27FC236}">
                <a16:creationId xmlns:a16="http://schemas.microsoft.com/office/drawing/2014/main" id="{D953D8C9-5035-FF4F-C3F9-CC481686AFF6}"/>
              </a:ext>
            </a:extLst>
          </p:cNvPr>
          <p:cNvSpPr>
            <a:spLocks noGrp="1"/>
          </p:cNvSpPr>
          <p:nvPr>
            <p:ph type="subTitle" idx="1"/>
          </p:nvPr>
        </p:nvSpPr>
        <p:spPr>
          <a:xfrm>
            <a:off x="1624667" y="4345579"/>
            <a:ext cx="10204249" cy="1066800"/>
          </a:xfrm>
        </p:spPr>
        <p:txBody>
          <a:bodyPr/>
          <a:lstStyle/>
          <a:p>
            <a:r>
              <a:rPr lang="fr-FR" b="1" dirty="0"/>
              <a:t>Analyse de données de systèmes éducatifs pour notre start-up « </a:t>
            </a:r>
            <a:r>
              <a:rPr lang="fr-FR" b="1" dirty="0" err="1"/>
              <a:t>Academy</a:t>
            </a:r>
            <a:r>
              <a:rPr lang="fr-FR" b="1" dirty="0"/>
              <a:t> »</a:t>
            </a:r>
          </a:p>
        </p:txBody>
      </p:sp>
      <p:sp>
        <p:nvSpPr>
          <p:cNvPr id="5" name="ZoneTexte 4">
            <a:extLst>
              <a:ext uri="{FF2B5EF4-FFF2-40B4-BE49-F238E27FC236}">
                <a16:creationId xmlns:a16="http://schemas.microsoft.com/office/drawing/2014/main" id="{E8E32D6C-2B70-C663-CF2F-6373C644EF79}"/>
              </a:ext>
            </a:extLst>
          </p:cNvPr>
          <p:cNvSpPr txBox="1"/>
          <p:nvPr/>
        </p:nvSpPr>
        <p:spPr>
          <a:xfrm>
            <a:off x="7038362" y="6384022"/>
            <a:ext cx="4731391" cy="369332"/>
          </a:xfrm>
          <a:prstGeom prst="rect">
            <a:avLst/>
          </a:prstGeom>
          <a:noFill/>
        </p:spPr>
        <p:txBody>
          <a:bodyPr wrap="square" rtlCol="0">
            <a:spAutoFit/>
          </a:bodyPr>
          <a:lstStyle/>
          <a:p>
            <a:r>
              <a:rPr lang="fr-FR" dirty="0"/>
              <a:t>Vincent MOCHEL, le 19 septembre 2025</a:t>
            </a:r>
          </a:p>
        </p:txBody>
      </p:sp>
    </p:spTree>
    <p:extLst>
      <p:ext uri="{BB962C8B-B14F-4D97-AF65-F5344CB8AC3E}">
        <p14:creationId xmlns:p14="http://schemas.microsoft.com/office/powerpoint/2010/main" val="1714472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EDE63-50A5-D7F5-09BE-D317C1BF7D62}"/>
              </a:ext>
            </a:extLst>
          </p:cNvPr>
          <p:cNvSpPr>
            <a:spLocks noGrp="1"/>
          </p:cNvSpPr>
          <p:nvPr>
            <p:ph type="title"/>
          </p:nvPr>
        </p:nvSpPr>
        <p:spPr>
          <a:xfrm>
            <a:off x="1938725" y="2361959"/>
            <a:ext cx="8825660" cy="1822514"/>
          </a:xfrm>
        </p:spPr>
        <p:txBody>
          <a:bodyPr/>
          <a:lstStyle/>
          <a:p>
            <a:pPr algn="ctr"/>
            <a:r>
              <a:rPr lang="fr-FR" dirty="0"/>
              <a:t>EdStatsCountry-Series.csv</a:t>
            </a:r>
          </a:p>
        </p:txBody>
      </p:sp>
      <p:sp>
        <p:nvSpPr>
          <p:cNvPr id="4" name="ZoneTexte 3">
            <a:extLst>
              <a:ext uri="{FF2B5EF4-FFF2-40B4-BE49-F238E27FC236}">
                <a16:creationId xmlns:a16="http://schemas.microsoft.com/office/drawing/2014/main" id="{05FBB2CA-B455-9DB2-F223-15364031C8CA}"/>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31938933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3DABDD7-9C9F-7594-35CA-4A2540BD3608}"/>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4" name="Espace réservé du contenu 6">
            <a:extLst>
              <a:ext uri="{FF2B5EF4-FFF2-40B4-BE49-F238E27FC236}">
                <a16:creationId xmlns:a16="http://schemas.microsoft.com/office/drawing/2014/main" id="{D6F9D497-8535-F88A-ACDC-A1846109F34F}"/>
              </a:ext>
            </a:extLst>
          </p:cNvPr>
          <p:cNvSpPr txBox="1">
            <a:spLocks/>
          </p:cNvSpPr>
          <p:nvPr/>
        </p:nvSpPr>
        <p:spPr>
          <a:xfrm>
            <a:off x="641290" y="1379786"/>
            <a:ext cx="5994400" cy="416901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fr-FR" dirty="0"/>
              <a:t>Ce fichier nous donne des indicateurs économiques et démographiques par pays ou région géographique. Comme précisé précédemment, seuls les pays seront pris en compte.</a:t>
            </a:r>
          </a:p>
          <a:p>
            <a:pPr>
              <a:buFont typeface="Arial" panose="020B0604020202020204" pitchFamily="34" charset="0"/>
              <a:buChar char="•"/>
            </a:pPr>
            <a:endParaRPr lang="fr-FR" dirty="0"/>
          </a:p>
          <a:p>
            <a:pPr>
              <a:buFont typeface="Arial" panose="020B0604020202020204" pitchFamily="34" charset="0"/>
              <a:buChar char="•"/>
            </a:pPr>
            <a:r>
              <a:rPr lang="fr-FR" dirty="0"/>
              <a:t>Taux de remplissage moyen des données : 100%.</a:t>
            </a:r>
          </a:p>
          <a:p>
            <a:pPr>
              <a:buFont typeface="Arial" panose="020B0604020202020204" pitchFamily="34" charset="0"/>
              <a:buChar char="•"/>
            </a:pPr>
            <a:endParaRPr lang="fr-FR" dirty="0"/>
          </a:p>
          <a:p>
            <a:pPr>
              <a:buFont typeface="Arial" panose="020B0604020202020204" pitchFamily="34" charset="0"/>
              <a:buChar char="•"/>
            </a:pPr>
            <a:r>
              <a:rPr lang="fr-FR" dirty="0"/>
              <a:t>Aucun doublon n’a été trouvé.</a:t>
            </a:r>
          </a:p>
          <a:p>
            <a:pPr>
              <a:buFont typeface="Arial" panose="020B0604020202020204" pitchFamily="34" charset="0"/>
              <a:buChar char="•"/>
            </a:pPr>
            <a:endParaRPr lang="fr-FR" dirty="0"/>
          </a:p>
          <a:p>
            <a:pPr>
              <a:buFont typeface="Arial" panose="020B0604020202020204" pitchFamily="34" charset="0"/>
              <a:buChar char="•"/>
            </a:pPr>
            <a:r>
              <a:rPr lang="fr-FR" dirty="0"/>
              <a:t>Nombres de lignes et de colonnes : 599 et 3.</a:t>
            </a:r>
          </a:p>
          <a:p>
            <a:pPr marL="0" indent="0">
              <a:buFont typeface="Wingdings 3" charset="2"/>
              <a:buNone/>
            </a:pPr>
            <a:endParaRPr lang="fr-FR" dirty="0"/>
          </a:p>
        </p:txBody>
      </p:sp>
      <p:pic>
        <p:nvPicPr>
          <p:cNvPr id="6" name="Image 5">
            <a:extLst>
              <a:ext uri="{FF2B5EF4-FFF2-40B4-BE49-F238E27FC236}">
                <a16:creationId xmlns:a16="http://schemas.microsoft.com/office/drawing/2014/main" id="{B3E8F17A-9489-F87B-4642-3DB1B9D47163}"/>
              </a:ext>
            </a:extLst>
          </p:cNvPr>
          <p:cNvPicPr>
            <a:picLocks noChangeAspect="1"/>
          </p:cNvPicPr>
          <p:nvPr/>
        </p:nvPicPr>
        <p:blipFill>
          <a:blip r:embed="rId2"/>
          <a:stretch>
            <a:fillRect/>
          </a:stretch>
        </p:blipFill>
        <p:spPr>
          <a:xfrm>
            <a:off x="6756271" y="1508700"/>
            <a:ext cx="5334744" cy="1181265"/>
          </a:xfrm>
          <a:prstGeom prst="rect">
            <a:avLst/>
          </a:prstGeom>
        </p:spPr>
      </p:pic>
      <p:pic>
        <p:nvPicPr>
          <p:cNvPr id="8" name="Image 7">
            <a:extLst>
              <a:ext uri="{FF2B5EF4-FFF2-40B4-BE49-F238E27FC236}">
                <a16:creationId xmlns:a16="http://schemas.microsoft.com/office/drawing/2014/main" id="{33F6ED41-4E28-B3E4-B540-C212EA272B86}"/>
              </a:ext>
            </a:extLst>
          </p:cNvPr>
          <p:cNvPicPr>
            <a:picLocks noChangeAspect="1"/>
          </p:cNvPicPr>
          <p:nvPr/>
        </p:nvPicPr>
        <p:blipFill>
          <a:blip r:embed="rId3"/>
          <a:stretch>
            <a:fillRect/>
          </a:stretch>
        </p:blipFill>
        <p:spPr>
          <a:xfrm>
            <a:off x="1651868" y="5548803"/>
            <a:ext cx="2724530" cy="552527"/>
          </a:xfrm>
          <a:prstGeom prst="rect">
            <a:avLst/>
          </a:prstGeom>
        </p:spPr>
      </p:pic>
    </p:spTree>
    <p:extLst>
      <p:ext uri="{BB962C8B-B14F-4D97-AF65-F5344CB8AC3E}">
        <p14:creationId xmlns:p14="http://schemas.microsoft.com/office/powerpoint/2010/main" val="4002270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5576069-66FF-9F24-B66F-E2016AB28A9A}"/>
              </a:ext>
            </a:extLst>
          </p:cNvPr>
          <p:cNvPicPr>
            <a:picLocks noChangeAspect="1"/>
          </p:cNvPicPr>
          <p:nvPr/>
        </p:nvPicPr>
        <p:blipFill>
          <a:blip r:embed="rId2"/>
          <a:stretch>
            <a:fillRect/>
          </a:stretch>
        </p:blipFill>
        <p:spPr>
          <a:xfrm>
            <a:off x="1850975" y="1282444"/>
            <a:ext cx="8490050" cy="4778455"/>
          </a:xfrm>
          <a:prstGeom prst="rect">
            <a:avLst/>
          </a:prstGeom>
        </p:spPr>
      </p:pic>
      <p:sp>
        <p:nvSpPr>
          <p:cNvPr id="2" name="ZoneTexte 1">
            <a:extLst>
              <a:ext uri="{FF2B5EF4-FFF2-40B4-BE49-F238E27FC236}">
                <a16:creationId xmlns:a16="http://schemas.microsoft.com/office/drawing/2014/main" id="{E2F8F374-9AB0-1742-8769-575EAD4114CB}"/>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9334164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EDE63-50A5-D7F5-09BE-D317C1BF7D62}"/>
              </a:ext>
            </a:extLst>
          </p:cNvPr>
          <p:cNvSpPr>
            <a:spLocks noGrp="1"/>
          </p:cNvSpPr>
          <p:nvPr>
            <p:ph type="title"/>
          </p:nvPr>
        </p:nvSpPr>
        <p:spPr/>
        <p:txBody>
          <a:bodyPr/>
          <a:lstStyle/>
          <a:p>
            <a:pPr algn="ctr"/>
            <a:r>
              <a:rPr lang="fr-FR" dirty="0"/>
              <a:t>EdStatsData.csv</a:t>
            </a:r>
          </a:p>
        </p:txBody>
      </p:sp>
      <p:sp>
        <p:nvSpPr>
          <p:cNvPr id="4" name="ZoneTexte 3">
            <a:extLst>
              <a:ext uri="{FF2B5EF4-FFF2-40B4-BE49-F238E27FC236}">
                <a16:creationId xmlns:a16="http://schemas.microsoft.com/office/drawing/2014/main" id="{05FBB2CA-B455-9DB2-F223-15364031C8CA}"/>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092175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205C710B-4884-2635-D241-3398CE230117}"/>
              </a:ext>
            </a:extLst>
          </p:cNvPr>
          <p:cNvSpPr txBox="1"/>
          <p:nvPr/>
        </p:nvSpPr>
        <p:spPr>
          <a:xfrm>
            <a:off x="10552651" y="6375314"/>
            <a:ext cx="1639349" cy="369332"/>
          </a:xfrm>
          <a:prstGeom prst="rect">
            <a:avLst/>
          </a:prstGeom>
          <a:noFill/>
        </p:spPr>
        <p:txBody>
          <a:bodyPr wrap="square" rtlCol="0">
            <a:spAutoFit/>
          </a:bodyPr>
          <a:lstStyle/>
          <a:p>
            <a:r>
              <a:rPr lang="fr-FR" b="1" dirty="0">
                <a:solidFill>
                  <a:schemeClr val="tx2"/>
                </a:solidFill>
              </a:rPr>
              <a:t>@CADEMY</a:t>
            </a:r>
          </a:p>
        </p:txBody>
      </p:sp>
      <p:sp>
        <p:nvSpPr>
          <p:cNvPr id="4" name="Espace réservé du contenu 6">
            <a:extLst>
              <a:ext uri="{FF2B5EF4-FFF2-40B4-BE49-F238E27FC236}">
                <a16:creationId xmlns:a16="http://schemas.microsoft.com/office/drawing/2014/main" id="{8F2F1F79-2647-4D77-7957-9CF8A5B569CA}"/>
              </a:ext>
            </a:extLst>
          </p:cNvPr>
          <p:cNvSpPr txBox="1">
            <a:spLocks/>
          </p:cNvSpPr>
          <p:nvPr/>
        </p:nvSpPr>
        <p:spPr>
          <a:xfrm>
            <a:off x="725737" y="1484546"/>
            <a:ext cx="59944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fr-FR" dirty="0"/>
              <a:t>Ce fichier nous donne des données par années pour différents indicateurs et différents pays. Comme précisé précédemment, seuls les pays seront pris en compte.</a:t>
            </a:r>
          </a:p>
          <a:p>
            <a:pPr>
              <a:buFont typeface="Arial" panose="020B0604020202020204" pitchFamily="34" charset="0"/>
              <a:buChar char="•"/>
            </a:pPr>
            <a:endParaRPr lang="fr-FR" dirty="0"/>
          </a:p>
          <a:p>
            <a:pPr>
              <a:buFont typeface="Arial" panose="020B0604020202020204" pitchFamily="34" charset="0"/>
              <a:buChar char="•"/>
            </a:pPr>
            <a:r>
              <a:rPr lang="fr-FR" dirty="0"/>
              <a:t>Taux de remplissage de données : 14,61%.</a:t>
            </a:r>
          </a:p>
          <a:p>
            <a:pPr>
              <a:buFont typeface="Arial" panose="020B0604020202020204" pitchFamily="34" charset="0"/>
              <a:buChar char="•"/>
            </a:pPr>
            <a:endParaRPr lang="fr-FR" dirty="0"/>
          </a:p>
          <a:p>
            <a:pPr>
              <a:buFont typeface="Arial" panose="020B0604020202020204" pitchFamily="34" charset="0"/>
              <a:buChar char="•"/>
            </a:pPr>
            <a:r>
              <a:rPr lang="fr-FR" dirty="0"/>
              <a:t>Aucun doublon n’a été trouvé.</a:t>
            </a:r>
          </a:p>
          <a:p>
            <a:pPr>
              <a:buFont typeface="Arial" panose="020B0604020202020204" pitchFamily="34" charset="0"/>
              <a:buChar char="•"/>
            </a:pPr>
            <a:endParaRPr lang="fr-FR" dirty="0"/>
          </a:p>
          <a:p>
            <a:pPr>
              <a:buFont typeface="Arial" panose="020B0604020202020204" pitchFamily="34" charset="0"/>
              <a:buChar char="•"/>
            </a:pPr>
            <a:r>
              <a:rPr lang="fr-FR" dirty="0"/>
              <a:t>Nombres de lignes et de colonnes : 787975 et 69.</a:t>
            </a:r>
          </a:p>
          <a:p>
            <a:pPr>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C568B6ED-59AE-888F-C4C2-7F18A45CC77B}"/>
              </a:ext>
            </a:extLst>
          </p:cNvPr>
          <p:cNvPicPr>
            <a:picLocks noChangeAspect="1"/>
          </p:cNvPicPr>
          <p:nvPr/>
        </p:nvPicPr>
        <p:blipFill>
          <a:blip r:embed="rId2"/>
          <a:stretch>
            <a:fillRect/>
          </a:stretch>
        </p:blipFill>
        <p:spPr>
          <a:xfrm>
            <a:off x="7013249" y="1551408"/>
            <a:ext cx="4667901" cy="2438740"/>
          </a:xfrm>
          <a:prstGeom prst="rect">
            <a:avLst/>
          </a:prstGeom>
        </p:spPr>
      </p:pic>
      <p:pic>
        <p:nvPicPr>
          <p:cNvPr id="7" name="Image 6">
            <a:extLst>
              <a:ext uri="{FF2B5EF4-FFF2-40B4-BE49-F238E27FC236}">
                <a16:creationId xmlns:a16="http://schemas.microsoft.com/office/drawing/2014/main" id="{5DDA0877-86A1-468F-BE93-F423A307E6BB}"/>
              </a:ext>
            </a:extLst>
          </p:cNvPr>
          <p:cNvPicPr>
            <a:picLocks noChangeAspect="1"/>
          </p:cNvPicPr>
          <p:nvPr/>
        </p:nvPicPr>
        <p:blipFill>
          <a:blip r:embed="rId3"/>
          <a:stretch>
            <a:fillRect/>
          </a:stretch>
        </p:blipFill>
        <p:spPr>
          <a:xfrm>
            <a:off x="2358583" y="5302410"/>
            <a:ext cx="2000529" cy="533474"/>
          </a:xfrm>
          <a:prstGeom prst="rect">
            <a:avLst/>
          </a:prstGeom>
        </p:spPr>
      </p:pic>
    </p:spTree>
    <p:extLst>
      <p:ext uri="{BB962C8B-B14F-4D97-AF65-F5344CB8AC3E}">
        <p14:creationId xmlns:p14="http://schemas.microsoft.com/office/powerpoint/2010/main" val="807086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DFA950A5-8CD9-3F02-C1EC-7D91B0692F5F}"/>
              </a:ext>
            </a:extLst>
          </p:cNvPr>
          <p:cNvPicPr>
            <a:picLocks noChangeAspect="1"/>
          </p:cNvPicPr>
          <p:nvPr/>
        </p:nvPicPr>
        <p:blipFill>
          <a:blip r:embed="rId2"/>
          <a:stretch>
            <a:fillRect/>
          </a:stretch>
        </p:blipFill>
        <p:spPr>
          <a:xfrm>
            <a:off x="1761066" y="957604"/>
            <a:ext cx="8290029" cy="5593378"/>
          </a:xfrm>
          <a:prstGeom prst="rect">
            <a:avLst/>
          </a:prstGeom>
        </p:spPr>
      </p:pic>
      <p:sp>
        <p:nvSpPr>
          <p:cNvPr id="2" name="ZoneTexte 1">
            <a:extLst>
              <a:ext uri="{FF2B5EF4-FFF2-40B4-BE49-F238E27FC236}">
                <a16:creationId xmlns:a16="http://schemas.microsoft.com/office/drawing/2014/main" id="{66D6D149-4F26-24BB-CFAA-9B20AF164C2B}"/>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91933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E09B60B-BD46-C466-D792-7A129C542B0F}"/>
              </a:ext>
            </a:extLst>
          </p:cNvPr>
          <p:cNvPicPr>
            <a:picLocks noChangeAspect="1"/>
          </p:cNvPicPr>
          <p:nvPr/>
        </p:nvPicPr>
        <p:blipFill>
          <a:blip r:embed="rId2"/>
          <a:stretch>
            <a:fillRect/>
          </a:stretch>
        </p:blipFill>
        <p:spPr>
          <a:xfrm>
            <a:off x="1175704" y="1674550"/>
            <a:ext cx="9078592" cy="3762900"/>
          </a:xfrm>
          <a:prstGeom prst="rect">
            <a:avLst/>
          </a:prstGeom>
        </p:spPr>
      </p:pic>
      <p:sp>
        <p:nvSpPr>
          <p:cNvPr id="2" name="ZoneTexte 1">
            <a:extLst>
              <a:ext uri="{FF2B5EF4-FFF2-40B4-BE49-F238E27FC236}">
                <a16:creationId xmlns:a16="http://schemas.microsoft.com/office/drawing/2014/main" id="{A11BA9E8-8762-83A3-B393-A066B5FD1944}"/>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439459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EDE63-50A5-D7F5-09BE-D317C1BF7D62}"/>
              </a:ext>
            </a:extLst>
          </p:cNvPr>
          <p:cNvSpPr>
            <a:spLocks noGrp="1"/>
          </p:cNvSpPr>
          <p:nvPr>
            <p:ph type="title"/>
          </p:nvPr>
        </p:nvSpPr>
        <p:spPr/>
        <p:txBody>
          <a:bodyPr/>
          <a:lstStyle/>
          <a:p>
            <a:pPr algn="ctr"/>
            <a:r>
              <a:rPr lang="fr-FR" dirty="0">
                <a:solidFill>
                  <a:schemeClr val="bg1"/>
                </a:solidFill>
              </a:rPr>
              <a:t>EdStatsFootNote.csv</a:t>
            </a:r>
          </a:p>
        </p:txBody>
      </p:sp>
      <p:sp>
        <p:nvSpPr>
          <p:cNvPr id="4" name="ZoneTexte 3">
            <a:extLst>
              <a:ext uri="{FF2B5EF4-FFF2-40B4-BE49-F238E27FC236}">
                <a16:creationId xmlns:a16="http://schemas.microsoft.com/office/drawing/2014/main" id="{05FBB2CA-B455-9DB2-F223-15364031C8CA}"/>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38529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A9F202B-5B9F-9CD6-E584-8FA9AC5566C5}"/>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4" name="Espace réservé du contenu 6">
            <a:extLst>
              <a:ext uri="{FF2B5EF4-FFF2-40B4-BE49-F238E27FC236}">
                <a16:creationId xmlns:a16="http://schemas.microsoft.com/office/drawing/2014/main" id="{63AF729A-34F6-2A6D-544B-3898936680CA}"/>
              </a:ext>
            </a:extLst>
          </p:cNvPr>
          <p:cNvSpPr txBox="1">
            <a:spLocks/>
          </p:cNvSpPr>
          <p:nvPr/>
        </p:nvSpPr>
        <p:spPr>
          <a:xfrm>
            <a:off x="880500" y="1363948"/>
            <a:ext cx="5994400" cy="4351338"/>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fr-FR" dirty="0"/>
              <a:t>Ce fichier nous donne des indicateurs économiques et démographiques par pays ou région géographique selon l’année. Comme précisé précédemment, seuls les pays seront pris en compte.</a:t>
            </a:r>
          </a:p>
          <a:p>
            <a:pPr marL="0" indent="0">
              <a:buNone/>
            </a:pPr>
            <a:endParaRPr lang="fr-FR" dirty="0"/>
          </a:p>
          <a:p>
            <a:pPr>
              <a:buFont typeface="Arial" panose="020B0604020202020204" pitchFamily="34" charset="0"/>
              <a:buChar char="•"/>
            </a:pPr>
            <a:r>
              <a:rPr lang="fr-FR" dirty="0"/>
              <a:t>Taux de remplissage moyen des données : 100%.</a:t>
            </a:r>
          </a:p>
          <a:p>
            <a:pPr>
              <a:buFont typeface="Arial" panose="020B0604020202020204" pitchFamily="34" charset="0"/>
              <a:buChar char="•"/>
            </a:pPr>
            <a:endParaRPr lang="fr-FR" dirty="0"/>
          </a:p>
          <a:p>
            <a:pPr>
              <a:buFont typeface="Arial" panose="020B0604020202020204" pitchFamily="34" charset="0"/>
              <a:buChar char="•"/>
            </a:pPr>
            <a:r>
              <a:rPr lang="fr-FR" dirty="0"/>
              <a:t>Aucun doublon n’a été trouvé.</a:t>
            </a:r>
          </a:p>
          <a:p>
            <a:pPr>
              <a:buFont typeface="Arial" panose="020B0604020202020204" pitchFamily="34" charset="0"/>
              <a:buChar char="•"/>
            </a:pPr>
            <a:endParaRPr lang="fr-FR" dirty="0"/>
          </a:p>
          <a:p>
            <a:pPr>
              <a:buFont typeface="Arial" panose="020B0604020202020204" pitchFamily="34" charset="0"/>
              <a:buChar char="•"/>
            </a:pPr>
            <a:r>
              <a:rPr lang="fr-FR" dirty="0"/>
              <a:t>Nombres de lignes et de colonnes : 518404 et 4.</a:t>
            </a:r>
          </a:p>
          <a:p>
            <a:pPr>
              <a:buFont typeface="Arial" panose="020B0604020202020204" pitchFamily="34" charset="0"/>
              <a:buChar char="•"/>
            </a:pPr>
            <a:endParaRPr lang="fr-FR" dirty="0"/>
          </a:p>
          <a:p>
            <a:pPr>
              <a:buFont typeface="Arial" panose="020B0604020202020204" pitchFamily="34" charset="0"/>
              <a:buChar char="•"/>
            </a:pPr>
            <a:endParaRPr lang="fr-FR" dirty="0"/>
          </a:p>
        </p:txBody>
      </p:sp>
      <p:pic>
        <p:nvPicPr>
          <p:cNvPr id="6" name="Image 5">
            <a:extLst>
              <a:ext uri="{FF2B5EF4-FFF2-40B4-BE49-F238E27FC236}">
                <a16:creationId xmlns:a16="http://schemas.microsoft.com/office/drawing/2014/main" id="{EBDAC79D-C633-B7D0-3151-010CFF132739}"/>
              </a:ext>
            </a:extLst>
          </p:cNvPr>
          <p:cNvPicPr>
            <a:picLocks noChangeAspect="1"/>
          </p:cNvPicPr>
          <p:nvPr/>
        </p:nvPicPr>
        <p:blipFill>
          <a:blip r:embed="rId2"/>
          <a:stretch>
            <a:fillRect/>
          </a:stretch>
        </p:blipFill>
        <p:spPr>
          <a:xfrm>
            <a:off x="6944568" y="1363948"/>
            <a:ext cx="4763165" cy="1333686"/>
          </a:xfrm>
          <a:prstGeom prst="rect">
            <a:avLst/>
          </a:prstGeom>
        </p:spPr>
      </p:pic>
      <p:pic>
        <p:nvPicPr>
          <p:cNvPr id="8" name="Image 7">
            <a:extLst>
              <a:ext uri="{FF2B5EF4-FFF2-40B4-BE49-F238E27FC236}">
                <a16:creationId xmlns:a16="http://schemas.microsoft.com/office/drawing/2014/main" id="{D9AF6B69-2DB1-DDD2-C875-4D369B96EE52}"/>
              </a:ext>
            </a:extLst>
          </p:cNvPr>
          <p:cNvPicPr>
            <a:picLocks noChangeAspect="1"/>
          </p:cNvPicPr>
          <p:nvPr/>
        </p:nvPicPr>
        <p:blipFill>
          <a:blip r:embed="rId3"/>
          <a:stretch>
            <a:fillRect/>
          </a:stretch>
        </p:blipFill>
        <p:spPr>
          <a:xfrm>
            <a:off x="2407038" y="5365381"/>
            <a:ext cx="2010056" cy="571580"/>
          </a:xfrm>
          <a:prstGeom prst="rect">
            <a:avLst/>
          </a:prstGeom>
        </p:spPr>
      </p:pic>
    </p:spTree>
    <p:extLst>
      <p:ext uri="{BB962C8B-B14F-4D97-AF65-F5344CB8AC3E}">
        <p14:creationId xmlns:p14="http://schemas.microsoft.com/office/powerpoint/2010/main" val="3995133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B169ACD-4205-A3C5-1C06-AAB48B476DB6}"/>
              </a:ext>
            </a:extLst>
          </p:cNvPr>
          <p:cNvPicPr>
            <a:picLocks noChangeAspect="1"/>
          </p:cNvPicPr>
          <p:nvPr/>
        </p:nvPicPr>
        <p:blipFill>
          <a:blip r:embed="rId2"/>
          <a:stretch>
            <a:fillRect/>
          </a:stretch>
        </p:blipFill>
        <p:spPr>
          <a:xfrm>
            <a:off x="1727200" y="857607"/>
            <a:ext cx="8364646" cy="5657923"/>
          </a:xfrm>
          <a:prstGeom prst="rect">
            <a:avLst/>
          </a:prstGeom>
        </p:spPr>
      </p:pic>
      <p:sp>
        <p:nvSpPr>
          <p:cNvPr id="2" name="ZoneTexte 1">
            <a:extLst>
              <a:ext uri="{FF2B5EF4-FFF2-40B4-BE49-F238E27FC236}">
                <a16:creationId xmlns:a16="http://schemas.microsoft.com/office/drawing/2014/main" id="{969B56D2-D35A-22DC-183C-500571AB88E1}"/>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4310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F75B3-451E-2E8C-95B2-E4E50AE3BCB3}"/>
              </a:ext>
            </a:extLst>
          </p:cNvPr>
          <p:cNvSpPr>
            <a:spLocks noGrp="1"/>
          </p:cNvSpPr>
          <p:nvPr>
            <p:ph type="title"/>
          </p:nvPr>
        </p:nvSpPr>
        <p:spPr>
          <a:xfrm>
            <a:off x="561364" y="796926"/>
            <a:ext cx="10515600" cy="1635882"/>
          </a:xfrm>
        </p:spPr>
        <p:txBody>
          <a:bodyPr>
            <a:normAutofit/>
          </a:bodyPr>
          <a:lstStyle/>
          <a:p>
            <a:pPr algn="ctr"/>
            <a:r>
              <a:rPr lang="fr-FR" dirty="0"/>
              <a:t>Rappel de l’objectif et de la méthode :</a:t>
            </a:r>
            <a:br>
              <a:rPr lang="fr-FR" dirty="0"/>
            </a:br>
            <a:endParaRPr lang="fr-FR" dirty="0"/>
          </a:p>
        </p:txBody>
      </p:sp>
      <p:sp>
        <p:nvSpPr>
          <p:cNvPr id="3" name="Espace réservé du contenu 2">
            <a:extLst>
              <a:ext uri="{FF2B5EF4-FFF2-40B4-BE49-F238E27FC236}">
                <a16:creationId xmlns:a16="http://schemas.microsoft.com/office/drawing/2014/main" id="{FF7EC015-A6AA-168B-1DA7-14348F00BED8}"/>
              </a:ext>
            </a:extLst>
          </p:cNvPr>
          <p:cNvSpPr>
            <a:spLocks noGrp="1"/>
          </p:cNvSpPr>
          <p:nvPr>
            <p:ph idx="1"/>
          </p:nvPr>
        </p:nvSpPr>
        <p:spPr>
          <a:xfrm>
            <a:off x="1994263" y="2142389"/>
            <a:ext cx="8395063" cy="3691155"/>
          </a:xfrm>
        </p:spPr>
        <p:txBody>
          <a:bodyPr>
            <a:normAutofit fontScale="85000" lnSpcReduction="10000"/>
          </a:bodyPr>
          <a:lstStyle/>
          <a:p>
            <a:pPr marL="0" indent="0">
              <a:buNone/>
            </a:pPr>
            <a:endParaRPr lang="fr-FR" dirty="0"/>
          </a:p>
          <a:p>
            <a:pPr marL="0" indent="0" algn="just">
              <a:lnSpc>
                <a:spcPct val="170000"/>
              </a:lnSpc>
              <a:buNone/>
            </a:pPr>
            <a:r>
              <a:rPr lang="fr-FR" b="1" i="1" u="sng" dirty="0"/>
              <a:t>Objectif</a:t>
            </a:r>
            <a:r>
              <a:rPr lang="fr-FR" dirty="0"/>
              <a:t> : </a:t>
            </a:r>
          </a:p>
          <a:p>
            <a:pPr marL="0" indent="0" algn="just">
              <a:lnSpc>
                <a:spcPct val="170000"/>
              </a:lnSpc>
              <a:buNone/>
            </a:pPr>
            <a:r>
              <a:rPr lang="fr-FR" dirty="0"/>
              <a:t>Trouver des pays avec un fort potentiel de clients pour « </a:t>
            </a:r>
            <a:r>
              <a:rPr lang="fr-FR" dirty="0" err="1"/>
              <a:t>Academy</a:t>
            </a:r>
            <a:r>
              <a:rPr lang="fr-FR" dirty="0"/>
              <a:t> » et voir comment ce potentiel pourrait évoluer.</a:t>
            </a:r>
          </a:p>
          <a:p>
            <a:pPr marL="0" indent="0" algn="just">
              <a:lnSpc>
                <a:spcPct val="150000"/>
              </a:lnSpc>
              <a:buNone/>
            </a:pPr>
            <a:endParaRPr lang="fr-FR" dirty="0"/>
          </a:p>
          <a:p>
            <a:pPr marL="0" indent="0" algn="just">
              <a:lnSpc>
                <a:spcPct val="170000"/>
              </a:lnSpc>
              <a:buNone/>
            </a:pPr>
            <a:r>
              <a:rPr lang="fr-FR" b="1" i="1" u="sng" dirty="0"/>
              <a:t>Méthode</a:t>
            </a:r>
            <a:r>
              <a:rPr lang="fr-FR" dirty="0"/>
              <a:t> : </a:t>
            </a:r>
          </a:p>
          <a:p>
            <a:pPr marL="0" indent="0" algn="just">
              <a:lnSpc>
                <a:spcPct val="170000"/>
              </a:lnSpc>
              <a:buNone/>
            </a:pPr>
            <a:r>
              <a:rPr lang="fr-FR" dirty="0"/>
              <a:t>Une analyse exploratoire nous aidera à déterminer si les données sur l’éducation de la banque mondiale permettent d’enrichir la réflexion autour du projet d’expansion.</a:t>
            </a:r>
          </a:p>
        </p:txBody>
      </p:sp>
      <p:sp>
        <p:nvSpPr>
          <p:cNvPr id="5" name="ZoneTexte 4">
            <a:extLst>
              <a:ext uri="{FF2B5EF4-FFF2-40B4-BE49-F238E27FC236}">
                <a16:creationId xmlns:a16="http://schemas.microsoft.com/office/drawing/2014/main" id="{A80434F0-2969-7C02-A5E6-976AF59EAED0}"/>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630786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EDE63-50A5-D7F5-09BE-D317C1BF7D62}"/>
              </a:ext>
            </a:extLst>
          </p:cNvPr>
          <p:cNvSpPr>
            <a:spLocks noGrp="1"/>
          </p:cNvSpPr>
          <p:nvPr>
            <p:ph type="title"/>
          </p:nvPr>
        </p:nvSpPr>
        <p:spPr/>
        <p:txBody>
          <a:bodyPr/>
          <a:lstStyle/>
          <a:p>
            <a:pPr algn="ctr"/>
            <a:r>
              <a:rPr lang="fr-FR" dirty="0">
                <a:solidFill>
                  <a:schemeClr val="bg1"/>
                </a:solidFill>
              </a:rPr>
              <a:t>EdStatsSeries.csv</a:t>
            </a:r>
          </a:p>
        </p:txBody>
      </p:sp>
      <p:sp>
        <p:nvSpPr>
          <p:cNvPr id="4" name="ZoneTexte 3">
            <a:extLst>
              <a:ext uri="{FF2B5EF4-FFF2-40B4-BE49-F238E27FC236}">
                <a16:creationId xmlns:a16="http://schemas.microsoft.com/office/drawing/2014/main" id="{05FBB2CA-B455-9DB2-F223-15364031C8CA}"/>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7847593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A9F202B-5B9F-9CD6-E584-8FA9AC5566C5}"/>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6" name="Espace réservé du contenu 6">
            <a:extLst>
              <a:ext uri="{FF2B5EF4-FFF2-40B4-BE49-F238E27FC236}">
                <a16:creationId xmlns:a16="http://schemas.microsoft.com/office/drawing/2014/main" id="{DAB71185-0452-86CD-6BFC-C8458026D156}"/>
              </a:ext>
            </a:extLst>
          </p:cNvPr>
          <p:cNvSpPr txBox="1">
            <a:spLocks/>
          </p:cNvSpPr>
          <p:nvPr/>
        </p:nvSpPr>
        <p:spPr>
          <a:xfrm>
            <a:off x="821267" y="1465330"/>
            <a:ext cx="6115787" cy="392734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fr-FR" dirty="0"/>
              <a:t>Ce fichier nous donne des précisions sur les indicateurs économiques et démographiques. </a:t>
            </a:r>
          </a:p>
          <a:p>
            <a:pPr>
              <a:buFont typeface="Arial" panose="020B0604020202020204" pitchFamily="34" charset="0"/>
              <a:buChar char="•"/>
            </a:pPr>
            <a:endParaRPr lang="fr-FR" dirty="0"/>
          </a:p>
          <a:p>
            <a:pPr>
              <a:buFont typeface="Arial" panose="020B0604020202020204" pitchFamily="34" charset="0"/>
              <a:buChar char="•"/>
            </a:pPr>
            <a:r>
              <a:rPr lang="fr-FR" dirty="0"/>
              <a:t>Taux de remplissage moyen des données : 29,69%.</a:t>
            </a:r>
          </a:p>
          <a:p>
            <a:pPr>
              <a:buFont typeface="Arial" panose="020B0604020202020204" pitchFamily="34" charset="0"/>
              <a:buChar char="•"/>
            </a:pPr>
            <a:endParaRPr lang="fr-FR" dirty="0"/>
          </a:p>
          <a:p>
            <a:pPr>
              <a:buFont typeface="Arial" panose="020B0604020202020204" pitchFamily="34" charset="0"/>
              <a:buChar char="•"/>
            </a:pPr>
            <a:r>
              <a:rPr lang="fr-FR" dirty="0"/>
              <a:t>Aucun doublon n’a été trouvé.</a:t>
            </a:r>
          </a:p>
          <a:p>
            <a:pPr>
              <a:buFont typeface="Arial" panose="020B0604020202020204" pitchFamily="34" charset="0"/>
              <a:buChar char="•"/>
            </a:pPr>
            <a:endParaRPr lang="fr-FR" dirty="0"/>
          </a:p>
          <a:p>
            <a:pPr>
              <a:buFont typeface="Arial" panose="020B0604020202020204" pitchFamily="34" charset="0"/>
              <a:buChar char="•"/>
            </a:pPr>
            <a:r>
              <a:rPr lang="fr-FR" dirty="0"/>
              <a:t>Nombres de lignes et de colonnes : 3665 et 20.</a:t>
            </a:r>
          </a:p>
          <a:p>
            <a:pPr>
              <a:buFont typeface="Arial" panose="020B0604020202020204" pitchFamily="34" charset="0"/>
              <a:buChar char="•"/>
            </a:pPr>
            <a:endParaRPr lang="fr-FR" dirty="0"/>
          </a:p>
          <a:p>
            <a:pPr>
              <a:buFont typeface="Arial" panose="020B0604020202020204" pitchFamily="34" charset="0"/>
              <a:buChar char="•"/>
            </a:pPr>
            <a:endParaRPr lang="fr-FR" dirty="0"/>
          </a:p>
        </p:txBody>
      </p:sp>
      <p:pic>
        <p:nvPicPr>
          <p:cNvPr id="7" name="Image 6">
            <a:extLst>
              <a:ext uri="{FF2B5EF4-FFF2-40B4-BE49-F238E27FC236}">
                <a16:creationId xmlns:a16="http://schemas.microsoft.com/office/drawing/2014/main" id="{39D056BA-044A-C821-4FB5-367AE2749464}"/>
              </a:ext>
            </a:extLst>
          </p:cNvPr>
          <p:cNvPicPr>
            <a:picLocks noChangeAspect="1"/>
          </p:cNvPicPr>
          <p:nvPr/>
        </p:nvPicPr>
        <p:blipFill>
          <a:blip r:embed="rId2"/>
          <a:stretch>
            <a:fillRect/>
          </a:stretch>
        </p:blipFill>
        <p:spPr>
          <a:xfrm>
            <a:off x="7079933" y="1465330"/>
            <a:ext cx="4534533" cy="3877216"/>
          </a:xfrm>
          <a:prstGeom prst="rect">
            <a:avLst/>
          </a:prstGeom>
        </p:spPr>
      </p:pic>
      <p:pic>
        <p:nvPicPr>
          <p:cNvPr id="8" name="Image 7">
            <a:extLst>
              <a:ext uri="{FF2B5EF4-FFF2-40B4-BE49-F238E27FC236}">
                <a16:creationId xmlns:a16="http://schemas.microsoft.com/office/drawing/2014/main" id="{918D0512-5190-7002-2BA2-575E85A08A8C}"/>
              </a:ext>
            </a:extLst>
          </p:cNvPr>
          <p:cNvPicPr>
            <a:picLocks noChangeAspect="1"/>
          </p:cNvPicPr>
          <p:nvPr/>
        </p:nvPicPr>
        <p:blipFill>
          <a:blip r:embed="rId3"/>
          <a:stretch>
            <a:fillRect/>
          </a:stretch>
        </p:blipFill>
        <p:spPr>
          <a:xfrm>
            <a:off x="1509317" y="4653944"/>
            <a:ext cx="1267002" cy="581106"/>
          </a:xfrm>
          <a:prstGeom prst="rect">
            <a:avLst/>
          </a:prstGeom>
        </p:spPr>
      </p:pic>
    </p:spTree>
    <p:extLst>
      <p:ext uri="{BB962C8B-B14F-4D97-AF65-F5344CB8AC3E}">
        <p14:creationId xmlns:p14="http://schemas.microsoft.com/office/powerpoint/2010/main" val="26426684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A85CA-7EC8-11D1-A198-8EA43E15A41A}"/>
              </a:ext>
            </a:extLst>
          </p:cNvPr>
          <p:cNvSpPr>
            <a:spLocks noGrp="1"/>
          </p:cNvSpPr>
          <p:nvPr>
            <p:ph type="title"/>
          </p:nvPr>
        </p:nvSpPr>
        <p:spPr/>
        <p:txBody>
          <a:bodyPr/>
          <a:lstStyle/>
          <a:p>
            <a:r>
              <a:rPr lang="fr-FR" dirty="0"/>
              <a:t>Que disent les données ? Conclusion</a:t>
            </a:r>
          </a:p>
        </p:txBody>
      </p:sp>
      <p:sp>
        <p:nvSpPr>
          <p:cNvPr id="5" name="Espace réservé du contenu 6">
            <a:extLst>
              <a:ext uri="{FF2B5EF4-FFF2-40B4-BE49-F238E27FC236}">
                <a16:creationId xmlns:a16="http://schemas.microsoft.com/office/drawing/2014/main" id="{D020F918-8A6F-DEED-F8D3-66ED9F02564B}"/>
              </a:ext>
            </a:extLst>
          </p:cNvPr>
          <p:cNvSpPr txBox="1">
            <a:spLocks/>
          </p:cNvSpPr>
          <p:nvPr/>
        </p:nvSpPr>
        <p:spPr>
          <a:xfrm>
            <a:off x="1811383" y="2414192"/>
            <a:ext cx="8604069" cy="3470140"/>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lgn="just">
              <a:buFont typeface="Arial" panose="020B0604020202020204" pitchFamily="34" charset="0"/>
              <a:buChar char="•"/>
            </a:pPr>
            <a:r>
              <a:rPr lang="fr-FR" dirty="0"/>
              <a:t>Les données utilisables sont concentrées sur les années :</a:t>
            </a:r>
          </a:p>
          <a:p>
            <a:pPr marL="685800" lvl="1" algn="just">
              <a:buFont typeface="Courier New" panose="02070309020205020404" pitchFamily="49" charset="0"/>
              <a:buChar char="o"/>
            </a:pPr>
            <a:r>
              <a:rPr lang="fr-FR" dirty="0"/>
              <a:t>à partir de 1999,</a:t>
            </a:r>
          </a:p>
          <a:p>
            <a:pPr marL="685800" lvl="1" algn="just">
              <a:buFont typeface="Courier New" panose="02070309020205020404" pitchFamily="49" charset="0"/>
              <a:buChar char="o"/>
            </a:pPr>
            <a:r>
              <a:rPr lang="fr-FR" dirty="0"/>
              <a:t>jusqu’en 2012 puis baisse de données.</a:t>
            </a:r>
          </a:p>
          <a:p>
            <a:pPr marL="400050" lvl="1" indent="0" algn="just">
              <a:buNone/>
            </a:pPr>
            <a:endParaRPr lang="fr-FR" dirty="0"/>
          </a:p>
          <a:p>
            <a:pPr algn="just">
              <a:buFont typeface="Arial" panose="020B0604020202020204" pitchFamily="34" charset="0"/>
              <a:buChar char="•"/>
            </a:pPr>
            <a:r>
              <a:rPr lang="fr-FR" dirty="0"/>
              <a:t>Les dates temporelles sélectionnées sont à valider.</a:t>
            </a:r>
          </a:p>
          <a:p>
            <a:pPr marL="0" indent="0" algn="just">
              <a:buNone/>
            </a:pPr>
            <a:endParaRPr lang="fr-FR" dirty="0"/>
          </a:p>
          <a:p>
            <a:pPr algn="just">
              <a:buFont typeface="Arial" panose="020B0604020202020204" pitchFamily="34" charset="0"/>
              <a:buChar char="•"/>
            </a:pPr>
            <a:r>
              <a:rPr lang="fr-FR" dirty="0"/>
              <a:t> La formation en ligne impose des appareils informatiques compatibles. </a:t>
            </a:r>
          </a:p>
          <a:p>
            <a:pPr>
              <a:buFont typeface="Arial" panose="020B0604020202020204" pitchFamily="34" charset="0"/>
              <a:buChar char="•"/>
            </a:pPr>
            <a:endParaRPr lang="fr-FR" dirty="0"/>
          </a:p>
          <a:p>
            <a:pPr>
              <a:buFont typeface="Arial" panose="020B0604020202020204" pitchFamily="34" charset="0"/>
              <a:buChar char="•"/>
            </a:pPr>
            <a:endParaRPr lang="fr-FR" dirty="0"/>
          </a:p>
        </p:txBody>
      </p:sp>
      <p:sp>
        <p:nvSpPr>
          <p:cNvPr id="6" name="ZoneTexte 5">
            <a:extLst>
              <a:ext uri="{FF2B5EF4-FFF2-40B4-BE49-F238E27FC236}">
                <a16:creationId xmlns:a16="http://schemas.microsoft.com/office/drawing/2014/main" id="{72BF8D04-13D2-FF0E-3F4C-270E02ECA52D}"/>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3611278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F888B-5126-E57A-7C5D-9AC726016EC6}"/>
              </a:ext>
            </a:extLst>
          </p:cNvPr>
          <p:cNvSpPr>
            <a:spLocks noGrp="1"/>
          </p:cNvSpPr>
          <p:nvPr>
            <p:ph type="title"/>
          </p:nvPr>
        </p:nvSpPr>
        <p:spPr>
          <a:xfrm>
            <a:off x="2237136" y="2526643"/>
            <a:ext cx="2754314" cy="2283824"/>
          </a:xfrm>
        </p:spPr>
        <p:txBody>
          <a:bodyPr/>
          <a:lstStyle/>
          <a:p>
            <a:r>
              <a:rPr lang="fr-FR" dirty="0"/>
              <a:t>Partie 2 </a:t>
            </a:r>
          </a:p>
        </p:txBody>
      </p:sp>
      <p:sp>
        <p:nvSpPr>
          <p:cNvPr id="3" name="Espace réservé du texte 2">
            <a:extLst>
              <a:ext uri="{FF2B5EF4-FFF2-40B4-BE49-F238E27FC236}">
                <a16:creationId xmlns:a16="http://schemas.microsoft.com/office/drawing/2014/main" id="{FD681695-91E2-2120-4BAE-09A098716905}"/>
              </a:ext>
            </a:extLst>
          </p:cNvPr>
          <p:cNvSpPr>
            <a:spLocks noGrp="1"/>
          </p:cNvSpPr>
          <p:nvPr>
            <p:ph type="body" idx="1"/>
          </p:nvPr>
        </p:nvSpPr>
        <p:spPr>
          <a:xfrm>
            <a:off x="6895558" y="2526643"/>
            <a:ext cx="4382042" cy="2283823"/>
          </a:xfrm>
        </p:spPr>
        <p:txBody>
          <a:bodyPr/>
          <a:lstStyle/>
          <a:p>
            <a:r>
              <a:rPr lang="fr-FR" b="1" dirty="0"/>
              <a:t>Des indicateurs significatifs ?</a:t>
            </a:r>
          </a:p>
        </p:txBody>
      </p:sp>
      <p:sp>
        <p:nvSpPr>
          <p:cNvPr id="4" name="ZoneTexte 3">
            <a:extLst>
              <a:ext uri="{FF2B5EF4-FFF2-40B4-BE49-F238E27FC236}">
                <a16:creationId xmlns:a16="http://schemas.microsoft.com/office/drawing/2014/main" id="{FDE64A11-3700-FB51-DB17-5CB4AD934C0D}"/>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209725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50E556CF-1101-EE46-2F0C-B3489B570FCF}"/>
              </a:ext>
            </a:extLst>
          </p:cNvPr>
          <p:cNvPicPr>
            <a:picLocks noChangeAspect="1"/>
          </p:cNvPicPr>
          <p:nvPr/>
        </p:nvPicPr>
        <p:blipFill>
          <a:blip r:embed="rId2"/>
          <a:stretch>
            <a:fillRect/>
          </a:stretch>
        </p:blipFill>
        <p:spPr>
          <a:xfrm>
            <a:off x="5227682" y="1885610"/>
            <a:ext cx="2838846" cy="3419952"/>
          </a:xfrm>
          <a:prstGeom prst="rect">
            <a:avLst/>
          </a:prstGeom>
        </p:spPr>
      </p:pic>
      <p:pic>
        <p:nvPicPr>
          <p:cNvPr id="8" name="Image 7">
            <a:extLst>
              <a:ext uri="{FF2B5EF4-FFF2-40B4-BE49-F238E27FC236}">
                <a16:creationId xmlns:a16="http://schemas.microsoft.com/office/drawing/2014/main" id="{27DF7C47-FB2D-B032-EBCF-7E16A90FE16F}"/>
              </a:ext>
            </a:extLst>
          </p:cNvPr>
          <p:cNvPicPr>
            <a:picLocks noChangeAspect="1"/>
          </p:cNvPicPr>
          <p:nvPr/>
        </p:nvPicPr>
        <p:blipFill>
          <a:blip r:embed="rId3"/>
          <a:stretch>
            <a:fillRect/>
          </a:stretch>
        </p:blipFill>
        <p:spPr>
          <a:xfrm>
            <a:off x="8295491" y="1876083"/>
            <a:ext cx="3381847" cy="3429479"/>
          </a:xfrm>
          <a:prstGeom prst="rect">
            <a:avLst/>
          </a:prstGeom>
        </p:spPr>
      </p:pic>
      <p:sp>
        <p:nvSpPr>
          <p:cNvPr id="9" name="ZoneTexte 8">
            <a:extLst>
              <a:ext uri="{FF2B5EF4-FFF2-40B4-BE49-F238E27FC236}">
                <a16:creationId xmlns:a16="http://schemas.microsoft.com/office/drawing/2014/main" id="{F22E8DD1-38E0-E7F0-F06D-E16EBB6F0EE0}"/>
              </a:ext>
            </a:extLst>
          </p:cNvPr>
          <p:cNvSpPr txBox="1"/>
          <p:nvPr/>
        </p:nvSpPr>
        <p:spPr>
          <a:xfrm>
            <a:off x="293262" y="1836497"/>
            <a:ext cx="4705457" cy="1754326"/>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fr-FR" dirty="0"/>
              <a:t>On cherche les indicateurs les plus utilisés à partir du fichier </a:t>
            </a:r>
            <a:r>
              <a:rPr lang="fr-FR" dirty="0" err="1"/>
              <a:t>EdStatsData</a:t>
            </a:r>
            <a:r>
              <a:rPr lang="fr-FR" dirty="0"/>
              <a:t> qui contient le plus de données.</a:t>
            </a:r>
          </a:p>
          <a:p>
            <a:pPr marL="285750" indent="-285750" algn="just">
              <a:buClr>
                <a:schemeClr val="accent1"/>
              </a:buClr>
              <a:buFont typeface="Arial" panose="020B0604020202020204" pitchFamily="34" charset="0"/>
              <a:buChar char="•"/>
            </a:pPr>
            <a:endParaRPr lang="fr-FR" dirty="0"/>
          </a:p>
          <a:p>
            <a:pPr marL="285750" indent="-285750" algn="just">
              <a:buClr>
                <a:schemeClr val="accent1"/>
              </a:buClr>
              <a:buFont typeface="Arial" panose="020B0604020202020204" pitchFamily="34" charset="0"/>
              <a:buChar char="•"/>
            </a:pPr>
            <a:r>
              <a:rPr lang="fr-FR" dirty="0"/>
              <a:t>On constate la présence de différentes catégories d’indicateurs.</a:t>
            </a:r>
          </a:p>
        </p:txBody>
      </p:sp>
      <p:sp>
        <p:nvSpPr>
          <p:cNvPr id="3" name="ZoneTexte 2">
            <a:extLst>
              <a:ext uri="{FF2B5EF4-FFF2-40B4-BE49-F238E27FC236}">
                <a16:creationId xmlns:a16="http://schemas.microsoft.com/office/drawing/2014/main" id="{4C02C8AF-302D-6971-1D9E-396297EDF407}"/>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3603745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6B0F4C6-D05F-B91B-9F9C-029C9FB6A60F}"/>
              </a:ext>
            </a:extLst>
          </p:cNvPr>
          <p:cNvPicPr>
            <a:picLocks noChangeAspect="1"/>
          </p:cNvPicPr>
          <p:nvPr/>
        </p:nvPicPr>
        <p:blipFill>
          <a:blip r:embed="rId2"/>
          <a:stretch>
            <a:fillRect/>
          </a:stretch>
        </p:blipFill>
        <p:spPr>
          <a:xfrm>
            <a:off x="7710308" y="2036593"/>
            <a:ext cx="2562583" cy="2429214"/>
          </a:xfrm>
          <a:prstGeom prst="rect">
            <a:avLst/>
          </a:prstGeom>
        </p:spPr>
      </p:pic>
      <p:sp>
        <p:nvSpPr>
          <p:cNvPr id="4" name="ZoneTexte 3">
            <a:extLst>
              <a:ext uri="{FF2B5EF4-FFF2-40B4-BE49-F238E27FC236}">
                <a16:creationId xmlns:a16="http://schemas.microsoft.com/office/drawing/2014/main" id="{46444988-C7F8-8BF4-B528-BC508243E016}"/>
              </a:ext>
            </a:extLst>
          </p:cNvPr>
          <p:cNvSpPr txBox="1"/>
          <p:nvPr/>
        </p:nvSpPr>
        <p:spPr>
          <a:xfrm>
            <a:off x="1286932" y="2130214"/>
            <a:ext cx="5749593" cy="1200329"/>
          </a:xfrm>
          <a:prstGeom prst="rect">
            <a:avLst/>
          </a:prstGeom>
          <a:noFill/>
        </p:spPr>
        <p:txBody>
          <a:bodyPr wrap="square" rtlCol="0">
            <a:spAutoFit/>
          </a:bodyPr>
          <a:lstStyle/>
          <a:p>
            <a:pPr marL="285750" indent="-285750" algn="just">
              <a:buClr>
                <a:schemeClr val="accent1"/>
              </a:buClr>
              <a:buFont typeface="Arial" panose="020B0604020202020204" pitchFamily="34" charset="0"/>
              <a:buChar char="•"/>
            </a:pPr>
            <a:r>
              <a:rPr lang="fr-FR" dirty="0"/>
              <a:t>A partir de ces résultats, nous allons nous concentrer sur les plus représentés pour trouver des indicateurs significatifs. On prendra les cinq premiers.</a:t>
            </a:r>
          </a:p>
        </p:txBody>
      </p:sp>
      <p:sp>
        <p:nvSpPr>
          <p:cNvPr id="5" name="ZoneTexte 4">
            <a:extLst>
              <a:ext uri="{FF2B5EF4-FFF2-40B4-BE49-F238E27FC236}">
                <a16:creationId xmlns:a16="http://schemas.microsoft.com/office/drawing/2014/main" id="{C0752C69-3CB7-D448-E1E6-3F7911717544}"/>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6436531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04FD45C5-21A2-D752-7DFC-A6D2BD3AC69D}"/>
              </a:ext>
            </a:extLst>
          </p:cNvPr>
          <p:cNvPicPr>
            <a:picLocks noChangeAspect="1"/>
          </p:cNvPicPr>
          <p:nvPr/>
        </p:nvPicPr>
        <p:blipFill>
          <a:blip r:embed="rId2"/>
          <a:stretch>
            <a:fillRect/>
          </a:stretch>
        </p:blipFill>
        <p:spPr>
          <a:xfrm>
            <a:off x="1147846" y="2702414"/>
            <a:ext cx="4759428" cy="3211241"/>
          </a:xfrm>
          <a:prstGeom prst="rect">
            <a:avLst/>
          </a:prstGeom>
        </p:spPr>
      </p:pic>
      <p:pic>
        <p:nvPicPr>
          <p:cNvPr id="4" name="Image 3">
            <a:extLst>
              <a:ext uri="{FF2B5EF4-FFF2-40B4-BE49-F238E27FC236}">
                <a16:creationId xmlns:a16="http://schemas.microsoft.com/office/drawing/2014/main" id="{4661DD04-87A4-945A-183A-12B4EA757066}"/>
              </a:ext>
            </a:extLst>
          </p:cNvPr>
          <p:cNvPicPr>
            <a:picLocks noChangeAspect="1"/>
          </p:cNvPicPr>
          <p:nvPr/>
        </p:nvPicPr>
        <p:blipFill>
          <a:blip r:embed="rId3"/>
          <a:stretch>
            <a:fillRect/>
          </a:stretch>
        </p:blipFill>
        <p:spPr>
          <a:xfrm>
            <a:off x="6408862" y="2702417"/>
            <a:ext cx="4734963" cy="3211238"/>
          </a:xfrm>
          <a:prstGeom prst="rect">
            <a:avLst/>
          </a:prstGeom>
        </p:spPr>
      </p:pic>
      <p:sp>
        <p:nvSpPr>
          <p:cNvPr id="5" name="ZoneTexte 4">
            <a:extLst>
              <a:ext uri="{FF2B5EF4-FFF2-40B4-BE49-F238E27FC236}">
                <a16:creationId xmlns:a16="http://schemas.microsoft.com/office/drawing/2014/main" id="{8EA3F800-100B-6199-B272-0E2CA3D94F0A}"/>
              </a:ext>
            </a:extLst>
          </p:cNvPr>
          <p:cNvSpPr txBox="1"/>
          <p:nvPr/>
        </p:nvSpPr>
        <p:spPr>
          <a:xfrm>
            <a:off x="1407805" y="944345"/>
            <a:ext cx="8998938" cy="1754326"/>
          </a:xfrm>
          <a:prstGeom prst="rect">
            <a:avLst/>
          </a:prstGeom>
          <a:noFill/>
        </p:spPr>
        <p:txBody>
          <a:bodyPr wrap="square" rtlCol="0">
            <a:spAutoFit/>
          </a:bodyPr>
          <a:lstStyle/>
          <a:p>
            <a:pPr marL="285750" indent="-285750">
              <a:buClr>
                <a:srgbClr val="92D050"/>
              </a:buClr>
              <a:buFont typeface="Arial" panose="020B0604020202020204" pitchFamily="34" charset="0"/>
              <a:buChar char="•"/>
            </a:pPr>
            <a:r>
              <a:rPr lang="fr-FR" dirty="0"/>
              <a:t>Sur les deux premiers graphiques, il n’y a eu aucun changement. </a:t>
            </a:r>
          </a:p>
          <a:p>
            <a:pPr marL="285750" indent="-285750">
              <a:buClr>
                <a:srgbClr val="92D050"/>
              </a:buClr>
              <a:buFont typeface="Arial" panose="020B0604020202020204" pitchFamily="34" charset="0"/>
              <a:buChar char="•"/>
            </a:pPr>
            <a:endParaRPr lang="fr-FR" dirty="0"/>
          </a:p>
          <a:p>
            <a:pPr marL="285750" indent="-285750">
              <a:buClr>
                <a:srgbClr val="92D050"/>
              </a:buClr>
              <a:buFont typeface="Arial" panose="020B0604020202020204" pitchFamily="34" charset="0"/>
              <a:buChar char="•"/>
            </a:pPr>
            <a:r>
              <a:rPr lang="fr-FR" dirty="0"/>
              <a:t>En revanche, sur le nombre de données par année sur le fichier </a:t>
            </a:r>
            <a:r>
              <a:rPr lang="fr-FR" dirty="0" err="1"/>
              <a:t>EdStatsData</a:t>
            </a:r>
            <a:r>
              <a:rPr lang="fr-FR" dirty="0"/>
              <a:t>, il y a eu un grand changement qui valide notre choix temporel : </a:t>
            </a:r>
          </a:p>
          <a:p>
            <a:pPr marL="742950" lvl="1" indent="-285750">
              <a:buClr>
                <a:srgbClr val="92D050"/>
              </a:buClr>
              <a:buFont typeface="Courier New" panose="02070309020205020404" pitchFamily="49" charset="0"/>
              <a:buChar char="o"/>
            </a:pPr>
            <a:r>
              <a:rPr lang="fr-FR" dirty="0"/>
              <a:t>moins de données, mais plus concentrées sur les années choisies.</a:t>
            </a:r>
          </a:p>
          <a:p>
            <a:pPr>
              <a:buClr>
                <a:srgbClr val="92D050"/>
              </a:buClr>
            </a:pPr>
            <a:r>
              <a:rPr lang="fr-FR" dirty="0"/>
              <a:t> </a:t>
            </a:r>
          </a:p>
        </p:txBody>
      </p:sp>
      <p:sp>
        <p:nvSpPr>
          <p:cNvPr id="6" name="ZoneTexte 5">
            <a:extLst>
              <a:ext uri="{FF2B5EF4-FFF2-40B4-BE49-F238E27FC236}">
                <a16:creationId xmlns:a16="http://schemas.microsoft.com/office/drawing/2014/main" id="{54FB1C67-3C7C-C908-D99D-51E71C0698A7}"/>
              </a:ext>
            </a:extLst>
          </p:cNvPr>
          <p:cNvSpPr txBox="1"/>
          <p:nvPr/>
        </p:nvSpPr>
        <p:spPr>
          <a:xfrm>
            <a:off x="1804571" y="6051662"/>
            <a:ext cx="3222171" cy="369332"/>
          </a:xfrm>
          <a:prstGeom prst="rect">
            <a:avLst/>
          </a:prstGeom>
          <a:noFill/>
        </p:spPr>
        <p:txBody>
          <a:bodyPr wrap="square">
            <a:spAutoFit/>
          </a:bodyPr>
          <a:lstStyle/>
          <a:p>
            <a:r>
              <a:rPr lang="fr-FR" dirty="0"/>
              <a:t>Avant tri des indicateurs </a:t>
            </a:r>
          </a:p>
        </p:txBody>
      </p:sp>
      <p:sp>
        <p:nvSpPr>
          <p:cNvPr id="8" name="ZoneTexte 7">
            <a:extLst>
              <a:ext uri="{FF2B5EF4-FFF2-40B4-BE49-F238E27FC236}">
                <a16:creationId xmlns:a16="http://schemas.microsoft.com/office/drawing/2014/main" id="{402B20F5-C1CA-FD8B-01EC-392B61C6D7E5}"/>
              </a:ext>
            </a:extLst>
          </p:cNvPr>
          <p:cNvSpPr txBox="1"/>
          <p:nvPr/>
        </p:nvSpPr>
        <p:spPr>
          <a:xfrm>
            <a:off x="7184572" y="6116194"/>
            <a:ext cx="3222171" cy="369332"/>
          </a:xfrm>
          <a:prstGeom prst="rect">
            <a:avLst/>
          </a:prstGeom>
          <a:noFill/>
        </p:spPr>
        <p:txBody>
          <a:bodyPr wrap="square">
            <a:spAutoFit/>
          </a:bodyPr>
          <a:lstStyle/>
          <a:p>
            <a:r>
              <a:rPr lang="fr-FR" dirty="0"/>
              <a:t>Avec Tri des indicateurs </a:t>
            </a:r>
          </a:p>
        </p:txBody>
      </p:sp>
      <p:sp>
        <p:nvSpPr>
          <p:cNvPr id="9" name="ZoneTexte 8">
            <a:extLst>
              <a:ext uri="{FF2B5EF4-FFF2-40B4-BE49-F238E27FC236}">
                <a16:creationId xmlns:a16="http://schemas.microsoft.com/office/drawing/2014/main" id="{E0352784-C4EB-25E3-5CAE-B3A4D4DCE91A}"/>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407711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B628607-72DA-5049-F264-FA3C3C73398C}"/>
              </a:ext>
            </a:extLst>
          </p:cNvPr>
          <p:cNvPicPr>
            <a:picLocks noChangeAspect="1"/>
          </p:cNvPicPr>
          <p:nvPr/>
        </p:nvPicPr>
        <p:blipFill>
          <a:blip r:embed="rId2"/>
          <a:stretch>
            <a:fillRect/>
          </a:stretch>
        </p:blipFill>
        <p:spPr>
          <a:xfrm>
            <a:off x="968222" y="1415208"/>
            <a:ext cx="9764488" cy="4467849"/>
          </a:xfrm>
          <a:prstGeom prst="rect">
            <a:avLst/>
          </a:prstGeom>
        </p:spPr>
      </p:pic>
      <p:sp>
        <p:nvSpPr>
          <p:cNvPr id="2" name="ZoneTexte 1">
            <a:extLst>
              <a:ext uri="{FF2B5EF4-FFF2-40B4-BE49-F238E27FC236}">
                <a16:creationId xmlns:a16="http://schemas.microsoft.com/office/drawing/2014/main" id="{48E1DD9F-186B-DB4E-B460-A2E4382EB92B}"/>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647807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FFA5AF37-3BF6-257A-63EB-A74316DFB861}"/>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pic>
        <p:nvPicPr>
          <p:cNvPr id="3" name="Image 2">
            <a:extLst>
              <a:ext uri="{FF2B5EF4-FFF2-40B4-BE49-F238E27FC236}">
                <a16:creationId xmlns:a16="http://schemas.microsoft.com/office/drawing/2014/main" id="{2C25D714-7BCD-7B90-4DF6-5503743F994B}"/>
              </a:ext>
            </a:extLst>
          </p:cNvPr>
          <p:cNvPicPr>
            <a:picLocks noChangeAspect="1"/>
          </p:cNvPicPr>
          <p:nvPr/>
        </p:nvPicPr>
        <p:blipFill>
          <a:blip r:embed="rId2"/>
          <a:stretch>
            <a:fillRect/>
          </a:stretch>
        </p:blipFill>
        <p:spPr>
          <a:xfrm>
            <a:off x="599970" y="2913474"/>
            <a:ext cx="5292829" cy="2193775"/>
          </a:xfrm>
          <a:prstGeom prst="rect">
            <a:avLst/>
          </a:prstGeom>
        </p:spPr>
      </p:pic>
      <p:pic>
        <p:nvPicPr>
          <p:cNvPr id="5" name="Image 4">
            <a:extLst>
              <a:ext uri="{FF2B5EF4-FFF2-40B4-BE49-F238E27FC236}">
                <a16:creationId xmlns:a16="http://schemas.microsoft.com/office/drawing/2014/main" id="{7871020C-CD00-885D-8F4E-F669F9F72597}"/>
              </a:ext>
            </a:extLst>
          </p:cNvPr>
          <p:cNvPicPr>
            <a:picLocks noChangeAspect="1"/>
          </p:cNvPicPr>
          <p:nvPr/>
        </p:nvPicPr>
        <p:blipFill>
          <a:blip r:embed="rId3"/>
          <a:stretch>
            <a:fillRect/>
          </a:stretch>
        </p:blipFill>
        <p:spPr>
          <a:xfrm>
            <a:off x="6096000" y="2913474"/>
            <a:ext cx="5292830" cy="2193775"/>
          </a:xfrm>
          <a:prstGeom prst="rect">
            <a:avLst/>
          </a:prstGeom>
        </p:spPr>
      </p:pic>
      <p:sp>
        <p:nvSpPr>
          <p:cNvPr id="6" name="ZoneTexte 5">
            <a:extLst>
              <a:ext uri="{FF2B5EF4-FFF2-40B4-BE49-F238E27FC236}">
                <a16:creationId xmlns:a16="http://schemas.microsoft.com/office/drawing/2014/main" id="{887C1B6A-219D-C86B-E343-2518786FC042}"/>
              </a:ext>
            </a:extLst>
          </p:cNvPr>
          <p:cNvSpPr txBox="1"/>
          <p:nvPr/>
        </p:nvSpPr>
        <p:spPr>
          <a:xfrm>
            <a:off x="1138686" y="1507066"/>
            <a:ext cx="9413965" cy="646331"/>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fr-FR" dirty="0"/>
              <a:t>Le taux de présence des données a augmenté après notre choix de catégories d’indicateurs.</a:t>
            </a:r>
          </a:p>
        </p:txBody>
      </p:sp>
      <p:sp>
        <p:nvSpPr>
          <p:cNvPr id="7" name="ZoneTexte 6">
            <a:extLst>
              <a:ext uri="{FF2B5EF4-FFF2-40B4-BE49-F238E27FC236}">
                <a16:creationId xmlns:a16="http://schemas.microsoft.com/office/drawing/2014/main" id="{FFDB0588-7302-D8B9-6A2F-6053BEF3FAC3}"/>
              </a:ext>
            </a:extLst>
          </p:cNvPr>
          <p:cNvSpPr txBox="1"/>
          <p:nvPr/>
        </p:nvSpPr>
        <p:spPr>
          <a:xfrm>
            <a:off x="1445623" y="5264003"/>
            <a:ext cx="3117669" cy="369332"/>
          </a:xfrm>
          <a:prstGeom prst="rect">
            <a:avLst/>
          </a:prstGeom>
          <a:noFill/>
        </p:spPr>
        <p:txBody>
          <a:bodyPr wrap="square">
            <a:spAutoFit/>
          </a:bodyPr>
          <a:lstStyle/>
          <a:p>
            <a:r>
              <a:rPr lang="fr-FR" dirty="0"/>
              <a:t>Avant tri des indicateurs </a:t>
            </a:r>
          </a:p>
        </p:txBody>
      </p:sp>
      <p:sp>
        <p:nvSpPr>
          <p:cNvPr id="9" name="ZoneTexte 8">
            <a:extLst>
              <a:ext uri="{FF2B5EF4-FFF2-40B4-BE49-F238E27FC236}">
                <a16:creationId xmlns:a16="http://schemas.microsoft.com/office/drawing/2014/main" id="{C9093DCD-A63C-A208-99CA-13FDF4A393C3}"/>
              </a:ext>
            </a:extLst>
          </p:cNvPr>
          <p:cNvSpPr txBox="1"/>
          <p:nvPr/>
        </p:nvSpPr>
        <p:spPr>
          <a:xfrm>
            <a:off x="7306492" y="5264003"/>
            <a:ext cx="3439885" cy="369332"/>
          </a:xfrm>
          <a:prstGeom prst="rect">
            <a:avLst/>
          </a:prstGeom>
          <a:noFill/>
        </p:spPr>
        <p:txBody>
          <a:bodyPr wrap="square">
            <a:spAutoFit/>
          </a:bodyPr>
          <a:lstStyle/>
          <a:p>
            <a:r>
              <a:rPr lang="fr-FR" dirty="0"/>
              <a:t>Tri des indicateurs </a:t>
            </a:r>
          </a:p>
        </p:txBody>
      </p:sp>
    </p:spTree>
    <p:extLst>
      <p:ext uri="{BB962C8B-B14F-4D97-AF65-F5344CB8AC3E}">
        <p14:creationId xmlns:p14="http://schemas.microsoft.com/office/powerpoint/2010/main" val="18896139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4F0AFD0E-0531-9760-249C-61727ECC7F2A}"/>
              </a:ext>
            </a:extLst>
          </p:cNvPr>
          <p:cNvPicPr>
            <a:picLocks noChangeAspect="1"/>
          </p:cNvPicPr>
          <p:nvPr/>
        </p:nvPicPr>
        <p:blipFill>
          <a:blip r:embed="rId2"/>
          <a:stretch>
            <a:fillRect/>
          </a:stretch>
        </p:blipFill>
        <p:spPr>
          <a:xfrm>
            <a:off x="972451" y="1493549"/>
            <a:ext cx="9840698" cy="4124901"/>
          </a:xfrm>
          <a:prstGeom prst="rect">
            <a:avLst/>
          </a:prstGeom>
        </p:spPr>
      </p:pic>
      <p:sp>
        <p:nvSpPr>
          <p:cNvPr id="2" name="ZoneTexte 1">
            <a:extLst>
              <a:ext uri="{FF2B5EF4-FFF2-40B4-BE49-F238E27FC236}">
                <a16:creationId xmlns:a16="http://schemas.microsoft.com/office/drawing/2014/main" id="{C81CD738-AD49-129B-B017-4D76AB3E74F0}"/>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4024551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79D077-1C08-2416-1C49-F14B14781DAA}"/>
              </a:ext>
            </a:extLst>
          </p:cNvPr>
          <p:cNvSpPr>
            <a:spLocks noGrp="1"/>
          </p:cNvSpPr>
          <p:nvPr>
            <p:ph type="title"/>
          </p:nvPr>
        </p:nvSpPr>
        <p:spPr/>
        <p:txBody>
          <a:bodyPr/>
          <a:lstStyle/>
          <a:p>
            <a:pPr algn="ctr"/>
            <a:r>
              <a:rPr lang="fr-FR" dirty="0"/>
              <a:t>Sommaire</a:t>
            </a:r>
          </a:p>
        </p:txBody>
      </p:sp>
      <p:sp>
        <p:nvSpPr>
          <p:cNvPr id="3" name="Espace réservé du contenu 2">
            <a:extLst>
              <a:ext uri="{FF2B5EF4-FFF2-40B4-BE49-F238E27FC236}">
                <a16:creationId xmlns:a16="http://schemas.microsoft.com/office/drawing/2014/main" id="{BC43E344-3AEF-299B-EF77-66002CFE7D37}"/>
              </a:ext>
            </a:extLst>
          </p:cNvPr>
          <p:cNvSpPr>
            <a:spLocks noGrp="1"/>
          </p:cNvSpPr>
          <p:nvPr>
            <p:ph idx="1"/>
          </p:nvPr>
        </p:nvSpPr>
        <p:spPr>
          <a:xfrm>
            <a:off x="3937805" y="2438037"/>
            <a:ext cx="4316390" cy="2958401"/>
          </a:xfrm>
        </p:spPr>
        <p:txBody>
          <a:bodyPr>
            <a:normAutofit/>
          </a:bodyPr>
          <a:lstStyle/>
          <a:p>
            <a:pPr marL="0" indent="0">
              <a:buNone/>
            </a:pPr>
            <a:r>
              <a:rPr lang="fr-FR" b="1" i="1" u="sng" dirty="0"/>
              <a:t>Projet en en trois étapes :</a:t>
            </a:r>
          </a:p>
          <a:p>
            <a:pPr marL="0" indent="0">
              <a:buNone/>
            </a:pPr>
            <a:endParaRPr lang="fr-FR" b="1" i="1" u="sng" dirty="0"/>
          </a:p>
          <a:p>
            <a:r>
              <a:rPr lang="fr-FR" dirty="0"/>
              <a:t>Que disent les données ?</a:t>
            </a:r>
          </a:p>
          <a:p>
            <a:endParaRPr lang="fr-FR" dirty="0"/>
          </a:p>
          <a:p>
            <a:r>
              <a:rPr lang="fr-FR" dirty="0"/>
              <a:t>Des indicateurs significatifs ?</a:t>
            </a:r>
          </a:p>
          <a:p>
            <a:endParaRPr lang="fr-FR" dirty="0"/>
          </a:p>
          <a:p>
            <a:r>
              <a:rPr lang="fr-FR" dirty="0"/>
              <a:t>Choix des pays</a:t>
            </a:r>
          </a:p>
        </p:txBody>
      </p:sp>
      <p:sp>
        <p:nvSpPr>
          <p:cNvPr id="5" name="ZoneTexte 4">
            <a:extLst>
              <a:ext uri="{FF2B5EF4-FFF2-40B4-BE49-F238E27FC236}">
                <a16:creationId xmlns:a16="http://schemas.microsoft.com/office/drawing/2014/main" id="{89552747-1FEE-1756-A327-76773ACF7318}"/>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26352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B857535F-F66F-2F24-ADE0-ED3DD1AEB121}"/>
              </a:ext>
            </a:extLst>
          </p:cNvPr>
          <p:cNvSpPr txBox="1"/>
          <p:nvPr/>
        </p:nvSpPr>
        <p:spPr>
          <a:xfrm>
            <a:off x="2237377" y="1183329"/>
            <a:ext cx="8038738" cy="2308324"/>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Indicateurs Santé </a:t>
            </a:r>
            <a:r>
              <a:rPr lang="fr-FR" dirty="0"/>
              <a:t>:</a:t>
            </a:r>
          </a:p>
          <a:p>
            <a:endParaRPr lang="fr-FR" dirty="0"/>
          </a:p>
          <a:p>
            <a:pPr marL="714375" indent="-285750" algn="just" defTabSz="539750">
              <a:buClr>
                <a:schemeClr val="accent1"/>
              </a:buClr>
              <a:buFont typeface="Arial" panose="020B0604020202020204" pitchFamily="34" charset="0"/>
              <a:buChar char="•"/>
            </a:pPr>
            <a:r>
              <a:rPr lang="fr-FR" dirty="0"/>
              <a:t>Bien qu’assez représenté dans les données, nous ne garderons pas ces indicateurs. </a:t>
            </a:r>
          </a:p>
          <a:p>
            <a:pPr marL="714375" indent="-285750" algn="just" defTabSz="539750">
              <a:buClr>
                <a:schemeClr val="accent1"/>
              </a:buClr>
            </a:pPr>
            <a:endParaRPr lang="fr-FR" dirty="0"/>
          </a:p>
          <a:p>
            <a:pPr marL="714375" indent="-285750" algn="just" defTabSz="539750">
              <a:buClr>
                <a:schemeClr val="accent1"/>
              </a:buClr>
              <a:buFont typeface="Arial" panose="020B0604020202020204" pitchFamily="34" charset="0"/>
              <a:buChar char="•"/>
            </a:pPr>
            <a:r>
              <a:rPr lang="fr-FR" dirty="0"/>
              <a:t>Ils ne correspondent pas à notre de recherche.</a:t>
            </a:r>
          </a:p>
          <a:p>
            <a:pPr marL="714375" indent="-285750" algn="just" defTabSz="539750">
              <a:buClr>
                <a:schemeClr val="accent1"/>
              </a:buClr>
            </a:pPr>
            <a:endParaRPr lang="fr-FR" dirty="0"/>
          </a:p>
          <a:p>
            <a:pPr marL="714375" indent="-285750" algn="just" defTabSz="539750">
              <a:buClr>
                <a:schemeClr val="accent1"/>
              </a:buClr>
              <a:buFont typeface="Arial" panose="020B0604020202020204" pitchFamily="34" charset="0"/>
              <a:buChar char="•"/>
            </a:pPr>
            <a:r>
              <a:rPr lang="fr-FR" dirty="0"/>
              <a:t>Nous ne les prendrons donc pas en compte.</a:t>
            </a:r>
          </a:p>
        </p:txBody>
      </p:sp>
      <p:pic>
        <p:nvPicPr>
          <p:cNvPr id="5" name="Image 4">
            <a:extLst>
              <a:ext uri="{FF2B5EF4-FFF2-40B4-BE49-F238E27FC236}">
                <a16:creationId xmlns:a16="http://schemas.microsoft.com/office/drawing/2014/main" id="{78326E99-8832-3B24-9B7B-BB10EEA708F4}"/>
              </a:ext>
            </a:extLst>
          </p:cNvPr>
          <p:cNvPicPr>
            <a:picLocks noChangeAspect="1"/>
          </p:cNvPicPr>
          <p:nvPr/>
        </p:nvPicPr>
        <p:blipFill>
          <a:blip r:embed="rId2"/>
          <a:stretch>
            <a:fillRect/>
          </a:stretch>
        </p:blipFill>
        <p:spPr>
          <a:xfrm>
            <a:off x="2489927" y="4018427"/>
            <a:ext cx="6620799" cy="695422"/>
          </a:xfrm>
          <a:prstGeom prst="rect">
            <a:avLst/>
          </a:prstGeom>
        </p:spPr>
      </p:pic>
      <p:sp>
        <p:nvSpPr>
          <p:cNvPr id="2" name="ZoneTexte 1">
            <a:extLst>
              <a:ext uri="{FF2B5EF4-FFF2-40B4-BE49-F238E27FC236}">
                <a16:creationId xmlns:a16="http://schemas.microsoft.com/office/drawing/2014/main" id="{4E36AE07-500E-E2CE-4187-67613CC18860}"/>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5272086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E11364B-32F9-A61E-595D-61147067981B}"/>
              </a:ext>
            </a:extLst>
          </p:cNvPr>
          <p:cNvSpPr txBox="1"/>
          <p:nvPr/>
        </p:nvSpPr>
        <p:spPr>
          <a:xfrm>
            <a:off x="2166741" y="1152207"/>
            <a:ext cx="8161625" cy="1978683"/>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Indicateurs revenus </a:t>
            </a:r>
            <a:r>
              <a:rPr lang="fr-FR" dirty="0"/>
              <a:t>:</a:t>
            </a:r>
          </a:p>
          <a:p>
            <a:endParaRPr lang="fr-FR" dirty="0"/>
          </a:p>
          <a:p>
            <a:pPr marL="627063" indent="-269875">
              <a:buClr>
                <a:schemeClr val="accent1"/>
              </a:buClr>
              <a:buFont typeface="Arial" panose="020B0604020202020204" pitchFamily="34" charset="0"/>
              <a:buChar char="•"/>
            </a:pPr>
            <a:r>
              <a:rPr lang="fr-FR" dirty="0"/>
              <a:t>Nous nous intéressons aux revenus des personnes. </a:t>
            </a:r>
          </a:p>
          <a:p>
            <a:pPr marL="627063" indent="-269875">
              <a:buClr>
                <a:schemeClr val="accent1"/>
              </a:buClr>
              <a:buFont typeface="Arial" panose="020B0604020202020204" pitchFamily="34" charset="0"/>
              <a:buChar char="•"/>
            </a:pPr>
            <a:endParaRPr lang="fr-FR" dirty="0"/>
          </a:p>
          <a:p>
            <a:pPr marL="627063" indent="-269875">
              <a:lnSpc>
                <a:spcPct val="150000"/>
              </a:lnSpc>
              <a:buClr>
                <a:schemeClr val="accent1"/>
              </a:buClr>
              <a:buFont typeface="Arial" panose="020B0604020202020204" pitchFamily="34" charset="0"/>
              <a:buChar char="•"/>
            </a:pPr>
            <a:r>
              <a:rPr lang="fr-FR" dirty="0"/>
              <a:t>Nous gardons donc l’ indicateur :</a:t>
            </a:r>
          </a:p>
          <a:p>
            <a:pPr>
              <a:lnSpc>
                <a:spcPct val="150000"/>
              </a:lnSpc>
            </a:pPr>
            <a:r>
              <a:rPr lang="fr-FR" dirty="0"/>
              <a:t>		- NY.GDP.PCAP.PP.CD</a:t>
            </a:r>
          </a:p>
        </p:txBody>
      </p:sp>
      <p:pic>
        <p:nvPicPr>
          <p:cNvPr id="4" name="Image 3">
            <a:extLst>
              <a:ext uri="{FF2B5EF4-FFF2-40B4-BE49-F238E27FC236}">
                <a16:creationId xmlns:a16="http://schemas.microsoft.com/office/drawing/2014/main" id="{A2281362-17C2-B7B6-1105-3D49739E0A1A}"/>
              </a:ext>
            </a:extLst>
          </p:cNvPr>
          <p:cNvPicPr>
            <a:picLocks noChangeAspect="1"/>
          </p:cNvPicPr>
          <p:nvPr/>
        </p:nvPicPr>
        <p:blipFill>
          <a:blip r:embed="rId2"/>
          <a:stretch>
            <a:fillRect/>
          </a:stretch>
        </p:blipFill>
        <p:spPr>
          <a:xfrm>
            <a:off x="2288326" y="3429000"/>
            <a:ext cx="6754168" cy="2276793"/>
          </a:xfrm>
          <a:prstGeom prst="rect">
            <a:avLst/>
          </a:prstGeom>
        </p:spPr>
      </p:pic>
      <p:sp>
        <p:nvSpPr>
          <p:cNvPr id="2" name="ZoneTexte 1">
            <a:extLst>
              <a:ext uri="{FF2B5EF4-FFF2-40B4-BE49-F238E27FC236}">
                <a16:creationId xmlns:a16="http://schemas.microsoft.com/office/drawing/2014/main" id="{D699D741-7FF3-D805-DA6C-DDD56667DB51}"/>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979206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505E6678-DF83-6810-D5F8-73F6905E4DF1}"/>
              </a:ext>
            </a:extLst>
          </p:cNvPr>
          <p:cNvSpPr txBox="1"/>
          <p:nvPr/>
        </p:nvSpPr>
        <p:spPr>
          <a:xfrm>
            <a:off x="2064416" y="1193558"/>
            <a:ext cx="8263950" cy="2031325"/>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Indicateurs télécommunications </a:t>
            </a:r>
            <a:r>
              <a:rPr lang="fr-FR" dirty="0"/>
              <a:t>:</a:t>
            </a:r>
          </a:p>
          <a:p>
            <a:endParaRPr lang="fr-FR" dirty="0"/>
          </a:p>
          <a:p>
            <a:pPr marL="627063" indent="-285750" algn="just" defTabSz="714375">
              <a:buClr>
                <a:schemeClr val="accent1"/>
              </a:buClr>
              <a:buFont typeface="Arial" panose="020B0604020202020204" pitchFamily="34" charset="0"/>
              <a:buChar char="•"/>
            </a:pPr>
            <a:r>
              <a:rPr lang="fr-FR" dirty="0"/>
              <a:t>Pour suivre des formations en ligne, il est nécessaire d’avoir accès à internet. </a:t>
            </a:r>
          </a:p>
          <a:p>
            <a:pPr marL="341313" algn="just" defTabSz="714375">
              <a:buClr>
                <a:schemeClr val="accent1"/>
              </a:buClr>
            </a:pPr>
            <a:endParaRPr lang="fr-FR" dirty="0"/>
          </a:p>
          <a:p>
            <a:pPr marL="627063" indent="-285750" algn="just" defTabSz="714375">
              <a:buClr>
                <a:schemeClr val="accent1"/>
              </a:buClr>
              <a:buFont typeface="Arial" panose="020B0604020202020204" pitchFamily="34" charset="0"/>
              <a:buChar char="•"/>
            </a:pPr>
            <a:r>
              <a:rPr lang="fr-FR" dirty="0"/>
              <a:t>Nous allons garder le premier indicateur, le second sera utilisé selon les besoins.</a:t>
            </a:r>
          </a:p>
        </p:txBody>
      </p:sp>
      <p:pic>
        <p:nvPicPr>
          <p:cNvPr id="5" name="Image 4">
            <a:extLst>
              <a:ext uri="{FF2B5EF4-FFF2-40B4-BE49-F238E27FC236}">
                <a16:creationId xmlns:a16="http://schemas.microsoft.com/office/drawing/2014/main" id="{6322939E-9D3A-DB9E-5576-DD27EE5889D1}"/>
              </a:ext>
            </a:extLst>
          </p:cNvPr>
          <p:cNvPicPr>
            <a:picLocks noChangeAspect="1"/>
          </p:cNvPicPr>
          <p:nvPr/>
        </p:nvPicPr>
        <p:blipFill>
          <a:blip r:embed="rId2"/>
          <a:stretch>
            <a:fillRect/>
          </a:stretch>
        </p:blipFill>
        <p:spPr>
          <a:xfrm>
            <a:off x="2872867" y="3773523"/>
            <a:ext cx="5382376" cy="695422"/>
          </a:xfrm>
          <a:prstGeom prst="rect">
            <a:avLst/>
          </a:prstGeom>
        </p:spPr>
      </p:pic>
      <p:sp>
        <p:nvSpPr>
          <p:cNvPr id="2" name="ZoneTexte 1">
            <a:extLst>
              <a:ext uri="{FF2B5EF4-FFF2-40B4-BE49-F238E27FC236}">
                <a16:creationId xmlns:a16="http://schemas.microsoft.com/office/drawing/2014/main" id="{E96B2DB5-E506-54C8-B4E4-97CD3B958C4F}"/>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5583193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B28688CB-40D5-EB49-D50B-7B8E76500213}"/>
              </a:ext>
            </a:extLst>
          </p:cNvPr>
          <p:cNvSpPr txBox="1"/>
          <p:nvPr/>
        </p:nvSpPr>
        <p:spPr>
          <a:xfrm>
            <a:off x="1954953" y="1157555"/>
            <a:ext cx="8282094" cy="2862322"/>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Indicateurs démographiques </a:t>
            </a:r>
            <a:r>
              <a:rPr lang="fr-FR" dirty="0"/>
              <a:t>:</a:t>
            </a:r>
          </a:p>
          <a:p>
            <a:endParaRPr lang="fr-FR" dirty="0"/>
          </a:p>
          <a:p>
            <a:pPr marL="714375" indent="-269875">
              <a:buClr>
                <a:schemeClr val="accent1"/>
              </a:buClr>
              <a:buFont typeface="Arial" panose="020B0604020202020204" pitchFamily="34" charset="0"/>
              <a:buChar char="•"/>
            </a:pPr>
            <a:r>
              <a:rPr lang="fr-FR" dirty="0"/>
              <a:t>Concernant les indicateurs sur la population, nos critères étant :</a:t>
            </a:r>
          </a:p>
          <a:p>
            <a:pPr marL="1200150" lvl="2" indent="-285750">
              <a:buFontTx/>
              <a:buChar char="-"/>
            </a:pPr>
            <a:r>
              <a:rPr lang="fr-FR" dirty="0"/>
              <a:t>Âge compris entre 15-24 ans (pour le lycée ou université)</a:t>
            </a:r>
          </a:p>
          <a:p>
            <a:pPr marL="1200150" lvl="2" indent="-285750">
              <a:buFontTx/>
              <a:buChar char="-"/>
            </a:pPr>
            <a:r>
              <a:rPr lang="fr-FR" dirty="0"/>
              <a:t>Le sexe des individus ne nous intéresse pas</a:t>
            </a:r>
          </a:p>
          <a:p>
            <a:pPr marL="285750" indent="-285750">
              <a:buFontTx/>
              <a:buChar char="-"/>
            </a:pPr>
            <a:endParaRPr lang="fr-FR" dirty="0"/>
          </a:p>
          <a:p>
            <a:pPr marL="714375" indent="-285750">
              <a:buClr>
                <a:schemeClr val="accent1"/>
              </a:buClr>
              <a:buFont typeface="Arial" panose="020B0604020202020204" pitchFamily="34" charset="0"/>
              <a:buChar char="•"/>
            </a:pPr>
            <a:r>
              <a:rPr lang="fr-FR" dirty="0"/>
              <a:t>Nous arrivons à ces critères :</a:t>
            </a:r>
          </a:p>
          <a:p>
            <a:r>
              <a:rPr lang="fr-FR" dirty="0"/>
              <a:t>		- SP.POP.TOTL</a:t>
            </a:r>
          </a:p>
          <a:p>
            <a:r>
              <a:rPr lang="fr-FR" dirty="0"/>
              <a:t>		- SP.POP.GROW</a:t>
            </a:r>
          </a:p>
          <a:p>
            <a:r>
              <a:rPr lang="fr-FR" dirty="0"/>
              <a:t>		- SP.POP.1524.TO.UN</a:t>
            </a:r>
          </a:p>
        </p:txBody>
      </p:sp>
      <p:pic>
        <p:nvPicPr>
          <p:cNvPr id="4" name="Image 3">
            <a:extLst>
              <a:ext uri="{FF2B5EF4-FFF2-40B4-BE49-F238E27FC236}">
                <a16:creationId xmlns:a16="http://schemas.microsoft.com/office/drawing/2014/main" id="{E2620A4D-014A-264A-0DF6-4FF003D4ADFF}"/>
              </a:ext>
            </a:extLst>
          </p:cNvPr>
          <p:cNvPicPr>
            <a:picLocks noChangeAspect="1"/>
          </p:cNvPicPr>
          <p:nvPr/>
        </p:nvPicPr>
        <p:blipFill>
          <a:blip r:embed="rId2"/>
          <a:stretch>
            <a:fillRect/>
          </a:stretch>
        </p:blipFill>
        <p:spPr>
          <a:xfrm>
            <a:off x="2733462" y="4423917"/>
            <a:ext cx="2876951" cy="1305107"/>
          </a:xfrm>
          <a:prstGeom prst="rect">
            <a:avLst/>
          </a:prstGeom>
        </p:spPr>
      </p:pic>
      <p:pic>
        <p:nvPicPr>
          <p:cNvPr id="6" name="Image 5">
            <a:extLst>
              <a:ext uri="{FF2B5EF4-FFF2-40B4-BE49-F238E27FC236}">
                <a16:creationId xmlns:a16="http://schemas.microsoft.com/office/drawing/2014/main" id="{EB2BFFF8-EE31-0DA8-0B01-A4FC477F422E}"/>
              </a:ext>
            </a:extLst>
          </p:cNvPr>
          <p:cNvPicPr>
            <a:picLocks noChangeAspect="1"/>
          </p:cNvPicPr>
          <p:nvPr/>
        </p:nvPicPr>
        <p:blipFill>
          <a:blip r:embed="rId3"/>
          <a:stretch>
            <a:fillRect/>
          </a:stretch>
        </p:blipFill>
        <p:spPr>
          <a:xfrm>
            <a:off x="6086217" y="4423917"/>
            <a:ext cx="3372321" cy="1276528"/>
          </a:xfrm>
          <a:prstGeom prst="rect">
            <a:avLst/>
          </a:prstGeom>
        </p:spPr>
      </p:pic>
      <p:sp>
        <p:nvSpPr>
          <p:cNvPr id="3" name="ZoneTexte 2">
            <a:extLst>
              <a:ext uri="{FF2B5EF4-FFF2-40B4-BE49-F238E27FC236}">
                <a16:creationId xmlns:a16="http://schemas.microsoft.com/office/drawing/2014/main" id="{87569976-EB57-BB0D-1BCE-DB818BED9839}"/>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98720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C29D1BCC-EA71-2010-589D-8385EC71DA3D}"/>
              </a:ext>
            </a:extLst>
          </p:cNvPr>
          <p:cNvSpPr txBox="1"/>
          <p:nvPr/>
        </p:nvSpPr>
        <p:spPr>
          <a:xfrm>
            <a:off x="2087397" y="1195253"/>
            <a:ext cx="6612466" cy="1754326"/>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Indicateurs Education </a:t>
            </a:r>
            <a:r>
              <a:rPr lang="fr-FR" dirty="0"/>
              <a:t>:</a:t>
            </a:r>
          </a:p>
          <a:p>
            <a:endParaRPr lang="fr-FR" dirty="0"/>
          </a:p>
          <a:p>
            <a:pPr marL="627063" indent="-269875">
              <a:buClr>
                <a:schemeClr val="accent1"/>
              </a:buClr>
              <a:buFont typeface="Arial" panose="020B0604020202020204" pitchFamily="34" charset="0"/>
              <a:buChar char="•"/>
            </a:pPr>
            <a:r>
              <a:rPr lang="fr-FR" dirty="0"/>
              <a:t>Nous allons garder les indicateurs suivants :</a:t>
            </a:r>
          </a:p>
          <a:p>
            <a:pPr marL="1200150" lvl="2" indent="-285750">
              <a:buFontTx/>
              <a:buChar char="-"/>
            </a:pPr>
            <a:r>
              <a:rPr lang="fr-FR" dirty="0"/>
              <a:t>SE.SEC.ENRR</a:t>
            </a:r>
          </a:p>
          <a:p>
            <a:pPr marL="1200150" lvl="2" indent="-285750">
              <a:buFontTx/>
              <a:buChar char="-"/>
            </a:pPr>
            <a:r>
              <a:rPr lang="fr-FR" dirty="0"/>
              <a:t>SE.TER.ENRR </a:t>
            </a:r>
          </a:p>
          <a:p>
            <a:pPr marL="285750" indent="-285750">
              <a:buFontTx/>
              <a:buChar char="-"/>
            </a:pPr>
            <a:endParaRPr lang="fr-FR" dirty="0"/>
          </a:p>
        </p:txBody>
      </p:sp>
      <p:pic>
        <p:nvPicPr>
          <p:cNvPr id="5" name="Image 4">
            <a:extLst>
              <a:ext uri="{FF2B5EF4-FFF2-40B4-BE49-F238E27FC236}">
                <a16:creationId xmlns:a16="http://schemas.microsoft.com/office/drawing/2014/main" id="{334F147E-E4DA-3EBF-2223-B064891D4CCA}"/>
              </a:ext>
            </a:extLst>
          </p:cNvPr>
          <p:cNvPicPr>
            <a:picLocks noChangeAspect="1"/>
          </p:cNvPicPr>
          <p:nvPr/>
        </p:nvPicPr>
        <p:blipFill>
          <a:blip r:embed="rId2"/>
          <a:stretch>
            <a:fillRect/>
          </a:stretch>
        </p:blipFill>
        <p:spPr>
          <a:xfrm>
            <a:off x="2226734" y="3116343"/>
            <a:ext cx="7354326" cy="2753109"/>
          </a:xfrm>
          <a:prstGeom prst="rect">
            <a:avLst/>
          </a:prstGeom>
        </p:spPr>
      </p:pic>
      <p:sp>
        <p:nvSpPr>
          <p:cNvPr id="3" name="ZoneTexte 2">
            <a:extLst>
              <a:ext uri="{FF2B5EF4-FFF2-40B4-BE49-F238E27FC236}">
                <a16:creationId xmlns:a16="http://schemas.microsoft.com/office/drawing/2014/main" id="{51061C0E-A047-E415-1447-740A427C961B}"/>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0573350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A85CA-7EC8-11D1-A198-8EA43E15A41A}"/>
              </a:ext>
            </a:extLst>
          </p:cNvPr>
          <p:cNvSpPr>
            <a:spLocks noGrp="1"/>
          </p:cNvSpPr>
          <p:nvPr>
            <p:ph type="title"/>
          </p:nvPr>
        </p:nvSpPr>
        <p:spPr>
          <a:xfrm>
            <a:off x="1154953" y="973668"/>
            <a:ext cx="9661093" cy="706964"/>
          </a:xfrm>
        </p:spPr>
        <p:txBody>
          <a:bodyPr/>
          <a:lstStyle/>
          <a:p>
            <a:r>
              <a:rPr lang="fr-FR" dirty="0"/>
              <a:t>Des indicateurs significatifs ? Conclusion</a:t>
            </a:r>
          </a:p>
        </p:txBody>
      </p:sp>
      <p:sp>
        <p:nvSpPr>
          <p:cNvPr id="3" name="ZoneTexte 2">
            <a:extLst>
              <a:ext uri="{FF2B5EF4-FFF2-40B4-BE49-F238E27FC236}">
                <a16:creationId xmlns:a16="http://schemas.microsoft.com/office/drawing/2014/main" id="{7212CEA7-777C-85F1-F1F4-7A4B9B4778F1}"/>
              </a:ext>
            </a:extLst>
          </p:cNvPr>
          <p:cNvSpPr txBox="1"/>
          <p:nvPr/>
        </p:nvSpPr>
        <p:spPr>
          <a:xfrm>
            <a:off x="2091679" y="2432111"/>
            <a:ext cx="8153400" cy="2862322"/>
          </a:xfrm>
          <a:prstGeom prst="rect">
            <a:avLst/>
          </a:prstGeom>
          <a:noFill/>
        </p:spPr>
        <p:txBody>
          <a:bodyPr wrap="square" rtlCol="0">
            <a:spAutoFit/>
          </a:bodyPr>
          <a:lstStyle/>
          <a:p>
            <a:pPr marL="285750" indent="-285750">
              <a:buClr>
                <a:schemeClr val="accent1"/>
              </a:buClr>
              <a:buFont typeface="Arial" panose="020B0604020202020204" pitchFamily="34" charset="0"/>
              <a:buChar char="•"/>
            </a:pPr>
            <a:r>
              <a:rPr lang="fr-FR" dirty="0"/>
              <a:t>Données temporelles utilisables pour notre recherche : 2005-2015.</a:t>
            </a:r>
          </a:p>
          <a:p>
            <a:pPr marL="285750" indent="-285750">
              <a:buClr>
                <a:schemeClr val="accent1"/>
              </a:buClr>
              <a:buFont typeface="Arial" panose="020B0604020202020204" pitchFamily="34" charset="0"/>
              <a:buChar char="•"/>
            </a:pPr>
            <a:endParaRPr lang="fr-FR" dirty="0"/>
          </a:p>
          <a:p>
            <a:pPr marL="285750" indent="-285750">
              <a:buClr>
                <a:schemeClr val="accent1"/>
              </a:buClr>
              <a:buFont typeface="Arial" panose="020B0604020202020204" pitchFamily="34" charset="0"/>
              <a:buChar char="•"/>
            </a:pPr>
            <a:r>
              <a:rPr lang="fr-FR" dirty="0"/>
              <a:t>Des indicateurs utilisables :</a:t>
            </a:r>
          </a:p>
          <a:p>
            <a:pPr marL="1079500" lvl="1" indent="-285750">
              <a:buClr>
                <a:schemeClr val="accent1"/>
              </a:buClr>
              <a:buFont typeface="Courier New" panose="02070309020205020404" pitchFamily="49" charset="0"/>
              <a:buChar char="o"/>
            </a:pPr>
            <a:r>
              <a:rPr lang="fr-FR" dirty="0"/>
              <a:t>NY.GDP.PCAP.PP.CD</a:t>
            </a:r>
          </a:p>
          <a:p>
            <a:pPr marL="1079500" lvl="1" indent="-285750">
              <a:buClr>
                <a:schemeClr val="accent1"/>
              </a:buClr>
              <a:buFont typeface="Courier New" panose="02070309020205020404" pitchFamily="49" charset="0"/>
              <a:buChar char="o"/>
            </a:pPr>
            <a:r>
              <a:rPr lang="fr-FR" dirty="0"/>
              <a:t>IT.NET.USER.P2</a:t>
            </a:r>
          </a:p>
          <a:p>
            <a:pPr marL="1079500" lvl="1" indent="-285750">
              <a:buClr>
                <a:schemeClr val="accent1"/>
              </a:buClr>
              <a:buFont typeface="Courier New" panose="02070309020205020404" pitchFamily="49" charset="0"/>
              <a:buChar char="o"/>
            </a:pPr>
            <a:r>
              <a:rPr lang="fr-FR" dirty="0"/>
              <a:t>SP.POP.TOTL</a:t>
            </a:r>
          </a:p>
          <a:p>
            <a:pPr marL="1079500" lvl="1" indent="-285750">
              <a:buClr>
                <a:schemeClr val="accent1"/>
              </a:buClr>
              <a:buFont typeface="Courier New" panose="02070309020205020404" pitchFamily="49" charset="0"/>
              <a:buChar char="o"/>
            </a:pPr>
            <a:r>
              <a:rPr lang="fr-FR" dirty="0"/>
              <a:t>SP.POP.GROW</a:t>
            </a:r>
          </a:p>
          <a:p>
            <a:pPr marL="1079500" lvl="1" indent="-285750">
              <a:buClr>
                <a:schemeClr val="accent1"/>
              </a:buClr>
              <a:buFont typeface="Courier New" panose="02070309020205020404" pitchFamily="49" charset="0"/>
              <a:buChar char="o"/>
            </a:pPr>
            <a:r>
              <a:rPr lang="fr-FR" dirty="0"/>
              <a:t>SP.POP.1524.TO.UN</a:t>
            </a:r>
          </a:p>
          <a:p>
            <a:pPr marL="1079500" lvl="1" indent="-285750">
              <a:buClr>
                <a:schemeClr val="accent1"/>
              </a:buClr>
              <a:buFont typeface="Courier New" panose="02070309020205020404" pitchFamily="49" charset="0"/>
              <a:buChar char="o"/>
            </a:pPr>
            <a:r>
              <a:rPr lang="fr-FR" dirty="0"/>
              <a:t>SE.SEC.ENRR</a:t>
            </a:r>
          </a:p>
          <a:p>
            <a:pPr marL="1079500" lvl="1" indent="-285750">
              <a:buClr>
                <a:schemeClr val="accent1"/>
              </a:buClr>
              <a:buFont typeface="Courier New" panose="02070309020205020404" pitchFamily="49" charset="0"/>
              <a:buChar char="o"/>
            </a:pPr>
            <a:r>
              <a:rPr lang="fr-FR" dirty="0"/>
              <a:t>SE.TER.ENRR</a:t>
            </a:r>
          </a:p>
        </p:txBody>
      </p:sp>
      <p:sp>
        <p:nvSpPr>
          <p:cNvPr id="4" name="ZoneTexte 3">
            <a:extLst>
              <a:ext uri="{FF2B5EF4-FFF2-40B4-BE49-F238E27FC236}">
                <a16:creationId xmlns:a16="http://schemas.microsoft.com/office/drawing/2014/main" id="{69E9D0DE-EF01-B7EA-5F74-2ED3C13B6789}"/>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343879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F888B-5126-E57A-7C5D-9AC726016EC6}"/>
              </a:ext>
            </a:extLst>
          </p:cNvPr>
          <p:cNvSpPr>
            <a:spLocks noGrp="1"/>
          </p:cNvSpPr>
          <p:nvPr>
            <p:ph type="title"/>
          </p:nvPr>
        </p:nvSpPr>
        <p:spPr>
          <a:xfrm>
            <a:off x="2237136" y="2526643"/>
            <a:ext cx="2754314" cy="2283824"/>
          </a:xfrm>
        </p:spPr>
        <p:txBody>
          <a:bodyPr/>
          <a:lstStyle/>
          <a:p>
            <a:r>
              <a:rPr lang="fr-FR" dirty="0"/>
              <a:t>Partie 3</a:t>
            </a:r>
          </a:p>
        </p:txBody>
      </p:sp>
      <p:sp>
        <p:nvSpPr>
          <p:cNvPr id="3" name="Espace réservé du texte 2">
            <a:extLst>
              <a:ext uri="{FF2B5EF4-FFF2-40B4-BE49-F238E27FC236}">
                <a16:creationId xmlns:a16="http://schemas.microsoft.com/office/drawing/2014/main" id="{FD681695-91E2-2120-4BAE-09A098716905}"/>
              </a:ext>
            </a:extLst>
          </p:cNvPr>
          <p:cNvSpPr>
            <a:spLocks noGrp="1"/>
          </p:cNvSpPr>
          <p:nvPr>
            <p:ph type="body" idx="1"/>
          </p:nvPr>
        </p:nvSpPr>
        <p:spPr>
          <a:xfrm>
            <a:off x="6895558" y="2526643"/>
            <a:ext cx="3755379" cy="2283823"/>
          </a:xfrm>
        </p:spPr>
        <p:txBody>
          <a:bodyPr/>
          <a:lstStyle/>
          <a:p>
            <a:r>
              <a:rPr lang="fr-FR" b="1" dirty="0"/>
              <a:t>Choix </a:t>
            </a:r>
            <a:r>
              <a:rPr lang="fr-FR" b="1"/>
              <a:t>des pays</a:t>
            </a:r>
            <a:endParaRPr lang="fr-FR" b="1" dirty="0"/>
          </a:p>
        </p:txBody>
      </p:sp>
      <p:sp>
        <p:nvSpPr>
          <p:cNvPr id="4" name="ZoneTexte 3">
            <a:extLst>
              <a:ext uri="{FF2B5EF4-FFF2-40B4-BE49-F238E27FC236}">
                <a16:creationId xmlns:a16="http://schemas.microsoft.com/office/drawing/2014/main" id="{757346E4-8C6E-7648-CE47-B32EE3205841}"/>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3302386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5296AC9E-0988-50EA-321D-094669B201EC}"/>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pic>
        <p:nvPicPr>
          <p:cNvPr id="4" name="Image 3">
            <a:extLst>
              <a:ext uri="{FF2B5EF4-FFF2-40B4-BE49-F238E27FC236}">
                <a16:creationId xmlns:a16="http://schemas.microsoft.com/office/drawing/2014/main" id="{B30D367E-C630-C712-44BA-BAA2F0C96C4E}"/>
              </a:ext>
            </a:extLst>
          </p:cNvPr>
          <p:cNvPicPr>
            <a:picLocks noChangeAspect="1"/>
          </p:cNvPicPr>
          <p:nvPr/>
        </p:nvPicPr>
        <p:blipFill>
          <a:blip r:embed="rId2"/>
          <a:stretch>
            <a:fillRect/>
          </a:stretch>
        </p:blipFill>
        <p:spPr>
          <a:xfrm>
            <a:off x="1281710" y="2509073"/>
            <a:ext cx="9392961" cy="3572374"/>
          </a:xfrm>
          <a:prstGeom prst="rect">
            <a:avLst/>
          </a:prstGeom>
        </p:spPr>
      </p:pic>
      <p:sp>
        <p:nvSpPr>
          <p:cNvPr id="5" name="ZoneTexte 4">
            <a:extLst>
              <a:ext uri="{FF2B5EF4-FFF2-40B4-BE49-F238E27FC236}">
                <a16:creationId xmlns:a16="http://schemas.microsoft.com/office/drawing/2014/main" id="{24BE270C-A554-7345-7836-E0238F56321E}"/>
              </a:ext>
            </a:extLst>
          </p:cNvPr>
          <p:cNvSpPr txBox="1"/>
          <p:nvPr/>
        </p:nvSpPr>
        <p:spPr>
          <a:xfrm>
            <a:off x="1397967" y="1097762"/>
            <a:ext cx="9034901" cy="1200329"/>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fr-FR" u="sng" dirty="0"/>
              <a:t>Tableau construit </a:t>
            </a:r>
            <a:r>
              <a:rPr lang="fr-FR" dirty="0"/>
              <a:t>:</a:t>
            </a:r>
          </a:p>
          <a:p>
            <a:endParaRPr lang="fr-FR" dirty="0"/>
          </a:p>
          <a:p>
            <a:pPr marL="539750" algn="just">
              <a:buClr>
                <a:schemeClr val="accent1"/>
              </a:buClr>
              <a:buFont typeface="Arial" panose="020B0604020202020204" pitchFamily="34" charset="0"/>
              <a:buChar char="•"/>
            </a:pPr>
            <a:r>
              <a:rPr lang="fr-FR" dirty="0"/>
              <a:t>	indique la moyenne des années 2005-2015 par pays pour les indicateurs sélectionnés (l’image n’en présente qu’une partie).</a:t>
            </a:r>
          </a:p>
        </p:txBody>
      </p:sp>
    </p:spTree>
    <p:extLst>
      <p:ext uri="{BB962C8B-B14F-4D97-AF65-F5344CB8AC3E}">
        <p14:creationId xmlns:p14="http://schemas.microsoft.com/office/powerpoint/2010/main" val="2795472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0E9F51BF-BDC4-203D-89CE-798ACE682313}"/>
              </a:ext>
            </a:extLst>
          </p:cNvPr>
          <p:cNvPicPr>
            <a:picLocks noChangeAspect="1"/>
          </p:cNvPicPr>
          <p:nvPr/>
        </p:nvPicPr>
        <p:blipFill>
          <a:blip r:embed="rId2"/>
          <a:stretch>
            <a:fillRect/>
          </a:stretch>
        </p:blipFill>
        <p:spPr>
          <a:xfrm>
            <a:off x="2418528" y="3792102"/>
            <a:ext cx="6752205" cy="2678901"/>
          </a:xfrm>
          <a:prstGeom prst="rect">
            <a:avLst/>
          </a:prstGeom>
        </p:spPr>
      </p:pic>
      <p:sp>
        <p:nvSpPr>
          <p:cNvPr id="4" name="ZoneTexte 3">
            <a:extLst>
              <a:ext uri="{FF2B5EF4-FFF2-40B4-BE49-F238E27FC236}">
                <a16:creationId xmlns:a16="http://schemas.microsoft.com/office/drawing/2014/main" id="{813DCC04-1244-0F2A-949C-12BC27472582}"/>
              </a:ext>
            </a:extLst>
          </p:cNvPr>
          <p:cNvSpPr txBox="1"/>
          <p:nvPr/>
        </p:nvSpPr>
        <p:spPr>
          <a:xfrm>
            <a:off x="1801707" y="1095534"/>
            <a:ext cx="8526660" cy="2585323"/>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fr-FR" dirty="0"/>
              <a:t>Deux critères ont été gardés pour limiter le nombre de pays :</a:t>
            </a:r>
          </a:p>
          <a:p>
            <a:pPr algn="just"/>
            <a:endParaRPr lang="fr-FR" dirty="0"/>
          </a:p>
          <a:p>
            <a:pPr marL="627063" indent="-285750" algn="just">
              <a:buClr>
                <a:schemeClr val="accent1"/>
              </a:buClr>
              <a:buFont typeface="Arial" panose="020B0604020202020204" pitchFamily="34" charset="0"/>
              <a:buChar char="•"/>
            </a:pPr>
            <a:r>
              <a:rPr lang="fr-FR" dirty="0"/>
              <a:t>Tous les indicateurs doivent avoir une valeur (moyenne des années 2005-2015).</a:t>
            </a:r>
          </a:p>
          <a:p>
            <a:pPr marL="627063" indent="-285750" algn="just">
              <a:buClr>
                <a:schemeClr val="accent1"/>
              </a:buClr>
              <a:buFont typeface="Arial" panose="020B0604020202020204" pitchFamily="34" charset="0"/>
              <a:buChar char="•"/>
            </a:pPr>
            <a:endParaRPr lang="fr-FR" dirty="0"/>
          </a:p>
          <a:p>
            <a:pPr marL="627063" indent="-285750" algn="just">
              <a:buClr>
                <a:schemeClr val="accent1"/>
              </a:buClr>
              <a:buFont typeface="Arial" panose="020B0604020202020204" pitchFamily="34" charset="0"/>
              <a:buChar char="•"/>
            </a:pPr>
            <a:r>
              <a:rPr lang="fr-FR" dirty="0"/>
              <a:t>La population du pays doit être supérieure à la moyenne des pays restants avant le choix des deux critères (sur 48).</a:t>
            </a:r>
          </a:p>
          <a:p>
            <a:pPr marL="285750" indent="-285750" algn="just">
              <a:buFontTx/>
              <a:buChar char="-"/>
            </a:pPr>
            <a:endParaRPr lang="fr-FR" dirty="0"/>
          </a:p>
          <a:p>
            <a:pPr marL="285750" indent="-285750" algn="just">
              <a:buClr>
                <a:schemeClr val="accent1"/>
              </a:buClr>
              <a:buFont typeface="Wingdings" panose="05000000000000000000" pitchFamily="2" charset="2"/>
              <a:buChar char="Ø"/>
            </a:pPr>
            <a:r>
              <a:rPr lang="fr-FR" dirty="0"/>
              <a:t>Résultat : 11 pays restants dont la France</a:t>
            </a:r>
          </a:p>
        </p:txBody>
      </p:sp>
      <p:sp>
        <p:nvSpPr>
          <p:cNvPr id="2" name="ZoneTexte 1">
            <a:extLst>
              <a:ext uri="{FF2B5EF4-FFF2-40B4-BE49-F238E27FC236}">
                <a16:creationId xmlns:a16="http://schemas.microsoft.com/office/drawing/2014/main" id="{CF13F1D6-88AB-24EF-95AA-58DAC7E07574}"/>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9208749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81A8E0-C3FE-4E1C-0C2D-5C19861E3B06}"/>
              </a:ext>
            </a:extLst>
          </p:cNvPr>
          <p:cNvSpPr>
            <a:spLocks noGrp="1"/>
          </p:cNvSpPr>
          <p:nvPr>
            <p:ph type="title"/>
          </p:nvPr>
        </p:nvSpPr>
        <p:spPr>
          <a:xfrm>
            <a:off x="4786428" y="1034628"/>
            <a:ext cx="2981618" cy="706964"/>
          </a:xfrm>
        </p:spPr>
        <p:txBody>
          <a:bodyPr/>
          <a:lstStyle/>
          <a:p>
            <a:r>
              <a:rPr lang="fr-FR" dirty="0"/>
              <a:t>Conclusion</a:t>
            </a:r>
          </a:p>
        </p:txBody>
      </p:sp>
      <p:sp>
        <p:nvSpPr>
          <p:cNvPr id="3" name="ZoneTexte 2">
            <a:extLst>
              <a:ext uri="{FF2B5EF4-FFF2-40B4-BE49-F238E27FC236}">
                <a16:creationId xmlns:a16="http://schemas.microsoft.com/office/drawing/2014/main" id="{10741F3E-A890-6CEF-8568-FBAFFFE2DE86}"/>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4" name="ZoneTexte 3">
            <a:extLst>
              <a:ext uri="{FF2B5EF4-FFF2-40B4-BE49-F238E27FC236}">
                <a16:creationId xmlns:a16="http://schemas.microsoft.com/office/drawing/2014/main" id="{914369E0-96C2-054B-5910-AA8BC178A2FC}"/>
              </a:ext>
            </a:extLst>
          </p:cNvPr>
          <p:cNvSpPr txBox="1"/>
          <p:nvPr/>
        </p:nvSpPr>
        <p:spPr>
          <a:xfrm flipH="1">
            <a:off x="2005874" y="2407052"/>
            <a:ext cx="8546777" cy="2308324"/>
          </a:xfrm>
          <a:prstGeom prst="rect">
            <a:avLst/>
          </a:prstGeom>
          <a:noFill/>
        </p:spPr>
        <p:txBody>
          <a:bodyPr wrap="square" rtlCol="0">
            <a:spAutoFit/>
          </a:bodyPr>
          <a:lstStyle/>
          <a:p>
            <a:r>
              <a:rPr lang="fr-FR" dirty="0"/>
              <a:t>D’après nos critères de recherche, nous pouvons faire une liste de 10 pays pouvant représenter un intérêt pour notre entreprise :</a:t>
            </a:r>
          </a:p>
          <a:p>
            <a:endParaRPr lang="fr-FR" dirty="0"/>
          </a:p>
          <a:p>
            <a:pPr marL="714375" indent="-269875">
              <a:buClr>
                <a:schemeClr val="accent1"/>
              </a:buClr>
              <a:buFont typeface="Courier New" panose="02070309020205020404" pitchFamily="49" charset="0"/>
              <a:buChar char="o"/>
              <a:tabLst>
                <a:tab pos="714375" algn="l"/>
              </a:tabLst>
            </a:pPr>
            <a:r>
              <a:rPr lang="fr-FR" dirty="0"/>
              <a:t>USA							</a:t>
            </a:r>
          </a:p>
          <a:p>
            <a:pPr marL="714375" indent="-269875">
              <a:buClr>
                <a:schemeClr val="accent1"/>
              </a:buClr>
              <a:buFont typeface="Courier New" panose="02070309020205020404" pitchFamily="49" charset="0"/>
              <a:buChar char="o"/>
              <a:tabLst>
                <a:tab pos="714375" algn="l"/>
              </a:tabLst>
            </a:pPr>
            <a:r>
              <a:rPr lang="fr-FR" dirty="0"/>
              <a:t>Russie</a:t>
            </a:r>
          </a:p>
          <a:p>
            <a:pPr marL="714375" indent="-269875">
              <a:buClr>
                <a:schemeClr val="accent1"/>
              </a:buClr>
              <a:buFont typeface="Courier New" panose="02070309020205020404" pitchFamily="49" charset="0"/>
              <a:buChar char="o"/>
              <a:tabLst>
                <a:tab pos="714375" algn="l"/>
              </a:tabLst>
            </a:pPr>
            <a:r>
              <a:rPr lang="fr-FR" dirty="0"/>
              <a:t>Japon</a:t>
            </a:r>
          </a:p>
          <a:p>
            <a:pPr marL="714375" indent="-269875">
              <a:buClr>
                <a:schemeClr val="accent1"/>
              </a:buClr>
              <a:buFont typeface="Courier New" panose="02070309020205020404" pitchFamily="49" charset="0"/>
              <a:buChar char="o"/>
              <a:tabLst>
                <a:tab pos="714375" algn="l"/>
              </a:tabLst>
            </a:pPr>
            <a:r>
              <a:rPr lang="fr-FR" dirty="0"/>
              <a:t>Allemagne</a:t>
            </a:r>
          </a:p>
          <a:p>
            <a:pPr marL="714375" indent="-269875">
              <a:buClr>
                <a:schemeClr val="accent1"/>
              </a:buClr>
              <a:buFont typeface="Courier New" panose="02070309020205020404" pitchFamily="49" charset="0"/>
              <a:buChar char="o"/>
              <a:tabLst>
                <a:tab pos="714375" algn="l"/>
              </a:tabLst>
            </a:pPr>
            <a:r>
              <a:rPr lang="fr-FR" dirty="0"/>
              <a:t>Royaume-Uni</a:t>
            </a:r>
          </a:p>
        </p:txBody>
      </p:sp>
      <p:sp>
        <p:nvSpPr>
          <p:cNvPr id="6" name="ZoneTexte 5">
            <a:extLst>
              <a:ext uri="{FF2B5EF4-FFF2-40B4-BE49-F238E27FC236}">
                <a16:creationId xmlns:a16="http://schemas.microsoft.com/office/drawing/2014/main" id="{E731204F-83D5-D790-4A34-DAC3D93DFEB0}"/>
              </a:ext>
            </a:extLst>
          </p:cNvPr>
          <p:cNvSpPr txBox="1"/>
          <p:nvPr/>
        </p:nvSpPr>
        <p:spPr>
          <a:xfrm>
            <a:off x="5843452" y="3238048"/>
            <a:ext cx="2838994" cy="1477328"/>
          </a:xfrm>
          <a:prstGeom prst="rect">
            <a:avLst/>
          </a:prstGeom>
          <a:noFill/>
        </p:spPr>
        <p:txBody>
          <a:bodyPr wrap="square">
            <a:spAutoFit/>
          </a:bodyPr>
          <a:lstStyle/>
          <a:p>
            <a:pPr marL="714375" indent="-269875">
              <a:buClr>
                <a:schemeClr val="accent1"/>
              </a:buClr>
              <a:buFont typeface="Courier New" panose="02070309020205020404" pitchFamily="49" charset="0"/>
              <a:buChar char="o"/>
              <a:tabLst>
                <a:tab pos="714375" algn="l"/>
              </a:tabLst>
            </a:pPr>
            <a:r>
              <a:rPr lang="fr-FR" dirty="0"/>
              <a:t>Corée</a:t>
            </a:r>
          </a:p>
          <a:p>
            <a:pPr marL="714375" indent="-269875">
              <a:buClr>
                <a:schemeClr val="accent1"/>
              </a:buClr>
              <a:buFont typeface="Courier New" panose="02070309020205020404" pitchFamily="49" charset="0"/>
              <a:buChar char="o"/>
              <a:tabLst>
                <a:tab pos="714375" algn="l"/>
              </a:tabLst>
            </a:pPr>
            <a:r>
              <a:rPr lang="fr-FR" dirty="0"/>
              <a:t>Espagne</a:t>
            </a:r>
          </a:p>
          <a:p>
            <a:pPr marL="714375" indent="-269875">
              <a:buClr>
                <a:schemeClr val="accent1"/>
              </a:buClr>
              <a:buFont typeface="Courier New" panose="02070309020205020404" pitchFamily="49" charset="0"/>
              <a:buChar char="o"/>
              <a:tabLst>
                <a:tab pos="714375" algn="l"/>
              </a:tabLst>
            </a:pPr>
            <a:r>
              <a:rPr lang="fr-FR" dirty="0"/>
              <a:t>Italie</a:t>
            </a:r>
          </a:p>
          <a:p>
            <a:pPr marL="714375" indent="-269875">
              <a:buClr>
                <a:schemeClr val="accent1"/>
              </a:buClr>
              <a:buFont typeface="Courier New" panose="02070309020205020404" pitchFamily="49" charset="0"/>
              <a:buChar char="o"/>
              <a:tabLst>
                <a:tab pos="714375" algn="l"/>
              </a:tabLst>
            </a:pPr>
            <a:r>
              <a:rPr lang="fr-FR" dirty="0"/>
              <a:t>Pologne</a:t>
            </a:r>
          </a:p>
          <a:p>
            <a:pPr marL="714375" indent="-269875">
              <a:buClr>
                <a:schemeClr val="accent1"/>
              </a:buClr>
              <a:buFont typeface="Courier New" panose="02070309020205020404" pitchFamily="49" charset="0"/>
              <a:buChar char="o"/>
              <a:tabLst>
                <a:tab pos="714375" algn="l"/>
              </a:tabLst>
            </a:pPr>
            <a:r>
              <a:rPr lang="fr-FR" dirty="0"/>
              <a:t>Arabie Saoudite</a:t>
            </a:r>
          </a:p>
        </p:txBody>
      </p:sp>
    </p:spTree>
    <p:extLst>
      <p:ext uri="{BB962C8B-B14F-4D97-AF65-F5344CB8AC3E}">
        <p14:creationId xmlns:p14="http://schemas.microsoft.com/office/powerpoint/2010/main" val="570207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A3F888B-5126-E57A-7C5D-9AC726016EC6}"/>
              </a:ext>
            </a:extLst>
          </p:cNvPr>
          <p:cNvSpPr>
            <a:spLocks noGrp="1"/>
          </p:cNvSpPr>
          <p:nvPr>
            <p:ph type="title"/>
          </p:nvPr>
        </p:nvSpPr>
        <p:spPr>
          <a:xfrm>
            <a:off x="2237136" y="2526643"/>
            <a:ext cx="2754314" cy="2283824"/>
          </a:xfrm>
        </p:spPr>
        <p:txBody>
          <a:bodyPr/>
          <a:lstStyle/>
          <a:p>
            <a:r>
              <a:rPr lang="fr-FR" dirty="0"/>
              <a:t>Partie 1</a:t>
            </a:r>
          </a:p>
        </p:txBody>
      </p:sp>
      <p:sp>
        <p:nvSpPr>
          <p:cNvPr id="3" name="Espace réservé du texte 2">
            <a:extLst>
              <a:ext uri="{FF2B5EF4-FFF2-40B4-BE49-F238E27FC236}">
                <a16:creationId xmlns:a16="http://schemas.microsoft.com/office/drawing/2014/main" id="{FD681695-91E2-2120-4BAE-09A098716905}"/>
              </a:ext>
            </a:extLst>
          </p:cNvPr>
          <p:cNvSpPr>
            <a:spLocks noGrp="1"/>
          </p:cNvSpPr>
          <p:nvPr>
            <p:ph type="body" idx="1"/>
          </p:nvPr>
        </p:nvSpPr>
        <p:spPr>
          <a:xfrm>
            <a:off x="6895558" y="2526643"/>
            <a:ext cx="3755379" cy="2283823"/>
          </a:xfrm>
        </p:spPr>
        <p:txBody>
          <a:bodyPr/>
          <a:lstStyle/>
          <a:p>
            <a:r>
              <a:rPr lang="fr-FR" b="1" dirty="0"/>
              <a:t>Que DISENT les données ?</a:t>
            </a:r>
          </a:p>
        </p:txBody>
      </p:sp>
      <p:sp>
        <p:nvSpPr>
          <p:cNvPr id="4" name="ZoneTexte 3">
            <a:extLst>
              <a:ext uri="{FF2B5EF4-FFF2-40B4-BE49-F238E27FC236}">
                <a16:creationId xmlns:a16="http://schemas.microsoft.com/office/drawing/2014/main" id="{36E2550C-D4F2-6DA2-A968-21850175CBCD}"/>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1146121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1DE8DDC-D934-2A41-3FFF-152B0AA77BC8}"/>
              </a:ext>
            </a:extLst>
          </p:cNvPr>
          <p:cNvSpPr>
            <a:spLocks noGrp="1"/>
          </p:cNvSpPr>
          <p:nvPr>
            <p:ph type="title"/>
          </p:nvPr>
        </p:nvSpPr>
        <p:spPr>
          <a:xfrm>
            <a:off x="3218647" y="1141448"/>
            <a:ext cx="8761413" cy="706964"/>
          </a:xfrm>
        </p:spPr>
        <p:txBody>
          <a:bodyPr/>
          <a:lstStyle/>
          <a:p>
            <a:r>
              <a:rPr lang="fr-FR" dirty="0"/>
              <a:t>Que disent les données ?</a:t>
            </a:r>
          </a:p>
        </p:txBody>
      </p:sp>
      <p:sp>
        <p:nvSpPr>
          <p:cNvPr id="3" name="Espace réservé du contenu 2">
            <a:extLst>
              <a:ext uri="{FF2B5EF4-FFF2-40B4-BE49-F238E27FC236}">
                <a16:creationId xmlns:a16="http://schemas.microsoft.com/office/drawing/2014/main" id="{4F839D51-10A8-3D00-2D09-EDF0B6706BF7}"/>
              </a:ext>
            </a:extLst>
          </p:cNvPr>
          <p:cNvSpPr>
            <a:spLocks noGrp="1"/>
          </p:cNvSpPr>
          <p:nvPr>
            <p:ph idx="1"/>
          </p:nvPr>
        </p:nvSpPr>
        <p:spPr>
          <a:xfrm>
            <a:off x="2004502" y="2300252"/>
            <a:ext cx="8445784" cy="3416300"/>
          </a:xfrm>
        </p:spPr>
        <p:txBody>
          <a:bodyPr>
            <a:normAutofit/>
          </a:bodyPr>
          <a:lstStyle/>
          <a:p>
            <a:pPr marL="0" indent="0">
              <a:lnSpc>
                <a:spcPct val="150000"/>
              </a:lnSpc>
              <a:buNone/>
            </a:pPr>
            <a:r>
              <a:rPr lang="fr-FR" b="1" u="sng" dirty="0"/>
              <a:t>Notre recherche se base sur cinq fichiers, que nous allons détailler </a:t>
            </a:r>
            <a:r>
              <a:rPr lang="fr-FR" dirty="0"/>
              <a:t>: </a:t>
            </a:r>
          </a:p>
          <a:p>
            <a:pPr marL="896938">
              <a:lnSpc>
                <a:spcPct val="150000"/>
              </a:lnSpc>
              <a:tabLst>
                <a:tab pos="269875" algn="l"/>
              </a:tabLst>
            </a:pPr>
            <a:r>
              <a:rPr lang="fr-FR" dirty="0"/>
              <a:t>Fichier n° 1 : EdStatsCountry.csv</a:t>
            </a:r>
          </a:p>
          <a:p>
            <a:pPr marL="896938">
              <a:lnSpc>
                <a:spcPct val="150000"/>
              </a:lnSpc>
              <a:tabLst>
                <a:tab pos="269875" algn="l"/>
              </a:tabLst>
            </a:pPr>
            <a:r>
              <a:rPr lang="fr-FR" dirty="0"/>
              <a:t>Fichier n° 2 : EdStatsCountry-Series.csv</a:t>
            </a:r>
          </a:p>
          <a:p>
            <a:pPr marL="896938">
              <a:lnSpc>
                <a:spcPct val="150000"/>
              </a:lnSpc>
              <a:tabLst>
                <a:tab pos="269875" algn="l"/>
              </a:tabLst>
            </a:pPr>
            <a:r>
              <a:rPr lang="fr-FR" dirty="0"/>
              <a:t>Fichier n° 3 : EdStatsData.csv</a:t>
            </a:r>
          </a:p>
          <a:p>
            <a:pPr marL="896938">
              <a:lnSpc>
                <a:spcPct val="150000"/>
              </a:lnSpc>
              <a:tabLst>
                <a:tab pos="269875" algn="l"/>
              </a:tabLst>
            </a:pPr>
            <a:r>
              <a:rPr lang="fr-FR" dirty="0"/>
              <a:t>Fichier n° 4 : EdStatsFootNote.csv</a:t>
            </a:r>
          </a:p>
          <a:p>
            <a:pPr marL="896938">
              <a:lnSpc>
                <a:spcPct val="150000"/>
              </a:lnSpc>
              <a:tabLst>
                <a:tab pos="269875" algn="l"/>
              </a:tabLst>
            </a:pPr>
            <a:r>
              <a:rPr lang="fr-FR" dirty="0"/>
              <a:t>Fichier n° 5 : EdStatsSeries.csv</a:t>
            </a:r>
          </a:p>
        </p:txBody>
      </p:sp>
      <p:sp>
        <p:nvSpPr>
          <p:cNvPr id="5" name="ZoneTexte 4">
            <a:extLst>
              <a:ext uri="{FF2B5EF4-FFF2-40B4-BE49-F238E27FC236}">
                <a16:creationId xmlns:a16="http://schemas.microsoft.com/office/drawing/2014/main" id="{7E4D1320-A1CE-2438-4021-7C8AC8468913}"/>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774122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08CCFF5-6DB6-4B6C-EA40-1BF04C02BE09}"/>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3" name="ZoneTexte 2">
            <a:extLst>
              <a:ext uri="{FF2B5EF4-FFF2-40B4-BE49-F238E27FC236}">
                <a16:creationId xmlns:a16="http://schemas.microsoft.com/office/drawing/2014/main" id="{739ADD83-D6C4-86A4-397A-7E59A562EB69}"/>
              </a:ext>
            </a:extLst>
          </p:cNvPr>
          <p:cNvSpPr txBox="1"/>
          <p:nvPr/>
        </p:nvSpPr>
        <p:spPr>
          <a:xfrm>
            <a:off x="1032932" y="1879600"/>
            <a:ext cx="9457267" cy="646331"/>
          </a:xfrm>
          <a:prstGeom prst="rect">
            <a:avLst/>
          </a:prstGeom>
          <a:noFill/>
          <a:ln>
            <a:noFill/>
          </a:ln>
        </p:spPr>
        <p:txBody>
          <a:bodyPr wrap="square" rtlCol="0">
            <a:spAutoFit/>
          </a:bodyPr>
          <a:lstStyle/>
          <a:p>
            <a:endParaRPr lang="fr-FR" dirty="0"/>
          </a:p>
          <a:p>
            <a:endParaRPr lang="fr-FR" dirty="0"/>
          </a:p>
        </p:txBody>
      </p:sp>
      <p:sp>
        <p:nvSpPr>
          <p:cNvPr id="4" name="Espace réservé du contenu 6">
            <a:extLst>
              <a:ext uri="{FF2B5EF4-FFF2-40B4-BE49-F238E27FC236}">
                <a16:creationId xmlns:a16="http://schemas.microsoft.com/office/drawing/2014/main" id="{B3391578-BF08-9E38-8261-E6224BCFF684}"/>
              </a:ext>
            </a:extLst>
          </p:cNvPr>
          <p:cNvSpPr txBox="1">
            <a:spLocks/>
          </p:cNvSpPr>
          <p:nvPr/>
        </p:nvSpPr>
        <p:spPr>
          <a:xfrm>
            <a:off x="1701801" y="1489065"/>
            <a:ext cx="8513353" cy="339644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285750" indent="-285750" algn="just">
              <a:buFont typeface="Arial" panose="020B0604020202020204" pitchFamily="34" charset="0"/>
              <a:buChar char="•"/>
            </a:pPr>
            <a:r>
              <a:rPr lang="fr-FR" dirty="0"/>
              <a:t>Un premier constat se fait très rapidement à la lecture des premières données des pays :</a:t>
            </a:r>
          </a:p>
          <a:p>
            <a:pPr marL="0" indent="0" algn="just">
              <a:buNone/>
            </a:pPr>
            <a:endParaRPr lang="fr-FR" dirty="0"/>
          </a:p>
          <a:p>
            <a:pPr marL="742950" lvl="1" indent="-285750" algn="just">
              <a:buFontTx/>
              <a:buChar char="-"/>
            </a:pPr>
            <a:r>
              <a:rPr lang="fr-FR" dirty="0"/>
              <a:t>Elles comprennent parfois des zones géographiques. Ces données ne faisant pas partie de notre besoin comme nous recherchons des pays, nous ne les prendrons pas en compte dans les données présentées. </a:t>
            </a:r>
          </a:p>
          <a:p>
            <a:pPr marL="457200" lvl="1" indent="0" algn="just">
              <a:buNone/>
            </a:pPr>
            <a:endParaRPr lang="fr-FR" dirty="0"/>
          </a:p>
          <a:p>
            <a:pPr marL="742950" lvl="1" indent="-285750" algn="just">
              <a:buFontTx/>
              <a:buChar char="-"/>
            </a:pPr>
            <a:r>
              <a:rPr lang="fr-FR" dirty="0"/>
              <a:t>Cette liste exclue également le Kosovo.</a:t>
            </a:r>
          </a:p>
          <a:p>
            <a:pPr algn="just">
              <a:buFont typeface="Arial" panose="020B0604020202020204" pitchFamily="34" charset="0"/>
              <a:buChar char="•"/>
            </a:pPr>
            <a:endParaRPr lang="fr-FR" dirty="0"/>
          </a:p>
          <a:p>
            <a:pPr>
              <a:buFont typeface="Arial" panose="020B0604020202020204" pitchFamily="34" charset="0"/>
              <a:buChar char="•"/>
            </a:pPr>
            <a:endParaRPr lang="fr-FR" dirty="0"/>
          </a:p>
        </p:txBody>
      </p:sp>
    </p:spTree>
    <p:extLst>
      <p:ext uri="{BB962C8B-B14F-4D97-AF65-F5344CB8AC3E}">
        <p14:creationId xmlns:p14="http://schemas.microsoft.com/office/powerpoint/2010/main" val="1274808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AEDE63-50A5-D7F5-09BE-D317C1BF7D62}"/>
              </a:ext>
            </a:extLst>
          </p:cNvPr>
          <p:cNvSpPr>
            <a:spLocks noGrp="1"/>
          </p:cNvSpPr>
          <p:nvPr>
            <p:ph type="title"/>
          </p:nvPr>
        </p:nvSpPr>
        <p:spPr>
          <a:xfrm>
            <a:off x="3792382" y="2440335"/>
            <a:ext cx="5517671" cy="1822514"/>
          </a:xfrm>
        </p:spPr>
        <p:txBody>
          <a:bodyPr/>
          <a:lstStyle/>
          <a:p>
            <a:r>
              <a:rPr lang="fr-FR" dirty="0"/>
              <a:t>EdStatsCountry.csv</a:t>
            </a:r>
          </a:p>
        </p:txBody>
      </p:sp>
      <p:sp>
        <p:nvSpPr>
          <p:cNvPr id="4" name="ZoneTexte 3">
            <a:extLst>
              <a:ext uri="{FF2B5EF4-FFF2-40B4-BE49-F238E27FC236}">
                <a16:creationId xmlns:a16="http://schemas.microsoft.com/office/drawing/2014/main" id="{7747DDAD-14F2-04B5-A4C0-B90F5A7047EF}"/>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211665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6AEB80F6-8F07-677A-00DB-ABC20BD8E014}"/>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
        <p:nvSpPr>
          <p:cNvPr id="4" name="Espace réservé du contenu 6">
            <a:extLst>
              <a:ext uri="{FF2B5EF4-FFF2-40B4-BE49-F238E27FC236}">
                <a16:creationId xmlns:a16="http://schemas.microsoft.com/office/drawing/2014/main" id="{29D8A465-5635-1C59-C3E8-B55EFC973D06}"/>
              </a:ext>
            </a:extLst>
          </p:cNvPr>
          <p:cNvSpPr txBox="1">
            <a:spLocks/>
          </p:cNvSpPr>
          <p:nvPr/>
        </p:nvSpPr>
        <p:spPr>
          <a:xfrm>
            <a:off x="736600" y="1480357"/>
            <a:ext cx="6180667" cy="3396443"/>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fr-FR" dirty="0"/>
              <a:t>Ce fichier nous donne des indicateurs économiques par pays ou région géographique. Comme précisé précédemment, seuls les pays seront pris en compte.</a:t>
            </a:r>
          </a:p>
          <a:p>
            <a:pPr>
              <a:buFont typeface="Arial" panose="020B0604020202020204" pitchFamily="34" charset="0"/>
              <a:buChar char="•"/>
            </a:pPr>
            <a:endParaRPr lang="fr-FR" dirty="0"/>
          </a:p>
          <a:p>
            <a:pPr>
              <a:buFont typeface="Arial" panose="020B0604020202020204" pitchFamily="34" charset="0"/>
              <a:buChar char="•"/>
            </a:pPr>
            <a:r>
              <a:rPr lang="fr-FR" dirty="0"/>
              <a:t>Taux de remplissage moyen des données : 77,66%</a:t>
            </a:r>
          </a:p>
          <a:p>
            <a:pPr>
              <a:buFont typeface="Arial" panose="020B0604020202020204" pitchFamily="34" charset="0"/>
              <a:buChar char="•"/>
            </a:pPr>
            <a:endParaRPr lang="fr-FR" dirty="0"/>
          </a:p>
          <a:p>
            <a:pPr>
              <a:buFont typeface="Arial" panose="020B0604020202020204" pitchFamily="34" charset="0"/>
              <a:buChar char="•"/>
            </a:pPr>
            <a:r>
              <a:rPr lang="fr-FR" dirty="0"/>
              <a:t>Aucun doublon n’a été trouvé.</a:t>
            </a:r>
          </a:p>
          <a:p>
            <a:pPr>
              <a:buFont typeface="Arial" panose="020B0604020202020204" pitchFamily="34" charset="0"/>
              <a:buChar char="•"/>
            </a:pPr>
            <a:endParaRPr lang="fr-FR" dirty="0"/>
          </a:p>
          <a:p>
            <a:pPr>
              <a:buFont typeface="Arial" panose="020B0604020202020204" pitchFamily="34" charset="0"/>
              <a:buChar char="•"/>
            </a:pPr>
            <a:r>
              <a:rPr lang="fr-FR" dirty="0"/>
              <a:t>Nombres de lignes et de colonnes : 214 et 31.</a:t>
            </a:r>
          </a:p>
        </p:txBody>
      </p:sp>
      <p:pic>
        <p:nvPicPr>
          <p:cNvPr id="8" name="Image 7">
            <a:extLst>
              <a:ext uri="{FF2B5EF4-FFF2-40B4-BE49-F238E27FC236}">
                <a16:creationId xmlns:a16="http://schemas.microsoft.com/office/drawing/2014/main" id="{9EDE8E4C-4666-558D-F722-7750AECB9A7C}"/>
              </a:ext>
            </a:extLst>
          </p:cNvPr>
          <p:cNvPicPr>
            <a:picLocks noChangeAspect="1"/>
          </p:cNvPicPr>
          <p:nvPr/>
        </p:nvPicPr>
        <p:blipFill>
          <a:blip r:embed="rId2"/>
          <a:stretch>
            <a:fillRect/>
          </a:stretch>
        </p:blipFill>
        <p:spPr>
          <a:xfrm>
            <a:off x="1129086" y="5243829"/>
            <a:ext cx="2229161" cy="571580"/>
          </a:xfrm>
          <a:prstGeom prst="rect">
            <a:avLst/>
          </a:prstGeom>
        </p:spPr>
      </p:pic>
      <p:pic>
        <p:nvPicPr>
          <p:cNvPr id="10" name="Image 9">
            <a:extLst>
              <a:ext uri="{FF2B5EF4-FFF2-40B4-BE49-F238E27FC236}">
                <a16:creationId xmlns:a16="http://schemas.microsoft.com/office/drawing/2014/main" id="{6D07B67B-BAB5-1DEE-12C4-775382FBC96B}"/>
              </a:ext>
            </a:extLst>
          </p:cNvPr>
          <p:cNvPicPr>
            <a:picLocks noChangeAspect="1"/>
          </p:cNvPicPr>
          <p:nvPr/>
        </p:nvPicPr>
        <p:blipFill>
          <a:blip r:embed="rId3"/>
          <a:stretch>
            <a:fillRect/>
          </a:stretch>
        </p:blipFill>
        <p:spPr>
          <a:xfrm>
            <a:off x="7316519" y="1346200"/>
            <a:ext cx="3930209" cy="4469209"/>
          </a:xfrm>
          <a:prstGeom prst="rect">
            <a:avLst/>
          </a:prstGeom>
        </p:spPr>
      </p:pic>
    </p:spTree>
    <p:extLst>
      <p:ext uri="{BB962C8B-B14F-4D97-AF65-F5344CB8AC3E}">
        <p14:creationId xmlns:p14="http://schemas.microsoft.com/office/powerpoint/2010/main" val="18511831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804846CF-96A1-483C-3994-9FDDB601E954}"/>
              </a:ext>
            </a:extLst>
          </p:cNvPr>
          <p:cNvPicPr>
            <a:picLocks noChangeAspect="1"/>
          </p:cNvPicPr>
          <p:nvPr/>
        </p:nvPicPr>
        <p:blipFill>
          <a:blip r:embed="rId2"/>
          <a:stretch>
            <a:fillRect/>
          </a:stretch>
        </p:blipFill>
        <p:spPr>
          <a:xfrm>
            <a:off x="1497437" y="1132074"/>
            <a:ext cx="9078592" cy="4915586"/>
          </a:xfrm>
          <a:prstGeom prst="rect">
            <a:avLst/>
          </a:prstGeom>
        </p:spPr>
      </p:pic>
      <p:sp>
        <p:nvSpPr>
          <p:cNvPr id="2" name="ZoneTexte 1">
            <a:extLst>
              <a:ext uri="{FF2B5EF4-FFF2-40B4-BE49-F238E27FC236}">
                <a16:creationId xmlns:a16="http://schemas.microsoft.com/office/drawing/2014/main" id="{853DCB74-F1F0-AE58-3DC2-1A7FEC54FDB5}"/>
              </a:ext>
            </a:extLst>
          </p:cNvPr>
          <p:cNvSpPr txBox="1"/>
          <p:nvPr/>
        </p:nvSpPr>
        <p:spPr>
          <a:xfrm>
            <a:off x="10552651" y="6384022"/>
            <a:ext cx="1639349" cy="369332"/>
          </a:xfrm>
          <a:prstGeom prst="rect">
            <a:avLst/>
          </a:prstGeom>
          <a:noFill/>
        </p:spPr>
        <p:txBody>
          <a:bodyPr wrap="square" rtlCol="0">
            <a:spAutoFit/>
          </a:bodyPr>
          <a:lstStyle/>
          <a:p>
            <a:r>
              <a:rPr lang="fr-FR" b="1" dirty="0">
                <a:solidFill>
                  <a:schemeClr val="tx2"/>
                </a:solidFill>
              </a:rPr>
              <a:t>@CADEMY</a:t>
            </a:r>
          </a:p>
        </p:txBody>
      </p:sp>
    </p:spTree>
    <p:extLst>
      <p:ext uri="{BB962C8B-B14F-4D97-AF65-F5344CB8AC3E}">
        <p14:creationId xmlns:p14="http://schemas.microsoft.com/office/powerpoint/2010/main" val="3079384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2909</TotalTime>
  <Words>1132</Words>
  <Application>Microsoft Office PowerPoint</Application>
  <PresentationFormat>Grand écran</PresentationFormat>
  <Paragraphs>203</Paragraphs>
  <Slides>39</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39</vt:i4>
      </vt:variant>
    </vt:vector>
  </HeadingPairs>
  <TitlesOfParts>
    <vt:vector size="46" baseType="lpstr">
      <vt:lpstr>Arial</vt:lpstr>
      <vt:lpstr>Calibri</vt:lpstr>
      <vt:lpstr>Century Gothic</vt:lpstr>
      <vt:lpstr>Courier New</vt:lpstr>
      <vt:lpstr>Wingdings</vt:lpstr>
      <vt:lpstr>Wingdings 3</vt:lpstr>
      <vt:lpstr>Salle d’ions</vt:lpstr>
      <vt:lpstr>ACADEMY,   notre expansion à l’international</vt:lpstr>
      <vt:lpstr>Rappel de l’objectif et de la méthode : </vt:lpstr>
      <vt:lpstr>Sommaire</vt:lpstr>
      <vt:lpstr>Partie 1</vt:lpstr>
      <vt:lpstr>Que disent les données ?</vt:lpstr>
      <vt:lpstr>Présentation PowerPoint</vt:lpstr>
      <vt:lpstr>EdStatsCountry.csv</vt:lpstr>
      <vt:lpstr>Présentation PowerPoint</vt:lpstr>
      <vt:lpstr>Présentation PowerPoint</vt:lpstr>
      <vt:lpstr>EdStatsCountry-Series.csv</vt:lpstr>
      <vt:lpstr>Présentation PowerPoint</vt:lpstr>
      <vt:lpstr>Présentation PowerPoint</vt:lpstr>
      <vt:lpstr>EdStatsData.csv</vt:lpstr>
      <vt:lpstr>Présentation PowerPoint</vt:lpstr>
      <vt:lpstr>Présentation PowerPoint</vt:lpstr>
      <vt:lpstr>Présentation PowerPoint</vt:lpstr>
      <vt:lpstr>EdStatsFootNote.csv</vt:lpstr>
      <vt:lpstr>Présentation PowerPoint</vt:lpstr>
      <vt:lpstr>Présentation PowerPoint</vt:lpstr>
      <vt:lpstr>EdStatsSeries.csv</vt:lpstr>
      <vt:lpstr>Présentation PowerPoint</vt:lpstr>
      <vt:lpstr>Que disent les données ? Conclusion</vt:lpstr>
      <vt:lpstr>Partie 2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Des indicateurs significatifs ? Conclusion</vt:lpstr>
      <vt:lpstr>Partie 3</vt:lpstr>
      <vt:lpstr>Présentation PowerPoint</vt:lpstr>
      <vt:lpstr>Présentation PowerPoint</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Expansion à l’international d’« Academy »</dc:title>
  <dc:creator>20100</dc:creator>
  <cp:lastModifiedBy>20100</cp:lastModifiedBy>
  <cp:revision>47</cp:revision>
  <dcterms:created xsi:type="dcterms:W3CDTF">2025-09-08T09:26:08Z</dcterms:created>
  <dcterms:modified xsi:type="dcterms:W3CDTF">2025-09-17T12:17:13Z</dcterms:modified>
</cp:coreProperties>
</file>