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Default Extension="emf" ContentType="image/x-emf"/>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0"/>
  </p:notesMasterIdLst>
  <p:sldIdLst>
    <p:sldId id="256" r:id="rId2"/>
    <p:sldId id="258" r:id="rId3"/>
    <p:sldId id="313" r:id="rId4"/>
    <p:sldId id="314" r:id="rId5"/>
    <p:sldId id="331" r:id="rId6"/>
    <p:sldId id="332" r:id="rId7"/>
    <p:sldId id="333" r:id="rId8"/>
    <p:sldId id="334" r:id="rId9"/>
    <p:sldId id="315" r:id="rId10"/>
    <p:sldId id="320" r:id="rId11"/>
    <p:sldId id="321" r:id="rId12"/>
    <p:sldId id="260" r:id="rId13"/>
    <p:sldId id="261" r:id="rId14"/>
    <p:sldId id="324" r:id="rId15"/>
    <p:sldId id="325" r:id="rId16"/>
    <p:sldId id="326" r:id="rId17"/>
    <p:sldId id="327" r:id="rId18"/>
    <p:sldId id="328" r:id="rId19"/>
    <p:sldId id="330" r:id="rId20"/>
    <p:sldId id="329" r:id="rId21"/>
    <p:sldId id="316" r:id="rId22"/>
    <p:sldId id="317" r:id="rId23"/>
    <p:sldId id="319" r:id="rId24"/>
    <p:sldId id="266" r:id="rId25"/>
    <p:sldId id="267" r:id="rId26"/>
    <p:sldId id="268" r:id="rId27"/>
    <p:sldId id="323" r:id="rId28"/>
    <p:sldId id="275" r:id="rId29"/>
    <p:sldId id="276" r:id="rId30"/>
    <p:sldId id="277" r:id="rId31"/>
    <p:sldId id="278" r:id="rId32"/>
    <p:sldId id="279" r:id="rId33"/>
    <p:sldId id="280" r:id="rId34"/>
    <p:sldId id="281" r:id="rId35"/>
    <p:sldId id="282" r:id="rId36"/>
    <p:sldId id="335" r:id="rId37"/>
    <p:sldId id="336" r:id="rId38"/>
    <p:sldId id="3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F7D077-D2E9-48A8-BE48-113B47C59407}"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A02B44B6-F4CA-4B59-9659-FC790D83B70A}">
      <dgm:prSet phldrT="[Text]"/>
      <dgm:spPr>
        <a:solidFill>
          <a:srgbClr val="00B050"/>
        </a:solidFill>
      </dgm:spPr>
      <dgm:t>
        <a:bodyPr/>
        <a:lstStyle/>
        <a:p>
          <a:r>
            <a:rPr lang="en-US" dirty="0" smtClean="0">
              <a:solidFill>
                <a:srgbClr val="C00000"/>
              </a:solidFill>
            </a:rPr>
            <a:t>VERTICAL CHANNEL</a:t>
          </a:r>
          <a:endParaRPr lang="en-US" dirty="0">
            <a:solidFill>
              <a:srgbClr val="C00000"/>
            </a:solidFill>
          </a:endParaRPr>
        </a:p>
      </dgm:t>
    </dgm:pt>
    <dgm:pt modelId="{3F07D6EC-3D5A-4596-BE17-F5630548A36A}" type="parTrans" cxnId="{A3E4242D-E2DD-46E4-9DA8-950363E5E6F4}">
      <dgm:prSet/>
      <dgm:spPr/>
      <dgm:t>
        <a:bodyPr/>
        <a:lstStyle/>
        <a:p>
          <a:endParaRPr lang="en-US"/>
        </a:p>
      </dgm:t>
    </dgm:pt>
    <dgm:pt modelId="{227A0836-92A2-4F65-BD5E-2616D3EB2DE5}" type="sibTrans" cxnId="{A3E4242D-E2DD-46E4-9DA8-950363E5E6F4}">
      <dgm:prSet/>
      <dgm:spPr/>
      <dgm:t>
        <a:bodyPr/>
        <a:lstStyle/>
        <a:p>
          <a:endParaRPr lang="en-US"/>
        </a:p>
      </dgm:t>
    </dgm:pt>
    <dgm:pt modelId="{0B2C491B-9EC6-4CD8-8537-67391FEA8F9A}">
      <dgm:prSet phldrT="[Text]"/>
      <dgm:spPr>
        <a:solidFill>
          <a:srgbClr val="00B050"/>
        </a:solidFill>
      </dgm:spPr>
      <dgm:t>
        <a:bodyPr/>
        <a:lstStyle/>
        <a:p>
          <a:r>
            <a:rPr lang="en-US" b="1" u="sng" dirty="0" smtClean="0">
              <a:solidFill>
                <a:srgbClr val="C00000"/>
              </a:solidFill>
            </a:rPr>
            <a:t>DOWNWARD COMMUNICATION</a:t>
          </a:r>
          <a:endParaRPr lang="en-US" dirty="0">
            <a:solidFill>
              <a:srgbClr val="C00000"/>
            </a:solidFill>
          </a:endParaRPr>
        </a:p>
      </dgm:t>
    </dgm:pt>
    <dgm:pt modelId="{75CF7466-41F2-431E-ABEB-553BFBE9694C}" type="parTrans" cxnId="{500929D5-7B2B-487D-8CA1-80F3F45D4122}">
      <dgm:prSet/>
      <dgm:spPr/>
      <dgm:t>
        <a:bodyPr/>
        <a:lstStyle/>
        <a:p>
          <a:endParaRPr lang="en-US"/>
        </a:p>
      </dgm:t>
    </dgm:pt>
    <dgm:pt modelId="{2D27B011-2E6C-41D1-99AE-EAD305C8ED9B}" type="sibTrans" cxnId="{500929D5-7B2B-487D-8CA1-80F3F45D4122}">
      <dgm:prSet/>
      <dgm:spPr/>
      <dgm:t>
        <a:bodyPr/>
        <a:lstStyle/>
        <a:p>
          <a:endParaRPr lang="en-US"/>
        </a:p>
      </dgm:t>
    </dgm:pt>
    <dgm:pt modelId="{FA80A57F-1561-40F1-9EB1-99003DB89207}">
      <dgm:prSet phldrT="[Text]"/>
      <dgm:spPr>
        <a:solidFill>
          <a:srgbClr val="00B050"/>
        </a:solidFill>
      </dgm:spPr>
      <dgm:t>
        <a:bodyPr/>
        <a:lstStyle/>
        <a:p>
          <a:r>
            <a:rPr lang="en-US" b="1" u="sng" dirty="0" smtClean="0">
              <a:solidFill>
                <a:srgbClr val="C00000"/>
              </a:solidFill>
            </a:rPr>
            <a:t>UPWARD CHANNEL</a:t>
          </a:r>
          <a:endParaRPr lang="en-US" dirty="0">
            <a:solidFill>
              <a:srgbClr val="C00000"/>
            </a:solidFill>
          </a:endParaRPr>
        </a:p>
      </dgm:t>
    </dgm:pt>
    <dgm:pt modelId="{3781DCAD-4DC2-42F9-BD1F-6FCC76C1D413}" type="parTrans" cxnId="{27DEA9F0-76A7-4850-8C81-D00A1E9DB984}">
      <dgm:prSet/>
      <dgm:spPr/>
      <dgm:t>
        <a:bodyPr/>
        <a:lstStyle/>
        <a:p>
          <a:endParaRPr lang="en-US"/>
        </a:p>
      </dgm:t>
    </dgm:pt>
    <dgm:pt modelId="{534FC15C-F3BD-4CF3-A5CD-2A51D32A418F}" type="sibTrans" cxnId="{27DEA9F0-76A7-4850-8C81-D00A1E9DB984}">
      <dgm:prSet/>
      <dgm:spPr/>
      <dgm:t>
        <a:bodyPr/>
        <a:lstStyle/>
        <a:p>
          <a:endParaRPr lang="en-US"/>
        </a:p>
      </dgm:t>
    </dgm:pt>
    <dgm:pt modelId="{ACC2E453-C068-4A7F-A599-92407A5A8ED6}">
      <dgm:prSet/>
      <dgm:spPr>
        <a:solidFill>
          <a:srgbClr val="FFC000"/>
        </a:solidFill>
      </dgm:spPr>
      <dgm:t>
        <a:bodyPr/>
        <a:lstStyle/>
        <a:p>
          <a:r>
            <a:rPr lang="en-US" b="1" u="sng" dirty="0" smtClean="0">
              <a:solidFill>
                <a:srgbClr val="C00000"/>
              </a:solidFill>
            </a:rPr>
            <a:t>HORIZONTAL COMMUNICATION</a:t>
          </a:r>
          <a:endParaRPr lang="en-US" dirty="0">
            <a:solidFill>
              <a:srgbClr val="C00000"/>
            </a:solidFill>
          </a:endParaRPr>
        </a:p>
      </dgm:t>
    </dgm:pt>
    <dgm:pt modelId="{091F331E-C307-4473-AA10-00D9A5ECC631}" type="parTrans" cxnId="{A8D2EB51-811A-4B1B-AA21-9E92E52F2321}">
      <dgm:prSet/>
      <dgm:spPr/>
      <dgm:t>
        <a:bodyPr/>
        <a:lstStyle/>
        <a:p>
          <a:endParaRPr lang="en-US"/>
        </a:p>
      </dgm:t>
    </dgm:pt>
    <dgm:pt modelId="{D1C23698-322A-4633-BA57-2A206AC03672}" type="sibTrans" cxnId="{A8D2EB51-811A-4B1B-AA21-9E92E52F2321}">
      <dgm:prSet/>
      <dgm:spPr/>
      <dgm:t>
        <a:bodyPr/>
        <a:lstStyle/>
        <a:p>
          <a:endParaRPr lang="en-US"/>
        </a:p>
      </dgm:t>
    </dgm:pt>
    <dgm:pt modelId="{E199744D-AB05-45E0-86F6-4FF1390649F8}">
      <dgm:prSet/>
      <dgm:spPr>
        <a:solidFill>
          <a:srgbClr val="92D050"/>
        </a:solidFill>
      </dgm:spPr>
      <dgm:t>
        <a:bodyPr/>
        <a:lstStyle/>
        <a:p>
          <a:r>
            <a:rPr lang="en-US" b="1" u="sng" dirty="0" smtClean="0">
              <a:solidFill>
                <a:srgbClr val="C00000"/>
              </a:solidFill>
            </a:rPr>
            <a:t>DIAGONAL CHANNEL</a:t>
          </a:r>
          <a:endParaRPr lang="en-US" dirty="0">
            <a:solidFill>
              <a:srgbClr val="C00000"/>
            </a:solidFill>
          </a:endParaRPr>
        </a:p>
      </dgm:t>
    </dgm:pt>
    <dgm:pt modelId="{9336DB62-31B9-4FD4-89B1-B956A62AE0A8}" type="parTrans" cxnId="{8C5A92E0-0ED5-4183-B844-527BCABD1F36}">
      <dgm:prSet/>
      <dgm:spPr/>
      <dgm:t>
        <a:bodyPr/>
        <a:lstStyle/>
        <a:p>
          <a:endParaRPr lang="en-US"/>
        </a:p>
      </dgm:t>
    </dgm:pt>
    <dgm:pt modelId="{865924AD-ACB9-46B3-B5F6-B0D8DD540CE7}" type="sibTrans" cxnId="{8C5A92E0-0ED5-4183-B844-527BCABD1F36}">
      <dgm:prSet/>
      <dgm:spPr/>
      <dgm:t>
        <a:bodyPr/>
        <a:lstStyle/>
        <a:p>
          <a:endParaRPr lang="en-US"/>
        </a:p>
      </dgm:t>
    </dgm:pt>
    <dgm:pt modelId="{D06F80B7-9CD6-440D-B58F-8A1AEE799E81}" type="pres">
      <dgm:prSet presAssocID="{E7F7D077-D2E9-48A8-BE48-113B47C59407}" presName="linear" presStyleCnt="0">
        <dgm:presLayoutVars>
          <dgm:dir/>
          <dgm:resizeHandles val="exact"/>
        </dgm:presLayoutVars>
      </dgm:prSet>
      <dgm:spPr/>
      <dgm:t>
        <a:bodyPr/>
        <a:lstStyle/>
        <a:p>
          <a:endParaRPr lang="en-US"/>
        </a:p>
      </dgm:t>
    </dgm:pt>
    <dgm:pt modelId="{931404AE-DF7A-4D72-BDD7-0A81C4722A0E}" type="pres">
      <dgm:prSet presAssocID="{A02B44B6-F4CA-4B59-9659-FC790D83B70A}" presName="comp" presStyleCnt="0"/>
      <dgm:spPr/>
    </dgm:pt>
    <dgm:pt modelId="{BCE2C32A-12F2-4F1A-B8B7-79057AF3F5B2}" type="pres">
      <dgm:prSet presAssocID="{A02B44B6-F4CA-4B59-9659-FC790D83B70A}" presName="box" presStyleLbl="node1" presStyleIdx="0" presStyleCnt="3"/>
      <dgm:spPr/>
      <dgm:t>
        <a:bodyPr/>
        <a:lstStyle/>
        <a:p>
          <a:endParaRPr lang="en-US"/>
        </a:p>
      </dgm:t>
    </dgm:pt>
    <dgm:pt modelId="{E1D4E2AC-2B1A-407F-9371-A4C499334699}" type="pres">
      <dgm:prSet presAssocID="{A02B44B6-F4CA-4B59-9659-FC790D83B70A}" presName="img" presStyleLbl="fgImgPlace1" presStyleIdx="0" presStyleCnt="3"/>
      <dgm:spPr/>
      <dgm:t>
        <a:bodyPr/>
        <a:lstStyle/>
        <a:p>
          <a:endParaRPr lang="en-US"/>
        </a:p>
      </dgm:t>
    </dgm:pt>
    <dgm:pt modelId="{821F9CFA-66A7-4E94-9B9A-151D856AAD0F}" type="pres">
      <dgm:prSet presAssocID="{A02B44B6-F4CA-4B59-9659-FC790D83B70A}" presName="text" presStyleLbl="node1" presStyleIdx="0" presStyleCnt="3">
        <dgm:presLayoutVars>
          <dgm:bulletEnabled val="1"/>
        </dgm:presLayoutVars>
      </dgm:prSet>
      <dgm:spPr/>
      <dgm:t>
        <a:bodyPr/>
        <a:lstStyle/>
        <a:p>
          <a:endParaRPr lang="en-US"/>
        </a:p>
      </dgm:t>
    </dgm:pt>
    <dgm:pt modelId="{A3B9E8EC-77F3-4435-9AD9-9FEA096AE108}" type="pres">
      <dgm:prSet presAssocID="{227A0836-92A2-4F65-BD5E-2616D3EB2DE5}" presName="spacer" presStyleCnt="0"/>
      <dgm:spPr/>
    </dgm:pt>
    <dgm:pt modelId="{61327A39-31A7-4E03-A252-7621B1229AE4}" type="pres">
      <dgm:prSet presAssocID="{ACC2E453-C068-4A7F-A599-92407A5A8ED6}" presName="comp" presStyleCnt="0"/>
      <dgm:spPr/>
    </dgm:pt>
    <dgm:pt modelId="{F57CC71D-618A-4E70-9E0B-E55629DCED5A}" type="pres">
      <dgm:prSet presAssocID="{ACC2E453-C068-4A7F-A599-92407A5A8ED6}" presName="box" presStyleLbl="node1" presStyleIdx="1" presStyleCnt="3"/>
      <dgm:spPr/>
      <dgm:t>
        <a:bodyPr/>
        <a:lstStyle/>
        <a:p>
          <a:endParaRPr lang="en-US"/>
        </a:p>
      </dgm:t>
    </dgm:pt>
    <dgm:pt modelId="{B585686E-5BBF-4197-8396-B30820057F56}" type="pres">
      <dgm:prSet presAssocID="{ACC2E453-C068-4A7F-A599-92407A5A8ED6}" presName="img" presStyleLbl="fgImgPlace1" presStyleIdx="1" presStyleCnt="3"/>
      <dgm:spPr/>
    </dgm:pt>
    <dgm:pt modelId="{5FACDA88-538D-40E4-94D6-4AA0A9548CFB}" type="pres">
      <dgm:prSet presAssocID="{ACC2E453-C068-4A7F-A599-92407A5A8ED6}" presName="text" presStyleLbl="node1" presStyleIdx="1" presStyleCnt="3">
        <dgm:presLayoutVars>
          <dgm:bulletEnabled val="1"/>
        </dgm:presLayoutVars>
      </dgm:prSet>
      <dgm:spPr/>
      <dgm:t>
        <a:bodyPr/>
        <a:lstStyle/>
        <a:p>
          <a:endParaRPr lang="en-US"/>
        </a:p>
      </dgm:t>
    </dgm:pt>
    <dgm:pt modelId="{1020E9EC-8644-49DF-A22E-F5F6773A6FA4}" type="pres">
      <dgm:prSet presAssocID="{D1C23698-322A-4633-BA57-2A206AC03672}" presName="spacer" presStyleCnt="0"/>
      <dgm:spPr/>
    </dgm:pt>
    <dgm:pt modelId="{8E73D904-5927-447C-9659-1A02C95235D2}" type="pres">
      <dgm:prSet presAssocID="{E199744D-AB05-45E0-86F6-4FF1390649F8}" presName="comp" presStyleCnt="0"/>
      <dgm:spPr/>
    </dgm:pt>
    <dgm:pt modelId="{8CF58CD0-A4B8-4E74-ADE6-4F1CCE96927A}" type="pres">
      <dgm:prSet presAssocID="{E199744D-AB05-45E0-86F6-4FF1390649F8}" presName="box" presStyleLbl="node1" presStyleIdx="2" presStyleCnt="3"/>
      <dgm:spPr/>
      <dgm:t>
        <a:bodyPr/>
        <a:lstStyle/>
        <a:p>
          <a:endParaRPr lang="en-US"/>
        </a:p>
      </dgm:t>
    </dgm:pt>
    <dgm:pt modelId="{4EC37FC9-383D-4C34-B869-E0F91299023E}" type="pres">
      <dgm:prSet presAssocID="{E199744D-AB05-45E0-86F6-4FF1390649F8}" presName="img" presStyleLbl="fgImgPlace1" presStyleIdx="2" presStyleCnt="3"/>
      <dgm:spPr/>
    </dgm:pt>
    <dgm:pt modelId="{E44BD43F-255B-4F7D-BEC1-44BDD6280039}" type="pres">
      <dgm:prSet presAssocID="{E199744D-AB05-45E0-86F6-4FF1390649F8}" presName="text" presStyleLbl="node1" presStyleIdx="2" presStyleCnt="3">
        <dgm:presLayoutVars>
          <dgm:bulletEnabled val="1"/>
        </dgm:presLayoutVars>
      </dgm:prSet>
      <dgm:spPr/>
      <dgm:t>
        <a:bodyPr/>
        <a:lstStyle/>
        <a:p>
          <a:endParaRPr lang="en-US"/>
        </a:p>
      </dgm:t>
    </dgm:pt>
  </dgm:ptLst>
  <dgm:cxnLst>
    <dgm:cxn modelId="{A8D2EB51-811A-4B1B-AA21-9E92E52F2321}" srcId="{E7F7D077-D2E9-48A8-BE48-113B47C59407}" destId="{ACC2E453-C068-4A7F-A599-92407A5A8ED6}" srcOrd="1" destOrd="0" parTransId="{091F331E-C307-4473-AA10-00D9A5ECC631}" sibTransId="{D1C23698-322A-4633-BA57-2A206AC03672}"/>
    <dgm:cxn modelId="{8C5A92E0-0ED5-4183-B844-527BCABD1F36}" srcId="{E7F7D077-D2E9-48A8-BE48-113B47C59407}" destId="{E199744D-AB05-45E0-86F6-4FF1390649F8}" srcOrd="2" destOrd="0" parTransId="{9336DB62-31B9-4FD4-89B1-B956A62AE0A8}" sibTransId="{865924AD-ACB9-46B3-B5F6-B0D8DD540CE7}"/>
    <dgm:cxn modelId="{BB3A39F2-7DF1-4C31-8F7B-5CBC1C1C7D8C}" type="presOf" srcId="{A02B44B6-F4CA-4B59-9659-FC790D83B70A}" destId="{821F9CFA-66A7-4E94-9B9A-151D856AAD0F}" srcOrd="1" destOrd="0" presId="urn:microsoft.com/office/officeart/2005/8/layout/vList4"/>
    <dgm:cxn modelId="{2694931B-3839-4CFA-B631-9BFF686ADCCF}" type="presOf" srcId="{FA80A57F-1561-40F1-9EB1-99003DB89207}" destId="{BCE2C32A-12F2-4F1A-B8B7-79057AF3F5B2}" srcOrd="0" destOrd="2" presId="urn:microsoft.com/office/officeart/2005/8/layout/vList4"/>
    <dgm:cxn modelId="{500929D5-7B2B-487D-8CA1-80F3F45D4122}" srcId="{A02B44B6-F4CA-4B59-9659-FC790D83B70A}" destId="{0B2C491B-9EC6-4CD8-8537-67391FEA8F9A}" srcOrd="0" destOrd="0" parTransId="{75CF7466-41F2-431E-ABEB-553BFBE9694C}" sibTransId="{2D27B011-2E6C-41D1-99AE-EAD305C8ED9B}"/>
    <dgm:cxn modelId="{C04A991E-51AD-4242-ACFC-AAEBACCBFADB}" type="presOf" srcId="{A02B44B6-F4CA-4B59-9659-FC790D83B70A}" destId="{BCE2C32A-12F2-4F1A-B8B7-79057AF3F5B2}" srcOrd="0" destOrd="0" presId="urn:microsoft.com/office/officeart/2005/8/layout/vList4"/>
    <dgm:cxn modelId="{01294187-241E-40C5-87B7-BF725F61904C}" type="presOf" srcId="{E199744D-AB05-45E0-86F6-4FF1390649F8}" destId="{E44BD43F-255B-4F7D-BEC1-44BDD6280039}" srcOrd="1" destOrd="0" presId="urn:microsoft.com/office/officeart/2005/8/layout/vList4"/>
    <dgm:cxn modelId="{A3E4242D-E2DD-46E4-9DA8-950363E5E6F4}" srcId="{E7F7D077-D2E9-48A8-BE48-113B47C59407}" destId="{A02B44B6-F4CA-4B59-9659-FC790D83B70A}" srcOrd="0" destOrd="0" parTransId="{3F07D6EC-3D5A-4596-BE17-F5630548A36A}" sibTransId="{227A0836-92A2-4F65-BD5E-2616D3EB2DE5}"/>
    <dgm:cxn modelId="{6680FBB7-A662-486F-9C20-6586195C86B3}" type="presOf" srcId="{ACC2E453-C068-4A7F-A599-92407A5A8ED6}" destId="{F57CC71D-618A-4E70-9E0B-E55629DCED5A}" srcOrd="0" destOrd="0" presId="urn:microsoft.com/office/officeart/2005/8/layout/vList4"/>
    <dgm:cxn modelId="{7C9C8657-BE66-4DB8-BA2B-91C4DD3C431A}" type="presOf" srcId="{0B2C491B-9EC6-4CD8-8537-67391FEA8F9A}" destId="{BCE2C32A-12F2-4F1A-B8B7-79057AF3F5B2}" srcOrd="0" destOrd="1" presId="urn:microsoft.com/office/officeart/2005/8/layout/vList4"/>
    <dgm:cxn modelId="{498875A3-AC0D-4C31-A0B6-42EFF1565DD5}" type="presOf" srcId="{E199744D-AB05-45E0-86F6-4FF1390649F8}" destId="{8CF58CD0-A4B8-4E74-ADE6-4F1CCE96927A}" srcOrd="0" destOrd="0" presId="urn:microsoft.com/office/officeart/2005/8/layout/vList4"/>
    <dgm:cxn modelId="{027611F5-2957-402C-AEE0-402D88171F67}" type="presOf" srcId="{E7F7D077-D2E9-48A8-BE48-113B47C59407}" destId="{D06F80B7-9CD6-440D-B58F-8A1AEE799E81}" srcOrd="0" destOrd="0" presId="urn:microsoft.com/office/officeart/2005/8/layout/vList4"/>
    <dgm:cxn modelId="{27DEA9F0-76A7-4850-8C81-D00A1E9DB984}" srcId="{A02B44B6-F4CA-4B59-9659-FC790D83B70A}" destId="{FA80A57F-1561-40F1-9EB1-99003DB89207}" srcOrd="1" destOrd="0" parTransId="{3781DCAD-4DC2-42F9-BD1F-6FCC76C1D413}" sibTransId="{534FC15C-F3BD-4CF3-A5CD-2A51D32A418F}"/>
    <dgm:cxn modelId="{FECC7F58-7B35-48FA-A565-8DB21520B444}" type="presOf" srcId="{0B2C491B-9EC6-4CD8-8537-67391FEA8F9A}" destId="{821F9CFA-66A7-4E94-9B9A-151D856AAD0F}" srcOrd="1" destOrd="1" presId="urn:microsoft.com/office/officeart/2005/8/layout/vList4"/>
    <dgm:cxn modelId="{7902065F-D264-43BF-9DE5-6200F4398006}" type="presOf" srcId="{FA80A57F-1561-40F1-9EB1-99003DB89207}" destId="{821F9CFA-66A7-4E94-9B9A-151D856AAD0F}" srcOrd="1" destOrd="2" presId="urn:microsoft.com/office/officeart/2005/8/layout/vList4"/>
    <dgm:cxn modelId="{3A597A64-33AB-4F2E-A691-1A53BEEF90FB}" type="presOf" srcId="{ACC2E453-C068-4A7F-A599-92407A5A8ED6}" destId="{5FACDA88-538D-40E4-94D6-4AA0A9548CFB}" srcOrd="1" destOrd="0" presId="urn:microsoft.com/office/officeart/2005/8/layout/vList4"/>
    <dgm:cxn modelId="{664947DC-F02F-49C8-82D8-17AE58B83C4A}" type="presParOf" srcId="{D06F80B7-9CD6-440D-B58F-8A1AEE799E81}" destId="{931404AE-DF7A-4D72-BDD7-0A81C4722A0E}" srcOrd="0" destOrd="0" presId="urn:microsoft.com/office/officeart/2005/8/layout/vList4"/>
    <dgm:cxn modelId="{68AC09A2-06C4-435A-ABB7-F12078E5429B}" type="presParOf" srcId="{931404AE-DF7A-4D72-BDD7-0A81C4722A0E}" destId="{BCE2C32A-12F2-4F1A-B8B7-79057AF3F5B2}" srcOrd="0" destOrd="0" presId="urn:microsoft.com/office/officeart/2005/8/layout/vList4"/>
    <dgm:cxn modelId="{E5FBA593-AB9F-4697-A6BE-09A9887B3EBE}" type="presParOf" srcId="{931404AE-DF7A-4D72-BDD7-0A81C4722A0E}" destId="{E1D4E2AC-2B1A-407F-9371-A4C499334699}" srcOrd="1" destOrd="0" presId="urn:microsoft.com/office/officeart/2005/8/layout/vList4"/>
    <dgm:cxn modelId="{5D9A10CE-0497-410D-BF6A-7AB82D4D0752}" type="presParOf" srcId="{931404AE-DF7A-4D72-BDD7-0A81C4722A0E}" destId="{821F9CFA-66A7-4E94-9B9A-151D856AAD0F}" srcOrd="2" destOrd="0" presId="urn:microsoft.com/office/officeart/2005/8/layout/vList4"/>
    <dgm:cxn modelId="{AE5B6A04-7ED8-4CA1-9F43-ACBEE0973E7B}" type="presParOf" srcId="{D06F80B7-9CD6-440D-B58F-8A1AEE799E81}" destId="{A3B9E8EC-77F3-4435-9AD9-9FEA096AE108}" srcOrd="1" destOrd="0" presId="urn:microsoft.com/office/officeart/2005/8/layout/vList4"/>
    <dgm:cxn modelId="{7F4EB26D-3353-40AB-94EC-62E5B4CE2C42}" type="presParOf" srcId="{D06F80B7-9CD6-440D-B58F-8A1AEE799E81}" destId="{61327A39-31A7-4E03-A252-7621B1229AE4}" srcOrd="2" destOrd="0" presId="urn:microsoft.com/office/officeart/2005/8/layout/vList4"/>
    <dgm:cxn modelId="{D461B085-6540-4625-BA6D-F3598DE588BB}" type="presParOf" srcId="{61327A39-31A7-4E03-A252-7621B1229AE4}" destId="{F57CC71D-618A-4E70-9E0B-E55629DCED5A}" srcOrd="0" destOrd="0" presId="urn:microsoft.com/office/officeart/2005/8/layout/vList4"/>
    <dgm:cxn modelId="{8EE0DFBC-8574-4565-BF33-D1C76AB18885}" type="presParOf" srcId="{61327A39-31A7-4E03-A252-7621B1229AE4}" destId="{B585686E-5BBF-4197-8396-B30820057F56}" srcOrd="1" destOrd="0" presId="urn:microsoft.com/office/officeart/2005/8/layout/vList4"/>
    <dgm:cxn modelId="{B1EFC542-B14C-4454-A87A-681B00042C06}" type="presParOf" srcId="{61327A39-31A7-4E03-A252-7621B1229AE4}" destId="{5FACDA88-538D-40E4-94D6-4AA0A9548CFB}" srcOrd="2" destOrd="0" presId="urn:microsoft.com/office/officeart/2005/8/layout/vList4"/>
    <dgm:cxn modelId="{55CDC600-A0D0-4DD3-9D75-3089A78687F9}" type="presParOf" srcId="{D06F80B7-9CD6-440D-B58F-8A1AEE799E81}" destId="{1020E9EC-8644-49DF-A22E-F5F6773A6FA4}" srcOrd="3" destOrd="0" presId="urn:microsoft.com/office/officeart/2005/8/layout/vList4"/>
    <dgm:cxn modelId="{AF50BA39-023C-467C-BF8D-91556564699C}" type="presParOf" srcId="{D06F80B7-9CD6-440D-B58F-8A1AEE799E81}" destId="{8E73D904-5927-447C-9659-1A02C95235D2}" srcOrd="4" destOrd="0" presId="urn:microsoft.com/office/officeart/2005/8/layout/vList4"/>
    <dgm:cxn modelId="{805554A7-32D5-4923-ACFB-9EA9A06AE805}" type="presParOf" srcId="{8E73D904-5927-447C-9659-1A02C95235D2}" destId="{8CF58CD0-A4B8-4E74-ADE6-4F1CCE96927A}" srcOrd="0" destOrd="0" presId="urn:microsoft.com/office/officeart/2005/8/layout/vList4"/>
    <dgm:cxn modelId="{44D09556-80C6-4569-8C1B-B4F16FE4B500}" type="presParOf" srcId="{8E73D904-5927-447C-9659-1A02C95235D2}" destId="{4EC37FC9-383D-4C34-B869-E0F91299023E}" srcOrd="1" destOrd="0" presId="urn:microsoft.com/office/officeart/2005/8/layout/vList4"/>
    <dgm:cxn modelId="{334DA994-88DB-40B4-9E93-288B578F41C5}" type="presParOf" srcId="{8E73D904-5927-447C-9659-1A02C95235D2}" destId="{E44BD43F-255B-4F7D-BEC1-44BDD6280039}" srcOrd="2" destOrd="0" presId="urn:microsoft.com/office/officeart/2005/8/layout/vList4"/>
  </dgm:cxnLst>
  <dgm:bg/>
  <dgm:whole/>
</dgm:dataModel>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A15184-4DBE-45EB-8D8A-04E6BCEB6CC2}" type="datetimeFigureOut">
              <a:rPr lang="en-US" smtClean="0"/>
              <a:pPr/>
              <a:t>9/3/2025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0F6408-7FAD-48D3-8300-4560F878A59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en.wikipedia.org/wiki/Technical" TargetMode="External"/><Relationship Id="rId13" Type="http://schemas.openxmlformats.org/officeDocument/2006/relationships/hyperlink" Target="http://en.wikipedia.org/wiki/Consumer_electronics" TargetMode="External"/><Relationship Id="rId3" Type="http://schemas.openxmlformats.org/officeDocument/2006/relationships/hyperlink" Target="http://en.wikipedia.org/wiki/Deliverable" TargetMode="External"/><Relationship Id="rId7" Type="http://schemas.openxmlformats.org/officeDocument/2006/relationships/hyperlink" Target="http://en.wikipedia.org/wiki/Reference_card" TargetMode="External"/><Relationship Id="rId12" Type="http://schemas.openxmlformats.org/officeDocument/2006/relationships/hyperlink" Target="http://en.wikipedia.org/wiki/Software"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en.wikipedia.org/wiki/Specification" TargetMode="External"/><Relationship Id="rId11" Type="http://schemas.openxmlformats.org/officeDocument/2006/relationships/hyperlink" Target="http://en.wikipedia.org/wiki/Computer" TargetMode="External"/><Relationship Id="rId5" Type="http://schemas.openxmlformats.org/officeDocument/2006/relationships/hyperlink" Target="http://en.wikipedia.org/wiki/User_guide" TargetMode="External"/><Relationship Id="rId10" Type="http://schemas.openxmlformats.org/officeDocument/2006/relationships/hyperlink" Target="http://en.wikipedia.org/wiki/High_technology" TargetMode="External"/><Relationship Id="rId4" Type="http://schemas.openxmlformats.org/officeDocument/2006/relationships/hyperlink" Target="http://en.wikipedia.org/wiki/Online_help" TargetMode="External"/><Relationship Id="rId9" Type="http://schemas.openxmlformats.org/officeDocument/2006/relationships/hyperlink" Target="http://en.wikipedia.org/wiki/Scienc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10000"/>
          </a:bodyPr>
          <a:lstStyle/>
          <a:p>
            <a:pPr eaLnBrk="1" hangingPunct="1">
              <a:defRPr/>
            </a:pPr>
            <a:r>
              <a:rPr lang="en-US" b="1" dirty="0" smtClean="0"/>
              <a:t>Technical writing</a:t>
            </a:r>
            <a:r>
              <a:rPr lang="en-US" dirty="0" smtClean="0"/>
              <a:t> is professional writing. It is concerned with business –trade and commerce, medical, legal, and engineering profession. Technical writing comprises the official dispatches of business, administration and diplomacy. Technical writing is scientific by nature. As against the general writing, it is specialized writing. Broadly speaking all non-literary writing marked by simplicity, clarity and precision may be regarded as technical written communication. This may be called official communication as well. Its </a:t>
            </a:r>
            <a:r>
              <a:rPr lang="en-US" b="1" dirty="0" smtClean="0"/>
              <a:t>origin</a:t>
            </a:r>
            <a:r>
              <a:rPr lang="en-US" dirty="0" smtClean="0"/>
              <a:t> may be traced to the very origin of written communication. English is well suited for technical written communication because of its flexibility, precision and fluency as it is </a:t>
            </a:r>
            <a:r>
              <a:rPr lang="en-US" dirty="0" err="1" smtClean="0"/>
              <a:t>honoured</a:t>
            </a:r>
            <a:r>
              <a:rPr lang="en-US" dirty="0" smtClean="0"/>
              <a:t> with an international status today.</a:t>
            </a:r>
          </a:p>
          <a:p>
            <a:pPr eaLnBrk="1" hangingPunct="1">
              <a:defRPr/>
            </a:pPr>
            <a:r>
              <a:rPr lang="en-US" dirty="0" smtClean="0"/>
              <a:t>With the development of plain English, Technical writing also came into existence. From the fourteenth century on , the social system of science has depended on technical communication to describe, disseminate , criticize ,use and improve innovations and advances in science, medicine and technology. The recording of scientific observations and technological developments were seen in the early writings and were transmitted to the generations orally, by examples and by apprenticeship. Many astronomical observations were preserved in the writings of Egyptians, Chinese, Babylonians </a:t>
            </a:r>
            <a:r>
              <a:rPr lang="en-US" dirty="0" err="1" smtClean="0"/>
              <a:t>etc.Muhammad</a:t>
            </a:r>
            <a:r>
              <a:rPr lang="en-US" dirty="0" smtClean="0"/>
              <a:t> </a:t>
            </a:r>
            <a:r>
              <a:rPr lang="en-US" dirty="0" err="1" smtClean="0"/>
              <a:t>ibn</a:t>
            </a:r>
            <a:r>
              <a:rPr lang="en-US" dirty="0" smtClean="0"/>
              <a:t> Musa </a:t>
            </a:r>
            <a:r>
              <a:rPr lang="en-US" dirty="0" err="1" smtClean="0"/>
              <a:t>Al,Khowarizmi</a:t>
            </a:r>
            <a:r>
              <a:rPr lang="en-US" dirty="0" smtClean="0"/>
              <a:t>, a ninth century mathematician ,published a book about his approach and named his process the algorithm , a name that even today is used and employed in virtually all computer –programming languages </a:t>
            </a:r>
            <a:r>
              <a:rPr lang="en-US" dirty="0" err="1" smtClean="0"/>
              <a:t>today.In</a:t>
            </a:r>
            <a:r>
              <a:rPr lang="en-US" dirty="0" smtClean="0"/>
              <a:t> the 14</a:t>
            </a:r>
            <a:r>
              <a:rPr lang="en-US" baseline="30000" dirty="0" smtClean="0"/>
              <a:t>th</a:t>
            </a:r>
            <a:r>
              <a:rPr lang="en-US" dirty="0" smtClean="0"/>
              <a:t> to 17</a:t>
            </a:r>
            <a:r>
              <a:rPr lang="en-US" baseline="30000" dirty="0" smtClean="0"/>
              <a:t>th</a:t>
            </a:r>
            <a:r>
              <a:rPr lang="en-US" dirty="0" smtClean="0"/>
              <a:t> centuries an </a:t>
            </a:r>
            <a:r>
              <a:rPr lang="en-US" dirty="0" err="1" smtClean="0"/>
              <a:t>explosionof</a:t>
            </a:r>
            <a:r>
              <a:rPr lang="en-US" dirty="0" smtClean="0"/>
              <a:t> enquiry and inventiveness was seen in all fields of knowledge. A major diversion of the Renaissance from the previous history was to include science in the activities and spread the scientific achievements through communication. With the beginning of Renaissance, scientific inquiry  underwent through patronage. Interest in scientific ideas was fostered by the establishment of a series of universities.  The publication of the </a:t>
            </a:r>
            <a:r>
              <a:rPr lang="en-US" dirty="0" err="1" smtClean="0"/>
              <a:t>Authorised</a:t>
            </a:r>
            <a:r>
              <a:rPr lang="en-US" dirty="0" smtClean="0"/>
              <a:t> Version of Bible in 1611, established English prose. The development of science also increased international communication. With the setting of the Royal Society in 1660, scientific and technical writing came to the fore. </a:t>
            </a:r>
            <a:r>
              <a:rPr lang="en-US" dirty="0" err="1" smtClean="0"/>
              <a:t>Circumlocation</a:t>
            </a:r>
            <a:r>
              <a:rPr lang="en-US" dirty="0" smtClean="0"/>
              <a:t>, rhetorical expressions and verbosity vanished. Caxton’s setting up of the printing press in London in1476 had already contributed a lot to this cause by bringing out numerous books in English prose. The publication of scientific, specialist and technical books enriched English prose. In fifteen century, Johannes </a:t>
            </a:r>
            <a:r>
              <a:rPr lang="en-US" dirty="0" err="1" smtClean="0"/>
              <a:t>Gensfleish</a:t>
            </a:r>
            <a:r>
              <a:rPr lang="en-US" dirty="0" smtClean="0"/>
              <a:t> of Gutenberg almost became the first publisher of printed books, but went bankrupt trying to do so. </a:t>
            </a:r>
            <a:endParaRPr lang="en-US" dirty="0"/>
          </a:p>
        </p:txBody>
      </p:sp>
      <p:sp>
        <p:nvSpPr>
          <p:cNvPr id="6451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EECF8485-A792-4AB9-95A4-24766B868C52}" type="slidenum">
              <a:rPr lang="en-US" smtClean="0"/>
              <a:pPr/>
              <a:t>5</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smtClean="0"/>
              <a:t>English has become a second language for much of the world, without anyone in Washington, Madison or elsewhere decreeing it must happen. There are somewhere between 380 million and 400 million native speakers of English – and at least as many others who speak it as a second language. Within a decade, according to a 2004 report to the British Council, 2 billion people will be studying English and half of the world (about 3 billion people by then) will speak it to one degree or another.</a:t>
            </a:r>
            <a:br>
              <a:rPr lang="en-US" smtClean="0"/>
            </a:br>
            <a:r>
              <a:rPr lang="en-US" smtClean="0"/>
              <a:t/>
            </a:r>
            <a:br>
              <a:rPr lang="en-US" smtClean="0"/>
            </a:br>
            <a:r>
              <a:rPr lang="en-US" smtClean="0"/>
              <a:t>English has become “lingua franca,” or universal language, for reasons that speak to the influence of Western culture, economics and politics. The rise of the British Empire in the 18th and 19th centuries spread English beyond the mother islands, and the dominance of the United States since World War II has continued the spread of the language. Today, only Chinese and Hindi are spoken by more people as their native tongue. English is already the world’s most widely learned second language, and millions more are clamoring to learn</a:t>
            </a: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C76351-04D7-4917-820F-B63838492ADD}" type="slidenum">
              <a:rPr lang="en-US" smtClean="0"/>
              <a:pPr/>
              <a:t>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smtClean="0"/>
              <a:t>Technical communication</a:t>
            </a:r>
            <a:r>
              <a:rPr lang="en-US" smtClean="0"/>
              <a:t> is the process of conveying technical information through writing, speech, and other mediums to a specific audience. Information is usable if the intended audience can perform an action or make a decision based on it (Johnson-Sheehan 7). Technical communicators often work collaboratively to create products (</a:t>
            </a:r>
            <a:r>
              <a:rPr lang="en-US" smtClean="0">
                <a:hlinkClick r:id="rId3" action="ppaction://hlinkfile" tooltip="Deliverable"/>
              </a:rPr>
              <a:t>deliverables</a:t>
            </a:r>
            <a:r>
              <a:rPr lang="en-US" smtClean="0"/>
              <a:t>) for various media, including paper, video, and the Internet. </a:t>
            </a:r>
            <a:r>
              <a:rPr lang="en-US" smtClean="0">
                <a:hlinkClick r:id="rId3" action="ppaction://hlinkfile" tooltip="Deliverable"/>
              </a:rPr>
              <a:t>Deliverables</a:t>
            </a:r>
            <a:r>
              <a:rPr lang="en-US" smtClean="0"/>
              <a:t> include </a:t>
            </a:r>
            <a:r>
              <a:rPr lang="en-US" smtClean="0">
                <a:hlinkClick r:id="rId4" action="ppaction://hlinkfile" tooltip="Online help"/>
              </a:rPr>
              <a:t>online help</a:t>
            </a:r>
            <a:r>
              <a:rPr lang="en-US" smtClean="0"/>
              <a:t> user </a:t>
            </a:r>
            <a:r>
              <a:rPr lang="en-US" smtClean="0">
                <a:hlinkClick r:id="rId5" action="ppaction://hlinkfile" tooltip="User guide"/>
              </a:rPr>
              <a:t>manuals</a:t>
            </a:r>
            <a:r>
              <a:rPr lang="en-US" smtClean="0"/>
              <a:t>, technical manuals, </a:t>
            </a:r>
            <a:r>
              <a:rPr lang="en-US" smtClean="0">
                <a:hlinkClick r:id="rId6" action="ppaction://hlinkfile" tooltip="Specification"/>
              </a:rPr>
              <a:t>specifications</a:t>
            </a:r>
            <a:r>
              <a:rPr lang="en-US" smtClean="0"/>
              <a:t>, process and procedure manuals, </a:t>
            </a:r>
            <a:r>
              <a:rPr lang="en-US" smtClean="0">
                <a:hlinkClick r:id="rId7" action="ppaction://hlinkfile" tooltip="Reference card"/>
              </a:rPr>
              <a:t>reference cards</a:t>
            </a:r>
            <a:r>
              <a:rPr lang="en-US" smtClean="0"/>
              <a:t>, training, business papers and reports.</a:t>
            </a:r>
          </a:p>
          <a:p>
            <a:pPr eaLnBrk="1" hangingPunct="1">
              <a:spcBef>
                <a:spcPct val="0"/>
              </a:spcBef>
            </a:pPr>
            <a:r>
              <a:rPr lang="en-US" smtClean="0">
                <a:hlinkClick r:id="rId8" action="ppaction://hlinkfile" tooltip="Technical"/>
              </a:rPr>
              <a:t>Technical</a:t>
            </a:r>
            <a:r>
              <a:rPr lang="en-US" smtClean="0"/>
              <a:t> domains can be of any kind, including the soft and hard </a:t>
            </a:r>
            <a:r>
              <a:rPr lang="en-US" smtClean="0">
                <a:hlinkClick r:id="rId9" action="ppaction://hlinkfile" tooltip="Science"/>
              </a:rPr>
              <a:t>sciences</a:t>
            </a:r>
            <a:r>
              <a:rPr lang="en-US" smtClean="0"/>
              <a:t>, </a:t>
            </a:r>
            <a:r>
              <a:rPr lang="en-US" smtClean="0">
                <a:hlinkClick r:id="rId10" action="ppaction://hlinkfile" tooltip="High technology"/>
              </a:rPr>
              <a:t>high technology</a:t>
            </a:r>
            <a:r>
              <a:rPr lang="en-US" smtClean="0"/>
              <a:t> including </a:t>
            </a:r>
            <a:r>
              <a:rPr lang="en-US" smtClean="0">
                <a:hlinkClick r:id="rId11" action="ppaction://hlinkfile" tooltip="Computer"/>
              </a:rPr>
              <a:t>computers</a:t>
            </a:r>
            <a:r>
              <a:rPr lang="en-US" smtClean="0"/>
              <a:t> and </a:t>
            </a:r>
            <a:r>
              <a:rPr lang="en-US" smtClean="0">
                <a:hlinkClick r:id="rId12" action="ppaction://hlinkfile" tooltip="Software"/>
              </a:rPr>
              <a:t>software</a:t>
            </a:r>
            <a:r>
              <a:rPr lang="en-US" smtClean="0"/>
              <a:t>, </a:t>
            </a:r>
            <a:r>
              <a:rPr lang="en-US" smtClean="0">
                <a:hlinkClick r:id="rId13" action="ppaction://hlinkfile" tooltip="Consumer electronics"/>
              </a:rPr>
              <a:t>consumer electronics</a:t>
            </a:r>
            <a:r>
              <a:rPr lang="en-US" smtClean="0"/>
              <a:t>, and business processes and practices.</a:t>
            </a:r>
          </a:p>
          <a:p>
            <a:pPr eaLnBrk="1" hangingPunct="1">
              <a:spcBef>
                <a:spcPct val="0"/>
              </a:spcBef>
            </a:pPr>
            <a:endParaRPr lang="en-US" smtClean="0"/>
          </a:p>
        </p:txBody>
      </p:sp>
      <p:sp>
        <p:nvSpPr>
          <p:cNvPr id="6246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8205F803-BDDC-456E-9BBA-E2E2CDDD394A}" type="slidenum">
              <a:rPr lang="en-US" smtClean="0"/>
              <a:pPr/>
              <a:t>12</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fontScale="85000" lnSpcReduction="10000"/>
          </a:bodyPr>
          <a:lstStyle/>
          <a:p>
            <a:pPr eaLnBrk="1" hangingPunct="1">
              <a:defRPr/>
            </a:pPr>
            <a:endParaRPr lang="en-US" dirty="0"/>
          </a:p>
        </p:txBody>
      </p:sp>
      <p:sp>
        <p:nvSpPr>
          <p:cNvPr id="634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ED4BE7C-CDA9-4D94-A02D-8AF6D2D96C53}" type="slidenum">
              <a:rPr lang="en-US" smtClean="0"/>
              <a:pPr/>
              <a:t>13</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u="sng" smtClean="0"/>
              <a:t>ACCURACY</a:t>
            </a:r>
            <a:r>
              <a:rPr lang="en-US" b="1" smtClean="0"/>
              <a:t>-</a:t>
            </a:r>
            <a:r>
              <a:rPr lang="en-US" smtClean="0"/>
              <a:t> Technical writing needs accuracy of information as well as accuracy of expression. Facts have to be recorded carefully and appropriately. Accuracy of expression demands that there should be no errors of grammar, spelling, punctuation or usage. Accuracy of expression demands 'precision' in the use of words, phrases, sentences and paragraphs.</a:t>
            </a:r>
          </a:p>
          <a:p>
            <a:pPr eaLnBrk="1" hangingPunct="1"/>
            <a:r>
              <a:rPr lang="en-US" smtClean="0"/>
              <a:t>Check the spelling, punctuation and grammar of your sentences and make sure they are correct. If you use a computer spell checker, be careful. Make sure that you know which word to select. Many easily corrected errors in your written work will affect your presentation and your marks. Sometimes you can see errors more easily if you do not proofread your writing until a day or two after finishing writing. This is called 'the drawer treatment'. The Learning Centre has many resources on punctuation, grammar and spelling that you can use.</a:t>
            </a:r>
          </a:p>
          <a:p>
            <a:pPr eaLnBrk="1" hangingPunct="1"/>
            <a:endParaRPr lang="en-US" smtClean="0"/>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8B44A7-4ECB-4E1B-9541-9D36B39C15C5}" type="slidenum">
              <a:rPr lang="en-US" smtClean="0"/>
              <a:pPr/>
              <a:t>31</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p:spPr>
      </p:sp>
      <p:sp>
        <p:nvSpPr>
          <p:cNvPr id="67587"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u="sng" smtClean="0"/>
              <a:t>BREVITY-</a:t>
            </a:r>
            <a:r>
              <a:rPr lang="en-US" smtClean="0"/>
              <a:t> Brevity is the quality of being brief .One must try to be as brief as possible and give maximum information in the minimum number of words possible.</a:t>
            </a:r>
          </a:p>
          <a:p>
            <a:pPr eaLnBrk="1" hangingPunct="1"/>
            <a:r>
              <a:rPr lang="en-US" smtClean="0"/>
              <a:t>Avoid too many long sentences. Sentences with four or more clauses, or parts, are confusing to read. Your text will probably read better if you consider making two sentences rather than one long sentence. If you want to include a qualification or an example then a long sentence is usually appropriate. </a:t>
            </a:r>
          </a:p>
          <a:p>
            <a:pPr eaLnBrk="1" hangingPunct="1"/>
            <a:endParaRPr lang="en-US" smtClean="0"/>
          </a:p>
        </p:txBody>
      </p:sp>
      <p:sp>
        <p:nvSpPr>
          <p:cNvPr id="6758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2CE7AB4-49CD-430C-9BFF-51BACCA2260C}" type="slidenum">
              <a:rPr lang="en-US" smtClean="0"/>
              <a:pPr/>
              <a:t>32</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u="sng" smtClean="0"/>
              <a:t>CLARITY- </a:t>
            </a:r>
            <a:r>
              <a:rPr lang="en-US" smtClean="0"/>
              <a:t>Clarity contributes to communicative effectiveness. One can not achieve communicative objectives if one is not clear. Clarity is the art of making your idea clear to your audience. Clarity involves both clarity of thought and clarity of expression.</a:t>
            </a:r>
          </a:p>
          <a:p>
            <a:pPr eaLnBrk="1" hangingPunct="1"/>
            <a:r>
              <a:rPr lang="en-US" smtClean="0"/>
              <a:t>Avoid being unclear and ambiguous. This can happen when you do not specify what you are writing about and can even depend how you use words like 'it', 'this', 'thing', 'way', 'some' etc. </a:t>
            </a:r>
          </a:p>
          <a:p>
            <a:pPr eaLnBrk="1" hangingPunct="1"/>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674E58B-D435-41BF-8245-D8C3BB147F6A}" type="slidenum">
              <a:rPr lang="en-US" smtClean="0"/>
              <a:pPr/>
              <a:t>33</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p:spPr>
      </p:sp>
      <p:sp>
        <p:nvSpPr>
          <p:cNvPr id="6963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en-US" b="1" u="sng" smtClean="0"/>
              <a:t>COMPREHENSIVENESS-</a:t>
            </a:r>
            <a:r>
              <a:rPr lang="en-US" smtClean="0"/>
              <a:t>It demands that the document should be complete with all information that readers will need.</a:t>
            </a:r>
          </a:p>
          <a:p>
            <a:pPr eaLnBrk="1" hangingPunct="1"/>
            <a:endParaRPr lang="en-US" smtClean="0"/>
          </a:p>
        </p:txBody>
      </p:sp>
      <p:sp>
        <p:nvSpPr>
          <p:cNvPr id="6963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44DFC38-4942-489D-8107-838499FDB95D}" type="slidenum">
              <a:rPr lang="en-US" smtClean="0"/>
              <a:pPr/>
              <a:t>34</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p:spPr>
      </p:sp>
      <p:sp>
        <p:nvSpPr>
          <p:cNvPr id="317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There are three formal channels of communication. Vertical channel can be upward or downward i.e. the flow of information can be from superior to subordinate or from subordinate to the authority. Horizontal flow of communication promotes team work and diagonal flow of communication doesn’t flow any rules.</a:t>
            </a:r>
          </a:p>
        </p:txBody>
      </p:sp>
      <p:sp>
        <p:nvSpPr>
          <p:cNvPr id="317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176A8CF-28CD-4C2F-899C-0B1C2397F026}" type="slidenum">
              <a:rPr lang="en-US" smtClean="0"/>
              <a:pPr/>
              <a:t>36</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A68371-5198-408A-ACFD-1532B9FD41C6}" type="datetimeFigureOut">
              <a:rPr lang="en-US" smtClean="0"/>
              <a:pPr/>
              <a:t>9/3/2025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32E2225-C783-4185-8330-E1962B61B9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A68371-5198-408A-ACFD-1532B9FD41C6}"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E2225-C783-4185-8330-E1962B61B9E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A68371-5198-408A-ACFD-1532B9FD41C6}"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E2225-C783-4185-8330-E1962B61B9E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703513" y="274638"/>
            <a:ext cx="6316662"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693988" y="1600200"/>
            <a:ext cx="30861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5932488" y="1600200"/>
            <a:ext cx="3087687" cy="4525963"/>
          </a:xfrm>
        </p:spPr>
        <p:txBody>
          <a:bodyPr>
            <a:normAutofit/>
          </a:bodyPr>
          <a:lstStyle/>
          <a:p>
            <a:pPr lvl="0"/>
            <a:endParaRPr lang="en-US" noProof="0" smtClean="0"/>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ED27E8F2-88A8-4FFD-81D2-640DA717139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A68371-5198-408A-ACFD-1532B9FD41C6}"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E2225-C783-4185-8330-E1962B61B9E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A68371-5198-408A-ACFD-1532B9FD41C6}"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2E2225-C783-4185-8330-E1962B61B9E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A68371-5198-408A-ACFD-1532B9FD41C6}"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E2225-C783-4185-8330-E1962B61B9E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A68371-5198-408A-ACFD-1532B9FD41C6}"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2E2225-C783-4185-8330-E1962B61B9E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A68371-5198-408A-ACFD-1532B9FD41C6}"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2E2225-C783-4185-8330-E1962B61B9E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A68371-5198-408A-ACFD-1532B9FD41C6}"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2E2225-C783-4185-8330-E1962B61B9E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A68371-5198-408A-ACFD-1532B9FD41C6}"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2E2225-C783-4185-8330-E1962B61B9E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A68371-5198-408A-ACFD-1532B9FD41C6}"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32E2225-C783-4185-8330-E1962B61B9E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A68371-5198-408A-ACFD-1532B9FD41C6}" type="datetimeFigureOut">
              <a:rPr lang="en-US" smtClean="0"/>
              <a:pPr/>
              <a:t>9/3/2025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32E2225-C783-4185-8330-E1962B61B9E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2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142999"/>
          </a:xfrm>
        </p:spPr>
        <p:txBody>
          <a:bodyPr/>
          <a:lstStyle/>
          <a:p>
            <a:r>
              <a:rPr lang="en-US" dirty="0" smtClean="0"/>
              <a:t>BBC-104</a:t>
            </a:r>
            <a:endParaRPr lang="en-US" dirty="0"/>
          </a:p>
        </p:txBody>
      </p:sp>
      <p:sp>
        <p:nvSpPr>
          <p:cNvPr id="3" name="Subtitle 2"/>
          <p:cNvSpPr>
            <a:spLocks noGrp="1"/>
          </p:cNvSpPr>
          <p:nvPr>
            <p:ph type="subTitle" idx="1"/>
          </p:nvPr>
        </p:nvSpPr>
        <p:spPr>
          <a:xfrm>
            <a:off x="1371600" y="2514600"/>
            <a:ext cx="6400800" cy="3124200"/>
          </a:xfrm>
        </p:spPr>
        <p:txBody>
          <a:bodyPr/>
          <a:lstStyle/>
          <a:p>
            <a:endParaRPr lang="en-US" dirty="0"/>
          </a:p>
        </p:txBody>
      </p:sp>
      <p:pic>
        <p:nvPicPr>
          <p:cNvPr id="4" name="Picture 2"/>
          <p:cNvPicPr>
            <a:picLocks noChangeAspect="1" noChangeArrowheads="1"/>
          </p:cNvPicPr>
          <p:nvPr/>
        </p:nvPicPr>
        <p:blipFill>
          <a:blip r:embed="rId2"/>
          <a:srcRect/>
          <a:stretch>
            <a:fillRect/>
          </a:stretch>
        </p:blipFill>
        <p:spPr bwMode="auto">
          <a:xfrm>
            <a:off x="685800" y="1981200"/>
            <a:ext cx="7696200" cy="36576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457200" y="685801"/>
            <a:ext cx="8229600" cy="5791199"/>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tretch>
            <a:fillRect/>
          </a:stretch>
        </p:blipFill>
        <p:spPr bwMode="auto">
          <a:xfrm>
            <a:off x="503428" y="2011363"/>
            <a:ext cx="8137143"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type="body" sz="half" idx="1"/>
          </p:nvPr>
        </p:nvSpPr>
        <p:spPr>
          <a:xfrm>
            <a:off x="304800" y="762000"/>
            <a:ext cx="8458200" cy="5592763"/>
          </a:xfrm>
        </p:spPr>
        <p:txBody>
          <a:bodyPr/>
          <a:lstStyle/>
          <a:p>
            <a:pPr eaLnBrk="1" hangingPunct="1">
              <a:buFontTx/>
              <a:buNone/>
            </a:pPr>
            <a:r>
              <a:rPr lang="en-US" sz="3200" b="1" u="sng" dirty="0" smtClean="0">
                <a:solidFill>
                  <a:srgbClr val="660033"/>
                </a:solidFill>
              </a:rPr>
              <a:t>Communication is </a:t>
            </a:r>
          </a:p>
          <a:p>
            <a:pPr eaLnBrk="1" hangingPunct="1">
              <a:buFontTx/>
              <a:buNone/>
            </a:pPr>
            <a:endParaRPr lang="en-US" sz="2000" b="1" u="sng" dirty="0" smtClean="0">
              <a:solidFill>
                <a:srgbClr val="660033"/>
              </a:solidFill>
            </a:endParaRPr>
          </a:p>
          <a:p>
            <a:pPr eaLnBrk="1" hangingPunct="1"/>
            <a:r>
              <a:rPr lang="en-US" sz="2800" dirty="0" smtClean="0"/>
              <a:t>A word  of Latin origin- ‘</a:t>
            </a:r>
            <a:r>
              <a:rPr lang="en-US" sz="2800" dirty="0" err="1" smtClean="0"/>
              <a:t>communicare</a:t>
            </a:r>
            <a:r>
              <a:rPr lang="en-US" sz="2800" dirty="0" smtClean="0"/>
              <a:t>’</a:t>
            </a:r>
          </a:p>
          <a:p>
            <a:pPr eaLnBrk="1" hangingPunct="1"/>
            <a:r>
              <a:rPr lang="en-US" sz="2800" dirty="0" smtClean="0"/>
              <a:t>It means sharing of information or intelligence</a:t>
            </a:r>
          </a:p>
          <a:p>
            <a:pPr eaLnBrk="1" hangingPunct="1"/>
            <a:r>
              <a:rPr lang="en-US" sz="2800" dirty="0" smtClean="0"/>
              <a:t>To import or to make common</a:t>
            </a:r>
          </a:p>
          <a:p>
            <a:pPr eaLnBrk="1" hangingPunct="1"/>
            <a:r>
              <a:rPr lang="en-US" sz="2800" dirty="0" smtClean="0"/>
              <a:t>Concerned with business –trade and commerce, medical, legal, and engineering profession</a:t>
            </a:r>
            <a:endParaRPr lang="en-US" sz="2800" b="1" u="sng" dirty="0" smtClean="0"/>
          </a:p>
          <a:p>
            <a:pPr eaLnBrk="1" hangingPunct="1"/>
            <a:r>
              <a:rPr lang="en-US" sz="2800" dirty="0" smtClean="0"/>
              <a:t>Transmission of scientific and technical information</a:t>
            </a:r>
            <a:endParaRPr lang="en-US" sz="2800" b="1" u="sng" dirty="0" smtClean="0"/>
          </a:p>
          <a:p>
            <a:pPr eaLnBrk="1" hangingPunct="1"/>
            <a:r>
              <a:rPr lang="en-US" sz="2800" dirty="0" smtClean="0"/>
              <a:t>Includes all the methods, means and media, channels, network and systems of communication </a:t>
            </a:r>
          </a:p>
        </p:txBody>
      </p:sp>
      <p:graphicFrame>
        <p:nvGraphicFramePr>
          <p:cNvPr id="1026" name="Object 7"/>
          <p:cNvGraphicFramePr>
            <a:graphicFrameLocks noChangeAspect="1"/>
          </p:cNvGraphicFramePr>
          <p:nvPr>
            <p:ph type="chart" sz="half" idx="2"/>
          </p:nvPr>
        </p:nvGraphicFramePr>
        <p:xfrm>
          <a:off x="5932488" y="2833148"/>
          <a:ext cx="3087687" cy="2060066"/>
        </p:xfrm>
        <a:graphic>
          <a:graphicData uri="http://schemas.openxmlformats.org/presentationml/2006/ole">
            <p:oleObj spid="_x0000_s2050" name="Chart" r:id="rId4" imgW="6096060" imgH="4067085" progId="MSGraph.Chart.8">
              <p:embed followColorScheme="full"/>
            </p:oleObj>
          </a:graphicData>
        </a:graphic>
      </p:graphicFrame>
      <p:sp>
        <p:nvSpPr>
          <p:cNvPr id="199685" name="Rectangle 5"/>
          <p:cNvSpPr>
            <a:spLocks noChangeArrowheads="1"/>
          </p:cNvSpPr>
          <p:nvPr/>
        </p:nvSpPr>
        <p:spPr bwMode="auto">
          <a:xfrm>
            <a:off x="-244475" y="3246438"/>
            <a:ext cx="247650" cy="366712"/>
          </a:xfrm>
          <a:prstGeom prst="rect">
            <a:avLst/>
          </a:prstGeom>
          <a:noFill/>
          <a:ln w="9525">
            <a:noFill/>
            <a:miter lim="800000"/>
            <a:headEnd/>
            <a:tailEnd/>
          </a:ln>
          <a:effectLst/>
        </p:spPr>
        <p:txBody>
          <a:bodyPr wrap="none">
            <a:spAutoFit/>
          </a:bodyPr>
          <a:lstStyle/>
          <a:p>
            <a:pPr>
              <a:defRPr/>
            </a:pPr>
            <a:r>
              <a:rPr lang="en-US">
                <a:effectLst>
                  <a:outerShdw blurRad="38100" dist="38100" dir="2700000" algn="tl">
                    <a:srgbClr val="FFFFFF"/>
                  </a:outerShdw>
                </a:effectLs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 calcmode="lin" valueType="num">
                                      <p:cBhvr additive="base">
                                        <p:cTn id="7" dur="500" fill="hold"/>
                                        <p:tgtEl>
                                          <p:spTgt spid="10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xEl>
                                              <p:pRg st="2" end="2"/>
                                            </p:txEl>
                                          </p:spTgt>
                                        </p:tgtEl>
                                        <p:attrNameLst>
                                          <p:attrName>style.visibility</p:attrName>
                                        </p:attrNameLst>
                                      </p:cBhvr>
                                      <p:to>
                                        <p:strVal val="visible"/>
                                      </p:to>
                                    </p:set>
                                    <p:anim calcmode="lin" valueType="num">
                                      <p:cBhvr additive="base">
                                        <p:cTn id="13"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anim calcmode="lin" valueType="num">
                                      <p:cBhvr additive="base">
                                        <p:cTn id="19" dur="500" fill="hold"/>
                                        <p:tgtEl>
                                          <p:spTgt spid="102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27">
                                            <p:txEl>
                                              <p:pRg st="4" end="4"/>
                                            </p:txEl>
                                          </p:spTgt>
                                        </p:tgtEl>
                                        <p:attrNameLst>
                                          <p:attrName>style.visibility</p:attrName>
                                        </p:attrNameLst>
                                      </p:cBhvr>
                                      <p:to>
                                        <p:strVal val="visible"/>
                                      </p:to>
                                    </p:set>
                                    <p:anim calcmode="lin" valueType="num">
                                      <p:cBhvr additive="base">
                                        <p:cTn id="25"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7">
                                            <p:txEl>
                                              <p:pRg st="5" end="5"/>
                                            </p:txEl>
                                          </p:spTgt>
                                        </p:tgtEl>
                                        <p:attrNameLst>
                                          <p:attrName>style.visibility</p:attrName>
                                        </p:attrNameLst>
                                      </p:cBhvr>
                                      <p:to>
                                        <p:strVal val="visible"/>
                                      </p:to>
                                    </p:set>
                                    <p:anim calcmode="lin" valueType="num">
                                      <p:cBhvr additive="base">
                                        <p:cTn id="31" dur="500" fill="hold"/>
                                        <p:tgtEl>
                                          <p:spTgt spid="10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27">
                                            <p:txEl>
                                              <p:pRg st="6" end="6"/>
                                            </p:txEl>
                                          </p:spTgt>
                                        </p:tgtEl>
                                        <p:attrNameLst>
                                          <p:attrName>style.visibility</p:attrName>
                                        </p:attrNameLst>
                                      </p:cBhvr>
                                      <p:to>
                                        <p:strVal val="visible"/>
                                      </p:to>
                                    </p:set>
                                    <p:anim calcmode="lin" valueType="num">
                                      <p:cBhvr additive="base">
                                        <p:cTn id="37" dur="500" fill="hold"/>
                                        <p:tgtEl>
                                          <p:spTgt spid="10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27">
                                            <p:txEl>
                                              <p:pRg st="7" end="7"/>
                                            </p:txEl>
                                          </p:spTgt>
                                        </p:tgtEl>
                                        <p:attrNameLst>
                                          <p:attrName>style.visibility</p:attrName>
                                        </p:attrNameLst>
                                      </p:cBhvr>
                                      <p:to>
                                        <p:strVal val="visible"/>
                                      </p:to>
                                    </p:set>
                                    <p:anim calcmode="lin" valueType="num">
                                      <p:cBhvr additive="base">
                                        <p:cTn id="43" dur="500" fill="hold"/>
                                        <p:tgtEl>
                                          <p:spTgt spid="1027">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027">
                                            <p:txEl>
                                              <p:pRg st="2" end="2"/>
                                            </p:txEl>
                                          </p:spTgt>
                                        </p:tgtEl>
                                        <p:attrNameLst>
                                          <p:attrName>style.visibility</p:attrName>
                                        </p:attrNameLst>
                                      </p:cBhvr>
                                      <p:to>
                                        <p:strVal val="visible"/>
                                      </p:to>
                                    </p:set>
                                    <p:anim calcmode="lin" valueType="num">
                                      <p:cBhvr additive="base">
                                        <p:cTn id="49" dur="500" fill="hold"/>
                                        <p:tgtEl>
                                          <p:spTgt spid="1027">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027">
                                            <p:txEl>
                                              <p:pRg st="3" end="3"/>
                                            </p:txEl>
                                          </p:spTgt>
                                        </p:tgtEl>
                                        <p:attrNameLst>
                                          <p:attrName>style.visibility</p:attrName>
                                        </p:attrNameLst>
                                      </p:cBhvr>
                                      <p:to>
                                        <p:strVal val="visible"/>
                                      </p:to>
                                    </p:set>
                                    <p:anim calcmode="lin" valueType="num">
                                      <p:cBhvr additive="base">
                                        <p:cTn id="55" dur="500" fill="hold"/>
                                        <p:tgtEl>
                                          <p:spTgt spid="1027">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027">
                                            <p:txEl>
                                              <p:pRg st="3" end="3"/>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027">
                                            <p:txEl>
                                              <p:pRg st="4" end="4"/>
                                            </p:txEl>
                                          </p:spTgt>
                                        </p:tgtEl>
                                        <p:attrNameLst>
                                          <p:attrName>style.visibility</p:attrName>
                                        </p:attrNameLst>
                                      </p:cBhvr>
                                      <p:to>
                                        <p:strVal val="visible"/>
                                      </p:to>
                                    </p:set>
                                    <p:anim calcmode="lin" valueType="num">
                                      <p:cBhvr additive="base">
                                        <p:cTn id="59" dur="500" fill="hold"/>
                                        <p:tgtEl>
                                          <p:spTgt spid="1027">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1027">
                                            <p:txEl>
                                              <p:pRg st="5" end="5"/>
                                            </p:txEl>
                                          </p:spTgt>
                                        </p:tgtEl>
                                        <p:attrNameLst>
                                          <p:attrName>style.visibility</p:attrName>
                                        </p:attrNameLst>
                                      </p:cBhvr>
                                      <p:to>
                                        <p:strVal val="visible"/>
                                      </p:to>
                                    </p:set>
                                    <p:anim calcmode="lin" valueType="num">
                                      <p:cBhvr additive="base">
                                        <p:cTn id="65" dur="500" fill="hold"/>
                                        <p:tgtEl>
                                          <p:spTgt spid="1027">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0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027">
                                            <p:txEl>
                                              <p:pRg st="6" end="6"/>
                                            </p:txEl>
                                          </p:spTgt>
                                        </p:tgtEl>
                                        <p:attrNameLst>
                                          <p:attrName>style.visibility</p:attrName>
                                        </p:attrNameLst>
                                      </p:cBhvr>
                                      <p:to>
                                        <p:strVal val="visible"/>
                                      </p:to>
                                    </p:set>
                                    <p:anim calcmode="lin" valueType="num">
                                      <p:cBhvr additive="base">
                                        <p:cTn id="71" dur="500" fill="hold"/>
                                        <p:tgtEl>
                                          <p:spTgt spid="1027">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102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1027">
                                            <p:txEl>
                                              <p:pRg st="7" end="7"/>
                                            </p:txEl>
                                          </p:spTgt>
                                        </p:tgtEl>
                                        <p:attrNameLst>
                                          <p:attrName>style.visibility</p:attrName>
                                        </p:attrNameLst>
                                      </p:cBhvr>
                                      <p:to>
                                        <p:strVal val="visible"/>
                                      </p:to>
                                    </p:set>
                                    <p:anim calcmode="lin" valueType="num">
                                      <p:cBhvr additive="base">
                                        <p:cTn id="77" dur="500" fill="hold"/>
                                        <p:tgtEl>
                                          <p:spTgt spid="1027">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10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274638"/>
            <a:ext cx="8562975" cy="46037"/>
          </a:xfrm>
        </p:spPr>
        <p:txBody>
          <a:bodyPr>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381000" y="228600"/>
            <a:ext cx="8610600" cy="6400800"/>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sz="2800" smtClean="0"/>
              <a:t>Multidimensional, dynamic and interactive process</a:t>
            </a:r>
          </a:p>
          <a:p>
            <a:pPr marL="274320" indent="-274320" eaLnBrk="1" fontAlgn="auto" hangingPunct="1">
              <a:spcAft>
                <a:spcPts val="0"/>
              </a:spcAft>
              <a:buClr>
                <a:schemeClr val="accent3"/>
              </a:buClr>
              <a:buFont typeface="Wingdings 2"/>
              <a:buChar char=""/>
              <a:defRPr/>
            </a:pPr>
            <a:endParaRPr lang="en-US" sz="2800" smtClean="0"/>
          </a:p>
          <a:p>
            <a:pPr marL="274320" indent="-274320" eaLnBrk="1" fontAlgn="auto" hangingPunct="1">
              <a:spcAft>
                <a:spcPts val="0"/>
              </a:spcAft>
              <a:buClr>
                <a:schemeClr val="accent3"/>
              </a:buClr>
              <a:buFont typeface="Wingdings 2"/>
              <a:buChar char=""/>
              <a:defRPr/>
            </a:pPr>
            <a:r>
              <a:rPr lang="en-US" sz="2800" smtClean="0"/>
              <a:t>Involves the effective transmission of facts ideas, thoughts </a:t>
            </a:r>
          </a:p>
          <a:p>
            <a:pPr marL="274320" indent="-274320" eaLnBrk="1" fontAlgn="auto" hangingPunct="1">
              <a:spcAft>
                <a:spcPts val="0"/>
              </a:spcAft>
              <a:buClr>
                <a:schemeClr val="accent3"/>
              </a:buClr>
              <a:buFont typeface="Wingdings 2"/>
              <a:buChar char=""/>
              <a:defRPr/>
            </a:pPr>
            <a:endParaRPr lang="en-US" sz="2800" smtClean="0"/>
          </a:p>
          <a:p>
            <a:pPr marL="274320" indent="-274320" eaLnBrk="1" fontAlgn="auto" hangingPunct="1">
              <a:spcAft>
                <a:spcPts val="0"/>
              </a:spcAft>
              <a:buClr>
                <a:schemeClr val="accent3"/>
              </a:buClr>
              <a:buFont typeface="Wingdings 2"/>
              <a:buChar char=""/>
              <a:defRPr/>
            </a:pPr>
            <a:r>
              <a:rPr lang="en-US" sz="2800" smtClean="0"/>
              <a:t>A systematic understanding of scientific and technical subjects.</a:t>
            </a:r>
          </a:p>
          <a:p>
            <a:pPr marL="274320" indent="-274320" eaLnBrk="1" fontAlgn="auto" hangingPunct="1">
              <a:spcAft>
                <a:spcPts val="0"/>
              </a:spcAft>
              <a:buClr>
                <a:schemeClr val="accent3"/>
              </a:buClr>
              <a:buFont typeface="Wingdings 2"/>
              <a:buChar char=""/>
              <a:defRPr/>
            </a:pPr>
            <a:endParaRPr lang="en-US" sz="2800" smtClean="0"/>
          </a:p>
          <a:p>
            <a:pPr marL="274320" indent="-274320" eaLnBrk="1" fontAlgn="auto" hangingPunct="1">
              <a:spcAft>
                <a:spcPts val="0"/>
              </a:spcAft>
              <a:buClr>
                <a:schemeClr val="accent3"/>
              </a:buClr>
              <a:buFont typeface="Wingdings 2"/>
              <a:buChar char=""/>
              <a:defRPr/>
            </a:pPr>
            <a:r>
              <a:rPr lang="en-US" sz="2800" smtClean="0"/>
              <a:t> Exchange of facts, ideas, opinion or emotion </a:t>
            </a:r>
          </a:p>
          <a:p>
            <a:pPr marL="274320" indent="-274320" eaLnBrk="1" fontAlgn="auto" hangingPunct="1">
              <a:spcAft>
                <a:spcPts val="0"/>
              </a:spcAft>
              <a:buClr>
                <a:schemeClr val="accent3"/>
              </a:buClr>
              <a:buFont typeface="Wingdings 2"/>
              <a:buChar char=""/>
              <a:defRPr/>
            </a:pPr>
            <a:endParaRPr lang="en-US" sz="2800" smtClean="0"/>
          </a:p>
          <a:p>
            <a:pPr marL="274320" indent="-274320" eaLnBrk="1" fontAlgn="auto" hangingPunct="1">
              <a:spcAft>
                <a:spcPts val="0"/>
              </a:spcAft>
              <a:buClr>
                <a:schemeClr val="accent3"/>
              </a:buClr>
              <a:buFont typeface="Wingdings 2"/>
              <a:buChar char=""/>
              <a:defRPr/>
            </a:pPr>
            <a:r>
              <a:rPr lang="en-US" sz="2800" smtClean="0"/>
              <a:t>Scientific by nature</a:t>
            </a:r>
          </a:p>
          <a:p>
            <a:pPr marL="274320" indent="-274320" eaLnBrk="1" fontAlgn="auto" hangingPunct="1">
              <a:spcAft>
                <a:spcPts val="0"/>
              </a:spcAft>
              <a:buClr>
                <a:schemeClr val="accent3"/>
              </a:buClr>
              <a:buFont typeface="Wingdings 2"/>
              <a:buChar char=""/>
              <a:defRPr/>
            </a:pPr>
            <a:endParaRPr lang="en-US" sz="2800" smtClean="0"/>
          </a:p>
          <a:p>
            <a:pPr marL="274320" indent="-274320" eaLnBrk="1" fontAlgn="auto" hangingPunct="1">
              <a:spcAft>
                <a:spcPts val="0"/>
              </a:spcAft>
              <a:buClr>
                <a:schemeClr val="accent3"/>
              </a:buClr>
              <a:buFont typeface="Wingdings 2"/>
              <a:buChar char=""/>
              <a:defRPr/>
            </a:pPr>
            <a:r>
              <a:rPr lang="en-US" sz="2800" smtClean="0"/>
              <a:t>Specialized writing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533400" y="274638"/>
            <a:ext cx="8486775" cy="1143000"/>
          </a:xfrm>
        </p:spPr>
        <p:txBody>
          <a:bodyPr>
            <a:normAutofit fontScale="90000"/>
          </a:bodyPr>
          <a:lstStyle/>
          <a:p>
            <a:pPr algn="ctr" eaLnBrk="1" fontAlgn="auto" hangingPunct="1">
              <a:spcAft>
                <a:spcPts val="0"/>
              </a:spcAft>
              <a:defRPr/>
            </a:pPr>
            <a:r>
              <a:rPr lang="en-US" sz="4000" b="1" u="sng" smtClean="0"/>
              <a:t>TECHNICAL COMMUNICATION PROCESS-</a:t>
            </a:r>
            <a:endParaRPr lang="en-US" smtClean="0"/>
          </a:p>
        </p:txBody>
      </p:sp>
      <p:sp>
        <p:nvSpPr>
          <p:cNvPr id="17411" name="Content Placeholder 2"/>
          <p:cNvSpPr>
            <a:spLocks noGrp="1"/>
          </p:cNvSpPr>
          <p:nvPr>
            <p:ph idx="1"/>
          </p:nvPr>
        </p:nvSpPr>
        <p:spPr>
          <a:xfrm>
            <a:off x="533400" y="1600200"/>
            <a:ext cx="8486775" cy="4525963"/>
          </a:xfrm>
        </p:spPr>
        <p:txBody>
          <a:bodyPr/>
          <a:lstStyle/>
          <a:p>
            <a:pPr eaLnBrk="1" hangingPunct="1"/>
            <a:r>
              <a:rPr lang="en-US" smtClean="0"/>
              <a:t>IT CONSISTS OF FIVE STEPS-</a:t>
            </a:r>
          </a:p>
          <a:p>
            <a:pPr eaLnBrk="1" hangingPunct="1"/>
            <a:endParaRPr lang="en-US" smtClean="0"/>
          </a:p>
          <a:p>
            <a:pPr eaLnBrk="1" hangingPunct="1"/>
            <a:endParaRPr lang="en-US" smtClean="0"/>
          </a:p>
        </p:txBody>
      </p:sp>
      <p:pic>
        <p:nvPicPr>
          <p:cNvPr id="17412" name="Picture 3"/>
          <p:cNvPicPr>
            <a:picLocks noChangeAspect="1" noChangeArrowheads="1"/>
          </p:cNvPicPr>
          <p:nvPr/>
        </p:nvPicPr>
        <p:blipFill>
          <a:blip r:embed="rId2"/>
          <a:srcRect/>
          <a:stretch>
            <a:fillRect/>
          </a:stretch>
        </p:blipFill>
        <p:spPr bwMode="auto">
          <a:xfrm>
            <a:off x="838200" y="2495550"/>
            <a:ext cx="7772400" cy="1866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228600"/>
            <a:ext cx="8105775" cy="685800"/>
          </a:xfrm>
        </p:spPr>
        <p:txBody>
          <a:bodyPr>
            <a:normAutofit fontScale="90000"/>
          </a:bodyPr>
          <a:lstStyle/>
          <a:p>
            <a:pPr algn="ctr" eaLnBrk="1" fontAlgn="auto" hangingPunct="1">
              <a:spcAft>
                <a:spcPts val="0"/>
              </a:spcAft>
              <a:defRPr/>
            </a:pPr>
            <a:r>
              <a:rPr lang="en-US" b="1" u="sng" smtClean="0"/>
              <a:t>Ideation</a:t>
            </a:r>
            <a:endParaRPr lang="en-US" smtClean="0"/>
          </a:p>
        </p:txBody>
      </p:sp>
      <p:sp>
        <p:nvSpPr>
          <p:cNvPr id="14339" name="Content Placeholder 2"/>
          <p:cNvSpPr>
            <a:spLocks noGrp="1"/>
          </p:cNvSpPr>
          <p:nvPr>
            <p:ph idx="1"/>
          </p:nvPr>
        </p:nvSpPr>
        <p:spPr>
          <a:xfrm>
            <a:off x="838200" y="1066800"/>
            <a:ext cx="8181975" cy="5059363"/>
          </a:xfrm>
        </p:spPr>
        <p:txBody>
          <a:bodyPr>
            <a:normAutofit lnSpcReduction="10000"/>
          </a:bodyPr>
          <a:lstStyle/>
          <a:p>
            <a:pPr marL="274320" indent="-274320" eaLnBrk="1" fontAlgn="auto" hangingPunct="1">
              <a:spcAft>
                <a:spcPts val="0"/>
              </a:spcAft>
              <a:buClr>
                <a:schemeClr val="accent3"/>
              </a:buClr>
              <a:buFont typeface="Wingdings 2"/>
              <a:buChar char=""/>
              <a:defRPr/>
            </a:pPr>
            <a:r>
              <a:rPr lang="en-US" smtClean="0"/>
              <a:t>The process of ideation depends on the formation of the idea or selection of a message to be communicated.    Its scope is determined by-</a:t>
            </a:r>
          </a:p>
          <a:p>
            <a:pPr marL="274320" indent="-274320" eaLnBrk="1" fontAlgn="auto" hangingPunct="1">
              <a:spcAft>
                <a:spcPts val="0"/>
              </a:spcAft>
              <a:buClr>
                <a:schemeClr val="accent3"/>
              </a:buClr>
              <a:buFont typeface="Wingdings 2"/>
              <a:buChar char=""/>
              <a:defRPr/>
            </a:pPr>
            <a:r>
              <a:rPr lang="en-US" smtClean="0"/>
              <a:t>sender’s knowledge</a:t>
            </a:r>
          </a:p>
          <a:p>
            <a:pPr marL="274320" indent="-274320" eaLnBrk="1" fontAlgn="auto" hangingPunct="1">
              <a:spcAft>
                <a:spcPts val="0"/>
              </a:spcAft>
              <a:buClr>
                <a:schemeClr val="accent3"/>
              </a:buClr>
              <a:buFont typeface="Wingdings 2"/>
              <a:buChar char=""/>
              <a:defRPr/>
            </a:pPr>
            <a:r>
              <a:rPr lang="en-US" smtClean="0"/>
              <a:t>experiences,</a:t>
            </a:r>
          </a:p>
          <a:p>
            <a:pPr marL="274320" indent="-274320" eaLnBrk="1" fontAlgn="auto" hangingPunct="1">
              <a:spcAft>
                <a:spcPts val="0"/>
              </a:spcAft>
              <a:buClr>
                <a:schemeClr val="accent3"/>
              </a:buClr>
              <a:buFont typeface="Wingdings 2"/>
              <a:buChar char=""/>
              <a:defRPr/>
            </a:pPr>
            <a:r>
              <a:rPr lang="en-US" smtClean="0"/>
              <a:t>abilities </a:t>
            </a:r>
          </a:p>
          <a:p>
            <a:pPr marL="274320" indent="-274320" eaLnBrk="1" fontAlgn="auto" hangingPunct="1">
              <a:spcAft>
                <a:spcPts val="0"/>
              </a:spcAft>
              <a:buClr>
                <a:schemeClr val="accent3"/>
              </a:buClr>
              <a:buFont typeface="Wingdings 2"/>
              <a:buChar char=""/>
              <a:defRPr/>
            </a:pPr>
            <a:r>
              <a:rPr lang="en-US" smtClean="0"/>
              <a:t>the purpose of communication</a:t>
            </a:r>
          </a:p>
          <a:p>
            <a:pPr marL="274320" indent="-274320" eaLnBrk="1" fontAlgn="auto" hangingPunct="1">
              <a:spcAft>
                <a:spcPts val="0"/>
              </a:spcAft>
              <a:buClr>
                <a:schemeClr val="accent3"/>
              </a:buClr>
              <a:buFont typeface="Wingdings 2"/>
              <a:buChar char=""/>
              <a:defRPr/>
            </a:pPr>
            <a:r>
              <a:rPr lang="en-US" smtClean="0"/>
              <a:t>the context of the communicative situation</a:t>
            </a:r>
          </a:p>
          <a:p>
            <a:pPr marL="274320" indent="-274320" eaLnBrk="1" fontAlgn="auto" hangingPunct="1">
              <a:spcAft>
                <a:spcPts val="0"/>
              </a:spcAft>
              <a:buClr>
                <a:schemeClr val="accent3"/>
              </a:buClr>
              <a:buFontTx/>
              <a:buNone/>
              <a:defRPr/>
            </a:pPr>
            <a:r>
              <a:rPr lang="en-US" smtClean="0"/>
              <a:t>Contains two type of messages-</a:t>
            </a:r>
          </a:p>
          <a:p>
            <a:pPr marL="274320" indent="-274320" eaLnBrk="1" fontAlgn="auto" hangingPunct="1">
              <a:spcAft>
                <a:spcPts val="0"/>
              </a:spcAft>
              <a:buClr>
                <a:schemeClr val="accent3"/>
              </a:buClr>
              <a:buFontTx/>
              <a:buNone/>
              <a:defRPr/>
            </a:pPr>
            <a:r>
              <a:rPr lang="en-US" smtClean="0"/>
              <a:t> </a:t>
            </a:r>
            <a:r>
              <a:rPr lang="en-US" b="1" smtClean="0"/>
              <a:t>Logical messages </a:t>
            </a:r>
            <a:r>
              <a:rPr lang="en-US" smtClean="0"/>
              <a:t>contain factual information</a:t>
            </a:r>
          </a:p>
          <a:p>
            <a:pPr marL="274320" indent="-274320" eaLnBrk="1" fontAlgn="auto" hangingPunct="1">
              <a:spcAft>
                <a:spcPts val="0"/>
              </a:spcAft>
              <a:buClr>
                <a:schemeClr val="accent3"/>
              </a:buClr>
              <a:buFontTx/>
              <a:buNone/>
              <a:defRPr/>
            </a:pPr>
            <a:r>
              <a:rPr lang="en-US" smtClean="0"/>
              <a:t> </a:t>
            </a:r>
            <a:r>
              <a:rPr lang="en-US" b="1" smtClean="0"/>
              <a:t>Emotional messages </a:t>
            </a:r>
            <a:r>
              <a:rPr lang="en-US" smtClean="0"/>
              <a:t>consist of feelings and emotions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304800" y="274638"/>
            <a:ext cx="8715375" cy="1143000"/>
          </a:xfrm>
        </p:spPr>
        <p:txBody>
          <a:bodyPr/>
          <a:lstStyle/>
          <a:p>
            <a:pPr algn="ctr" eaLnBrk="1" hangingPunct="1"/>
            <a:r>
              <a:rPr lang="en-US" sz="4000" b="1" u="sng" smtClean="0"/>
              <a:t>Encoding</a:t>
            </a:r>
            <a:endParaRPr lang="en-US" smtClean="0"/>
          </a:p>
        </p:txBody>
      </p:sp>
      <p:sp>
        <p:nvSpPr>
          <p:cNvPr id="19459" name="Content Placeholder 2"/>
          <p:cNvSpPr>
            <a:spLocks noGrp="1"/>
          </p:cNvSpPr>
          <p:nvPr>
            <p:ph idx="1"/>
          </p:nvPr>
        </p:nvSpPr>
        <p:spPr>
          <a:xfrm>
            <a:off x="304800" y="1600200"/>
            <a:ext cx="8715375" cy="4525963"/>
          </a:xfrm>
        </p:spPr>
        <p:txBody>
          <a:bodyPr>
            <a:normAutofit/>
          </a:bodyPr>
          <a:lstStyle/>
          <a:p>
            <a:pPr eaLnBrk="1" hangingPunct="1"/>
            <a:r>
              <a:rPr lang="en-US" smtClean="0"/>
              <a:t>This is the process of changing the information into some form of logical and coded message. It involves- </a:t>
            </a:r>
          </a:p>
          <a:p>
            <a:pPr eaLnBrk="1" hangingPunct="1"/>
            <a:endParaRPr lang="en-US" smtClean="0"/>
          </a:p>
          <a:p>
            <a:pPr eaLnBrk="1" hangingPunct="1"/>
            <a:r>
              <a:rPr lang="en-US" smtClean="0"/>
              <a:t>a) Selecting a language for communication</a:t>
            </a:r>
          </a:p>
          <a:p>
            <a:pPr eaLnBrk="1" hangingPunct="1"/>
            <a:endParaRPr lang="en-US" smtClean="0"/>
          </a:p>
          <a:p>
            <a:pPr eaLnBrk="1" hangingPunct="1"/>
            <a:r>
              <a:rPr lang="en-US" smtClean="0"/>
              <a:t>b) Selecting a right medium for communication </a:t>
            </a:r>
          </a:p>
          <a:p>
            <a:pPr eaLnBrk="1" hangingPunct="1"/>
            <a:endParaRPr lang="en-US" smtClean="0"/>
          </a:p>
          <a:p>
            <a:pPr eaLnBrk="1" hangingPunct="1"/>
            <a:r>
              <a:rPr lang="en-US" smtClean="0"/>
              <a:t>c) Selection of appropriate form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304800" y="274638"/>
            <a:ext cx="8715375" cy="1143000"/>
          </a:xfrm>
        </p:spPr>
        <p:txBody>
          <a:bodyPr/>
          <a:lstStyle/>
          <a:p>
            <a:pPr algn="ctr" eaLnBrk="1" hangingPunct="1"/>
            <a:r>
              <a:rPr lang="en-US" b="1" u="sng" smtClean="0"/>
              <a:t>Transmission</a:t>
            </a:r>
            <a:endParaRPr lang="en-US" smtClean="0"/>
          </a:p>
        </p:txBody>
      </p:sp>
      <p:sp>
        <p:nvSpPr>
          <p:cNvPr id="20483" name="Content Placeholder 2"/>
          <p:cNvSpPr>
            <a:spLocks noGrp="1"/>
          </p:cNvSpPr>
          <p:nvPr>
            <p:ph idx="1"/>
          </p:nvPr>
        </p:nvSpPr>
        <p:spPr>
          <a:xfrm>
            <a:off x="533400" y="1600200"/>
            <a:ext cx="8486775" cy="4525963"/>
          </a:xfrm>
        </p:spPr>
        <p:txBody>
          <a:bodyPr/>
          <a:lstStyle/>
          <a:p>
            <a:pPr eaLnBrk="1" hangingPunct="1"/>
            <a:endParaRPr lang="en-US" sz="2800" smtClean="0"/>
          </a:p>
          <a:p>
            <a:pPr eaLnBrk="1" hangingPunct="1"/>
            <a:r>
              <a:rPr lang="en-US" sz="2800" smtClean="0"/>
              <a:t>It refers to the flow of message over the chosen channel. It involves-</a:t>
            </a:r>
          </a:p>
          <a:p>
            <a:pPr eaLnBrk="1" hangingPunct="1"/>
            <a:r>
              <a:rPr lang="en-US" sz="2800" smtClean="0"/>
              <a:t>Choosing the proper time (when)</a:t>
            </a:r>
          </a:p>
          <a:p>
            <a:pPr eaLnBrk="1" hangingPunct="1"/>
            <a:endParaRPr lang="en-US" sz="2800" smtClean="0"/>
          </a:p>
          <a:p>
            <a:pPr eaLnBrk="1" hangingPunct="1"/>
            <a:r>
              <a:rPr lang="en-US" sz="2800" smtClean="0"/>
              <a:t>Proper place (where)</a:t>
            </a:r>
          </a:p>
          <a:p>
            <a:pPr eaLnBrk="1" hangingPunct="1"/>
            <a:endParaRPr lang="en-US" sz="2800" smtClean="0"/>
          </a:p>
          <a:p>
            <a:pPr eaLnBrk="1" hangingPunct="1"/>
            <a:r>
              <a:rPr lang="en-US" sz="2800" smtClean="0"/>
              <a:t>Proper way (how) to communicate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533400" y="274638"/>
            <a:ext cx="8486775" cy="1143000"/>
          </a:xfrm>
        </p:spPr>
        <p:txBody>
          <a:bodyPr/>
          <a:lstStyle/>
          <a:p>
            <a:pPr algn="ctr" eaLnBrk="1" hangingPunct="1"/>
            <a:r>
              <a:rPr lang="en-US" b="1" u="sng" smtClean="0"/>
              <a:t>Decoding-</a:t>
            </a:r>
            <a:endParaRPr lang="en-US" smtClean="0"/>
          </a:p>
        </p:txBody>
      </p:sp>
      <p:sp>
        <p:nvSpPr>
          <p:cNvPr id="21507" name="Content Placeholder 2"/>
          <p:cNvSpPr>
            <a:spLocks noGrp="1"/>
          </p:cNvSpPr>
          <p:nvPr>
            <p:ph idx="1"/>
          </p:nvPr>
        </p:nvSpPr>
        <p:spPr>
          <a:xfrm>
            <a:off x="533400" y="1524000"/>
            <a:ext cx="8410575" cy="4525963"/>
          </a:xfrm>
        </p:spPr>
        <p:txBody>
          <a:bodyPr/>
          <a:lstStyle/>
          <a:p>
            <a:pPr eaLnBrk="1" hangingPunct="1"/>
            <a:r>
              <a:rPr lang="en-US" sz="2800" smtClean="0"/>
              <a:t>It involves the interpretation and analysis of the message</a:t>
            </a:r>
          </a:p>
          <a:p>
            <a:pPr eaLnBrk="1" hangingPunct="1"/>
            <a:endParaRPr lang="en-US" sz="2800" smtClean="0"/>
          </a:p>
          <a:p>
            <a:pPr algn="ctr" eaLnBrk="1" hangingPunct="1">
              <a:buFontTx/>
              <a:buNone/>
            </a:pPr>
            <a:r>
              <a:rPr lang="en-US" sz="3200" b="1" u="sng" smtClean="0"/>
              <a:t>Response</a:t>
            </a:r>
          </a:p>
          <a:p>
            <a:pPr algn="ctr" eaLnBrk="1" hangingPunct="1">
              <a:buFontTx/>
              <a:buNone/>
            </a:pPr>
            <a:endParaRPr lang="en-US" sz="3200" b="1" u="sng" smtClean="0"/>
          </a:p>
          <a:p>
            <a:pPr eaLnBrk="1" hangingPunct="1"/>
            <a:r>
              <a:rPr lang="en-US" sz="2800" smtClean="0"/>
              <a:t>It is the action or reaction of the receiver to the message.</a:t>
            </a:r>
          </a:p>
          <a:p>
            <a:pPr eaLnBrk="1" hangingPunct="1"/>
            <a:r>
              <a:rPr lang="en-US" sz="2800" smtClean="0"/>
              <a:t>It provides a feedback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tretch>
            <a:fillRect/>
          </a:stretch>
        </p:blipFill>
        <p:spPr bwMode="auto">
          <a:xfrm>
            <a:off x="1807690" y="1935163"/>
            <a:ext cx="5528619" cy="438943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21362"/>
          </a:xfrm>
        </p:spPr>
        <p:txBody>
          <a:bodyPr/>
          <a:lstStyle/>
          <a:p>
            <a:endParaRPr lang="en-US" dirty="0"/>
          </a:p>
        </p:txBody>
      </p:sp>
      <p:pic>
        <p:nvPicPr>
          <p:cNvPr id="2050" name="Picture 2"/>
          <p:cNvPicPr>
            <a:picLocks noChangeAspect="1" noChangeArrowheads="1"/>
          </p:cNvPicPr>
          <p:nvPr/>
        </p:nvPicPr>
        <p:blipFill>
          <a:blip r:embed="rId2"/>
          <a:srcRect/>
          <a:stretch>
            <a:fillRect/>
          </a:stretch>
        </p:blipFill>
        <p:spPr bwMode="auto">
          <a:xfrm>
            <a:off x="838200" y="762000"/>
            <a:ext cx="7467600" cy="53340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686800" cy="6400800"/>
          </a:xfrm>
        </p:spPr>
        <p:txBody>
          <a:bodyPr>
            <a:normAutofit/>
          </a:bodyPr>
          <a:lstStyle/>
          <a:p>
            <a:pPr marL="274320" indent="-274320" eaLnBrk="1" fontAlgn="auto" hangingPunct="1">
              <a:spcAft>
                <a:spcPts val="0"/>
              </a:spcAft>
              <a:buClr>
                <a:schemeClr val="accent3"/>
              </a:buClr>
              <a:buFontTx/>
              <a:buNone/>
              <a:defRPr/>
            </a:pPr>
            <a:endPar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algn="just" eaLnBrk="1" fontAlgn="auto" hangingPunct="1">
              <a:spcAft>
                <a:spcPts val="0"/>
              </a:spcAft>
              <a:buClr>
                <a:schemeClr val="accent3"/>
              </a:buClr>
              <a:buFontTx/>
              <a:buNone/>
              <a:defRPr/>
            </a:pP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a:p>
            <a:pPr marL="274320" indent="-274320" algn="just" eaLnBrk="1" fontAlgn="auto" hangingPunct="1">
              <a:spcAft>
                <a:spcPts val="0"/>
              </a:spcAft>
              <a:buClr>
                <a:schemeClr val="accent3"/>
              </a:buClr>
              <a:buFontTx/>
              <a:buNone/>
              <a:defRPr/>
            </a:pPr>
            <a:endParaRPr lang="en-US" dirty="0"/>
          </a:p>
        </p:txBody>
      </p:sp>
      <p:pic>
        <p:nvPicPr>
          <p:cNvPr id="22531" name="Picture 4"/>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pic>
        <p:nvPicPr>
          <p:cNvPr id="4099" name="Picture 3"/>
          <p:cNvPicPr>
            <a:picLocks noGrp="1" noChangeAspect="1" noChangeArrowheads="1"/>
          </p:cNvPicPr>
          <p:nvPr>
            <p:ph idx="1"/>
          </p:nvPr>
        </p:nvPicPr>
        <p:blipFill>
          <a:blip r:embed="rId2"/>
          <a:srcRect/>
          <a:stretch>
            <a:fillRect/>
          </a:stretch>
        </p:blipFill>
        <p:spPr bwMode="auto">
          <a:xfrm>
            <a:off x="1066800" y="609600"/>
            <a:ext cx="7162799" cy="57912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r>
              <a:rPr lang="en-US" dirty="0" smtClean="0"/>
              <a:t>IMPORTANCE OF COMMUNICATION SKILLS</a:t>
            </a:r>
          </a:p>
          <a:p>
            <a:r>
              <a:rPr lang="en-US" dirty="0" smtClean="0"/>
              <a:t>1. Importance of Workplace Communication: Effective communication skills are crucial for fostering strong professional relationships in the workplace.</a:t>
            </a:r>
          </a:p>
          <a:p>
            <a:endParaRPr lang="en-US" dirty="0" smtClean="0"/>
          </a:p>
          <a:p>
            <a:r>
              <a:rPr lang="en-US" dirty="0" smtClean="0"/>
              <a:t>2. Building Personal Bonds: Communication skills form the foundation of healthy personal relationships, nurturing trust and empathy.</a:t>
            </a:r>
          </a:p>
          <a:p>
            <a:endParaRPr lang="en-US" dirty="0" smtClean="0"/>
          </a:p>
          <a:p>
            <a:r>
              <a:rPr lang="en-US" dirty="0" smtClean="0"/>
              <a:t>3. Conflict Resolution Through Communication: Communication skills are vital</a:t>
            </a:r>
          </a:p>
          <a:p>
            <a:pPr>
              <a:buNone/>
            </a:pPr>
            <a:r>
              <a:rPr lang="en-US" dirty="0" smtClean="0"/>
              <a:t>           for resolving conflicts by expressing viewpoints constructively.</a:t>
            </a:r>
          </a:p>
          <a:p>
            <a:pPr>
              <a:buNone/>
            </a:pPr>
            <a:endParaRPr lang="en-US" dirty="0" smtClean="0"/>
          </a:p>
          <a:p>
            <a:r>
              <a:rPr lang="en-US" dirty="0" smtClean="0"/>
              <a:t>4. Communication in Decision Making: Communication skills play a significant role in presenting options and ensuring all voices are heard in decision-making.</a:t>
            </a:r>
          </a:p>
          <a:p>
            <a:endParaRPr lang="en-US" dirty="0" smtClean="0"/>
          </a:p>
          <a:p>
            <a:r>
              <a:rPr lang="en-US" dirty="0" smtClean="0"/>
              <a:t>5. Communication Skills for Leadership: Leaders rely on communication skills to</a:t>
            </a:r>
          </a:p>
          <a:p>
            <a:pPr>
              <a:buNone/>
            </a:pPr>
            <a:r>
              <a:rPr lang="en-US" dirty="0" smtClean="0"/>
              <a:t>             articulate vision, motivate teams, and inspire trust.</a:t>
            </a:r>
          </a:p>
          <a:p>
            <a:pPr>
              <a:buNone/>
            </a:pPr>
            <a:endParaRPr lang="en-US" dirty="0" smtClean="0"/>
          </a:p>
          <a:p>
            <a:r>
              <a:rPr lang="en-US" dirty="0" smtClean="0"/>
              <a:t>6. Boosting Self-Expression and Confidence: Mastering communication skills</a:t>
            </a:r>
          </a:p>
          <a:p>
            <a:pPr>
              <a:buNone/>
            </a:pPr>
            <a:r>
              <a:rPr lang="en-US" dirty="0" smtClean="0"/>
              <a:t>          empowers individuals to express thoughts confidently.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136212" y="1676400"/>
            <a:ext cx="8702988" cy="495300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2895600" y="533400"/>
            <a:ext cx="2771775" cy="828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400800"/>
          </a:xfrm>
        </p:spPr>
        <p:txBody>
          <a:bodyPr>
            <a:normAutofit/>
          </a:bodyPr>
          <a:lstStyle/>
          <a:p>
            <a:pPr marL="274320" indent="-274320" algn="ctr" eaLnBrk="1" fontAlgn="auto" hangingPunct="1">
              <a:spcAft>
                <a:spcPts val="0"/>
              </a:spcAft>
              <a:buClr>
                <a:schemeClr val="accent3"/>
              </a:buClr>
              <a:buFontTx/>
              <a:buNone/>
              <a:defRPr/>
            </a:pPr>
            <a:r>
              <a:rPr lang="en-US" b="1" dirty="0" smtClean="0">
                <a:ln w="1905"/>
                <a:solidFill>
                  <a:schemeClr val="tx2"/>
                </a:solidFill>
                <a:effectLst>
                  <a:innerShdw blurRad="69850" dist="43180" dir="5400000">
                    <a:srgbClr val="000000">
                      <a:alpha val="65000"/>
                    </a:srgbClr>
                  </a:innerShdw>
                </a:effectLst>
              </a:rPr>
              <a:t>Types of Communication: It is mainly of two types:</a:t>
            </a:r>
          </a:p>
          <a:p>
            <a:pPr marL="274320" indent="-274320" eaLnBrk="1" fontAlgn="auto" hangingPunct="1">
              <a:spcAft>
                <a:spcPts val="0"/>
              </a:spcAft>
              <a:buClr>
                <a:schemeClr val="accent3"/>
              </a:buClr>
              <a:buFontTx/>
              <a:buNone/>
              <a:defRPr/>
            </a:pPr>
            <a:r>
              <a:rPr lang="en-US" b="1"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Verbal</a:t>
            </a:r>
            <a:r>
              <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Verbal Communication means a communication in which words are used to communicate the ideas or thought.</a:t>
            </a:r>
          </a:p>
          <a:p>
            <a:pPr marL="274320" indent="-274320" eaLnBrk="1" fontAlgn="auto" hangingPunct="1">
              <a:spcAft>
                <a:spcPts val="0"/>
              </a:spcAft>
              <a:buClr>
                <a:schemeClr val="accent3"/>
              </a:buClr>
              <a:buFontTx/>
              <a:buNone/>
              <a:defRPr/>
            </a:pPr>
            <a:endPar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r>
              <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b="1"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Non-Verbal</a:t>
            </a:r>
            <a:r>
              <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It is mainly done by body language or sounds.</a:t>
            </a:r>
          </a:p>
          <a:p>
            <a:pPr marL="274320" indent="-274320" eaLnBrk="1" fontAlgn="auto" hangingPunct="1">
              <a:spcAft>
                <a:spcPts val="0"/>
              </a:spcAft>
              <a:buClr>
                <a:schemeClr val="accent3"/>
              </a:buClr>
              <a:buFontTx/>
              <a:buNone/>
              <a:defRPr/>
            </a:pPr>
            <a:r>
              <a:rPr lang="en-US" dirty="0" smtClean="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p>
          <a:p>
            <a:pPr marL="274320" indent="-274320" eaLnBrk="1" fontAlgn="auto" hangingPunct="1">
              <a:spcAft>
                <a:spcPts val="0"/>
              </a:spcAft>
              <a:buClr>
                <a:schemeClr val="accent3"/>
              </a:buClr>
              <a:buFontTx/>
              <a:buNone/>
              <a:defRPr/>
            </a:pPr>
            <a:r>
              <a:rPr lang="en-US" dirty="0" smtClean="0"/>
              <a:t>	</a:t>
            </a:r>
            <a:endPar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algn="just" eaLnBrk="1" fontAlgn="auto" hangingPunct="1">
              <a:spcAft>
                <a:spcPts val="0"/>
              </a:spcAft>
              <a:buClr>
                <a:schemeClr val="accent3"/>
              </a:buClr>
              <a:buFontTx/>
              <a:buNone/>
              <a:defRPr/>
            </a:pP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a:p>
            <a:pPr marL="274320" indent="-274320" algn="just" eaLnBrk="1" fontAlgn="auto" hangingPunct="1">
              <a:spcAft>
                <a:spcPts val="0"/>
              </a:spcAft>
              <a:buClr>
                <a:schemeClr val="accent3"/>
              </a:buClr>
              <a:buFontTx/>
              <a:buNone/>
              <a:defRPr/>
            </a:pPr>
            <a:endParaRPr lang="en-US" dirty="0"/>
          </a:p>
        </p:txBody>
      </p:sp>
      <p:pic>
        <p:nvPicPr>
          <p:cNvPr id="14339" name="Picture 3"/>
          <p:cNvPicPr>
            <a:picLocks noChangeAspect="1" noChangeArrowheads="1"/>
          </p:cNvPicPr>
          <p:nvPr/>
        </p:nvPicPr>
        <p:blipFill>
          <a:blip r:embed="rId2"/>
          <a:srcRect/>
          <a:stretch>
            <a:fillRect/>
          </a:stretch>
        </p:blipFill>
        <p:spPr bwMode="auto">
          <a:xfrm>
            <a:off x="457200" y="2286000"/>
            <a:ext cx="2616200" cy="1666875"/>
          </a:xfrm>
          <a:prstGeom prst="rect">
            <a:avLst/>
          </a:prstGeom>
          <a:noFill/>
          <a:ln w="9525">
            <a:noFill/>
            <a:miter lim="800000"/>
            <a:headEnd/>
            <a:tailEnd/>
          </a:ln>
        </p:spPr>
      </p:pic>
      <p:pic>
        <p:nvPicPr>
          <p:cNvPr id="14340" name="Picture 5"/>
          <p:cNvPicPr>
            <a:picLocks noChangeAspect="1" noChangeArrowheads="1"/>
          </p:cNvPicPr>
          <p:nvPr/>
        </p:nvPicPr>
        <p:blipFill>
          <a:blip r:embed="rId3"/>
          <a:srcRect/>
          <a:stretch>
            <a:fillRect/>
          </a:stretch>
        </p:blipFill>
        <p:spPr bwMode="auto">
          <a:xfrm>
            <a:off x="4953000" y="2362200"/>
            <a:ext cx="2616200" cy="1743075"/>
          </a:xfrm>
          <a:prstGeom prst="rect">
            <a:avLst/>
          </a:prstGeom>
          <a:noFill/>
          <a:ln w="9525">
            <a:noFill/>
            <a:miter lim="800000"/>
            <a:headEnd/>
            <a:tailEnd/>
          </a:ln>
        </p:spPr>
      </p:pic>
      <p:pic>
        <p:nvPicPr>
          <p:cNvPr id="14342" name="Picture 7"/>
          <p:cNvPicPr>
            <a:picLocks noChangeAspect="1" noChangeArrowheads="1"/>
          </p:cNvPicPr>
          <p:nvPr/>
        </p:nvPicPr>
        <p:blipFill>
          <a:blip r:embed="rId4"/>
          <a:srcRect/>
          <a:stretch>
            <a:fillRect/>
          </a:stretch>
        </p:blipFill>
        <p:spPr bwMode="auto">
          <a:xfrm>
            <a:off x="3276600" y="4876800"/>
            <a:ext cx="2133600" cy="1749425"/>
          </a:xfrm>
          <a:prstGeom prst="rect">
            <a:avLst/>
          </a:prstGeom>
          <a:noFill/>
          <a:ln w="9525">
            <a:noFill/>
            <a:miter lim="800000"/>
            <a:headEnd/>
            <a:tailEnd/>
          </a:ln>
        </p:spPr>
      </p:pic>
      <p:pic>
        <p:nvPicPr>
          <p:cNvPr id="14343" name="Picture 8"/>
          <p:cNvPicPr>
            <a:picLocks noChangeAspect="1" noChangeArrowheads="1"/>
          </p:cNvPicPr>
          <p:nvPr/>
        </p:nvPicPr>
        <p:blipFill>
          <a:blip r:embed="rId5"/>
          <a:srcRect/>
          <a:stretch>
            <a:fillRect/>
          </a:stretch>
        </p:blipFill>
        <p:spPr bwMode="auto">
          <a:xfrm>
            <a:off x="5867400" y="4800600"/>
            <a:ext cx="2625725"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14"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5" dur="1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5"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p:cTn id="20" dur="1000" fill="hold"/>
                                        <p:tgtEl>
                                          <p:spTgt spid="3">
                                            <p:txEl>
                                              <p:pRg st="7" end="7"/>
                                            </p:txEl>
                                          </p:spTgt>
                                        </p:tgtEl>
                                        <p:attrNameLst>
                                          <p:attrName>ppt_w</p:attrName>
                                        </p:attrNameLst>
                                      </p:cBhvr>
                                      <p:tavLst>
                                        <p:tav tm="0">
                                          <p:val>
                                            <p:strVal val="#ppt_w*0.70"/>
                                          </p:val>
                                        </p:tav>
                                        <p:tav tm="100000">
                                          <p:val>
                                            <p:strVal val="#ppt_w"/>
                                          </p:val>
                                        </p:tav>
                                      </p:tavLst>
                                    </p:anim>
                                    <p:anim calcmode="lin" valueType="num">
                                      <p:cBhvr>
                                        <p:cTn id="21" dur="1000" fill="hold"/>
                                        <p:tgtEl>
                                          <p:spTgt spid="3">
                                            <p:txEl>
                                              <p:pRg st="7" end="7"/>
                                            </p:txEl>
                                          </p:spTgt>
                                        </p:tgtEl>
                                        <p:attrNameLst>
                                          <p:attrName>ppt_h</p:attrName>
                                        </p:attrNameLst>
                                      </p:cBhvr>
                                      <p:tavLst>
                                        <p:tav tm="0">
                                          <p:val>
                                            <p:strVal val="#ppt_h"/>
                                          </p:val>
                                        </p:tav>
                                        <p:tav tm="100000">
                                          <p:val>
                                            <p:strVal val="#ppt_h"/>
                                          </p:val>
                                        </p:tav>
                                      </p:tavLst>
                                    </p:anim>
                                    <p:animEffect transition="in" filter="fade">
                                      <p:cBhvr>
                                        <p:cTn id="22" dur="10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1000" fill="hold"/>
                                        <p:tgtEl>
                                          <p:spTgt spid="3">
                                            <p:txEl>
                                              <p:pRg st="8" end="8"/>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8" end="8"/>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5"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 calcmode="lin" valueType="num">
                                      <p:cBhvr>
                                        <p:cTn id="34"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35"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36"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92500"/>
          </a:bodyPr>
          <a:lstStyle/>
          <a:p>
            <a:pPr marL="274320" indent="-274320" algn="ctr" eaLnBrk="1" fontAlgn="auto" hangingPunct="1">
              <a:spcAft>
                <a:spcPts val="0"/>
              </a:spcAft>
              <a:buClr>
                <a:schemeClr val="accent3"/>
              </a:buClr>
              <a:buFontTx/>
              <a:buNone/>
              <a:defRPr/>
            </a:pPr>
            <a:r>
              <a:rPr lang="en-US" b="1"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Verbal Communication may be further divided into two parts</a:t>
            </a:r>
          </a:p>
          <a:p>
            <a:pPr marL="514350" indent="-514350" eaLnBrk="1" fontAlgn="auto" hangingPunct="1">
              <a:spcAft>
                <a:spcPts val="0"/>
              </a:spcAft>
              <a:buClr>
                <a:schemeClr val="accent3"/>
              </a:buClr>
              <a:buFontTx/>
              <a:buAutoNum type="romanLcParenBoth"/>
              <a:defRPr/>
            </a:pPr>
            <a:r>
              <a:rPr lang="en-US" b="1"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Oral</a:t>
            </a:r>
            <a:r>
              <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In oral communication only spoken words are used. There is no need of paper or stationary in it.  </a:t>
            </a:r>
          </a:p>
          <a:p>
            <a:pPr marL="514350" indent="-514350" eaLnBrk="1" fontAlgn="auto" hangingPunct="1">
              <a:spcAft>
                <a:spcPts val="0"/>
              </a:spcAft>
              <a:buClr>
                <a:schemeClr val="accent3"/>
              </a:buClr>
              <a:buFontTx/>
              <a:buAutoNum type="romanLcParenBoth"/>
              <a:defRPr/>
            </a:pPr>
            <a:endPar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r>
              <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(ii) </a:t>
            </a:r>
            <a:r>
              <a:rPr lang="en-US" b="1"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Written</a:t>
            </a:r>
            <a:r>
              <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In written communication paper or stationary is used. It takes time to happen because it moves through proper channels. </a:t>
            </a:r>
            <a:endParaRPr lang="en-US" b="1" dirty="0" smtClean="0">
              <a:ln w="1905"/>
              <a:effectLst>
                <a:innerShdw blurRad="69850" dist="43180" dir="5400000">
                  <a:srgbClr val="000000">
                    <a:alpha val="65000"/>
                  </a:srgbClr>
                </a:innerShdw>
              </a:effectLst>
            </a:endParaRPr>
          </a:p>
          <a:p>
            <a:pPr marL="274320" indent="-274320" eaLnBrk="1" fontAlgn="auto" hangingPunct="1">
              <a:spcAft>
                <a:spcPts val="0"/>
              </a:spcAft>
              <a:buClr>
                <a:schemeClr val="accent3"/>
              </a:buClr>
              <a:buFontTx/>
              <a:buNone/>
              <a:defRPr/>
            </a:pPr>
            <a:r>
              <a:rPr lang="en-US" dirty="0" smtClean="0"/>
              <a:t>	</a:t>
            </a:r>
            <a:r>
              <a:rPr lang="en-US" b="1"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Written Communication may be further divided into two parts</a:t>
            </a:r>
          </a:p>
          <a:p>
            <a:pPr marL="274320" indent="-274320" eaLnBrk="1" fontAlgn="auto" hangingPunct="1">
              <a:spcAft>
                <a:spcPts val="0"/>
              </a:spcAft>
              <a:buClr>
                <a:schemeClr val="accent3"/>
              </a:buClr>
              <a:buFontTx/>
              <a:buNone/>
              <a:defRPr/>
            </a:pPr>
            <a:r>
              <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a:t>
            </a:r>
            <a:r>
              <a:rPr lang="en-US" b="1"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a:t>
            </a:r>
            <a:r>
              <a:rPr lang="en-US" b="1" dirty="0" err="1"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a:t>
            </a:r>
            <a:r>
              <a:rPr lang="en-US" b="1"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Formal</a:t>
            </a:r>
            <a:r>
              <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Formal Communication is a communication which needs a specific format or process and formality. </a:t>
            </a:r>
          </a:p>
          <a:p>
            <a:pPr marL="274320" indent="-274320" eaLnBrk="1" fontAlgn="auto" hangingPunct="1">
              <a:spcAft>
                <a:spcPts val="0"/>
              </a:spcAft>
              <a:buClr>
                <a:schemeClr val="accent3"/>
              </a:buClr>
              <a:buFontTx/>
              <a:buNone/>
              <a:defRPr/>
            </a:pPr>
            <a:r>
              <a:rPr lang="en-US" b="1"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(ii) Informal</a:t>
            </a:r>
            <a:r>
              <a:rPr lang="en-US" dirty="0" smtClean="0">
                <a:ln w="1905"/>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 Informal Communication does not need any format or channels Format in this communication may be simplified. </a:t>
            </a:r>
          </a:p>
          <a:p>
            <a:pPr marL="274320" indent="-274320" eaLnBrk="1" fontAlgn="auto" hangingPunct="1">
              <a:spcAft>
                <a:spcPts val="0"/>
              </a:spcAft>
              <a:buClr>
                <a:schemeClr val="accent3"/>
              </a:buClr>
              <a:buFontTx/>
              <a:buNone/>
              <a:defRPr/>
            </a:pPr>
            <a:endPar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eaLnBrk="1" fontAlgn="auto" hangingPunct="1">
              <a:spcAft>
                <a:spcPts val="0"/>
              </a:spcAft>
              <a:buClr>
                <a:schemeClr val="accent3"/>
              </a:buClr>
              <a:buFontTx/>
              <a:buNone/>
              <a:defRPr/>
            </a:pPr>
            <a:endParaRPr lang="en-US"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a:p>
            <a:pPr marL="274320" indent="-274320" algn="just" eaLnBrk="1" fontAlgn="auto" hangingPunct="1">
              <a:spcAft>
                <a:spcPts val="0"/>
              </a:spcAft>
              <a:buClr>
                <a:schemeClr val="accent3"/>
              </a:buClr>
              <a:buFontTx/>
              <a:buNone/>
              <a:defRPr/>
            </a:pPr>
            <a:endParaRPr 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Times New Roman" panose="02020603050405020304" pitchFamily="18" charset="0"/>
              <a:cs typeface="Times New Roman" panose="02020603050405020304" pitchFamily="18" charset="0"/>
            </a:endParaRPr>
          </a:p>
          <a:p>
            <a:pPr marL="274320" indent="-274320" algn="just" eaLnBrk="1" fontAlgn="auto" hangingPunct="1">
              <a:spcAft>
                <a:spcPts val="0"/>
              </a:spcAft>
              <a:buClr>
                <a:schemeClr val="accent3"/>
              </a:buClr>
              <a:buFontTx/>
              <a:buNone/>
              <a:defRPr/>
            </a:pPr>
            <a:endParaRPr lang="en-US" dirty="0"/>
          </a:p>
        </p:txBody>
      </p:sp>
      <p:pic>
        <p:nvPicPr>
          <p:cNvPr id="15363" name="Picture 3"/>
          <p:cNvPicPr>
            <a:picLocks noChangeAspect="1" noChangeArrowheads="1"/>
          </p:cNvPicPr>
          <p:nvPr/>
        </p:nvPicPr>
        <p:blipFill>
          <a:blip r:embed="rId2"/>
          <a:srcRect/>
          <a:stretch>
            <a:fillRect/>
          </a:stretch>
        </p:blipFill>
        <p:spPr bwMode="auto">
          <a:xfrm>
            <a:off x="381000" y="1219200"/>
            <a:ext cx="3048000" cy="2133600"/>
          </a:xfrm>
          <a:prstGeom prst="rect">
            <a:avLst/>
          </a:prstGeom>
          <a:noFill/>
          <a:ln w="9525">
            <a:noFill/>
            <a:miter lim="800000"/>
            <a:headEnd/>
            <a:tailEnd/>
          </a:ln>
        </p:spPr>
      </p:pic>
      <p:pic>
        <p:nvPicPr>
          <p:cNvPr id="15364" name="Picture 4"/>
          <p:cNvPicPr>
            <a:picLocks noChangeAspect="1" noChangeArrowheads="1"/>
          </p:cNvPicPr>
          <p:nvPr/>
        </p:nvPicPr>
        <p:blipFill>
          <a:blip r:embed="rId3"/>
          <a:srcRect/>
          <a:stretch>
            <a:fillRect/>
          </a:stretch>
        </p:blipFill>
        <p:spPr bwMode="auto">
          <a:xfrm>
            <a:off x="3733800" y="1219200"/>
            <a:ext cx="5014913" cy="2057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3">
                                            <p:txEl>
                                              <p:pRg st="8" end="8"/>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5"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p:cTn id="25" dur="1000" fill="hold"/>
                                        <p:tgtEl>
                                          <p:spTgt spid="3">
                                            <p:txEl>
                                              <p:pRg st="9" end="9"/>
                                            </p:txEl>
                                          </p:spTgt>
                                        </p:tgtEl>
                                        <p:attrNameLst>
                                          <p:attrName>ppt_w</p:attrName>
                                        </p:attrNameLst>
                                      </p:cBhvr>
                                      <p:tavLst>
                                        <p:tav tm="0">
                                          <p:val>
                                            <p:strVal val="#ppt_w*0.70"/>
                                          </p:val>
                                        </p:tav>
                                        <p:tav tm="100000">
                                          <p:val>
                                            <p:strVal val="#ppt_w"/>
                                          </p:val>
                                        </p:tav>
                                      </p:tavLst>
                                    </p:anim>
                                    <p:anim calcmode="lin" valueType="num">
                                      <p:cBhvr>
                                        <p:cTn id="26" dur="1000" fill="hold"/>
                                        <p:tgtEl>
                                          <p:spTgt spid="3">
                                            <p:txEl>
                                              <p:pRg st="9" end="9"/>
                                            </p:txEl>
                                          </p:spTgt>
                                        </p:tgtEl>
                                        <p:attrNameLst>
                                          <p:attrName>ppt_h</p:attrName>
                                        </p:attrNameLst>
                                      </p:cBhvr>
                                      <p:tavLst>
                                        <p:tav tm="0">
                                          <p:val>
                                            <p:strVal val="#ppt_h"/>
                                          </p:val>
                                        </p:tav>
                                        <p:tav tm="100000">
                                          <p:val>
                                            <p:strVal val="#ppt_h"/>
                                          </p:val>
                                        </p:tav>
                                      </p:tavLst>
                                    </p:anim>
                                    <p:animEffect transition="in" filter="fade">
                                      <p:cBhvr>
                                        <p:cTn id="27" dur="10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5" presetClass="entr" presetSubtype="0" fill="hold"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 calcmode="lin" valueType="num">
                                      <p:cBhvr>
                                        <p:cTn id="32" dur="1000" fill="hold"/>
                                        <p:tgtEl>
                                          <p:spTgt spid="3">
                                            <p:txEl>
                                              <p:pRg st="10" end="10"/>
                                            </p:txEl>
                                          </p:spTgt>
                                        </p:tgtEl>
                                        <p:attrNameLst>
                                          <p:attrName>ppt_w</p:attrName>
                                        </p:attrNameLst>
                                      </p:cBhvr>
                                      <p:tavLst>
                                        <p:tav tm="0">
                                          <p:val>
                                            <p:strVal val="#ppt_w*0.70"/>
                                          </p:val>
                                        </p:tav>
                                        <p:tav tm="100000">
                                          <p:val>
                                            <p:strVal val="#ppt_w"/>
                                          </p:val>
                                        </p:tav>
                                      </p:tavLst>
                                    </p:anim>
                                    <p:anim calcmode="lin" valueType="num">
                                      <p:cBhvr>
                                        <p:cTn id="33" dur="1000" fill="hold"/>
                                        <p:tgtEl>
                                          <p:spTgt spid="3">
                                            <p:txEl>
                                              <p:pRg st="10" end="10"/>
                                            </p:txEl>
                                          </p:spTgt>
                                        </p:tgtEl>
                                        <p:attrNameLst>
                                          <p:attrName>ppt_h</p:attrName>
                                        </p:attrNameLst>
                                      </p:cBhvr>
                                      <p:tavLst>
                                        <p:tav tm="0">
                                          <p:val>
                                            <p:strVal val="#ppt_h"/>
                                          </p:val>
                                        </p:tav>
                                        <p:tav tm="100000">
                                          <p:val>
                                            <p:strVal val="#ppt_h"/>
                                          </p:val>
                                        </p:tav>
                                      </p:tavLst>
                                    </p:anim>
                                    <p:animEffect transition="in" filter="fade">
                                      <p:cBhvr>
                                        <p:cTn id="34" dur="1000"/>
                                        <p:tgtEl>
                                          <p:spTgt spid="3">
                                            <p:txEl>
                                              <p:pRg st="10" end="1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p:cTn id="39" dur="1000" fill="hold"/>
                                        <p:tgtEl>
                                          <p:spTgt spid="3">
                                            <p:txEl>
                                              <p:pRg st="11" end="11"/>
                                            </p:txEl>
                                          </p:spTgt>
                                        </p:tgtEl>
                                        <p:attrNameLst>
                                          <p:attrName>ppt_w</p:attrName>
                                        </p:attrNameLst>
                                      </p:cBhvr>
                                      <p:tavLst>
                                        <p:tav tm="0">
                                          <p:val>
                                            <p:strVal val="#ppt_w*0.70"/>
                                          </p:val>
                                        </p:tav>
                                        <p:tav tm="100000">
                                          <p:val>
                                            <p:strVal val="#ppt_w"/>
                                          </p:val>
                                        </p:tav>
                                      </p:tavLst>
                                    </p:anim>
                                    <p:anim calcmode="lin" valueType="num">
                                      <p:cBhvr>
                                        <p:cTn id="40" dur="1000" fill="hold"/>
                                        <p:tgtEl>
                                          <p:spTgt spid="3">
                                            <p:txEl>
                                              <p:pRg st="11" end="11"/>
                                            </p:txEl>
                                          </p:spTgt>
                                        </p:tgtEl>
                                        <p:attrNameLst>
                                          <p:attrName>ppt_h</p:attrName>
                                        </p:attrNameLst>
                                      </p:cBhvr>
                                      <p:tavLst>
                                        <p:tav tm="0">
                                          <p:val>
                                            <p:strVal val="#ppt_h"/>
                                          </p:val>
                                        </p:tav>
                                        <p:tav tm="100000">
                                          <p:val>
                                            <p:strVal val="#ppt_h"/>
                                          </p:val>
                                        </p:tav>
                                      </p:tavLst>
                                    </p:anim>
                                    <p:animEffect transition="in" filter="fade">
                                      <p:cBhvr>
                                        <p:cTn id="41"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274638"/>
            <a:ext cx="8562975" cy="1143000"/>
          </a:xfrm>
        </p:spPr>
        <p:txBody>
          <a:bodyPr>
            <a:normAutofit fontScale="90000"/>
          </a:bodyPr>
          <a:lstStyle/>
          <a:p>
            <a:pPr algn="ctr" eaLnBrk="1" fontAlgn="auto" hangingPunct="1">
              <a:spcAft>
                <a:spcPts val="0"/>
              </a:spcAft>
              <a:defRPr/>
            </a:pPr>
            <a:r>
              <a:rPr lang="en-US" b="1" smtClean="0"/>
              <a:t>Categories</a:t>
            </a:r>
            <a:r>
              <a:rPr lang="en-US" smtClean="0"/>
              <a:t> of technical communication</a:t>
            </a:r>
          </a:p>
        </p:txBody>
      </p:sp>
      <p:sp>
        <p:nvSpPr>
          <p:cNvPr id="12291" name="Content Placeholder 2"/>
          <p:cNvSpPr>
            <a:spLocks noGrp="1"/>
          </p:cNvSpPr>
          <p:nvPr>
            <p:ph idx="1"/>
          </p:nvPr>
        </p:nvSpPr>
        <p:spPr>
          <a:xfrm>
            <a:off x="533400" y="1600200"/>
            <a:ext cx="8486775" cy="4525963"/>
          </a:xfrm>
        </p:spPr>
        <p:txBody>
          <a:bodyPr>
            <a:normAutofit fontScale="92500"/>
          </a:bodyPr>
          <a:lstStyle/>
          <a:p>
            <a:pPr marL="274320" indent="-274320" eaLnBrk="1" fontAlgn="auto" hangingPunct="1">
              <a:spcAft>
                <a:spcPts val="0"/>
              </a:spcAft>
              <a:buClr>
                <a:schemeClr val="accent3"/>
              </a:buClr>
              <a:buFont typeface="Wingdings 2"/>
              <a:buChar char=""/>
              <a:defRPr/>
            </a:pPr>
            <a:endParaRPr lang="en-US" b="1" smtClean="0"/>
          </a:p>
          <a:p>
            <a:pPr marL="274320" indent="-274320" eaLnBrk="1" fontAlgn="auto" hangingPunct="1">
              <a:spcAft>
                <a:spcPts val="0"/>
              </a:spcAft>
              <a:buClr>
                <a:schemeClr val="accent3"/>
              </a:buClr>
              <a:buFontTx/>
              <a:buNone/>
              <a:defRPr/>
            </a:pPr>
            <a:r>
              <a:rPr lang="en-US" b="1" smtClean="0"/>
              <a:t>External communication</a:t>
            </a:r>
            <a:r>
              <a:rPr lang="en-US" smtClean="0"/>
              <a:t> -communication between two organizations through letters, external proposals, broachers, information bulletins, instruction manuals etc.</a:t>
            </a:r>
          </a:p>
          <a:p>
            <a:pPr marL="274320" indent="-274320" eaLnBrk="1" fontAlgn="auto" hangingPunct="1">
              <a:spcAft>
                <a:spcPts val="0"/>
              </a:spcAft>
              <a:buClr>
                <a:schemeClr val="accent3"/>
              </a:buClr>
              <a:buFont typeface="Wingdings 2"/>
              <a:buChar char=""/>
              <a:defRPr/>
            </a:pPr>
            <a:endParaRPr lang="en-US" smtClean="0"/>
          </a:p>
          <a:p>
            <a:pPr marL="274320" indent="-274320" eaLnBrk="1" fontAlgn="auto" hangingPunct="1">
              <a:spcAft>
                <a:spcPts val="0"/>
              </a:spcAft>
              <a:buClr>
                <a:schemeClr val="accent3"/>
              </a:buClr>
              <a:buFont typeface="Wingdings 2"/>
              <a:buChar char=""/>
              <a:defRPr/>
            </a:pPr>
            <a:endParaRPr lang="en-US" smtClean="0"/>
          </a:p>
          <a:p>
            <a:pPr marL="274320" indent="-274320" eaLnBrk="1" fontAlgn="auto" hangingPunct="1">
              <a:spcAft>
                <a:spcPts val="0"/>
              </a:spcAft>
              <a:buClr>
                <a:schemeClr val="accent3"/>
              </a:buClr>
              <a:buFont typeface="Wingdings 2"/>
              <a:buChar char=""/>
              <a:defRPr/>
            </a:pPr>
            <a:r>
              <a:rPr lang="en-US" b="1" smtClean="0"/>
              <a:t>Internal communication</a:t>
            </a:r>
            <a:r>
              <a:rPr lang="en-US" smtClean="0"/>
              <a:t> -includes memos describing problems or requesting additional resources, different kinds of reports, internal presentations and proposals, company meetings, policy statements, office instructions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endParaRPr lang="en-US" smtClean="0"/>
          </a:p>
        </p:txBody>
      </p:sp>
      <p:pic>
        <p:nvPicPr>
          <p:cNvPr id="36867" name="Picture 2"/>
          <p:cNvPicPr>
            <a:picLocks noGrp="1" noChangeAspect="1" noChangeArrowheads="1"/>
          </p:cNvPicPr>
          <p:nvPr>
            <p:ph idx="1"/>
          </p:nvPr>
        </p:nvPicPr>
        <p:blipFill>
          <a:blip r:embed="rId2"/>
          <a:srcRect/>
          <a:stretch>
            <a:fillRect/>
          </a:stretch>
        </p:blipFill>
        <p:spPr>
          <a:xfrm>
            <a:off x="1566863" y="1843088"/>
            <a:ext cx="6010275" cy="380047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274638"/>
            <a:ext cx="8791575" cy="1143000"/>
          </a:xfrm>
        </p:spPr>
        <p:txBody>
          <a:bodyPr/>
          <a:lstStyle/>
          <a:p>
            <a:pPr algn="ctr" eaLnBrk="1" hangingPunct="1"/>
            <a:r>
              <a:rPr lang="en-US" sz="4800" b="1" smtClean="0"/>
              <a:t>Basic purposes</a:t>
            </a:r>
            <a:r>
              <a:rPr lang="en-US" sz="4800" smtClean="0"/>
              <a:t> </a:t>
            </a:r>
          </a:p>
        </p:txBody>
      </p:sp>
      <p:sp>
        <p:nvSpPr>
          <p:cNvPr id="3" name="Text Placeholder 2"/>
          <p:cNvSpPr>
            <a:spLocks noGrp="1"/>
          </p:cNvSpPr>
          <p:nvPr>
            <p:ph type="body" sz="half" idx="1"/>
          </p:nvPr>
        </p:nvSpPr>
        <p:spPr>
          <a:xfrm>
            <a:off x="381000" y="1600200"/>
            <a:ext cx="3200400" cy="4525963"/>
          </a:xfrm>
        </p:spPr>
        <p:txBody>
          <a:bodyPr/>
          <a:lstStyle/>
          <a:p>
            <a:pPr eaLnBrk="1" hangingPunct="1"/>
            <a:endParaRPr lang="en-US" sz="4400" b="1" smtClean="0"/>
          </a:p>
          <a:p>
            <a:pPr eaLnBrk="1" hangingPunct="1"/>
            <a:endParaRPr lang="en-US" sz="4400" b="1" smtClean="0"/>
          </a:p>
          <a:p>
            <a:pPr eaLnBrk="1" hangingPunct="1"/>
            <a:endParaRPr lang="en-US" sz="4400" b="1" smtClean="0"/>
          </a:p>
          <a:p>
            <a:pPr eaLnBrk="1" hangingPunct="1"/>
            <a:r>
              <a:rPr lang="en-US" sz="4400" b="1" smtClean="0"/>
              <a:t>To Inform</a:t>
            </a:r>
          </a:p>
          <a:p>
            <a:pPr eaLnBrk="1" hangingPunct="1"/>
            <a:endParaRPr lang="en-US" smtClean="0"/>
          </a:p>
        </p:txBody>
      </p:sp>
      <p:sp>
        <p:nvSpPr>
          <p:cNvPr id="23556" name="Chart Placeholder 3"/>
          <p:cNvSpPr>
            <a:spLocks noGrp="1" noTextEdit="1"/>
          </p:cNvSpPr>
          <p:nvPr>
            <p:ph type="chart" sz="half" idx="2"/>
          </p:nvPr>
        </p:nvSpPr>
        <p:spPr/>
      </p:sp>
      <p:pic>
        <p:nvPicPr>
          <p:cNvPr id="23557" name="Picture 2" descr="C:\Documents and Settings\RAKESH\My Documents\My Pictures\survey.jpg"/>
          <p:cNvPicPr>
            <a:picLocks noChangeAspect="1" noChangeArrowheads="1"/>
          </p:cNvPicPr>
          <p:nvPr/>
        </p:nvPicPr>
        <p:blipFill>
          <a:blip r:embed="rId2"/>
          <a:srcRect/>
          <a:stretch>
            <a:fillRect/>
          </a:stretch>
        </p:blipFill>
        <p:spPr bwMode="auto">
          <a:xfrm>
            <a:off x="4953000" y="2047875"/>
            <a:ext cx="3810000" cy="46577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334375" cy="1706563"/>
          </a:xfrm>
        </p:spPr>
        <p:txBody>
          <a:bodyPr/>
          <a:lstStyle/>
          <a:p>
            <a:pPr eaLnBrk="1" hangingPunct="1"/>
            <a:r>
              <a:rPr lang="en-US" sz="5400" b="1" smtClean="0"/>
              <a:t>To Instruct</a:t>
            </a:r>
            <a:r>
              <a:rPr lang="en-US" sz="4000" b="1" smtClean="0"/>
              <a:t/>
            </a:r>
            <a:br>
              <a:rPr lang="en-US" sz="4000" b="1" smtClean="0"/>
            </a:br>
            <a:endParaRPr lang="en-US" smtClean="0"/>
          </a:p>
        </p:txBody>
      </p:sp>
      <p:pic>
        <p:nvPicPr>
          <p:cNvPr id="24579" name="Picture 2" descr="C:\Documents and Settings\RAKESH\My Documents\My Pictures\PD 800px-Math_lecture_at_TKK.JPG"/>
          <p:cNvPicPr>
            <a:picLocks noGrp="1" noChangeAspect="1" noChangeArrowheads="1"/>
          </p:cNvPicPr>
          <p:nvPr>
            <p:ph idx="1"/>
          </p:nvPr>
        </p:nvPicPr>
        <p:blipFill>
          <a:blip r:embed="rId2"/>
          <a:stretch>
            <a:fillRect/>
          </a:stretch>
        </p:blipFill>
        <p:spPr>
          <a:xfrm>
            <a:off x="2667000" y="2701131"/>
            <a:ext cx="3810000" cy="2857500"/>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6019800"/>
          </a:xfrm>
        </p:spPr>
        <p:txBody>
          <a:bodyPr>
            <a:normAutofit lnSpcReduction="10000"/>
          </a:bodyPr>
          <a:lstStyle/>
          <a:p>
            <a:r>
              <a:rPr lang="en-US" dirty="0" smtClean="0"/>
              <a:t>Communication skills are the abilities needed to effectively </a:t>
            </a:r>
            <a:r>
              <a:rPr lang="en-US" dirty="0" smtClean="0">
                <a:solidFill>
                  <a:srgbClr val="FF0000"/>
                </a:solidFill>
              </a:rPr>
              <a:t>share</a:t>
            </a:r>
            <a:r>
              <a:rPr lang="en-US" dirty="0" smtClean="0"/>
              <a:t> information, ideas, and emotions through various means, including speaking, writing, listening, and observing. They are crucial for building strong relationships, achieving personal and professional goals, and navigating diverse social situations. Mastering these skills involves not only conveying messages clearly but also actively listening to and understanding others.  Effective communication skills are crucial for success in all aspects of life, including personal relationships, academic achievement, and career advancement. They enable individuals to express themselves clearly, understand others, build strong relationships, and resolve conflicts. Strong communication also fosters confidence and enhances leadership potential.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639175" cy="2239962"/>
          </a:xfrm>
        </p:spPr>
        <p:txBody>
          <a:bodyPr/>
          <a:lstStyle/>
          <a:p>
            <a:pPr algn="ctr" eaLnBrk="1" hangingPunct="1"/>
            <a:r>
              <a:rPr lang="en-US" sz="4800" b="1" smtClean="0"/>
              <a:t>To Persuade</a:t>
            </a:r>
            <a:br>
              <a:rPr lang="en-US" sz="4800" b="1" smtClean="0"/>
            </a:br>
            <a:endParaRPr lang="en-US" sz="4800" smtClean="0"/>
          </a:p>
        </p:txBody>
      </p:sp>
      <p:pic>
        <p:nvPicPr>
          <p:cNvPr id="25603" name="Picture 2" descr="C:\Documents and Settings\RAKESH\My Documents\My Pictures\Proximics.gif"/>
          <p:cNvPicPr>
            <a:picLocks noGrp="1" noChangeAspect="1" noChangeArrowheads="1"/>
          </p:cNvPicPr>
          <p:nvPr>
            <p:ph idx="1"/>
          </p:nvPr>
        </p:nvPicPr>
        <p:blipFill>
          <a:blip r:embed="rId2"/>
          <a:srcRect/>
          <a:stretch>
            <a:fillRect/>
          </a:stretch>
        </p:blipFill>
        <p:spPr>
          <a:xfrm>
            <a:off x="1981200" y="2871788"/>
            <a:ext cx="5081588" cy="3681412"/>
          </a:xfr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304800" y="274638"/>
            <a:ext cx="8715375" cy="1143000"/>
          </a:xfrm>
        </p:spPr>
        <p:txBody>
          <a:bodyPr/>
          <a:lstStyle/>
          <a:p>
            <a:pPr algn="ctr" eaLnBrk="1" hangingPunct="1"/>
            <a:r>
              <a:rPr lang="en-US" sz="4000" b="1" u="sng" smtClean="0"/>
              <a:t>Features of Technical Writing</a:t>
            </a:r>
            <a:endParaRPr lang="en-US" sz="4000" smtClean="0"/>
          </a:p>
        </p:txBody>
      </p:sp>
      <p:sp>
        <p:nvSpPr>
          <p:cNvPr id="3" name="Content Placeholder 2"/>
          <p:cNvSpPr>
            <a:spLocks noGrp="1"/>
          </p:cNvSpPr>
          <p:nvPr>
            <p:ph idx="1"/>
          </p:nvPr>
        </p:nvSpPr>
        <p:spPr>
          <a:xfrm>
            <a:off x="304800" y="1600200"/>
            <a:ext cx="8715375" cy="4525963"/>
          </a:xfrm>
        </p:spPr>
        <p:txBody>
          <a:bodyPr/>
          <a:lstStyle/>
          <a:p>
            <a:pPr eaLnBrk="1" hangingPunct="1"/>
            <a:r>
              <a:rPr lang="en-US" sz="4000" b="1" u="sng" smtClean="0"/>
              <a:t>ACCURACY</a:t>
            </a:r>
          </a:p>
          <a:p>
            <a:pPr eaLnBrk="1" hangingPunct="1"/>
            <a:endParaRPr lang="en-US" sz="4000" b="1" u="sng" smtClean="0"/>
          </a:p>
          <a:p>
            <a:pPr eaLnBrk="1" hangingPunct="1"/>
            <a:r>
              <a:rPr lang="en-US" sz="3200" smtClean="0"/>
              <a:t>Accuracy of information </a:t>
            </a:r>
          </a:p>
          <a:p>
            <a:pPr eaLnBrk="1" hangingPunct="1"/>
            <a:r>
              <a:rPr lang="en-US" sz="3200" smtClean="0"/>
              <a:t>Accuracy of expression</a:t>
            </a:r>
          </a:p>
          <a:p>
            <a:pPr eaLnBrk="1" hangingPunct="1"/>
            <a:r>
              <a:rPr lang="en-US" sz="3200" smtClean="0"/>
              <a:t>Facts to be recorded carefully</a:t>
            </a:r>
          </a:p>
          <a:p>
            <a:pPr eaLnBrk="1" hangingPunct="1"/>
            <a:r>
              <a:rPr lang="en-US" sz="3200" smtClean="0"/>
              <a:t>No errors of grammar</a:t>
            </a:r>
          </a:p>
          <a:p>
            <a:pPr eaLnBrk="1" hangingPunct="1"/>
            <a:r>
              <a:rPr lang="en-US" sz="3200" smtClean="0"/>
              <a:t>‘Precision' in the use of words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791575" cy="1143000"/>
          </a:xfrm>
        </p:spPr>
        <p:txBody>
          <a:bodyPr/>
          <a:lstStyle/>
          <a:p>
            <a:pPr algn="ctr" eaLnBrk="1" hangingPunct="1"/>
            <a:r>
              <a:rPr lang="en-US" b="1" u="sng" smtClean="0"/>
              <a:t>BREVITY</a:t>
            </a:r>
            <a:endParaRPr lang="en-US" smtClean="0"/>
          </a:p>
        </p:txBody>
      </p:sp>
      <p:sp>
        <p:nvSpPr>
          <p:cNvPr id="3" name="Content Placeholder 2"/>
          <p:cNvSpPr>
            <a:spLocks noGrp="1"/>
          </p:cNvSpPr>
          <p:nvPr>
            <p:ph idx="1"/>
          </p:nvPr>
        </p:nvSpPr>
        <p:spPr>
          <a:xfrm>
            <a:off x="304800" y="1600200"/>
            <a:ext cx="8715375" cy="4525963"/>
          </a:xfrm>
        </p:spPr>
        <p:txBody>
          <a:bodyPr/>
          <a:lstStyle/>
          <a:p>
            <a:pPr eaLnBrk="1" hangingPunct="1"/>
            <a:r>
              <a:rPr lang="en-US" sz="3200" smtClean="0"/>
              <a:t>Quality of being brief </a:t>
            </a:r>
          </a:p>
          <a:p>
            <a:pPr eaLnBrk="1" hangingPunct="1"/>
            <a:endParaRPr lang="en-US" sz="3200" smtClean="0"/>
          </a:p>
          <a:p>
            <a:pPr eaLnBrk="1" hangingPunct="1"/>
            <a:r>
              <a:rPr lang="en-US" sz="3200" smtClean="0"/>
              <a:t>The minimum number of words </a:t>
            </a:r>
          </a:p>
          <a:p>
            <a:pPr eaLnBrk="1" hangingPunct="1"/>
            <a:endParaRPr lang="en-US" sz="3200" smtClean="0"/>
          </a:p>
          <a:p>
            <a:pPr eaLnBrk="1" hangingPunct="1"/>
            <a:r>
              <a:rPr lang="en-US" sz="3200" smtClean="0"/>
              <a:t>Avoid  long sentences</a:t>
            </a:r>
          </a:p>
          <a:p>
            <a:pPr eaLnBrk="1" hangingPunct="1"/>
            <a:endParaRPr lang="en-US" sz="3200" smtClean="0"/>
          </a:p>
          <a:p>
            <a:pPr eaLnBrk="1" hangingPunct="1"/>
            <a:r>
              <a:rPr lang="en-US" sz="3200" smtClean="0"/>
              <a:t>Avoid too many long sentences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74638"/>
            <a:ext cx="7724775" cy="1143000"/>
          </a:xfrm>
        </p:spPr>
        <p:txBody>
          <a:bodyPr/>
          <a:lstStyle/>
          <a:p>
            <a:pPr algn="ctr" eaLnBrk="1" hangingPunct="1"/>
            <a:r>
              <a:rPr lang="en-US" sz="4400" b="1" u="sng" smtClean="0"/>
              <a:t>CLARITY</a:t>
            </a:r>
            <a:endParaRPr lang="en-US" sz="4400" smtClean="0"/>
          </a:p>
        </p:txBody>
      </p:sp>
      <p:sp>
        <p:nvSpPr>
          <p:cNvPr id="3" name="Content Placeholder 2"/>
          <p:cNvSpPr>
            <a:spLocks noGrp="1"/>
          </p:cNvSpPr>
          <p:nvPr>
            <p:ph idx="1"/>
          </p:nvPr>
        </p:nvSpPr>
        <p:spPr>
          <a:xfrm>
            <a:off x="1295400" y="1600200"/>
            <a:ext cx="7724775" cy="4525963"/>
          </a:xfrm>
        </p:spPr>
        <p:txBody>
          <a:bodyPr/>
          <a:lstStyle/>
          <a:p>
            <a:pPr eaLnBrk="1" hangingPunct="1"/>
            <a:r>
              <a:rPr lang="en-US" sz="4000" smtClean="0"/>
              <a:t>Be clear</a:t>
            </a:r>
          </a:p>
          <a:p>
            <a:pPr eaLnBrk="1" hangingPunct="1"/>
            <a:r>
              <a:rPr lang="en-US" sz="4000" smtClean="0"/>
              <a:t>art of making idea clear </a:t>
            </a:r>
          </a:p>
          <a:p>
            <a:pPr eaLnBrk="1" hangingPunct="1"/>
            <a:r>
              <a:rPr lang="en-US" sz="4000" smtClean="0"/>
              <a:t>clarity of thought </a:t>
            </a:r>
          </a:p>
          <a:p>
            <a:pPr eaLnBrk="1" hangingPunct="1"/>
            <a:r>
              <a:rPr lang="en-US" sz="4000" smtClean="0"/>
              <a:t>clarity of expression.</a:t>
            </a:r>
          </a:p>
          <a:p>
            <a:pPr eaLnBrk="1" hangingPunct="1"/>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638"/>
            <a:ext cx="8639175" cy="1143000"/>
          </a:xfrm>
        </p:spPr>
        <p:txBody>
          <a:bodyPr/>
          <a:lstStyle/>
          <a:p>
            <a:pPr algn="ctr" eaLnBrk="1" hangingPunct="1"/>
            <a:r>
              <a:rPr lang="en-US" b="1" u="sng" smtClean="0"/>
              <a:t>COMPREHENSIVENESS</a:t>
            </a:r>
            <a:endParaRPr lang="en-US" smtClean="0"/>
          </a:p>
        </p:txBody>
      </p:sp>
      <p:sp>
        <p:nvSpPr>
          <p:cNvPr id="3" name="Content Placeholder 2"/>
          <p:cNvSpPr>
            <a:spLocks noGrp="1"/>
          </p:cNvSpPr>
          <p:nvPr>
            <p:ph idx="1"/>
          </p:nvPr>
        </p:nvSpPr>
        <p:spPr>
          <a:xfrm>
            <a:off x="457200" y="1600200"/>
            <a:ext cx="8562975" cy="4525963"/>
          </a:xfrm>
        </p:spPr>
        <p:txBody>
          <a:bodyPr/>
          <a:lstStyle/>
          <a:p>
            <a:pPr eaLnBrk="1" hangingPunct="1"/>
            <a:r>
              <a:rPr lang="en-US" sz="4000" smtClean="0"/>
              <a:t>With all information</a:t>
            </a:r>
          </a:p>
          <a:p>
            <a:pPr eaLnBrk="1" hangingPunct="1"/>
            <a:endParaRPr lang="en-US" sz="4000" smtClean="0"/>
          </a:p>
          <a:p>
            <a:pPr eaLnBrk="1" hangingPunct="1"/>
            <a:r>
              <a:rPr lang="en-US" sz="4000" smtClean="0"/>
              <a:t>All data</a:t>
            </a:r>
          </a:p>
          <a:p>
            <a:pPr eaLnBrk="1" hangingPunct="1"/>
            <a:endParaRPr lang="en-US" sz="4000" smtClean="0"/>
          </a:p>
          <a:p>
            <a:pPr eaLnBrk="1" hangingPunct="1"/>
            <a:r>
              <a:rPr lang="en-US" sz="4000" smtClean="0"/>
              <a:t>Arranged logically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8" presetClass="emph" presetSubtype="0" fill="hold" nodeType="clickEffect">
                                  <p:stCondLst>
                                    <p:cond delay="0"/>
                                  </p:stCondLst>
                                  <p:childTnLst>
                                    <p:animRot by="21600000">
                                      <p:cBhvr>
                                        <p:cTn id="18" dur="2000" fill="hold"/>
                                        <p:tgtEl>
                                          <p:spTgt spid="3">
                                            <p:txEl>
                                              <p:pRg st="2" end="2"/>
                                            </p:txEl>
                                          </p:spTgt>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8" presetClass="emph" presetSubtype="0" fill="hold" nodeType="clickEffect">
                                  <p:stCondLst>
                                    <p:cond delay="0"/>
                                  </p:stCondLst>
                                  <p:childTnLst>
                                    <p:animRot by="21600000">
                                      <p:cBhvr>
                                        <p:cTn id="22" dur="2000" fill="hold"/>
                                        <p:tgtEl>
                                          <p:spTgt spid="3">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39175" cy="1143000"/>
          </a:xfrm>
        </p:spPr>
        <p:txBody>
          <a:bodyPr/>
          <a:lstStyle/>
          <a:p>
            <a:pPr algn="ctr" eaLnBrk="1" hangingPunct="1"/>
            <a:r>
              <a:rPr lang="en-US" sz="4400" b="1" u="sng" smtClean="0"/>
              <a:t>OBJECTIVITY</a:t>
            </a:r>
            <a:endParaRPr lang="en-US" sz="4400" smtClean="0"/>
          </a:p>
        </p:txBody>
      </p:sp>
      <p:sp>
        <p:nvSpPr>
          <p:cNvPr id="3" name="Content Placeholder 2"/>
          <p:cNvSpPr>
            <a:spLocks noGrp="1"/>
          </p:cNvSpPr>
          <p:nvPr>
            <p:ph idx="1"/>
          </p:nvPr>
        </p:nvSpPr>
        <p:spPr>
          <a:xfrm>
            <a:off x="304800" y="1600200"/>
            <a:ext cx="8715375" cy="4525963"/>
          </a:xfrm>
        </p:spPr>
        <p:txBody>
          <a:bodyPr/>
          <a:lstStyle/>
          <a:p>
            <a:pPr eaLnBrk="1" hangingPunct="1"/>
            <a:r>
              <a:rPr lang="en-US" sz="4400" smtClean="0"/>
              <a:t>Objective and systematic discussion</a:t>
            </a:r>
          </a:p>
          <a:p>
            <a:pPr eaLnBrk="1" hangingPunct="1"/>
            <a:r>
              <a:rPr lang="en-US" sz="4400" smtClean="0"/>
              <a:t>Analysis and interpretation of facts </a:t>
            </a:r>
          </a:p>
          <a:p>
            <a:pPr eaLnBrk="1" hangingPunct="1"/>
            <a:r>
              <a:rPr lang="en-US" sz="4400" smtClean="0"/>
              <a:t>Impersonal presentation of facts</a:t>
            </a:r>
            <a:r>
              <a:rPr lang="en-US"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990600" y="1524000"/>
          <a:ext cx="73152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diamond/>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smtClean="0"/>
          </a:p>
        </p:txBody>
      </p:sp>
      <p:sp>
        <p:nvSpPr>
          <p:cNvPr id="6147" name="Text Placeholder 3"/>
          <p:cNvSpPr>
            <a:spLocks noGrp="1"/>
          </p:cNvSpPr>
          <p:nvPr>
            <p:ph type="body" sz="half" idx="2"/>
          </p:nvPr>
        </p:nvSpPr>
        <p:spPr/>
        <p:txBody>
          <a:bodyPr/>
          <a:lstStyle/>
          <a:p>
            <a:endParaRPr lang="en-US" smtClean="0"/>
          </a:p>
        </p:txBody>
      </p:sp>
      <p:pic>
        <p:nvPicPr>
          <p:cNvPr id="6148" name="Picture Placeholder 6" descr="The Flow of Communication in an Organizational Hierarchy.jpg"/>
          <p:cNvPicPr>
            <a:picLocks noGrp="1" noChangeAspect="1"/>
          </p:cNvPicPr>
          <p:nvPr>
            <p:ph type="pic" idx="1"/>
          </p:nvPr>
        </p:nvPicPr>
        <p:blipFill>
          <a:blip r:embed="rId2"/>
          <a:srcRect/>
          <a:stretch>
            <a:fillRect/>
          </a:stretch>
        </p:blipFill>
        <p:spPr>
          <a:xfrm>
            <a:off x="838200" y="612775"/>
            <a:ext cx="7467600" cy="5635625"/>
          </a:xfrm>
          <a:noFill/>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endParaRPr lang="en-US" smtClean="0"/>
          </a:p>
        </p:txBody>
      </p:sp>
      <p:sp>
        <p:nvSpPr>
          <p:cNvPr id="60419" name="Content Placeholder 2"/>
          <p:cNvSpPr>
            <a:spLocks noGrp="1"/>
          </p:cNvSpPr>
          <p:nvPr>
            <p:ph idx="1"/>
          </p:nvPr>
        </p:nvSpPr>
        <p:spPr/>
        <p:txBody>
          <a:bodyPr/>
          <a:lstStyle/>
          <a:p>
            <a:pPr algn="ctr" eaLnBrk="1" hangingPunct="1"/>
            <a:r>
              <a:rPr lang="en-US" sz="9600" smtClean="0">
                <a:solidFill>
                  <a:srgbClr val="FF0000"/>
                </a:solidFill>
              </a:rPr>
              <a:t>Thanks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tretch>
            <a:fillRect/>
          </a:stretch>
        </p:blipFill>
        <p:spPr bwMode="auto">
          <a:xfrm>
            <a:off x="676275" y="2039144"/>
            <a:ext cx="7791450" cy="41814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274638"/>
            <a:ext cx="8562975" cy="487362"/>
          </a:xfrm>
        </p:spPr>
        <p:txBody>
          <a:bodyPr>
            <a:normAutofit fontScale="90000"/>
          </a:bodyPr>
          <a:lstStyle/>
          <a:p>
            <a:pPr algn="ctr" eaLnBrk="1" fontAlgn="auto" hangingPunct="1">
              <a:spcAft>
                <a:spcPts val="0"/>
              </a:spcAft>
              <a:defRPr/>
            </a:pPr>
            <a:r>
              <a:rPr lang="en-US" sz="4400" b="1" u="sng" smtClean="0"/>
              <a:t>Origin and Scope</a:t>
            </a:r>
            <a:endParaRPr lang="en-US" sz="4400" smtClean="0"/>
          </a:p>
        </p:txBody>
      </p:sp>
      <p:sp>
        <p:nvSpPr>
          <p:cNvPr id="3" name="Content Placeholder 2"/>
          <p:cNvSpPr>
            <a:spLocks noGrp="1"/>
          </p:cNvSpPr>
          <p:nvPr>
            <p:ph idx="1"/>
          </p:nvPr>
        </p:nvSpPr>
        <p:spPr>
          <a:xfrm>
            <a:off x="457200" y="914400"/>
            <a:ext cx="8562975" cy="5211763"/>
          </a:xfrm>
        </p:spPr>
        <p:txBody>
          <a:bodyPr>
            <a:normAutofit lnSpcReduction="10000"/>
          </a:bodyPr>
          <a:lstStyle/>
          <a:p>
            <a:pPr marL="274320" indent="-274320" eaLnBrk="1" fontAlgn="auto" hangingPunct="1">
              <a:lnSpc>
                <a:spcPct val="90000"/>
              </a:lnSpc>
              <a:spcAft>
                <a:spcPts val="0"/>
              </a:spcAft>
              <a:buClr>
                <a:schemeClr val="accent3"/>
              </a:buClr>
              <a:buFontTx/>
              <a:buNone/>
              <a:defRPr/>
            </a:pPr>
            <a:r>
              <a:rPr lang="en-US" smtClean="0"/>
              <a:t>Its </a:t>
            </a:r>
            <a:r>
              <a:rPr lang="en-US" b="1" smtClean="0"/>
              <a:t>origin</a:t>
            </a:r>
            <a:r>
              <a:rPr lang="en-US" smtClean="0"/>
              <a:t> may be traced to the very origin of written communication</a:t>
            </a:r>
          </a:p>
          <a:p>
            <a:pPr marL="274320" indent="-274320" eaLnBrk="1" fontAlgn="auto" hangingPunct="1">
              <a:lnSpc>
                <a:spcPct val="90000"/>
              </a:lnSpc>
              <a:spcAft>
                <a:spcPts val="0"/>
              </a:spcAft>
              <a:buClr>
                <a:schemeClr val="accent3"/>
              </a:buClr>
              <a:buFontTx/>
              <a:buNone/>
              <a:defRPr/>
            </a:pPr>
            <a:r>
              <a:rPr lang="en-US" smtClean="0"/>
              <a:t>. With the development of plain English, Technical writing also came into existence</a:t>
            </a:r>
          </a:p>
          <a:p>
            <a:pPr marL="274320" indent="-274320" eaLnBrk="1" fontAlgn="auto" hangingPunct="1">
              <a:lnSpc>
                <a:spcPct val="90000"/>
              </a:lnSpc>
              <a:spcAft>
                <a:spcPts val="0"/>
              </a:spcAft>
              <a:buClr>
                <a:schemeClr val="accent3"/>
              </a:buClr>
              <a:buFontTx/>
              <a:buNone/>
              <a:defRPr/>
            </a:pPr>
            <a:endParaRPr lang="en-US" smtClean="0"/>
          </a:p>
          <a:p>
            <a:pPr marL="274320" indent="-274320" eaLnBrk="1" fontAlgn="auto" hangingPunct="1">
              <a:spcAft>
                <a:spcPts val="0"/>
              </a:spcAft>
              <a:buClr>
                <a:schemeClr val="accent3"/>
              </a:buClr>
              <a:buFont typeface="Wingdings 2"/>
              <a:buChar char=""/>
              <a:defRPr/>
            </a:pPr>
            <a:r>
              <a:rPr lang="en-US" smtClean="0"/>
              <a:t>From the fourteenth century science has depended on technical communication to describe, disseminate , criticize ,use and improve innovations and advances in science, medicine and technology</a:t>
            </a:r>
          </a:p>
          <a:p>
            <a:pPr marL="274320" indent="-274320" eaLnBrk="1" fontAlgn="auto" hangingPunct="1">
              <a:spcAft>
                <a:spcPts val="0"/>
              </a:spcAft>
              <a:buClr>
                <a:schemeClr val="accent3"/>
              </a:buClr>
              <a:buFont typeface="Wingdings 2"/>
              <a:buChar char=""/>
              <a:defRPr/>
            </a:pPr>
            <a:endParaRPr lang="en-US" smtClean="0"/>
          </a:p>
          <a:p>
            <a:pPr marL="274320" indent="-274320" eaLnBrk="1" fontAlgn="auto" hangingPunct="1">
              <a:spcAft>
                <a:spcPts val="0"/>
              </a:spcAft>
              <a:buClr>
                <a:schemeClr val="accent3"/>
              </a:buClr>
              <a:buFontTx/>
              <a:buNone/>
              <a:defRPr/>
            </a:pPr>
            <a:r>
              <a:rPr lang="en-US" smtClean="0"/>
              <a:t>    technological developments were seen in the early writings and were transmitted to the generations orally, by examples and by apprenticeship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2400" y="274638"/>
            <a:ext cx="8867775" cy="46037"/>
          </a:xfrm>
        </p:spPr>
        <p:txBody>
          <a:bodyPr>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228600" y="381000"/>
            <a:ext cx="8791575" cy="6324600"/>
          </a:xfrm>
        </p:spPr>
        <p:txBody>
          <a:bodyPr>
            <a:normAutofit fontScale="92500" lnSpcReduction="10000"/>
          </a:bodyPr>
          <a:lstStyle/>
          <a:p>
            <a:pPr marL="274320" indent="-274320" eaLnBrk="1" fontAlgn="auto" hangingPunct="1">
              <a:spcAft>
                <a:spcPts val="0"/>
              </a:spcAft>
              <a:buClr>
                <a:schemeClr val="accent3"/>
              </a:buClr>
              <a:buFont typeface="Wingdings 2"/>
              <a:buChar char=""/>
              <a:defRPr/>
            </a:pPr>
            <a:r>
              <a:rPr lang="en-US" smtClean="0"/>
              <a:t>The beginning of Renaissance, scientific inquiry  underwent through patronage. Interest in scientific ideas was fostered by the establishment of a series of universities</a:t>
            </a:r>
          </a:p>
          <a:p>
            <a:pPr marL="274320" indent="-274320" eaLnBrk="1" fontAlgn="auto" hangingPunct="1">
              <a:spcAft>
                <a:spcPts val="0"/>
              </a:spcAft>
              <a:buClr>
                <a:schemeClr val="accent3"/>
              </a:buClr>
              <a:buFont typeface="Wingdings 2"/>
              <a:buChar char=""/>
              <a:defRPr/>
            </a:pPr>
            <a:r>
              <a:rPr lang="en-US" smtClean="0"/>
              <a:t>Publication of the Authorised Version of Bible in 1611, established English prose</a:t>
            </a:r>
          </a:p>
          <a:p>
            <a:pPr marL="274320" indent="-274320" eaLnBrk="1" fontAlgn="auto" hangingPunct="1">
              <a:spcAft>
                <a:spcPts val="0"/>
              </a:spcAft>
              <a:buClr>
                <a:schemeClr val="accent3"/>
              </a:buClr>
              <a:buFont typeface="Wingdings 2"/>
              <a:buChar char=""/>
              <a:defRPr/>
            </a:pPr>
            <a:r>
              <a:rPr lang="en-US" smtClean="0"/>
              <a:t>Setting of the Royal Society in 1660, scientific and technical writing came to the fore</a:t>
            </a:r>
          </a:p>
          <a:p>
            <a:pPr marL="274320" indent="-274320" eaLnBrk="1" fontAlgn="auto" hangingPunct="1">
              <a:spcAft>
                <a:spcPts val="0"/>
              </a:spcAft>
              <a:buClr>
                <a:schemeClr val="accent3"/>
              </a:buClr>
              <a:buFont typeface="Wingdings 2"/>
              <a:buChar char=""/>
              <a:defRPr/>
            </a:pPr>
            <a:r>
              <a:rPr lang="en-US" smtClean="0"/>
              <a:t>Caxton’s setting up of the printing press in London in1476 had already contributed a lot to this cause </a:t>
            </a:r>
          </a:p>
          <a:p>
            <a:pPr marL="274320" indent="-274320" eaLnBrk="1" fontAlgn="auto" hangingPunct="1">
              <a:spcAft>
                <a:spcPts val="0"/>
              </a:spcAft>
              <a:buClr>
                <a:schemeClr val="accent3"/>
              </a:buClr>
              <a:buFont typeface="Wingdings 2"/>
              <a:buChar char=""/>
              <a:defRPr/>
            </a:pPr>
            <a:r>
              <a:rPr lang="en-US" smtClean="0"/>
              <a:t>In the 14</a:t>
            </a:r>
            <a:r>
              <a:rPr lang="en-US" baseline="30000" smtClean="0"/>
              <a:t>th</a:t>
            </a:r>
            <a:r>
              <a:rPr lang="en-US" smtClean="0"/>
              <a:t> to 17</a:t>
            </a:r>
            <a:r>
              <a:rPr lang="en-US" baseline="30000" smtClean="0"/>
              <a:t>th</a:t>
            </a:r>
            <a:r>
              <a:rPr lang="en-US" smtClean="0"/>
              <a:t> centuries an explosionof enquiry and inventiveness was seen in all fields of knowledge</a:t>
            </a:r>
          </a:p>
          <a:p>
            <a:pPr marL="274320" indent="-274320" eaLnBrk="1" fontAlgn="auto" hangingPunct="1">
              <a:spcAft>
                <a:spcPts val="0"/>
              </a:spcAft>
              <a:buClr>
                <a:schemeClr val="accent3"/>
              </a:buClr>
              <a:buFont typeface="Wingdings 2"/>
              <a:buChar char=""/>
              <a:defRPr/>
            </a:pPr>
            <a:r>
              <a:rPr lang="en-US" smtClean="0"/>
              <a:t>The beginning of journal publishing in 1665, the number of such publications increased</a:t>
            </a:r>
          </a:p>
          <a:p>
            <a:pPr marL="274320" indent="-274320" eaLnBrk="1" fontAlgn="auto" hangingPunct="1">
              <a:spcAft>
                <a:spcPts val="0"/>
              </a:spcAft>
              <a:buClr>
                <a:schemeClr val="accent3"/>
              </a:buClr>
              <a:buFont typeface="Wingdings 2"/>
              <a:buChar char=""/>
              <a:defRPr/>
            </a:pPr>
            <a:r>
              <a:rPr lang="en-US" smtClean="0"/>
              <a:t>Technology and the scientific research were provided an impetus during the 18</a:t>
            </a:r>
            <a:r>
              <a:rPr lang="en-US" baseline="30000" smtClean="0"/>
              <a:t>th</a:t>
            </a:r>
            <a:r>
              <a:rPr lang="en-US" smtClean="0"/>
              <a:t> century by the introduction of the patent system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274638"/>
            <a:ext cx="8791575" cy="46037"/>
          </a:xfrm>
        </p:spPr>
        <p:txBody>
          <a:bodyPr>
            <a:normAutofit fontScale="90000"/>
          </a:bodyPr>
          <a:lstStyle/>
          <a:p>
            <a:pPr eaLnBrk="1" fontAlgn="auto" hangingPunct="1">
              <a:spcAft>
                <a:spcPts val="0"/>
              </a:spcAft>
              <a:defRPr/>
            </a:pPr>
            <a:endParaRPr lang="en-US" smtClean="0"/>
          </a:p>
        </p:txBody>
      </p:sp>
      <p:sp>
        <p:nvSpPr>
          <p:cNvPr id="3" name="Content Placeholder 2"/>
          <p:cNvSpPr>
            <a:spLocks noGrp="1"/>
          </p:cNvSpPr>
          <p:nvPr>
            <p:ph idx="1"/>
          </p:nvPr>
        </p:nvSpPr>
        <p:spPr>
          <a:xfrm>
            <a:off x="304800" y="381000"/>
            <a:ext cx="8715375" cy="5745163"/>
          </a:xfrm>
        </p:spPr>
        <p:txBody>
          <a:bodyPr/>
          <a:lstStyle/>
          <a:p>
            <a:pPr eaLnBrk="1" hangingPunct="1"/>
            <a:r>
              <a:rPr lang="en-US" sz="3200" smtClean="0"/>
              <a:t>Industrial Revolution in late eighteenth and early nineteenth century rekindled the public interest in scientific and technical knowledge</a:t>
            </a:r>
          </a:p>
          <a:p>
            <a:pPr eaLnBrk="1" hangingPunct="1"/>
            <a:r>
              <a:rPr lang="en-US" sz="3200" smtClean="0"/>
              <a:t>First half of twentieth century saw great advance in science and technology due to war. The war presented problems to solve and the scientists accepted that challenges thus science and technology advanced rapidly</a:t>
            </a:r>
          </a:p>
          <a:p>
            <a:pPr eaLnBrk="1" hangingPunct="1"/>
            <a:r>
              <a:rPr lang="en-US" sz="3200" smtClean="0"/>
              <a:t>English adopted a simple, direct and precise English prose style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idx="1"/>
          </p:nvPr>
        </p:nvSpPr>
        <p:spPr>
          <a:xfrm>
            <a:off x="228600" y="990600"/>
            <a:ext cx="8791575" cy="5135563"/>
          </a:xfrm>
        </p:spPr>
        <p:txBody>
          <a:bodyPr/>
          <a:lstStyle/>
          <a:p>
            <a:pPr eaLnBrk="1" hangingPunct="1"/>
            <a:endParaRPr lang="en-US" smtClean="0"/>
          </a:p>
          <a:p>
            <a:pPr eaLnBrk="1" hangingPunct="1"/>
            <a:r>
              <a:rPr lang="en-US" sz="2800" smtClean="0"/>
              <a:t>English has become “lingua franca,” or universal language</a:t>
            </a:r>
          </a:p>
          <a:p>
            <a:pPr eaLnBrk="1" hangingPunct="1"/>
            <a:r>
              <a:rPr lang="en-US" sz="2800" smtClean="0"/>
              <a:t>The documents were started being drafted with great skill avoiding complexity, verbosity and elegance </a:t>
            </a:r>
          </a:p>
          <a:p>
            <a:pPr eaLnBrk="1" hangingPunct="1"/>
            <a:r>
              <a:rPr lang="en-US" sz="2800" smtClean="0"/>
              <a:t>Twentieth century is the golden epoch in the development of technical written communication.</a:t>
            </a:r>
          </a:p>
          <a:p>
            <a:pPr eaLnBrk="1" hangingPunct="1"/>
            <a:endParaRPr lang="en-US" sz="2800" smtClean="0"/>
          </a:p>
        </p:txBody>
      </p:sp>
      <p:sp>
        <p:nvSpPr>
          <p:cNvPr id="3" name="Rectangle 2"/>
          <p:cNvSpPr/>
          <p:nvPr/>
        </p:nvSpPr>
        <p:spPr>
          <a:xfrm>
            <a:off x="457200" y="5029200"/>
            <a:ext cx="8077200" cy="1384995"/>
          </a:xfrm>
          <a:prstGeom prst="rect">
            <a:avLst/>
          </a:prstGeom>
        </p:spPr>
        <p:txBody>
          <a:bodyPr>
            <a:spAutoFit/>
          </a:bodyPr>
          <a:lstStyle/>
          <a:p>
            <a:pPr algn="just">
              <a:defRPr/>
            </a:pPr>
            <a:r>
              <a:rPr lang="en-IN" altLang="en-US" sz="2800" b="1" dirty="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Scope: </a:t>
            </a:r>
            <a:r>
              <a:rPr lang="en-IN" altLang="en-US" sz="2800" dirty="0">
                <a:ln w="1905"/>
                <a:solidFill>
                  <a:schemeClr val="tx2"/>
                </a:soli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Business organizations, Government offices, Research, Law courts, Medical, Scientific studies, and many 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 calcmode="lin" valueType="num">
                                      <p:cBhvr additive="base">
                                        <p:cTn id="7" dur="500" fill="hold"/>
                                        <p:tgtEl>
                                          <p:spTgt spid="184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4">
                                            <p:txEl>
                                              <p:pRg st="2" end="2"/>
                                            </p:txEl>
                                          </p:spTgt>
                                        </p:tgtEl>
                                        <p:attrNameLst>
                                          <p:attrName>style.visibility</p:attrName>
                                        </p:attrNameLst>
                                      </p:cBhvr>
                                      <p:to>
                                        <p:strVal val="visible"/>
                                      </p:to>
                                    </p:set>
                                    <p:anim calcmode="lin" valueType="num">
                                      <p:cBhvr additive="base">
                                        <p:cTn id="13" dur="500" fill="hold"/>
                                        <p:tgtEl>
                                          <p:spTgt spid="1843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4">
                                            <p:txEl>
                                              <p:pRg st="3" end="3"/>
                                            </p:txEl>
                                          </p:spTgt>
                                        </p:tgtEl>
                                        <p:attrNameLst>
                                          <p:attrName>style.visibility</p:attrName>
                                        </p:attrNameLst>
                                      </p:cBhvr>
                                      <p:to>
                                        <p:strVal val="visible"/>
                                      </p:to>
                                    </p:set>
                                    <p:anim calcmode="lin" valueType="num">
                                      <p:cBhvr additive="base">
                                        <p:cTn id="19" dur="500" fill="hold"/>
                                        <p:tgtEl>
                                          <p:spTgt spid="1843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communication skills is the ability for an individual to accurately convey a message to another person or group of people. This is an important </a:t>
            </a:r>
            <a:r>
              <a:rPr lang="en-US" dirty="0" err="1" smtClean="0"/>
              <a:t>skillset</a:t>
            </a:r>
            <a:r>
              <a:rPr lang="en-US" dirty="0" smtClean="0"/>
              <a:t> to have in life because the exchange of information is an act that is constantly occurring in everyday life.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456</TotalTime>
  <Words>2056</Words>
  <Application>Microsoft Office PowerPoint</Application>
  <PresentationFormat>On-screen Show (4:3)</PresentationFormat>
  <Paragraphs>193</Paragraphs>
  <Slides>38</Slides>
  <Notes>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0" baseType="lpstr">
      <vt:lpstr>Flow</vt:lpstr>
      <vt:lpstr>Chart</vt:lpstr>
      <vt:lpstr>BBC-104</vt:lpstr>
      <vt:lpstr>Slide 2</vt:lpstr>
      <vt:lpstr>Slide 3</vt:lpstr>
      <vt:lpstr>Slide 4</vt:lpstr>
      <vt:lpstr>Origin and Scope</vt:lpstr>
      <vt:lpstr>Slide 6</vt:lpstr>
      <vt:lpstr>Slide 7</vt:lpstr>
      <vt:lpstr>Slide 8</vt:lpstr>
      <vt:lpstr>Definition</vt:lpstr>
      <vt:lpstr>Slide 10</vt:lpstr>
      <vt:lpstr>Slide 11</vt:lpstr>
      <vt:lpstr>Slide 12</vt:lpstr>
      <vt:lpstr>Slide 13</vt:lpstr>
      <vt:lpstr>TECHNICAL COMMUNICATION PROCESS-</vt:lpstr>
      <vt:lpstr>Ideation</vt:lpstr>
      <vt:lpstr>Encoding</vt:lpstr>
      <vt:lpstr>Transmission</vt:lpstr>
      <vt:lpstr>Decoding-</vt:lpstr>
      <vt:lpstr>Slide 19</vt:lpstr>
      <vt:lpstr>Slide 20</vt:lpstr>
      <vt:lpstr>Slide 21</vt:lpstr>
      <vt:lpstr>Slide 22</vt:lpstr>
      <vt:lpstr>Slide 23</vt:lpstr>
      <vt:lpstr>Slide 24</vt:lpstr>
      <vt:lpstr>Slide 25</vt:lpstr>
      <vt:lpstr>Categories of technical communication</vt:lpstr>
      <vt:lpstr>Slide 27</vt:lpstr>
      <vt:lpstr>Basic purposes </vt:lpstr>
      <vt:lpstr>To Instruct </vt:lpstr>
      <vt:lpstr>To Persuade </vt:lpstr>
      <vt:lpstr>Features of Technical Writing</vt:lpstr>
      <vt:lpstr>BREVITY</vt:lpstr>
      <vt:lpstr>CLARITY</vt:lpstr>
      <vt:lpstr>COMPREHENSIVENESS</vt:lpstr>
      <vt:lpstr>OBJECTIVITY</vt:lpstr>
      <vt:lpstr>Slide 36</vt:lpstr>
      <vt:lpstr>Slide 37</vt:lpstr>
      <vt:lpstr>Slide 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hod</dc:creator>
  <cp:lastModifiedBy>hod</cp:lastModifiedBy>
  <cp:revision>29</cp:revision>
  <dcterms:created xsi:type="dcterms:W3CDTF">2025-08-11T07:29:39Z</dcterms:created>
  <dcterms:modified xsi:type="dcterms:W3CDTF">2025-09-03T09:44:18Z</dcterms:modified>
</cp:coreProperties>
</file>