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8" r:id="rId4"/>
    <p:sldId id="269" r:id="rId5"/>
    <p:sldId id="258" r:id="rId6"/>
    <p:sldId id="259" r:id="rId7"/>
    <p:sldId id="260" r:id="rId8"/>
    <p:sldId id="261" r:id="rId9"/>
    <p:sldId id="262" r:id="rId10"/>
    <p:sldId id="263" r:id="rId11"/>
    <p:sldId id="264" r:id="rId12"/>
    <p:sldId id="265" r:id="rId13"/>
    <p:sldId id="266" r:id="rId14"/>
    <p:sldId id="270" r:id="rId15"/>
    <p:sldId id="272" r:id="rId16"/>
    <p:sldId id="271" r:id="rId17"/>
    <p:sldId id="26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p:cViewPr varScale="1">
        <p:scale>
          <a:sx n="86" d="100"/>
          <a:sy n="86" d="100"/>
        </p:scale>
        <p:origin x="-1092"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5BCAD085-E8A6-8845-BD4E-CB4CCA059FC4}" type="datetimeFigureOut">
              <a:rPr lang="en-US" smtClean="0"/>
              <a:pPr/>
              <a:t>9/12/2025</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C1FF6DA9-008F-8B48-92A6-B652298478B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BCAD085-E8A6-8845-BD4E-CB4CCA059FC4}" type="datetimeFigureOut">
              <a:rPr lang="en-US" smtClean="0"/>
              <a:pPr/>
              <a:t>9/12/2025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1FF6DA9-008F-8B48-92A6-B652298478B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BCAD085-E8A6-8845-BD4E-CB4CCA059FC4}" type="datetimeFigureOut">
              <a:rPr lang="en-US" smtClean="0"/>
              <a:pPr/>
              <a:t>9/12/2025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1FF6DA9-008F-8B48-92A6-B652298478B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BCAD085-E8A6-8845-BD4E-CB4CCA059FC4}" type="datetimeFigureOut">
              <a:rPr lang="en-US" smtClean="0"/>
              <a:pPr/>
              <a:t>9/12/2025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1FF6DA9-008F-8B48-92A6-B652298478BF}"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5BCAD085-E8A6-8845-BD4E-CB4CCA059FC4}" type="datetimeFigureOut">
              <a:rPr lang="en-US" smtClean="0"/>
              <a:pPr/>
              <a:t>9/12/2025</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C1FF6DA9-008F-8B48-92A6-B652298478BF}"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5BCAD085-E8A6-8845-BD4E-CB4CCA059FC4}" type="datetimeFigureOut">
              <a:rPr lang="en-US" smtClean="0"/>
              <a:pPr/>
              <a:t>9/12/2025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1FF6DA9-008F-8B48-92A6-B652298478BF}"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5BCAD085-E8A6-8845-BD4E-CB4CCA059FC4}" type="datetimeFigureOut">
              <a:rPr lang="en-US" smtClean="0"/>
              <a:pPr/>
              <a:t>9/12/2025</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C1FF6DA9-008F-8B48-92A6-B652298478B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5BCAD085-E8A6-8845-BD4E-CB4CCA059FC4}" type="datetimeFigureOut">
              <a:rPr lang="en-US" smtClean="0"/>
              <a:pPr/>
              <a:t>9/12/2025</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C1FF6DA9-008F-8B48-92A6-B652298478BF}"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5BCAD085-E8A6-8845-BD4E-CB4CCA059FC4}" type="datetimeFigureOut">
              <a:rPr lang="en-US" smtClean="0"/>
              <a:pPr/>
              <a:t>9/12/2025</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C1FF6DA9-008F-8B48-92A6-B652298478B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5BCAD085-E8A6-8845-BD4E-CB4CCA059FC4}" type="datetimeFigureOut">
              <a:rPr lang="en-US" smtClean="0"/>
              <a:pPr/>
              <a:t>9/12/2025</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C1FF6DA9-008F-8B48-92A6-B652298478B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5BCAD085-E8A6-8845-BD4E-CB4CCA059FC4}" type="datetimeFigureOut">
              <a:rPr lang="en-US" smtClean="0"/>
              <a:pPr/>
              <a:t>9/12/2025</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C1FF6DA9-008F-8B48-92A6-B652298478BF}"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BCAD085-E8A6-8845-BD4E-CB4CCA059FC4}" type="datetimeFigureOut">
              <a:rPr lang="en-US" smtClean="0"/>
              <a:pPr/>
              <a:t>9/12/2025</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C1FF6DA9-008F-8B48-92A6-B652298478B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www.google.com/search?sca_esv=53569ca3ec5332b8&amp;q=Conciseness&amp;sa=X&amp;ved=2ahUKEwjC06_D3dKPAxWjR2wGHWtcOTgQxccNegUIkQEQAQ&amp;mstk=AUtExfCeNwuuPtq-N6wQASx7FvjfYkqgpsvD-zhX4XZSSGF40DeprmDs4jxKg4GSdL2T6yZ8Dne2AFzV1b9BNsBGRw-d4OQA_VOczqYRzMWqHT3XqfdatpJCHdbeVF83nXkmuKlo7fETghH9lz0vDNpUunhtQiY6Z1ernXiWMppvZwzom1Om9R56cQ-cx0xXAkBTcetl&amp;csui=3" TargetMode="External"/><Relationship Id="rId2" Type="http://schemas.openxmlformats.org/officeDocument/2006/relationships/hyperlink" Target="https://www.google.com/search?sca_esv=53569ca3ec5332b8&amp;q=Clarity&amp;sa=X&amp;ved=2ahUKEwjC06_D3dKPAxWjR2wGHWtcOTgQxccNegQINRAB&amp;mstk=AUtExfCeNwuuPtq-N6wQASx7FvjfYkqgpsvD-zhX4XZSSGF40DeprmDs4jxKg4GSdL2T6yZ8Dne2AFzV1b9BNsBGRw-d4OQA_VOczqYRzMWqHT3XqfdatpJCHdbeVF83nXkmuKlo7fETghH9lz0vDNpUunhtQiY6Z1ernXiWMppvZwzom1Om9R56cQ-cx0xXAkBTcetl&amp;csui=3" TargetMode="External"/><Relationship Id="rId1" Type="http://schemas.openxmlformats.org/officeDocument/2006/relationships/slideLayout" Target="../slideLayouts/slideLayout2.xml"/><Relationship Id="rId6" Type="http://schemas.openxmlformats.org/officeDocument/2006/relationships/hyperlink" Target="https://www.google.com/search?sca_esv=53569ca3ec5332b8&amp;q=Active+Voice&amp;sa=X&amp;ved=2ahUKEwjC06_D3dKPAxWjR2wGHWtcOTgQxccNegUImgEQAQ&amp;mstk=AUtExfCeNwuuPtq-N6wQASx7FvjfYkqgpsvD-zhX4XZSSGF40DeprmDs4jxKg4GSdL2T6yZ8Dne2AFzV1b9BNsBGRw-d4OQA_VOczqYRzMWqHT3XqfdatpJCHdbeVF83nXkmuKlo7fETghH9lz0vDNpUunhtQiY6Z1ernXiWMppvZwzom1Om9R56cQ-cx0xXAkBTcetl&amp;csui=3" TargetMode="External"/><Relationship Id="rId5" Type="http://schemas.openxmlformats.org/officeDocument/2006/relationships/hyperlink" Target="https://www.google.com/search?sca_esv=53569ca3ec5332b8&amp;q=Audience+Awareness&amp;sa=X&amp;ved=2ahUKEwjC06_D3dKPAxWjR2wGHWtcOTgQxccNegUIiQEQAQ&amp;mstk=AUtExfCeNwuuPtq-N6wQASx7FvjfYkqgpsvD-zhX4XZSSGF40DeprmDs4jxKg4GSdL2T6yZ8Dne2AFzV1b9BNsBGRw-d4OQA_VOczqYRzMWqHT3XqfdatpJCHdbeVF83nXkmuKlo7fETghH9lz0vDNpUunhtQiY6Z1ernXiWMppvZwzom1Om9R56cQ-cx0xXAkBTcetl&amp;csui=3" TargetMode="External"/><Relationship Id="rId4" Type="http://schemas.openxmlformats.org/officeDocument/2006/relationships/hyperlink" Target="https://www.google.com/search?sca_esv=53569ca3ec5332b8&amp;q=Correctness&amp;sa=X&amp;ved=2ahUKEwjC06_D3dKPAxWjR2wGHWtcOTgQxccNegUIgAEQAQ&amp;mstk=AUtExfCeNwuuPtq-N6wQASx7FvjfYkqgpsvD-zhX4XZSSGF40DeprmDs4jxKg4GSdL2T6yZ8Dne2AFzV1b9BNsBGRw-d4OQA_VOczqYRzMWqHT3XqfdatpJCHdbeVF83nXkmuKlo7fETghH9lz0vDNpUunhtQiY6Z1ernXiWMppvZwzom1Om9R56cQ-cx0xXAkBTcetl&amp;csui=3"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google.com/search?sca_esv=53569ca3ec5332b8&amp;q=Organization&amp;sa=X&amp;ved=2ahUKEwjC06_D3dKPAxWjR2wGHWtcOTgQxccNegUIkAEQAQ&amp;mstk=AUtExfCeNwuuPtq-N6wQASx7FvjfYkqgpsvD-zhX4XZSSGF40DeprmDs4jxKg4GSdL2T6yZ8Dne2AFzV1b9BNsBGRw-d4OQA_VOczqYRzMWqHT3XqfdatpJCHdbeVF83nXkmuKlo7fETghH9lz0vDNpUunhtQiY6Z1ernXiWMppvZwzom1Om9R56cQ-cx0xXAkBTcetl&amp;csui=3" TargetMode="External"/><Relationship Id="rId2" Type="http://schemas.openxmlformats.org/officeDocument/2006/relationships/hyperlink" Target="https://www.google.com/search?sca_esv=53569ca3ec5332b8&amp;q=Plain+Language&amp;sa=X&amp;ved=2ahUKEwjC06_D3dKPAxWjR2wGHWtcOTgQxccNegUImAEQAQ&amp;mstk=AUtExfCeNwuuPtq-N6wQASx7FvjfYkqgpsvD-zhX4XZSSGF40DeprmDs4jxKg4GSdL2T6yZ8Dne2AFzV1b9BNsBGRw-d4OQA_VOczqYRzMWqHT3XqfdatpJCHdbeVF83nXkmuKlo7fETghH9lz0vDNpUunhtQiY6Z1ernXiWMppvZwzom1Om9R56cQ-cx0xXAkBTcetl&amp;csui=3" TargetMode="External"/><Relationship Id="rId1" Type="http://schemas.openxmlformats.org/officeDocument/2006/relationships/slideLayout" Target="../slideLayouts/slideLayout2.xml"/><Relationship Id="rId6" Type="http://schemas.openxmlformats.org/officeDocument/2006/relationships/hyperlink" Target="https://www.google.com/search?sca_esv=53569ca3ec5332b8&amp;q=Revision&amp;sa=X&amp;ved=2ahUKEwjC06_D3dKPAxWjR2wGHWtcOTgQxccNegQIfxAB&amp;mstk=AUtExfCeNwuuPtq-N6wQASx7FvjfYkqgpsvD-zhX4XZSSGF40DeprmDs4jxKg4GSdL2T6yZ8Dne2AFzV1b9BNsBGRw-d4OQA_VOczqYRzMWqHT3XqfdatpJCHdbeVF83nXkmuKlo7fETghH9lz0vDNpUunhtQiY6Z1ernXiWMppvZwzom1Om9R56cQ-cx0xXAkBTcetl&amp;csui=3" TargetMode="External"/><Relationship Id="rId5" Type="http://schemas.openxmlformats.org/officeDocument/2006/relationships/hyperlink" Target="https://www.google.com/search?sca_esv=53569ca3ec5332b8&amp;q=Brevity&amp;sa=X&amp;ved=2ahUKEwjC06_D3dKPAxWjR2wGHWtcOTgQxccNegUIiAEQAQ&amp;mstk=AUtExfCeNwuuPtq-N6wQASx7FvjfYkqgpsvD-zhX4XZSSGF40DeprmDs4jxKg4GSdL2T6yZ8Dne2AFzV1b9BNsBGRw-d4OQA_VOczqYRzMWqHT3XqfdatpJCHdbeVF83nXkmuKlo7fETghH9lz0vDNpUunhtQiY6Z1ernXiWMppvZwzom1Om9R56cQ-cx0xXAkBTcetl&amp;csui=3" TargetMode="External"/><Relationship Id="rId4" Type="http://schemas.openxmlformats.org/officeDocument/2006/relationships/hyperlink" Target="https://www.google.com/search?sca_esv=53569ca3ec5332b8&amp;q=Precision&amp;sa=X&amp;ved=2ahUKEwjC06_D3dKPAxWjR2wGHWtcOTgQxccNegUIgwEQAQ&amp;mstk=AUtExfCeNwuuPtq-N6wQASx7FvjfYkqgpsvD-zhX4XZSSGF40DeprmDs4jxKg4GSdL2T6yZ8Dne2AFzV1b9BNsBGRw-d4OQA_VOczqYRzMWqHT3XqfdatpJCHdbeVF83nXkmuKlo7fETghH9lz0vDNpUunhtQiY6Z1ernXiWMppvZwzom1Om9R56cQ-cx0xXAkBTcetl&amp;csui=3"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Elements of Communication</a:t>
            </a:r>
          </a:p>
        </p:txBody>
      </p:sp>
      <p:sp>
        <p:nvSpPr>
          <p:cNvPr id="3" name="Subtitle 2"/>
          <p:cNvSpPr>
            <a:spLocks noGrp="1"/>
          </p:cNvSpPr>
          <p:nvPr>
            <p:ph type="subTitle" idx="1"/>
          </p:nvPr>
        </p:nvSpPr>
        <p:spPr/>
        <p:txBody>
          <a:bodyPr/>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a:p>
          <a:p>
            <a:pPr>
              <a:defRPr sz="2400"/>
            </a:pPr>
            <a:r>
              <a:t>The receiver’s process of interpreting the message.</a:t>
            </a:r>
          </a:p>
          <a:p>
            <a:pPr>
              <a:defRPr sz="2400"/>
            </a:pPr>
            <a:r>
              <a:t>Example: Understanding instructions, interpreting </a:t>
            </a:r>
            <a:r>
              <a:rPr/>
              <a:t>emotions</a:t>
            </a:r>
            <a:r>
              <a:rPr smtClean="0"/>
              <a:t>.</a:t>
            </a:r>
            <a:endParaRPr lang="en-US" dirty="0" smtClean="0"/>
          </a:p>
          <a:p>
            <a:pPr fontAlgn="base"/>
            <a:r>
              <a:rPr lang="en-US" dirty="0" smtClean="0"/>
              <a:t>The process of translating the encoded message into an effective language, which can be understood by the receiver is known as decoding. In this, the encoded symbols of the sender are converted. </a:t>
            </a:r>
          </a:p>
          <a:p>
            <a:pPr>
              <a:defRPr sz="2400"/>
            </a:pPr>
            <a:endParaRPr/>
          </a:p>
        </p:txBody>
      </p:sp>
      <p:sp>
        <p:nvSpPr>
          <p:cNvPr id="2" name="Title 1"/>
          <p:cNvSpPr>
            <a:spLocks noGrp="1"/>
          </p:cNvSpPr>
          <p:nvPr>
            <p:ph type="title"/>
          </p:nvPr>
        </p:nvSpPr>
        <p:spPr/>
        <p:txBody>
          <a:bodyPr/>
          <a:lstStyle/>
          <a:p>
            <a:pPr>
              <a:defRPr sz="4000" b="1"/>
            </a:pPr>
            <a:r>
              <a:t>Decoding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endParaRPr/>
          </a:p>
          <a:p>
            <a:pPr>
              <a:defRPr sz="2400"/>
            </a:pPr>
            <a:r>
              <a:t>The receiver’s response to the sender.</a:t>
            </a:r>
          </a:p>
          <a:p>
            <a:pPr>
              <a:defRPr sz="2400"/>
            </a:pPr>
            <a:r>
              <a:t>Example: Asking questions, nodding, </a:t>
            </a:r>
            <a:r>
              <a:rPr/>
              <a:t>replying</a:t>
            </a:r>
            <a:r>
              <a:rPr smtClean="0"/>
              <a:t>.</a:t>
            </a:r>
            <a:endParaRPr lang="en-US" dirty="0" smtClean="0"/>
          </a:p>
          <a:p>
            <a:pPr fontAlgn="base"/>
            <a:r>
              <a:rPr lang="en-US" dirty="0" smtClean="0"/>
              <a:t>The communication process reaches its final point when the message has been successfully transmitted, received, and understood. The receiver, in turn, responds to the sender, indicating comprehension. Feedback may be direct, such as a written or verbal response, or it may take the form of an act or deed in response (indirect).</a:t>
            </a:r>
          </a:p>
          <a:p>
            <a:pPr>
              <a:defRPr sz="2400"/>
            </a:pPr>
            <a:endParaRPr/>
          </a:p>
        </p:txBody>
      </p:sp>
      <p:sp>
        <p:nvSpPr>
          <p:cNvPr id="2" name="Title 1"/>
          <p:cNvSpPr>
            <a:spLocks noGrp="1"/>
          </p:cNvSpPr>
          <p:nvPr>
            <p:ph type="title"/>
          </p:nvPr>
        </p:nvSpPr>
        <p:spPr/>
        <p:txBody>
          <a:bodyPr/>
          <a:lstStyle/>
          <a:p>
            <a:pPr>
              <a:defRPr sz="4000" b="1"/>
            </a:pPr>
            <a:r>
              <a:t>Feedback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endParaRPr/>
          </a:p>
          <a:p>
            <a:pPr>
              <a:defRPr sz="2400"/>
            </a:pPr>
            <a:r>
              <a:t>Anything that distorts or blocks communication.</a:t>
            </a:r>
          </a:p>
          <a:p>
            <a:pPr>
              <a:defRPr sz="2400"/>
            </a:pPr>
            <a:r>
              <a:t>Examples: Physical noise, language barriers, poor internet, </a:t>
            </a:r>
            <a:r>
              <a:rPr/>
              <a:t>distractions</a:t>
            </a:r>
            <a:r>
              <a:rPr smtClean="0"/>
              <a:t>.</a:t>
            </a:r>
            <a:endParaRPr lang="en-US" dirty="0" smtClean="0"/>
          </a:p>
          <a:p>
            <a:pPr fontAlgn="base"/>
            <a:r>
              <a:rPr lang="en-US" dirty="0" smtClean="0"/>
              <a:t>Any construction or hindrance which hampers the communication process is known as noise. The hindrance may be caused to the sender, message or receiver. It acts as a </a:t>
            </a:r>
            <a:r>
              <a:rPr lang="en-US" u="sng" dirty="0" smtClean="0"/>
              <a:t>barrier to effective communication</a:t>
            </a:r>
            <a:r>
              <a:rPr lang="en-US" dirty="0" smtClean="0"/>
              <a:t> and because of this message is interpreted differently by the receiver. Disturbance in the telephone line, inattentive receiver, faulty decoding, poor internet connection, improper gestures and postures, etc., are some examples of noise.</a:t>
            </a:r>
          </a:p>
          <a:p>
            <a:pPr>
              <a:defRPr sz="2400"/>
            </a:pPr>
            <a:endParaRPr/>
          </a:p>
        </p:txBody>
      </p:sp>
      <p:sp>
        <p:nvSpPr>
          <p:cNvPr id="2" name="Title 1"/>
          <p:cNvSpPr>
            <a:spLocks noGrp="1"/>
          </p:cNvSpPr>
          <p:nvPr>
            <p:ph type="title"/>
          </p:nvPr>
        </p:nvSpPr>
        <p:spPr/>
        <p:txBody>
          <a:bodyPr/>
          <a:lstStyle/>
          <a:p>
            <a:pPr>
              <a:defRPr sz="4000" b="1"/>
            </a:pPr>
            <a:r>
              <a:t>Noise (Barriers)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Communication Process Diagram</a:t>
            </a:r>
          </a:p>
        </p:txBody>
      </p:sp>
      <p:pic>
        <p:nvPicPr>
          <p:cNvPr id="3" name="Picture 2" descr="image.png"/>
          <p:cNvPicPr>
            <a:picLocks noChangeAspect="1"/>
          </p:cNvPicPr>
          <p:nvPr/>
        </p:nvPicPr>
        <p:blipFill>
          <a:blip r:embed="rId2"/>
          <a:stretch>
            <a:fillRect/>
          </a:stretch>
        </p:blipFill>
        <p:spPr>
          <a:xfrm>
            <a:off x="914400" y="1828800"/>
            <a:ext cx="7315200" cy="4114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b="1" dirty="0" smtClean="0">
                <a:hlinkClick r:id="rId2"/>
              </a:rPr>
              <a:t>Clarity</a:t>
            </a:r>
            <a:r>
              <a:rPr lang="en-US" b="1" dirty="0" smtClean="0"/>
              <a:t>:</a:t>
            </a:r>
            <a:r>
              <a:rPr lang="en-US" dirty="0" smtClean="0"/>
              <a:t> </a:t>
            </a:r>
          </a:p>
          <a:p>
            <a:pPr fontAlgn="ctr"/>
            <a:r>
              <a:rPr lang="en-US" dirty="0" smtClean="0"/>
              <a:t>Make sure your writing is easy to understand, with no ambiguity or confusion. </a:t>
            </a:r>
          </a:p>
          <a:p>
            <a:r>
              <a:rPr lang="en-US" b="1" dirty="0" smtClean="0">
                <a:hlinkClick r:id="rId3"/>
              </a:rPr>
              <a:t>Conciseness</a:t>
            </a:r>
            <a:r>
              <a:rPr lang="en-US" b="1" dirty="0" smtClean="0"/>
              <a:t>:</a:t>
            </a:r>
            <a:r>
              <a:rPr lang="en-US" dirty="0" smtClean="0"/>
              <a:t> </a:t>
            </a:r>
          </a:p>
          <a:p>
            <a:pPr fontAlgn="ctr"/>
            <a:r>
              <a:rPr lang="en-US" dirty="0" smtClean="0"/>
              <a:t>Get to the point without unnecessary words or lengthy details. </a:t>
            </a:r>
          </a:p>
          <a:p>
            <a:r>
              <a:rPr lang="en-US" b="1" dirty="0" smtClean="0">
                <a:hlinkClick r:id="rId4"/>
              </a:rPr>
              <a:t>Correctness</a:t>
            </a:r>
            <a:r>
              <a:rPr lang="en-US" b="1" dirty="0" smtClean="0"/>
              <a:t>:</a:t>
            </a:r>
            <a:r>
              <a:rPr lang="en-US" dirty="0" smtClean="0"/>
              <a:t> </a:t>
            </a:r>
          </a:p>
          <a:p>
            <a:pPr fontAlgn="ctr"/>
            <a:r>
              <a:rPr lang="en-US" dirty="0" smtClean="0"/>
              <a:t>Ensure your information is accurate, and your grammar and punctuation are right. </a:t>
            </a:r>
          </a:p>
          <a:p>
            <a:r>
              <a:rPr lang="en-US" b="1" dirty="0" smtClean="0">
                <a:hlinkClick r:id="rId5"/>
              </a:rPr>
              <a:t>Audience Awareness</a:t>
            </a:r>
            <a:r>
              <a:rPr lang="en-US" b="1" dirty="0" smtClean="0"/>
              <a:t>:</a:t>
            </a:r>
            <a:r>
              <a:rPr lang="en-US" dirty="0" smtClean="0"/>
              <a:t> </a:t>
            </a:r>
          </a:p>
          <a:p>
            <a:pPr fontAlgn="ctr"/>
            <a:r>
              <a:rPr lang="en-US" dirty="0" smtClean="0"/>
              <a:t>Write for your reader by considering their needs, knowledge, and purpose for reading. </a:t>
            </a:r>
          </a:p>
          <a:p>
            <a:r>
              <a:rPr lang="en-US" b="1" dirty="0" smtClean="0">
                <a:hlinkClick r:id="rId6"/>
              </a:rPr>
              <a:t>Active Voice</a:t>
            </a:r>
            <a:r>
              <a:rPr lang="en-US" b="1" dirty="0" smtClean="0"/>
              <a:t>:</a:t>
            </a:r>
            <a:r>
              <a:rPr lang="en-US" dirty="0" smtClean="0"/>
              <a:t> </a:t>
            </a:r>
          </a:p>
          <a:p>
            <a:pPr fontAlgn="ctr"/>
            <a:r>
              <a:rPr lang="en-US" dirty="0" smtClean="0"/>
              <a:t>Use active voice whenever possible to make your writing more direct and energetic. </a:t>
            </a:r>
          </a:p>
        </p:txBody>
      </p:sp>
      <p:sp>
        <p:nvSpPr>
          <p:cNvPr id="3" name="Title 2"/>
          <p:cNvSpPr>
            <a:spLocks noGrp="1"/>
          </p:cNvSpPr>
          <p:nvPr>
            <p:ph type="title"/>
          </p:nvPr>
        </p:nvSpPr>
        <p:spPr/>
        <p:txBody>
          <a:bodyPr>
            <a:normAutofit fontScale="90000"/>
          </a:bodyPr>
          <a:lstStyle/>
          <a:p>
            <a:r>
              <a:rPr lang="en-US" dirty="0" smtClean="0"/>
              <a:t>Key Principles of Effective Writing</a:t>
            </a:r>
            <a:br>
              <a:rPr lang="en-US" dirty="0" smtClean="0"/>
            </a:b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b="1" dirty="0" smtClean="0">
                <a:hlinkClick r:id="rId2"/>
              </a:rPr>
              <a:t>Plain Language</a:t>
            </a:r>
            <a:r>
              <a:rPr lang="en-US" b="1" dirty="0" smtClean="0"/>
              <a:t>:</a:t>
            </a:r>
            <a:r>
              <a:rPr lang="en-US" dirty="0" smtClean="0"/>
              <a:t> </a:t>
            </a:r>
          </a:p>
          <a:p>
            <a:pPr fontAlgn="ctr"/>
            <a:r>
              <a:rPr lang="en-US" dirty="0" smtClean="0"/>
              <a:t>Use simple, everyday words rather than complex or technical terms, explaining them if necessary. </a:t>
            </a:r>
          </a:p>
          <a:p>
            <a:r>
              <a:rPr lang="en-US" b="1" dirty="0" smtClean="0">
                <a:hlinkClick r:id="rId3"/>
              </a:rPr>
              <a:t>Organization</a:t>
            </a:r>
            <a:r>
              <a:rPr lang="en-US" b="1" dirty="0" smtClean="0"/>
              <a:t>:</a:t>
            </a:r>
            <a:r>
              <a:rPr lang="en-US" dirty="0" smtClean="0"/>
              <a:t> </a:t>
            </a:r>
          </a:p>
          <a:p>
            <a:pPr fontAlgn="ctr"/>
            <a:r>
              <a:rPr lang="en-US" dirty="0" smtClean="0"/>
              <a:t>Structure your writing logically, sticking to a main topic and using headings or lists to improve readability. </a:t>
            </a:r>
          </a:p>
          <a:p>
            <a:r>
              <a:rPr lang="en-US" b="1" dirty="0" smtClean="0">
                <a:hlinkClick r:id="rId4"/>
              </a:rPr>
              <a:t>Precision</a:t>
            </a:r>
            <a:r>
              <a:rPr lang="en-US" b="1" dirty="0" smtClean="0"/>
              <a:t>:</a:t>
            </a:r>
            <a:r>
              <a:rPr lang="en-US" dirty="0" smtClean="0"/>
              <a:t> </a:t>
            </a:r>
          </a:p>
          <a:p>
            <a:pPr fontAlgn="ctr"/>
            <a:r>
              <a:rPr lang="en-US" dirty="0" smtClean="0"/>
              <a:t>Use specific and vivid words to help readers visualize and understand your meaning. </a:t>
            </a:r>
          </a:p>
          <a:p>
            <a:r>
              <a:rPr lang="en-US" b="1" dirty="0" smtClean="0">
                <a:hlinkClick r:id="rId5"/>
              </a:rPr>
              <a:t>Brevity</a:t>
            </a:r>
            <a:r>
              <a:rPr lang="en-US" b="1" dirty="0" smtClean="0"/>
              <a:t>:</a:t>
            </a:r>
            <a:r>
              <a:rPr lang="en-US" dirty="0" smtClean="0"/>
              <a:t> </a:t>
            </a:r>
          </a:p>
          <a:p>
            <a:pPr fontAlgn="ctr"/>
            <a:r>
              <a:rPr lang="en-US" dirty="0" smtClean="0"/>
              <a:t>Respect your reader's time by keeping sentences and paragraphs short and to the point. </a:t>
            </a:r>
          </a:p>
          <a:p>
            <a:r>
              <a:rPr lang="en-US" b="1" dirty="0" smtClean="0">
                <a:hlinkClick r:id="rId6"/>
              </a:rPr>
              <a:t>Revision</a:t>
            </a:r>
            <a:r>
              <a:rPr lang="en-US" b="1" dirty="0" smtClean="0"/>
              <a:t>:</a:t>
            </a:r>
            <a:r>
              <a:rPr lang="en-US" dirty="0" smtClean="0"/>
              <a:t> </a:t>
            </a:r>
          </a:p>
          <a:p>
            <a:r>
              <a:rPr lang="en-US" dirty="0" smtClean="0"/>
              <a:t>Always proofread your work, and consider having a colleague review it, to catch errors and improve clarity. </a:t>
            </a:r>
          </a:p>
          <a:p>
            <a:endParaRPr lang="en-US" dirty="0" smtClean="0"/>
          </a:p>
          <a:p>
            <a:endParaRPr lang="en-US" dirty="0"/>
          </a:p>
        </p:txBody>
      </p:sp>
      <p:sp>
        <p:nvSpPr>
          <p:cNvPr id="3" name="Title 2"/>
          <p:cNvSpPr>
            <a:spLocks noGrp="1"/>
          </p:cNvSpPr>
          <p:nvPr>
            <p:ph type="title"/>
          </p:nvPr>
        </p:nvSpPr>
        <p:spPr/>
        <p:txBody>
          <a:bodyPr>
            <a:normAutofit fontScale="90000"/>
          </a:bodyPr>
          <a:lstStyle/>
          <a:p>
            <a:r>
              <a:rPr lang="en-US" dirty="0" smtClean="0"/>
              <a:t>Key Principles of Effective Writing</a:t>
            </a:r>
            <a:br>
              <a:rPr lang="en-US" dirty="0" smtClean="0"/>
            </a:b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fontAlgn="ctr"/>
            <a:r>
              <a:rPr lang="en-US" b="1" dirty="0" smtClean="0">
                <a:solidFill>
                  <a:srgbClr val="FF0000"/>
                </a:solidFill>
              </a:rPr>
              <a:t>State your main point first</a:t>
            </a:r>
            <a:r>
              <a:rPr lang="en-US" dirty="0" smtClean="0"/>
              <a:t>: to provide immediate context for the reader. </a:t>
            </a:r>
          </a:p>
          <a:p>
            <a:pPr fontAlgn="ctr"/>
            <a:r>
              <a:rPr lang="en-US" b="1" dirty="0" smtClean="0">
                <a:solidFill>
                  <a:srgbClr val="FF0000"/>
                </a:solidFill>
              </a:rPr>
              <a:t>Limit each paragraph to one idea</a:t>
            </a:r>
            <a:r>
              <a:rPr lang="en-US" dirty="0" smtClean="0"/>
              <a:t>: to maintain focus and readability. </a:t>
            </a:r>
          </a:p>
          <a:p>
            <a:pPr fontAlgn="ctr"/>
            <a:r>
              <a:rPr lang="en-US" b="1" dirty="0" smtClean="0">
                <a:solidFill>
                  <a:srgbClr val="FF0000"/>
                </a:solidFill>
              </a:rPr>
              <a:t>Avoid nominalization</a:t>
            </a:r>
            <a:r>
              <a:rPr lang="en-US" dirty="0" smtClean="0"/>
              <a:t>: (turning verbs into nouns) to keep your writing more dynamic. </a:t>
            </a:r>
          </a:p>
          <a:p>
            <a:pPr fontAlgn="ctr"/>
            <a:r>
              <a:rPr lang="en-US" b="1" dirty="0" smtClean="0">
                <a:solidFill>
                  <a:srgbClr val="FF0000"/>
                </a:solidFill>
              </a:rPr>
              <a:t>Do not be afraid to use short sentences</a:t>
            </a:r>
            <a:r>
              <a:rPr lang="en-US" dirty="0" smtClean="0"/>
              <a:t>: to convey your message simply and directly. </a:t>
            </a:r>
          </a:p>
          <a:p>
            <a:r>
              <a:rPr lang="en-US" b="1" dirty="0" smtClean="0">
                <a:solidFill>
                  <a:srgbClr val="FF0000"/>
                </a:solidFill>
              </a:rPr>
              <a:t>Use headings, bullet points, and lists</a:t>
            </a:r>
            <a:r>
              <a:rPr lang="en-US" dirty="0" smtClean="0"/>
              <a:t>: to break up text and make it easier to skim and digest. </a:t>
            </a:r>
          </a:p>
          <a:p>
            <a:endParaRPr lang="en-US" dirty="0"/>
          </a:p>
        </p:txBody>
      </p:sp>
      <p:sp>
        <p:nvSpPr>
          <p:cNvPr id="3" name="Title 2"/>
          <p:cNvSpPr>
            <a:spLocks noGrp="1"/>
          </p:cNvSpPr>
          <p:nvPr>
            <p:ph type="title"/>
          </p:nvPr>
        </p:nvSpPr>
        <p:spPr/>
        <p:txBody>
          <a:bodyPr>
            <a:normAutofit fontScale="90000"/>
          </a:bodyPr>
          <a:lstStyle/>
          <a:p>
            <a:r>
              <a:rPr lang="en-US" dirty="0" smtClean="0"/>
              <a:t>Practical Tips for Effective Writing</a:t>
            </a:r>
            <a:br>
              <a:rPr lang="en-US" dirty="0" smtClean="0"/>
            </a:b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a:p>
          <a:p>
            <a:pPr>
              <a:defRPr sz="2400"/>
            </a:pPr>
            <a:r>
              <a:t>Communication is effective when all elements work together.</a:t>
            </a:r>
          </a:p>
          <a:p>
            <a:pPr>
              <a:defRPr sz="2400"/>
            </a:pPr>
            <a:r>
              <a:t>Understanding these elements improves clarity and reduces misunderstanding.</a:t>
            </a:r>
          </a:p>
        </p:txBody>
      </p:sp>
      <p:sp>
        <p:nvSpPr>
          <p:cNvPr id="2" name="Title 1"/>
          <p:cNvSpPr>
            <a:spLocks noGrp="1"/>
          </p:cNvSpPr>
          <p:nvPr>
            <p:ph type="title"/>
          </p:nvPr>
        </p:nvSpPr>
        <p:spPr/>
        <p:txBody>
          <a:bodyPr/>
          <a:lstStyle/>
          <a:p>
            <a:pPr>
              <a:defRPr sz="4000" b="1"/>
            </a:pPr>
            <a:r>
              <a:t>Conclusion</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56772"/>
            <a:ext cx="8229600" cy="4969392"/>
          </a:xfrm>
        </p:spPr>
        <p:txBody>
          <a:bodyPr>
            <a:normAutofit fontScale="85000" lnSpcReduction="10000"/>
          </a:bodyPr>
          <a:lstStyle/>
          <a:p>
            <a:endParaRPr/>
          </a:p>
          <a:p>
            <a:pPr>
              <a:defRPr sz="2400"/>
            </a:pPr>
            <a:r>
              <a:t>Communication is the process of exchanging information, ideas, and feelings.</a:t>
            </a:r>
          </a:p>
          <a:p>
            <a:pPr>
              <a:defRPr sz="2400"/>
            </a:pPr>
            <a:r>
              <a:t>Effective communication requires several key </a:t>
            </a:r>
            <a:r>
              <a:rPr/>
              <a:t>elements</a:t>
            </a:r>
            <a:r>
              <a:rPr smtClean="0"/>
              <a:t>.</a:t>
            </a:r>
            <a:endParaRPr lang="en-US" dirty="0" smtClean="0"/>
          </a:p>
          <a:p>
            <a:pPr>
              <a:defRPr sz="2400"/>
            </a:pPr>
            <a:endParaRPr lang="en-US" dirty="0" smtClean="0"/>
          </a:p>
          <a:p>
            <a:pPr>
              <a:defRPr sz="2400"/>
            </a:pPr>
            <a:endParaRPr lang="en-US" dirty="0" smtClean="0"/>
          </a:p>
          <a:p>
            <a:pPr fontAlgn="base"/>
            <a:r>
              <a:rPr lang="en-US" dirty="0" smtClean="0"/>
              <a:t>The process of exchange of ideas, views, facts, feelings, etc., between two or more persons in order to reach a common understanding is known as </a:t>
            </a:r>
            <a:r>
              <a:rPr lang="en-US" b="1" dirty="0" smtClean="0"/>
              <a:t>Communication</a:t>
            </a:r>
            <a:r>
              <a:rPr lang="en-US" dirty="0" smtClean="0"/>
              <a:t>.  </a:t>
            </a:r>
          </a:p>
          <a:p>
            <a:pPr fontAlgn="base"/>
            <a:r>
              <a:rPr lang="en-US" dirty="0" smtClean="0"/>
              <a:t>"Communication is the sum of all things, a person does when he wants to create an understanding in the minds of another. It involves a systematic and continuous process of telling, listening and understanding" - </a:t>
            </a:r>
            <a:r>
              <a:rPr lang="en-US" b="1" dirty="0" smtClean="0"/>
              <a:t>Louis Allen</a:t>
            </a:r>
            <a:endParaRPr lang="en-US" dirty="0" smtClean="0"/>
          </a:p>
          <a:p>
            <a:pPr>
              <a:defRPr sz="2400"/>
            </a:pPr>
            <a:endParaRPr/>
          </a:p>
        </p:txBody>
      </p:sp>
      <p:sp>
        <p:nvSpPr>
          <p:cNvPr id="2" name="Title 1"/>
          <p:cNvSpPr>
            <a:spLocks noGrp="1"/>
          </p:cNvSpPr>
          <p:nvPr>
            <p:ph type="title"/>
          </p:nvPr>
        </p:nvSpPr>
        <p:spPr/>
        <p:txBody>
          <a:bodyPr/>
          <a:lstStyle/>
          <a:p>
            <a:pPr>
              <a:defRPr sz="4000" b="1"/>
            </a:pPr>
            <a:r>
              <a:t>Introduction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tretch>
            <a:fillRect/>
          </a:stretch>
        </p:blipFill>
        <p:spPr bwMode="auto">
          <a:xfrm>
            <a:off x="683046" y="440676"/>
            <a:ext cx="7601638" cy="6059276"/>
          </a:xfrm>
          <a:prstGeom prst="rect">
            <a:avLst/>
          </a:prstGeom>
          <a:noFill/>
          <a:ln w="9525">
            <a:noFill/>
            <a:miter lim="800000"/>
            <a:headEnd/>
            <a:tailEnd/>
          </a:ln>
          <a:effectLst/>
        </p:spPr>
      </p:pic>
      <p:sp>
        <p:nvSpPr>
          <p:cNvPr id="2" name="Title 1"/>
          <p:cNvSpPr>
            <a:spLocks noGrp="1"/>
          </p:cNvSpPr>
          <p:nvPr>
            <p:ph type="title"/>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srcRect/>
          <a:stretch>
            <a:fillRect/>
          </a:stretch>
        </p:blipFill>
        <p:spPr bwMode="auto">
          <a:xfrm>
            <a:off x="457200" y="749146"/>
            <a:ext cx="8229600" cy="5927075"/>
          </a:xfrm>
          <a:prstGeom prst="rect">
            <a:avLst/>
          </a:prstGeom>
          <a:noFill/>
          <a:ln w="9525">
            <a:noFill/>
            <a:miter lim="800000"/>
            <a:headEnd/>
            <a:tailEnd/>
          </a:ln>
          <a:effectLst/>
        </p:spPr>
      </p:pic>
      <p:sp>
        <p:nvSpPr>
          <p:cNvPr id="2" name="Title 1"/>
          <p:cNvSpPr>
            <a:spLocks noGrp="1"/>
          </p:cNvSpPr>
          <p:nvPr>
            <p:ph type="title"/>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endParaRPr/>
          </a:p>
          <a:p>
            <a:pPr>
              <a:defRPr sz="2400"/>
            </a:pPr>
            <a:r>
              <a:t>The communicator who starts the process.</a:t>
            </a:r>
          </a:p>
          <a:p>
            <a:pPr>
              <a:defRPr sz="2400"/>
            </a:pPr>
            <a:r>
              <a:t>Example: Teacher, speaker, </a:t>
            </a:r>
            <a:r>
              <a:rPr/>
              <a:t>manager</a:t>
            </a:r>
            <a:r>
              <a:rPr smtClean="0"/>
              <a:t>.</a:t>
            </a:r>
            <a:endParaRPr lang="en-US" dirty="0" smtClean="0"/>
          </a:p>
          <a:p>
            <a:pPr fontAlgn="base"/>
            <a:r>
              <a:rPr lang="en-US" dirty="0" smtClean="0"/>
              <a:t>The communication process begins with the sender, who is also called the communicator or source. The sender has some kind of information—a command, request, question, or idea—that he or she wants to present to others. For that message to be received, the sender must first encode the message in a form that can be understood, such as by the use of a common language or industry jargon, and then transmit it.</a:t>
            </a:r>
          </a:p>
          <a:p>
            <a:pPr>
              <a:defRPr sz="2400"/>
            </a:pPr>
            <a:endParaRPr/>
          </a:p>
        </p:txBody>
      </p:sp>
      <p:sp>
        <p:nvSpPr>
          <p:cNvPr id="2" name="Title 1"/>
          <p:cNvSpPr>
            <a:spLocks noGrp="1"/>
          </p:cNvSpPr>
          <p:nvPr>
            <p:ph type="title"/>
          </p:nvPr>
        </p:nvSpPr>
        <p:spPr/>
        <p:txBody>
          <a:bodyPr/>
          <a:lstStyle/>
          <a:p>
            <a:pPr>
              <a:defRPr sz="4000" b="1"/>
            </a:pPr>
            <a:r>
              <a:t>Sender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endParaRPr/>
          </a:p>
          <a:p>
            <a:pPr>
              <a:defRPr sz="2400"/>
            </a:pPr>
            <a:r>
              <a:t>The idea, information, or thought to be conveyed.</a:t>
            </a:r>
          </a:p>
          <a:p>
            <a:pPr>
              <a:defRPr sz="2400"/>
            </a:pPr>
            <a:r>
              <a:t>Example: A lecture, instructions, </a:t>
            </a:r>
            <a:r>
              <a:rPr/>
              <a:t>feelings</a:t>
            </a:r>
            <a:r>
              <a:rPr smtClean="0"/>
              <a:t>.</a:t>
            </a:r>
            <a:endParaRPr lang="en-US" dirty="0" smtClean="0"/>
          </a:p>
          <a:p>
            <a:pPr fontAlgn="base"/>
            <a:r>
              <a:rPr lang="en-US" dirty="0" smtClean="0"/>
              <a:t>The message or content is the information that the sender wants to relay to the receiver. Additional subtext can be conveyed through body language and tone of voice. Put all three elements together—the sender, receiver, and message—and you have the communication process at its most basic level.</a:t>
            </a:r>
          </a:p>
          <a:p>
            <a:pPr>
              <a:defRPr sz="2400"/>
            </a:pPr>
            <a:endParaRPr/>
          </a:p>
        </p:txBody>
      </p:sp>
      <p:sp>
        <p:nvSpPr>
          <p:cNvPr id="2" name="Title 1"/>
          <p:cNvSpPr>
            <a:spLocks noGrp="1"/>
          </p:cNvSpPr>
          <p:nvPr>
            <p:ph type="title"/>
          </p:nvPr>
        </p:nvSpPr>
        <p:spPr/>
        <p:txBody>
          <a:bodyPr/>
          <a:lstStyle/>
          <a:p>
            <a:pPr>
              <a:defRPr sz="4000" b="1"/>
            </a:pPr>
            <a:r>
              <a:t>Message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endParaRPr/>
          </a:p>
          <a:p>
            <a:pPr>
              <a:defRPr sz="2400"/>
            </a:pPr>
            <a:r>
              <a:t>Process of converting thoughts into words, symbols, or gestures.</a:t>
            </a:r>
          </a:p>
          <a:p>
            <a:pPr>
              <a:defRPr sz="2400"/>
            </a:pPr>
            <a:r>
              <a:t>Example: Writing an email, giving a speech, using </a:t>
            </a:r>
            <a:r>
              <a:rPr/>
              <a:t>gestures</a:t>
            </a:r>
            <a:r>
              <a:rPr smtClean="0"/>
              <a:t>.</a:t>
            </a:r>
            <a:endParaRPr lang="en-US" dirty="0" smtClean="0"/>
          </a:p>
          <a:p>
            <a:pPr fontAlgn="base"/>
            <a:r>
              <a:rPr lang="en-US" dirty="0" smtClean="0"/>
              <a:t>The process of converting messages into communication symbols, which may be understood by the receiver. It includes words, pictures, gestures, symbols, etc. Encoding translates the internal thought of the sender into a language which can be understandable.</a:t>
            </a:r>
          </a:p>
          <a:p>
            <a:pPr>
              <a:defRPr sz="2400"/>
            </a:pPr>
            <a:endParaRPr/>
          </a:p>
        </p:txBody>
      </p:sp>
      <p:sp>
        <p:nvSpPr>
          <p:cNvPr id="2" name="Title 1"/>
          <p:cNvSpPr>
            <a:spLocks noGrp="1"/>
          </p:cNvSpPr>
          <p:nvPr>
            <p:ph type="title"/>
          </p:nvPr>
        </p:nvSpPr>
        <p:spPr/>
        <p:txBody>
          <a:bodyPr/>
          <a:lstStyle/>
          <a:p>
            <a:pPr>
              <a:defRPr sz="4000" b="1"/>
            </a:pPr>
            <a:r>
              <a:t>Encoding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endParaRPr/>
          </a:p>
          <a:p>
            <a:pPr>
              <a:defRPr sz="2400"/>
            </a:pPr>
            <a:r>
              <a:t>The medium through which the message travels.</a:t>
            </a:r>
          </a:p>
          <a:p>
            <a:pPr>
              <a:defRPr sz="2400"/>
            </a:pPr>
            <a:r>
              <a:t>Examples: Face-to-face, telephone, email, social </a:t>
            </a:r>
            <a:r>
              <a:rPr/>
              <a:t>media</a:t>
            </a:r>
            <a:r>
              <a:rPr smtClean="0"/>
              <a:t>.</a:t>
            </a:r>
            <a:endParaRPr lang="en-US" dirty="0" smtClean="0"/>
          </a:p>
          <a:p>
            <a:pPr fontAlgn="base"/>
            <a:r>
              <a:rPr lang="en-US" dirty="0" smtClean="0"/>
              <a:t>The Medium</a:t>
            </a:r>
            <a:endParaRPr lang="en-US" b="1" dirty="0" smtClean="0"/>
          </a:p>
          <a:p>
            <a:pPr fontAlgn="base"/>
            <a:r>
              <a:rPr lang="en-US" dirty="0" smtClean="0"/>
              <a:t>Also called the channel, the medium is the means by which a message is transmitted. Text messages, for example, are transmitted through the medium of cell phones. Other common mediums of communication include television broadcasts, radio waves, internet platforms, and face-to-face interactions.</a:t>
            </a:r>
          </a:p>
          <a:p>
            <a:pPr>
              <a:defRPr sz="2400"/>
            </a:pPr>
            <a:endParaRPr/>
          </a:p>
        </p:txBody>
      </p:sp>
      <p:sp>
        <p:nvSpPr>
          <p:cNvPr id="2" name="Title 1"/>
          <p:cNvSpPr>
            <a:spLocks noGrp="1"/>
          </p:cNvSpPr>
          <p:nvPr>
            <p:ph type="title"/>
          </p:nvPr>
        </p:nvSpPr>
        <p:spPr/>
        <p:txBody>
          <a:bodyPr/>
          <a:lstStyle/>
          <a:p>
            <a:pPr>
              <a:defRPr sz="4000" b="1"/>
            </a:pPr>
            <a:r>
              <a:t>Channel (Medium)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endParaRPr/>
          </a:p>
          <a:p>
            <a:pPr>
              <a:defRPr sz="2400"/>
            </a:pPr>
            <a:r>
              <a:t>The person or group for whom the message is intended.</a:t>
            </a:r>
          </a:p>
          <a:p>
            <a:pPr>
              <a:defRPr sz="2400"/>
            </a:pPr>
            <a:r>
              <a:t>Example: Students in class, employees in a </a:t>
            </a:r>
            <a:r>
              <a:rPr/>
              <a:t>company</a:t>
            </a:r>
            <a:r>
              <a:rPr smtClean="0"/>
              <a:t>.</a:t>
            </a:r>
            <a:endParaRPr lang="en-US" dirty="0" smtClean="0"/>
          </a:p>
          <a:p>
            <a:pPr fontAlgn="base"/>
            <a:r>
              <a:rPr lang="en-US" dirty="0" smtClean="0"/>
              <a:t>The person to whom a message is directed is called the receiver or the interpreter. To comprehend the information from the sender, the receiver must first be able to receive the sender's information and then decode or interpret it. </a:t>
            </a:r>
          </a:p>
          <a:p>
            <a:pPr>
              <a:defRPr sz="2400"/>
            </a:pPr>
            <a:endParaRPr/>
          </a:p>
        </p:txBody>
      </p:sp>
      <p:sp>
        <p:nvSpPr>
          <p:cNvPr id="2" name="Title 1"/>
          <p:cNvSpPr>
            <a:spLocks noGrp="1"/>
          </p:cNvSpPr>
          <p:nvPr>
            <p:ph type="title"/>
          </p:nvPr>
        </p:nvSpPr>
        <p:spPr/>
        <p:txBody>
          <a:bodyPr/>
          <a:lstStyle/>
          <a:p>
            <a:pPr>
              <a:defRPr sz="4000" b="1"/>
            </a:pPr>
            <a:r>
              <a:t>Receiver</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160</TotalTime>
  <Words>484</Words>
  <Application>Microsoft Macintosh PowerPoint</Application>
  <PresentationFormat>On-screen Show (4:3)</PresentationFormat>
  <Paragraphs>83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Concourse</vt:lpstr>
      <vt:lpstr>Elements of Communication</vt:lpstr>
      <vt:lpstr>Introduction</vt:lpstr>
      <vt:lpstr>Slide 3</vt:lpstr>
      <vt:lpstr>Slide 4</vt:lpstr>
      <vt:lpstr>Sender</vt:lpstr>
      <vt:lpstr>Message</vt:lpstr>
      <vt:lpstr>Encoding</vt:lpstr>
      <vt:lpstr>Channel (Medium)</vt:lpstr>
      <vt:lpstr>Receiver</vt:lpstr>
      <vt:lpstr>Decoding</vt:lpstr>
      <vt:lpstr>Feedback</vt:lpstr>
      <vt:lpstr>Noise (Barriers)</vt:lpstr>
      <vt:lpstr>Communication Process Diagram</vt:lpstr>
      <vt:lpstr>Key Principles of Effective Writing </vt:lpstr>
      <vt:lpstr>Key Principles of Effective Writing </vt:lpstr>
      <vt:lpstr>Practical Tips for Effective Writing </vt:lpstr>
      <vt:lpstr>Conclusion</vt:lpstr>
    </vt:vector>
  </TitlesOfParts>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Elements of Communication</dc:title>
  <dc:creator>hod</dc:creator>
  <dc:description>generated using python-pptx</dc:description>
  <cp:lastModifiedBy>hod</cp:lastModifiedBy>
  <cp:revision>11</cp:revision>
  <dcterms:created xsi:type="dcterms:W3CDTF">2013-01-27T09:14:16Z</dcterms:created>
  <dcterms:modified xsi:type="dcterms:W3CDTF">2025-09-12T09:42:01Z</dcterms:modified>
</cp:coreProperties>
</file>