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8" r:id="rId3"/>
    <p:sldId id="276" r:id="rId4"/>
    <p:sldId id="280" r:id="rId5"/>
    <p:sldId id="281" r:id="rId6"/>
    <p:sldId id="283" r:id="rId7"/>
    <p:sldId id="312" r:id="rId8"/>
    <p:sldId id="277" r:id="rId9"/>
    <p:sldId id="278" r:id="rId10"/>
    <p:sldId id="279" r:id="rId11"/>
    <p:sldId id="271" r:id="rId12"/>
    <p:sldId id="313" r:id="rId13"/>
    <p:sldId id="272" r:id="rId14"/>
    <p:sldId id="282" r:id="rId15"/>
    <p:sldId id="273" r:id="rId16"/>
    <p:sldId id="274" r:id="rId17"/>
    <p:sldId id="285" r:id="rId18"/>
    <p:sldId id="299" r:id="rId19"/>
    <p:sldId id="297" r:id="rId20"/>
    <p:sldId id="288" r:id="rId21"/>
    <p:sldId id="289" r:id="rId22"/>
    <p:sldId id="290" r:id="rId23"/>
    <p:sldId id="291" r:id="rId24"/>
    <p:sldId id="292" r:id="rId25"/>
    <p:sldId id="293" r:id="rId26"/>
    <p:sldId id="294" r:id="rId27"/>
    <p:sldId id="260" r:id="rId28"/>
    <p:sldId id="261" r:id="rId29"/>
    <p:sldId id="300" r:id="rId30"/>
    <p:sldId id="303" r:id="rId31"/>
    <p:sldId id="301" r:id="rId32"/>
    <p:sldId id="302" r:id="rId33"/>
    <p:sldId id="304" r:id="rId34"/>
    <p:sldId id="305" r:id="rId35"/>
    <p:sldId id="306" r:id="rId36"/>
    <p:sldId id="270" r:id="rId37"/>
    <p:sldId id="307" r:id="rId38"/>
    <p:sldId id="311" r:id="rId39"/>
    <p:sldId id="308" r:id="rId40"/>
    <p:sldId id="309" r:id="rId41"/>
    <p:sldId id="314" r:id="rId42"/>
    <p:sldId id="315" r:id="rId43"/>
    <p:sldId id="316" r:id="rId44"/>
    <p:sldId id="264" r:id="rId45"/>
    <p:sldId id="317" r:id="rId46"/>
    <p:sldId id="318" r:id="rId47"/>
    <p:sldId id="319" r:id="rId48"/>
    <p:sldId id="321" r:id="rId49"/>
    <p:sldId id="320" r:id="rId50"/>
    <p:sldId id="322" r:id="rId51"/>
    <p:sldId id="298"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BCAD085-E8A6-8845-BD4E-CB4CCA059FC4}" type="datetimeFigureOut">
              <a:rPr lang="en-US" smtClean="0"/>
              <a:pPr/>
              <a:t>9/19/2025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1FF6DA9-008F-8B48-92A6-B652298478B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CAD085-E8A6-8845-BD4E-CB4CCA059FC4}"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CAD085-E8A6-8845-BD4E-CB4CCA059FC4}"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CAD085-E8A6-8845-BD4E-CB4CCA059FC4}"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CAD085-E8A6-8845-BD4E-CB4CCA059FC4}" type="datetimeFigureOut">
              <a:rPr lang="en-US" smtClean="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BCAD085-E8A6-8845-BD4E-CB4CCA059FC4}" type="datetimeFigureOut">
              <a:rPr lang="en-US" smtClean="0"/>
              <a:pPr/>
              <a:t>9/19/2025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BCAD085-E8A6-8845-BD4E-CB4CCA059FC4}" type="datetimeFigureOut">
              <a:rPr lang="en-US" smtClean="0"/>
              <a:pPr/>
              <a:t>9/19/2025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pPr/>
              <a:t>9/19/2025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CAD085-E8A6-8845-BD4E-CB4CCA059FC4}" type="datetimeFigureOut">
              <a:rPr lang="en-US" smtClean="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1FF6DA9-008F-8B48-92A6-B652298478B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BCAD085-E8A6-8845-BD4E-CB4CCA059FC4}" type="datetimeFigureOut">
              <a:rPr lang="en-US" smtClean="0"/>
              <a:pPr/>
              <a:t>9/19/2025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1FF6DA9-008F-8B48-92A6-B652298478B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clearinfo.in/blog/feedback-in-communication/"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clearinfo.in/blog/language-barriers-to-communication/"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clearinfo.in/blog/difference-between-oral-and-written-communication/"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Oral Communication</a:t>
            </a:r>
          </a:p>
        </p:txBody>
      </p:sp>
      <p:sp>
        <p:nvSpPr>
          <p:cNvPr id="3" name="Subtitle 2"/>
          <p:cNvSpPr>
            <a:spLocks noGrp="1"/>
          </p:cNvSpPr>
          <p:nvPr>
            <p:ph type="subTitle" idx="1"/>
          </p:nvPr>
        </p:nvSpPr>
        <p:spPr/>
        <p:txBody>
          <a:bodyPr/>
          <a:lstStyle/>
          <a:p>
            <a:r>
              <a:t>Confidence • Clarity • Fluency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4577" y="187287"/>
            <a:ext cx="8277899" cy="6617196"/>
          </a:xfrm>
          <a:prstGeom prst="rect">
            <a:avLst/>
          </a:prstGeom>
        </p:spPr>
        <p:txBody>
          <a:bodyPr wrap="square">
            <a:spAutoFit/>
          </a:bodyPr>
          <a:lstStyle/>
          <a:p>
            <a:pPr marL="285750" indent="-285750">
              <a:buFont typeface="Wingdings" panose="05000000000000000000" pitchFamily="2" charset="2"/>
              <a:buChar char="Ø"/>
            </a:pPr>
            <a:r>
              <a:rPr lang="en-US" sz="2000" b="1" u="sng" dirty="0"/>
              <a:t>Logical sequence:- </a:t>
            </a:r>
            <a:r>
              <a:rPr lang="en-US" sz="2000" dirty="0"/>
              <a:t>Ideas should be organized in a sequential way to make the message communicative &amp; attractive </a:t>
            </a:r>
            <a:r>
              <a:rPr lang="en-US" sz="2000" dirty="0" smtClean="0"/>
              <a:t>.</a:t>
            </a:r>
          </a:p>
          <a:p>
            <a:pPr marL="285750" indent="-285750"/>
            <a:endParaRPr lang="en-US" sz="2000" dirty="0"/>
          </a:p>
          <a:p>
            <a:pPr marL="285750" indent="-285750">
              <a:buFont typeface="Wingdings" panose="05000000000000000000" pitchFamily="2" charset="2"/>
              <a:buChar char="Ø"/>
            </a:pPr>
            <a:r>
              <a:rPr lang="en-US" sz="2000" b="1" u="sng" dirty="0"/>
              <a:t>Suitable words:- </a:t>
            </a:r>
            <a:r>
              <a:rPr lang="en-US" sz="2000" dirty="0"/>
              <a:t>Words have different meanings to different people in different situations in oral communication, a speaker should use the common , simple &amp; familiar words so that receiver can react to the message without any problem</a:t>
            </a:r>
            <a:r>
              <a:rPr lang="en-US" sz="2000" dirty="0" smtClean="0"/>
              <a:t>.</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b="1" u="sng" dirty="0"/>
              <a:t>Attractive presentation:- </a:t>
            </a:r>
            <a:r>
              <a:rPr lang="en-US" sz="2000" dirty="0"/>
              <a:t>It is another principle to make oral communication effective . A speaker should deliver his / her speech in a very nice &amp; sweet language so that receiver is attracted to take part in the communication</a:t>
            </a:r>
            <a:r>
              <a:rPr lang="en-US" sz="2000" dirty="0" smtClean="0"/>
              <a:t>.</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b="1" u="sng" dirty="0"/>
              <a:t>Avoiding emotions:- </a:t>
            </a:r>
            <a:r>
              <a:rPr lang="en-US" sz="2000" dirty="0"/>
              <a:t>Speaker must control his emotions to make oral communication effective . Too much emotion will take the speaker away from the main subject</a:t>
            </a:r>
            <a:r>
              <a:rPr lang="en-US" sz="2000" dirty="0" smtClean="0"/>
              <a:t>.</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b="1" u="sng" dirty="0"/>
              <a:t>Emphasis :- </a:t>
            </a:r>
            <a:r>
              <a:rPr lang="en-US" sz="2000" dirty="0"/>
              <a:t>The speaker must be knowledgeable regarding the portion of the speech where he/she should give emphasis. Giving emphasis on respective points will help draw the attention of the audience.</a:t>
            </a:r>
          </a:p>
          <a:p>
            <a:r>
              <a:rPr lang="en-US" sz="2400" dirty="0"/>
              <a:t>	</a:t>
            </a:r>
          </a:p>
        </p:txBody>
      </p:sp>
    </p:spTree>
    <p:extLst>
      <p:ext uri="{BB962C8B-B14F-4D97-AF65-F5344CB8AC3E}">
        <p14:creationId xmlns:p14="http://schemas.microsoft.com/office/powerpoint/2010/main" xmlns="" val="530032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26408"/>
          </a:xfrm>
        </p:spPr>
        <p:txBody>
          <a:bodyPr>
            <a:normAutofit fontScale="90000"/>
          </a:bodyPr>
          <a:lstStyle/>
          <a:p>
            <a:pPr algn="ctr"/>
            <a:r>
              <a:rPr lang="en-US" dirty="0" smtClean="0"/>
              <a:t>How it works</a:t>
            </a:r>
            <a:br>
              <a:rPr lang="en-US" dirty="0" smtClean="0"/>
            </a:br>
            <a:endParaRPr lang="en-US" dirty="0"/>
          </a:p>
        </p:txBody>
      </p:sp>
      <p:sp>
        <p:nvSpPr>
          <p:cNvPr id="3" name="Content Placeholder 2"/>
          <p:cNvSpPr>
            <a:spLocks noGrp="1"/>
          </p:cNvSpPr>
          <p:nvPr>
            <p:ph idx="1"/>
          </p:nvPr>
        </p:nvSpPr>
        <p:spPr/>
        <p:txBody>
          <a:bodyPr>
            <a:normAutofit/>
          </a:bodyPr>
          <a:lstStyle/>
          <a:p>
            <a:pPr fontAlgn="ctr"/>
            <a:r>
              <a:rPr lang="en-US" b="1" dirty="0" smtClean="0"/>
              <a:t>Verbal Expression:</a:t>
            </a:r>
            <a:r>
              <a:rPr lang="en-US" dirty="0" smtClean="0"/>
              <a:t> Using words, their pronunciation, and combinations to convey a message. </a:t>
            </a:r>
          </a:p>
          <a:p>
            <a:pPr fontAlgn="ctr"/>
            <a:r>
              <a:rPr lang="en-US" b="1" dirty="0" smtClean="0"/>
              <a:t>Non-Verbal Cues:</a:t>
            </a:r>
            <a:r>
              <a:rPr lang="en-US" dirty="0" smtClean="0"/>
              <a:t> Incorporating tone of voice, facial expressions, and body language to add meaning and context. </a:t>
            </a:r>
          </a:p>
          <a:p>
            <a:pPr fontAlgn="ctr"/>
            <a:r>
              <a:rPr lang="en-US" b="1" dirty="0" smtClean="0"/>
              <a:t>Active Listening:</a:t>
            </a:r>
            <a:r>
              <a:rPr lang="en-US" dirty="0" smtClean="0"/>
              <a:t> Paying close attention to the speaker to understand the message fully and provide feedback. </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Types of Oral Communication</a:t>
            </a:r>
          </a:p>
        </p:txBody>
      </p:sp>
      <p:sp>
        <p:nvSpPr>
          <p:cNvPr id="3" name="Content Placeholder 2"/>
          <p:cNvSpPr>
            <a:spLocks noGrp="1"/>
          </p:cNvSpPr>
          <p:nvPr>
            <p:ph idx="1"/>
          </p:nvPr>
        </p:nvSpPr>
        <p:spPr/>
        <p:txBody>
          <a:bodyPr/>
          <a:lstStyle/>
          <a:p>
            <a:r>
              <a:t>1. Interpersonal – one-to-one conversation</a:t>
            </a:r>
          </a:p>
          <a:p>
            <a:r>
              <a:t>2. Group Communication – discussions, meetings</a:t>
            </a:r>
          </a:p>
          <a:p>
            <a:r>
              <a:t>3. Public Speaking – speeches, presentations</a:t>
            </a:r>
          </a:p>
          <a:p>
            <a:r>
              <a:t>4. Mass Communication – TV, radio, announcements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Oral Communication</a:t>
            </a:r>
            <a:endParaRPr lang="en-US" dirty="0"/>
          </a:p>
        </p:txBody>
      </p:sp>
      <p:sp>
        <p:nvSpPr>
          <p:cNvPr id="3" name="Content Placeholder 2"/>
          <p:cNvSpPr>
            <a:spLocks noGrp="1"/>
          </p:cNvSpPr>
          <p:nvPr>
            <p:ph idx="1"/>
          </p:nvPr>
        </p:nvSpPr>
        <p:spPr/>
        <p:txBody>
          <a:bodyPr>
            <a:normAutofit/>
          </a:bodyPr>
          <a:lstStyle/>
          <a:p>
            <a:pPr fontAlgn="ctr">
              <a:buNone/>
            </a:pPr>
            <a:r>
              <a:rPr lang="en-US" dirty="0" smtClean="0"/>
              <a:t> </a:t>
            </a:r>
          </a:p>
          <a:p>
            <a:r>
              <a:rPr lang="en-US" b="1" dirty="0" smtClean="0"/>
              <a:t>Face-to-Face:</a:t>
            </a:r>
            <a:r>
              <a:rPr lang="en-US" dirty="0" smtClean="0"/>
              <a:t> In-person conversations, meetings, interviews, and presentations.</a:t>
            </a:r>
          </a:p>
          <a:p>
            <a:r>
              <a:rPr lang="en-US" b="1" dirty="0" smtClean="0"/>
              <a:t>Electronic/Remote:</a:t>
            </a:r>
            <a:r>
              <a:rPr lang="en-US" dirty="0" smtClean="0"/>
              <a:t> Phone calls, video conferencing, and podcasts.</a:t>
            </a:r>
          </a:p>
          <a:p>
            <a:r>
              <a:rPr lang="en-US" b="1" dirty="0" smtClean="0"/>
              <a:t>Formal:</a:t>
            </a:r>
            <a:r>
              <a:rPr lang="en-US" dirty="0" smtClean="0"/>
              <a:t> Structured events like business meetings, lectures, and webinars.</a:t>
            </a:r>
          </a:p>
          <a:p>
            <a:r>
              <a:rPr lang="en-US" b="1" dirty="0" smtClean="0"/>
              <a:t>Informal:</a:t>
            </a:r>
            <a:r>
              <a:rPr lang="en-US" dirty="0" smtClean="0"/>
              <a:t> Casual exchanges such as personal conversations with friends and family.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tretch>
            <a:fillRect/>
          </a:stretch>
        </p:blipFill>
        <p:spPr bwMode="auto">
          <a:xfrm>
            <a:off x="457200" y="528811"/>
            <a:ext cx="7166471" cy="572877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tretch>
            <a:fillRect/>
          </a:stretch>
        </p:blipFill>
        <p:spPr bwMode="auto">
          <a:xfrm>
            <a:off x="457200" y="561860"/>
            <a:ext cx="7695282" cy="553046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tretch>
            <a:fillRect/>
          </a:stretch>
        </p:blipFill>
        <p:spPr bwMode="auto">
          <a:xfrm>
            <a:off x="457200" y="704089"/>
            <a:ext cx="8400361" cy="561959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Features of Oral Communication</a:t>
            </a:r>
          </a:p>
        </p:txBody>
      </p:sp>
      <p:sp>
        <p:nvSpPr>
          <p:cNvPr id="3" name="Content Placeholder 2"/>
          <p:cNvSpPr>
            <a:spLocks noGrp="1"/>
          </p:cNvSpPr>
          <p:nvPr>
            <p:ph idx="1"/>
          </p:nvPr>
        </p:nvSpPr>
        <p:spPr/>
        <p:txBody>
          <a:bodyPr/>
          <a:lstStyle/>
          <a:p>
            <a:r>
              <a:t>• Uses spoken language</a:t>
            </a:r>
          </a:p>
          <a:p>
            <a:r>
              <a:t>• Immediate feedback is possible</a:t>
            </a:r>
          </a:p>
          <a:p>
            <a:r>
              <a:t>• More personal and interactive</a:t>
            </a:r>
          </a:p>
          <a:p>
            <a:r>
              <a:t>• Relies on tone, pitch, and body language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b="1" dirty="0" smtClean="0"/>
              <a:t>Key Aspects of Oral Communication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fontAlgn="ctr"/>
            <a:r>
              <a:rPr lang="en-US" b="1" dirty="0" smtClean="0"/>
              <a:t>Use of Spoken Words:</a:t>
            </a:r>
            <a:r>
              <a:rPr lang="en-US" dirty="0" smtClean="0"/>
              <a:t> The primary method of transmission is through verbal sounds and words. </a:t>
            </a:r>
          </a:p>
          <a:p>
            <a:pPr fontAlgn="ctr"/>
            <a:r>
              <a:rPr lang="en-US" b="1" dirty="0" smtClean="0"/>
              <a:t>Two-Way Process:</a:t>
            </a:r>
            <a:r>
              <a:rPr lang="en-US" dirty="0" smtClean="0"/>
              <a:t> It involves both speaking (sending the message) and listening (receiving and understanding the message).</a:t>
            </a:r>
          </a:p>
          <a:p>
            <a:r>
              <a:rPr lang="en-US" b="1" dirty="0" smtClean="0"/>
              <a:t>Forms:</a:t>
            </a:r>
            <a:r>
              <a:rPr lang="en-US" dirty="0" smtClean="0"/>
              <a:t> Can be formal (e.g., presentations, lectures, speeches) or informal (e.g., casual conversations with colleagues or friends).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1" y="242371"/>
            <a:ext cx="8229600" cy="60401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tretch>
            <a:fillRect/>
          </a:stretch>
        </p:blipFill>
        <p:spPr bwMode="auto">
          <a:xfrm>
            <a:off x="457200" y="848299"/>
            <a:ext cx="8229599" cy="5442332"/>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14460"/>
          </a:xfrm>
        </p:spPr>
        <p:txBody>
          <a:bodyPr>
            <a:normAutofit fontScale="90000"/>
          </a:bodyPr>
          <a:lstStyle/>
          <a:p>
            <a:endParaRPr lang="en-US"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614031" y="627322"/>
            <a:ext cx="7256720" cy="56433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40032"/>
          </a:xfrm>
        </p:spPr>
        <p:txBody>
          <a:bodyPr>
            <a:normAutofit fontScale="90000"/>
          </a:bodyPr>
          <a:lstStyle/>
          <a:p>
            <a:endParaRPr lang="en-US"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629979" y="563527"/>
            <a:ext cx="6993566" cy="58372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7467600" cy="161297"/>
          </a:xfrm>
        </p:spPr>
        <p:txBody>
          <a:bodyPr>
            <a:normAutofit fontScale="90000"/>
          </a:bodyPr>
          <a:lstStyle/>
          <a:p>
            <a:endParaRPr lang="en-US" dirty="0"/>
          </a:p>
        </p:txBody>
      </p:sp>
      <p:pic>
        <p:nvPicPr>
          <p:cNvPr id="5122" name="Picture 2"/>
          <p:cNvPicPr>
            <a:picLocks noGrp="1" noChangeAspect="1" noChangeArrowheads="1"/>
          </p:cNvPicPr>
          <p:nvPr>
            <p:ph sz="quarter" idx="1"/>
          </p:nvPr>
        </p:nvPicPr>
        <p:blipFill>
          <a:blip r:embed="rId2"/>
          <a:srcRect/>
          <a:stretch>
            <a:fillRect/>
          </a:stretch>
        </p:blipFill>
        <p:spPr bwMode="auto">
          <a:xfrm>
            <a:off x="789467" y="574159"/>
            <a:ext cx="6507126" cy="5658367"/>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7467600" cy="171929"/>
          </a:xfrm>
        </p:spPr>
        <p:txBody>
          <a:bodyPr>
            <a:normAutofit fontScale="90000"/>
          </a:bodyPr>
          <a:lstStyle/>
          <a:p>
            <a:endParaRPr lang="en-US" dirty="0"/>
          </a:p>
        </p:txBody>
      </p:sp>
      <p:pic>
        <p:nvPicPr>
          <p:cNvPr id="6146" name="Picture 2"/>
          <p:cNvPicPr>
            <a:picLocks noGrp="1" noChangeAspect="1" noChangeArrowheads="1"/>
          </p:cNvPicPr>
          <p:nvPr>
            <p:ph sz="quarter" idx="1"/>
          </p:nvPr>
        </p:nvPicPr>
        <p:blipFill>
          <a:blip r:embed="rId2"/>
          <a:srcRect/>
          <a:stretch>
            <a:fillRect/>
          </a:stretch>
        </p:blipFill>
        <p:spPr bwMode="auto">
          <a:xfrm>
            <a:off x="661877" y="584791"/>
            <a:ext cx="6594844" cy="563344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8134"/>
          </a:xfrm>
        </p:spPr>
        <p:txBody>
          <a:bodyPr>
            <a:normAutofit fontScale="90000"/>
          </a:bodyPr>
          <a:lstStyle/>
          <a:p>
            <a:endParaRPr lang="en-US" dirty="0"/>
          </a:p>
        </p:txBody>
      </p:sp>
      <p:pic>
        <p:nvPicPr>
          <p:cNvPr id="7170" name="Picture 2"/>
          <p:cNvPicPr>
            <a:picLocks noGrp="1" noChangeAspect="1" noChangeArrowheads="1"/>
          </p:cNvPicPr>
          <p:nvPr>
            <p:ph sz="quarter" idx="1"/>
          </p:nvPr>
        </p:nvPicPr>
        <p:blipFill>
          <a:blip r:embed="rId2"/>
          <a:srcRect/>
          <a:stretch>
            <a:fillRect/>
          </a:stretch>
        </p:blipFill>
        <p:spPr bwMode="auto">
          <a:xfrm>
            <a:off x="598082" y="839972"/>
            <a:ext cx="7129130" cy="54864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25092"/>
          </a:xfrm>
        </p:spPr>
        <p:txBody>
          <a:bodyPr>
            <a:normAutofit fontScale="90000"/>
          </a:bodyPr>
          <a:lstStyle/>
          <a:p>
            <a:endParaRPr lang="en-US" dirty="0"/>
          </a:p>
        </p:txBody>
      </p:sp>
      <p:pic>
        <p:nvPicPr>
          <p:cNvPr id="8194" name="Picture 2"/>
          <p:cNvPicPr>
            <a:picLocks noGrp="1" noChangeAspect="1" noChangeArrowheads="1"/>
          </p:cNvPicPr>
          <p:nvPr>
            <p:ph sz="quarter" idx="1"/>
          </p:nvPr>
        </p:nvPicPr>
        <p:blipFill>
          <a:blip r:embed="rId2"/>
          <a:srcRect/>
          <a:stretch>
            <a:fillRect/>
          </a:stretch>
        </p:blipFill>
        <p:spPr bwMode="auto">
          <a:xfrm>
            <a:off x="996803" y="882503"/>
            <a:ext cx="6610792" cy="5378598"/>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7467600" cy="193195"/>
          </a:xfrm>
        </p:spPr>
        <p:txBody>
          <a:bodyPr>
            <a:normAutofit fontScale="90000"/>
          </a:bodyPr>
          <a:lstStyle/>
          <a:p>
            <a:endParaRPr lang="en-US" dirty="0"/>
          </a:p>
        </p:txBody>
      </p:sp>
      <p:pic>
        <p:nvPicPr>
          <p:cNvPr id="9218" name="Picture 2"/>
          <p:cNvPicPr>
            <a:picLocks noGrp="1" noChangeAspect="1" noChangeArrowheads="1"/>
          </p:cNvPicPr>
          <p:nvPr>
            <p:ph sz="quarter" idx="1"/>
          </p:nvPr>
        </p:nvPicPr>
        <p:blipFill>
          <a:blip r:embed="rId2"/>
          <a:srcRect/>
          <a:stretch>
            <a:fillRect/>
          </a:stretch>
        </p:blipFill>
        <p:spPr bwMode="auto">
          <a:xfrm>
            <a:off x="709723" y="595424"/>
            <a:ext cx="6658640" cy="5670439"/>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Importance of Oral Communication</a:t>
            </a:r>
          </a:p>
        </p:txBody>
      </p:sp>
      <p:sp>
        <p:nvSpPr>
          <p:cNvPr id="3" name="Content Placeholder 2"/>
          <p:cNvSpPr>
            <a:spLocks noGrp="1"/>
          </p:cNvSpPr>
          <p:nvPr>
            <p:ph idx="1"/>
          </p:nvPr>
        </p:nvSpPr>
        <p:spPr/>
        <p:txBody>
          <a:bodyPr/>
          <a:lstStyle/>
          <a:p>
            <a:r>
              <a:t>• Builds relationships and teamwork</a:t>
            </a:r>
          </a:p>
          <a:p>
            <a:r>
              <a:t>• Enhances learning and understanding</a:t>
            </a:r>
          </a:p>
          <a:p>
            <a:r>
              <a:t>• Develops leadership and influence</a:t>
            </a:r>
          </a:p>
          <a:p>
            <a:r>
              <a:t>• Essential for professional success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Qualities of Good Oral Communication</a:t>
            </a:r>
          </a:p>
        </p:txBody>
      </p:sp>
      <p:sp>
        <p:nvSpPr>
          <p:cNvPr id="3" name="Content Placeholder 2"/>
          <p:cNvSpPr>
            <a:spLocks noGrp="1"/>
          </p:cNvSpPr>
          <p:nvPr>
            <p:ph idx="1"/>
          </p:nvPr>
        </p:nvSpPr>
        <p:spPr/>
        <p:txBody>
          <a:bodyPr/>
          <a:lstStyle/>
          <a:p>
            <a:pPr>
              <a:buNone/>
            </a:pPr>
            <a:r>
              <a:t>• Confidence – speak boldly</a:t>
            </a:r>
          </a:p>
          <a:p>
            <a:pPr>
              <a:buNone/>
            </a:pPr>
            <a:r>
              <a:t>• Clarity – use simple, clear language</a:t>
            </a:r>
          </a:p>
          <a:p>
            <a:pPr>
              <a:buNone/>
            </a:pPr>
            <a:r>
              <a:t>• Fluency – smooth flow of speech</a:t>
            </a:r>
          </a:p>
          <a:p>
            <a:pPr>
              <a:buNone/>
            </a:pPr>
            <a:r>
              <a:t>• Active Listening – respond appropriately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Confidence</a:t>
            </a:r>
            <a:endParaRPr lang="en-US" b="1" u="sng" dirty="0"/>
          </a:p>
        </p:txBody>
      </p:sp>
      <p:sp>
        <p:nvSpPr>
          <p:cNvPr id="3" name="Content Placeholder 2"/>
          <p:cNvSpPr>
            <a:spLocks noGrp="1"/>
          </p:cNvSpPr>
          <p:nvPr>
            <p:ph idx="1"/>
          </p:nvPr>
        </p:nvSpPr>
        <p:spPr/>
        <p:txBody>
          <a:bodyPr/>
          <a:lstStyle/>
          <a:p>
            <a:r>
              <a:rPr lang="en-US" dirty="0" smtClean="0"/>
              <a:t>Confidence in communication is the self-assurance to express thoughts clearly, build rapport, and persuade others effectively. To build it, prepare and practice, use positive and assertive language, maintain confident body language (good posture, steady eye contact, relaxed gestures), and focus on your audience's needs rather than self-judgment. Listening actively, being mindful of others, avoiding filler words, and learning from mistakes are also key to becoming a confident communicator.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latin typeface="Arial Black" panose="020B0A04020102020204" pitchFamily="34" charset="0"/>
              </a:rPr>
              <a:t>ORAL COMMUNICATION</a:t>
            </a:r>
            <a:endParaRPr lang="en-US" sz="4000" b="1" u="sng" dirty="0">
              <a:latin typeface="Arial Black" panose="020B0A04020102020204" pitchFamily="34" charset="0"/>
            </a:endParaRPr>
          </a:p>
        </p:txBody>
      </p:sp>
      <p:sp>
        <p:nvSpPr>
          <p:cNvPr id="3" name="TextBox 2"/>
          <p:cNvSpPr txBox="1"/>
          <p:nvPr/>
        </p:nvSpPr>
        <p:spPr>
          <a:xfrm>
            <a:off x="479453" y="1459491"/>
            <a:ext cx="8320635" cy="2862322"/>
          </a:xfrm>
          <a:prstGeom prst="rect">
            <a:avLst/>
          </a:prstGeom>
          <a:noFill/>
        </p:spPr>
        <p:txBody>
          <a:bodyPr wrap="square" rtlCol="0">
            <a:spAutoFit/>
          </a:bodyPr>
          <a:lstStyle/>
          <a:p>
            <a:r>
              <a:rPr lang="en-US" sz="2000" dirty="0" smtClean="0"/>
              <a:t>   </a:t>
            </a:r>
          </a:p>
          <a:p>
            <a:endParaRPr lang="en-US" sz="2000" b="1" u="sng" dirty="0" smtClean="0">
              <a:latin typeface="Arial" panose="020B0604020202020204" pitchFamily="34" charset="0"/>
              <a:cs typeface="Arial" panose="020B0604020202020204" pitchFamily="34" charset="0"/>
            </a:endParaRPr>
          </a:p>
          <a:p>
            <a:r>
              <a:rPr lang="en-US" sz="2000" b="1" u="sng" dirty="0" smtClean="0">
                <a:latin typeface="Arial" panose="020B0604020202020204" pitchFamily="34" charset="0"/>
                <a:cs typeface="Arial" panose="020B0604020202020204" pitchFamily="34" charset="0"/>
              </a:rPr>
              <a:t>Meaning:-</a:t>
            </a:r>
          </a:p>
          <a:p>
            <a:r>
              <a:rPr lang="en-US" sz="2000" dirty="0" smtClean="0"/>
              <a:t>Oral communication is the interchange of verbal messages between sender and receiver . In oral communication , the sender &amp; receiver exchange their thoughts or ideas verbally either face to face discussion or through any mechanical or electrical device like telephone ,etc. In business oral communication is used more than written communication . It is more natural and informal. </a:t>
            </a:r>
            <a:endParaRPr lang="en-US" sz="2000" dirty="0"/>
          </a:p>
        </p:txBody>
      </p:sp>
      <p:sp>
        <p:nvSpPr>
          <p:cNvPr id="4" name="TextBox 3"/>
          <p:cNvSpPr txBox="1"/>
          <p:nvPr/>
        </p:nvSpPr>
        <p:spPr>
          <a:xfrm>
            <a:off x="570488" y="3220631"/>
            <a:ext cx="8120358" cy="707886"/>
          </a:xfrm>
          <a:prstGeom prst="rect">
            <a:avLst/>
          </a:prstGeom>
          <a:noFill/>
        </p:spPr>
        <p:txBody>
          <a:bodyPr wrap="square" rtlCol="0">
            <a:spAutoFit/>
          </a:bodyPr>
          <a:lstStyle/>
          <a:p>
            <a:endParaRPr lang="en-US" sz="2000" b="1" u="sng" dirty="0" smtClean="0"/>
          </a:p>
          <a:p>
            <a:endParaRPr lang="en-US" sz="2000" b="1" u="sng" dirty="0" smtClean="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835088" y="4610100"/>
            <a:ext cx="2666801" cy="2011038"/>
          </a:xfrm>
          <a:prstGeom prst="rect">
            <a:avLst/>
          </a:prstGeom>
        </p:spPr>
      </p:pic>
    </p:spTree>
    <p:extLst>
      <p:ext uri="{BB962C8B-B14F-4D97-AF65-F5344CB8AC3E}">
        <p14:creationId xmlns:p14="http://schemas.microsoft.com/office/powerpoint/2010/main" xmlns="" val="18026519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t>Why Confidence Matters</a:t>
            </a:r>
            <a:br>
              <a:rPr lang="en-US" b="1" u="sng" dirty="0" smtClean="0"/>
            </a:br>
            <a:endParaRPr lang="en-US" b="1" u="sng" dirty="0"/>
          </a:p>
        </p:txBody>
      </p:sp>
      <p:sp>
        <p:nvSpPr>
          <p:cNvPr id="3" name="Content Placeholder 2"/>
          <p:cNvSpPr>
            <a:spLocks noGrp="1"/>
          </p:cNvSpPr>
          <p:nvPr>
            <p:ph idx="1"/>
          </p:nvPr>
        </p:nvSpPr>
        <p:spPr/>
        <p:txBody>
          <a:bodyPr>
            <a:normAutofit fontScale="92500" lnSpcReduction="10000"/>
          </a:bodyPr>
          <a:lstStyle/>
          <a:p>
            <a:r>
              <a:rPr lang="en-US" b="1" dirty="0" smtClean="0"/>
              <a:t>Clear &amp; Impactful Message:</a:t>
            </a:r>
            <a:endParaRPr lang="en-US" dirty="0" smtClean="0"/>
          </a:p>
          <a:p>
            <a:pPr fontAlgn="ctr"/>
            <a:r>
              <a:rPr lang="en-US" dirty="0" smtClean="0"/>
              <a:t>When you believe in what you are saying, your message comes across with clarity and conviction. </a:t>
            </a:r>
          </a:p>
          <a:p>
            <a:r>
              <a:rPr lang="en-US" b="1" dirty="0" smtClean="0"/>
              <a:t>Builds Trust:</a:t>
            </a:r>
            <a:endParaRPr lang="en-US" dirty="0" smtClean="0"/>
          </a:p>
          <a:p>
            <a:pPr fontAlgn="ctr"/>
            <a:r>
              <a:rPr lang="en-US" dirty="0" smtClean="0"/>
              <a:t>A confident communicator establishes credibility and authority, making listeners more likely to trust and engage with them. </a:t>
            </a:r>
          </a:p>
          <a:p>
            <a:r>
              <a:rPr lang="en-US" b="1" dirty="0" smtClean="0"/>
              <a:t>Captures Attention:</a:t>
            </a:r>
            <a:endParaRPr lang="en-US" dirty="0" smtClean="0"/>
          </a:p>
          <a:p>
            <a:r>
              <a:rPr lang="en-US" dirty="0" smtClean="0"/>
              <a:t>Confidence helps you capture and maintain your audience's attention, preventing your message from being lost.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406"/>
            <a:ext cx="8229600" cy="914400"/>
          </a:xfrm>
        </p:spPr>
        <p:txBody>
          <a:bodyPr>
            <a:normAutofit fontScale="90000"/>
          </a:bodyPr>
          <a:lstStyle/>
          <a:p>
            <a:pPr algn="ctr"/>
            <a:r>
              <a:rPr lang="en-US" dirty="0" smtClean="0"/>
              <a:t>Developing Confident Communication Skills</a:t>
            </a:r>
            <a:endParaRPr lang="en-US" dirty="0"/>
          </a:p>
        </p:txBody>
      </p:sp>
      <p:sp>
        <p:nvSpPr>
          <p:cNvPr id="3" name="Content Placeholder 2"/>
          <p:cNvSpPr>
            <a:spLocks noGrp="1"/>
          </p:cNvSpPr>
          <p:nvPr>
            <p:ph idx="1"/>
          </p:nvPr>
        </p:nvSpPr>
        <p:spPr>
          <a:xfrm>
            <a:off x="457200" y="1178805"/>
            <a:ext cx="8229600" cy="5519449"/>
          </a:xfrm>
        </p:spPr>
        <p:txBody>
          <a:bodyPr>
            <a:normAutofit fontScale="70000" lnSpcReduction="20000"/>
          </a:bodyPr>
          <a:lstStyle/>
          <a:p>
            <a:r>
              <a:rPr lang="en-US" b="1" u="sng" dirty="0" smtClean="0"/>
              <a:t>Preparation and Practice</a:t>
            </a:r>
            <a:r>
              <a:rPr lang="en-US" b="1" dirty="0" smtClean="0"/>
              <a:t>:</a:t>
            </a:r>
            <a:endParaRPr lang="en-US" dirty="0" smtClean="0"/>
          </a:p>
          <a:p>
            <a:pPr fontAlgn="ctr"/>
            <a:r>
              <a:rPr lang="en-US" dirty="0" smtClean="0"/>
              <a:t>Know your purpose and goals, and then prepare your message thoroughly. Practice in front of a mirror, with a supportive friend, or by observing and learning from confident communicators. </a:t>
            </a:r>
          </a:p>
          <a:p>
            <a:r>
              <a:rPr lang="en-US" b="1" u="sng" dirty="0" smtClean="0"/>
              <a:t>Confident Body Language</a:t>
            </a:r>
            <a:r>
              <a:rPr lang="en-US" b="1" dirty="0" smtClean="0"/>
              <a:t>:</a:t>
            </a:r>
            <a:endParaRPr lang="en-US" dirty="0" smtClean="0"/>
          </a:p>
          <a:p>
            <a:pPr fontAlgn="ctr"/>
            <a:r>
              <a:rPr lang="en-US" dirty="0" smtClean="0"/>
              <a:t>Use open and relaxed postures, maintain good eye contact, and use appropriate gestures. A friendly smile can also convey confidence. </a:t>
            </a:r>
          </a:p>
          <a:p>
            <a:r>
              <a:rPr lang="en-US" b="1" u="sng" dirty="0" smtClean="0"/>
              <a:t>Positive and Assertive Language</a:t>
            </a:r>
            <a:r>
              <a:rPr lang="en-US" b="1" dirty="0" smtClean="0"/>
              <a:t>:</a:t>
            </a:r>
            <a:endParaRPr lang="en-US" dirty="0" smtClean="0"/>
          </a:p>
          <a:p>
            <a:pPr fontAlgn="ctr"/>
            <a:r>
              <a:rPr lang="en-US" dirty="0" smtClean="0"/>
              <a:t>Use clear, assertive language and avoid words like "but," opting for "and" instead. Be positive and focus on solutions rather than problems. </a:t>
            </a:r>
          </a:p>
          <a:p>
            <a:r>
              <a:rPr lang="en-US" b="1" u="sng" dirty="0" smtClean="0"/>
              <a:t>Focus on Your Audience</a:t>
            </a:r>
            <a:r>
              <a:rPr lang="en-US" b="1" dirty="0" smtClean="0"/>
              <a:t>:</a:t>
            </a:r>
            <a:endParaRPr lang="en-US" dirty="0" smtClean="0"/>
          </a:p>
          <a:p>
            <a:pPr fontAlgn="ctr"/>
            <a:r>
              <a:rPr lang="en-US" dirty="0" smtClean="0"/>
              <a:t>Understand what your audience needs from the interaction, rather than focusing solely on yourself. This shift in focus can reduce anxiety and increase effectiveness. </a:t>
            </a:r>
          </a:p>
          <a:p>
            <a:r>
              <a:rPr lang="en-US" b="1" u="sng" dirty="0" smtClean="0"/>
              <a:t>Mindfulness and Active Listening</a:t>
            </a:r>
            <a:r>
              <a:rPr lang="en-US" b="1" dirty="0" smtClean="0"/>
              <a:t>:</a:t>
            </a:r>
            <a:endParaRPr lang="en-US" dirty="0" smtClean="0"/>
          </a:p>
          <a:p>
            <a:pPr fontAlgn="ctr"/>
            <a:r>
              <a:rPr lang="en-US" dirty="0" smtClean="0"/>
              <a:t>Stay calm during interactions and be mindful of the other person. Listen actively to understand their perspective before responding. </a:t>
            </a:r>
          </a:p>
          <a:p>
            <a:r>
              <a:rPr lang="en-US" b="1" u="sng" dirty="0" smtClean="0"/>
              <a:t>Learn and Grow</a:t>
            </a:r>
            <a:r>
              <a:rPr lang="en-US" b="1" dirty="0" smtClean="0"/>
              <a:t>:</a:t>
            </a:r>
            <a:endParaRPr lang="en-US" dirty="0" smtClean="0"/>
          </a:p>
          <a:p>
            <a:r>
              <a:rPr lang="en-US" dirty="0" smtClean="0"/>
              <a:t>Be open to feedback and willing to learn from mistakes. This helps you improve and grow as a communicator.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Clarity</a:t>
            </a:r>
            <a:endParaRPr lang="en-US" b="1" u="sng" dirty="0"/>
          </a:p>
        </p:txBody>
      </p:sp>
      <p:sp>
        <p:nvSpPr>
          <p:cNvPr id="3" name="Content Placeholder 2"/>
          <p:cNvSpPr>
            <a:spLocks noGrp="1"/>
          </p:cNvSpPr>
          <p:nvPr>
            <p:ph idx="1"/>
          </p:nvPr>
        </p:nvSpPr>
        <p:spPr/>
        <p:txBody>
          <a:bodyPr/>
          <a:lstStyle/>
          <a:p>
            <a:r>
              <a:rPr lang="en-US" dirty="0" smtClean="0"/>
              <a:t>In oral communication clarity is the ability to express ideas precisely and understandably, avoiding confusion and ambiguity for your audience. To achieve this, use simple language, avoid jargon, limit complex sentences, focus on one idea at a time, and consider your audience's knowledge level. Improving clarity also involves active listening, seeking feedback, and ensuring your physical delivery is clear, as mumbling or fast speech can hinder comprehension.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b="1" u="sng" dirty="0" smtClean="0"/>
              <a:t>Key Principles of Clear Communication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fontAlgn="ctr"/>
            <a:r>
              <a:rPr lang="en-US" b="1" dirty="0" smtClean="0"/>
              <a:t>Simple Language:</a:t>
            </a:r>
            <a:r>
              <a:rPr lang="en-US" dirty="0" smtClean="0"/>
              <a:t> Use plain, direct language instead of complex, technical terms or jargon. </a:t>
            </a:r>
          </a:p>
          <a:p>
            <a:pPr fontAlgn="ctr"/>
            <a:r>
              <a:rPr lang="en-US" b="1" dirty="0" smtClean="0"/>
              <a:t>Conciseness:</a:t>
            </a:r>
            <a:r>
              <a:rPr lang="en-US" dirty="0" smtClean="0"/>
              <a:t> Focus on key points and avoid unnecessary details that can confuse the message. </a:t>
            </a:r>
          </a:p>
          <a:p>
            <a:pPr fontAlgn="ctr"/>
            <a:r>
              <a:rPr lang="en-US" b="1" dirty="0" smtClean="0"/>
              <a:t>Single Idea per Sentence:</a:t>
            </a:r>
            <a:r>
              <a:rPr lang="en-US" dirty="0" smtClean="0"/>
              <a:t> Address one concept at a time to make it easier for the listener to follow. </a:t>
            </a:r>
          </a:p>
          <a:p>
            <a:pPr fontAlgn="ctr"/>
            <a:r>
              <a:rPr lang="en-US" b="1" dirty="0" smtClean="0"/>
              <a:t>Audience Awareness:</a:t>
            </a:r>
            <a:r>
              <a:rPr lang="en-US" dirty="0" smtClean="0"/>
              <a:t> Tailor your message to the audience's understanding, avoiding overly complex or unfamiliar terminology. </a:t>
            </a:r>
          </a:p>
          <a:p>
            <a:r>
              <a:rPr lang="en-US" b="1" dirty="0" smtClean="0"/>
              <a:t>Active Voice:</a:t>
            </a:r>
            <a:r>
              <a:rPr lang="en-US" dirty="0" smtClean="0"/>
              <a:t> Employ an active voice to create direct and clear sentences.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t>Why Clarity Matters</a:t>
            </a:r>
            <a:br>
              <a:rPr lang="en-US" sz="4000" b="1" u="sng" dirty="0" smtClean="0"/>
            </a:br>
            <a:endParaRPr lang="en-US" sz="4000" b="1" u="sng" dirty="0"/>
          </a:p>
        </p:txBody>
      </p:sp>
      <p:sp>
        <p:nvSpPr>
          <p:cNvPr id="3" name="Content Placeholder 2"/>
          <p:cNvSpPr>
            <a:spLocks noGrp="1"/>
          </p:cNvSpPr>
          <p:nvPr>
            <p:ph idx="1"/>
          </p:nvPr>
        </p:nvSpPr>
        <p:spPr/>
        <p:txBody>
          <a:bodyPr>
            <a:normAutofit fontScale="92500" lnSpcReduction="20000"/>
          </a:bodyPr>
          <a:lstStyle/>
          <a:p>
            <a:r>
              <a:rPr lang="en-US" b="1" dirty="0" smtClean="0"/>
              <a:t>Prevents Misunderstanding:</a:t>
            </a:r>
            <a:endParaRPr lang="en-US" dirty="0" smtClean="0"/>
          </a:p>
          <a:p>
            <a:pPr fontAlgn="ctr"/>
            <a:r>
              <a:rPr lang="en-US" dirty="0" smtClean="0"/>
              <a:t>Clear communication ensures the message is received as intended, reducing misinterpretations. </a:t>
            </a:r>
          </a:p>
          <a:p>
            <a:r>
              <a:rPr lang="en-US" b="1" dirty="0" smtClean="0"/>
              <a:t>Boosts Confidence:</a:t>
            </a:r>
            <a:endParaRPr lang="en-US" dirty="0" smtClean="0"/>
          </a:p>
          <a:p>
            <a:pPr fontAlgn="ctr"/>
            <a:r>
              <a:rPr lang="en-US" dirty="0" smtClean="0"/>
              <a:t>A clear message makes the audience feel confident in the information shared. </a:t>
            </a:r>
          </a:p>
          <a:p>
            <a:r>
              <a:rPr lang="en-US" b="1" dirty="0" smtClean="0"/>
              <a:t>Enhances Credibility:</a:t>
            </a:r>
            <a:endParaRPr lang="en-US" dirty="0" smtClean="0"/>
          </a:p>
          <a:p>
            <a:pPr fontAlgn="ctr"/>
            <a:r>
              <a:rPr lang="en-US" dirty="0" smtClean="0"/>
              <a:t>Clear speech projects knowledge and builds trust in your abilities. </a:t>
            </a:r>
          </a:p>
          <a:p>
            <a:r>
              <a:rPr lang="en-US" b="1" dirty="0" smtClean="0"/>
              <a:t>Drives Action:</a:t>
            </a:r>
            <a:endParaRPr lang="en-US" dirty="0" smtClean="0"/>
          </a:p>
          <a:p>
            <a:r>
              <a:rPr lang="en-US" dirty="0" smtClean="0"/>
              <a:t>When a message is clear, the audience is more likely to understand and act on it.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05223"/>
          </a:xfrm>
        </p:spPr>
        <p:txBody>
          <a:bodyPr>
            <a:noAutofit/>
          </a:bodyPr>
          <a:lstStyle/>
          <a:p>
            <a:pPr algn="ctr"/>
            <a:r>
              <a:rPr lang="en-US" sz="4000" b="1" u="sng" dirty="0" smtClean="0"/>
              <a:t>Tips to Improve Clarity</a:t>
            </a:r>
            <a:br>
              <a:rPr lang="en-US" sz="4000" b="1" u="sng" dirty="0" smtClean="0"/>
            </a:br>
            <a:endParaRPr lang="en-US" sz="4000" b="1" u="sng" dirty="0"/>
          </a:p>
        </p:txBody>
      </p:sp>
      <p:sp>
        <p:nvSpPr>
          <p:cNvPr id="3" name="Content Placeholder 2"/>
          <p:cNvSpPr>
            <a:spLocks noGrp="1"/>
          </p:cNvSpPr>
          <p:nvPr>
            <p:ph idx="1"/>
          </p:nvPr>
        </p:nvSpPr>
        <p:spPr/>
        <p:txBody>
          <a:bodyPr>
            <a:normAutofit fontScale="92500" lnSpcReduction="20000"/>
          </a:bodyPr>
          <a:lstStyle/>
          <a:p>
            <a:pPr fontAlgn="ctr"/>
            <a:r>
              <a:rPr lang="en-US" b="1" dirty="0" smtClean="0"/>
              <a:t>Define your Purpose:</a:t>
            </a:r>
            <a:r>
              <a:rPr lang="en-US" dirty="0" smtClean="0"/>
              <a:t> Know exactly what you want to convey before you start speaking. </a:t>
            </a:r>
          </a:p>
          <a:p>
            <a:pPr fontAlgn="ctr"/>
            <a:r>
              <a:rPr lang="en-US" b="1" dirty="0" smtClean="0"/>
              <a:t>Use Clear Enunciation:</a:t>
            </a:r>
            <a:r>
              <a:rPr lang="en-US" dirty="0" smtClean="0"/>
              <a:t> Speak clearly and at a moderate pace so your words are understood. </a:t>
            </a:r>
          </a:p>
          <a:p>
            <a:pPr fontAlgn="ctr"/>
            <a:r>
              <a:rPr lang="en-US" b="1" dirty="0" smtClean="0"/>
              <a:t>Avoid Unnecessary Terms:</a:t>
            </a:r>
            <a:r>
              <a:rPr lang="en-US" dirty="0" smtClean="0"/>
              <a:t> Limit or omit slang, idioms, and excessive technical jargon. </a:t>
            </a:r>
          </a:p>
          <a:p>
            <a:pPr fontAlgn="ctr"/>
            <a:r>
              <a:rPr lang="en-US" b="1" dirty="0" smtClean="0"/>
              <a:t>Seek Feedback:</a:t>
            </a:r>
            <a:r>
              <a:rPr lang="en-US" dirty="0" smtClean="0"/>
              <a:t> Ask your audience for clarification to ensure your message was understood correctly. </a:t>
            </a:r>
          </a:p>
          <a:p>
            <a:pPr fontAlgn="ctr"/>
            <a:r>
              <a:rPr lang="en-US" b="1" dirty="0" smtClean="0"/>
              <a:t>Structure Your Message:</a:t>
            </a:r>
            <a:r>
              <a:rPr lang="en-US" dirty="0" smtClean="0"/>
              <a:t> Organize your thoughts logically so the information flows smoothly. </a:t>
            </a:r>
          </a:p>
          <a:p>
            <a:r>
              <a:rPr lang="en-US" b="1" dirty="0" smtClean="0"/>
              <a:t>Be Consistent:</a:t>
            </a:r>
            <a:r>
              <a:rPr lang="en-US" dirty="0" smtClean="0"/>
              <a:t> Consistent clarity builds trust and credibility with your listeners.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tretch>
            <a:fillRect/>
          </a:stretch>
        </p:blipFill>
        <p:spPr bwMode="auto">
          <a:xfrm>
            <a:off x="1852612" y="2367756"/>
            <a:ext cx="5438775" cy="352425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Fluency</a:t>
            </a:r>
            <a:endParaRPr lang="en-US" b="1" u="sng" dirty="0"/>
          </a:p>
        </p:txBody>
      </p:sp>
      <p:sp>
        <p:nvSpPr>
          <p:cNvPr id="3" name="Content Placeholder 2"/>
          <p:cNvSpPr>
            <a:spLocks noGrp="1"/>
          </p:cNvSpPr>
          <p:nvPr>
            <p:ph idx="1"/>
          </p:nvPr>
        </p:nvSpPr>
        <p:spPr/>
        <p:txBody>
          <a:bodyPr>
            <a:normAutofit lnSpcReduction="10000"/>
          </a:bodyPr>
          <a:lstStyle/>
          <a:p>
            <a:r>
              <a:rPr lang="en-US" dirty="0" smtClean="0"/>
              <a:t>Oral communication fluency is the ability to express thoughts clearly, confidently, and naturally in spoken language, characterized by a smooth, effortless speech rate, appropriate pauses, and correct rhythm, intonation, and stress. It involves more than just speaking fast; it emphasizes ease and accuracy, allowing the speaker to understand and be understood by others without significant hesitation or cognitive effort. Developing oral fluency involves activities like listening and repeating, practicing with familiar topics, and focusing on speech rate, pauses, and formulaic expressions to improve conversational flow.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Fluency refers to the ability to speak, write, or comprehend a language with ease and accuracy. It is essential to effective communication, mainly when clear and concise communication is critical. Fluency is not just about speaking or writing swiftly; it is about expressing oneself clearly, confidently, and accurately.</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t>Key Aspects of Oral Fluency</a:t>
            </a:r>
            <a:br>
              <a:rPr lang="en-US" sz="4000" b="1" u="sng" dirty="0" smtClean="0"/>
            </a:br>
            <a:endParaRPr lang="en-US" sz="4000" b="1" u="sng" dirty="0"/>
          </a:p>
        </p:txBody>
      </p:sp>
      <p:sp>
        <p:nvSpPr>
          <p:cNvPr id="3" name="Content Placeholder 2"/>
          <p:cNvSpPr>
            <a:spLocks noGrp="1"/>
          </p:cNvSpPr>
          <p:nvPr>
            <p:ph idx="1"/>
          </p:nvPr>
        </p:nvSpPr>
        <p:spPr/>
        <p:txBody>
          <a:bodyPr>
            <a:normAutofit fontScale="92500" lnSpcReduction="20000"/>
          </a:bodyPr>
          <a:lstStyle/>
          <a:p>
            <a:pPr fontAlgn="ctr"/>
            <a:r>
              <a:rPr lang="en-US" b="1" dirty="0" smtClean="0"/>
              <a:t>Speech Rate</a:t>
            </a:r>
            <a:r>
              <a:rPr lang="en-US" dirty="0" smtClean="0"/>
              <a:t>: A natural and consistent pace of speech. </a:t>
            </a:r>
          </a:p>
          <a:p>
            <a:pPr fontAlgn="ctr"/>
            <a:r>
              <a:rPr lang="en-US" b="1" dirty="0" smtClean="0"/>
              <a:t>Pausing</a:t>
            </a:r>
            <a:r>
              <a:rPr lang="en-US" dirty="0" smtClean="0"/>
              <a:t>: Using pauses effectively and pausing less frequently between words and ideas. </a:t>
            </a:r>
          </a:p>
          <a:p>
            <a:pPr fontAlgn="ctr"/>
            <a:r>
              <a:rPr lang="en-US" b="1" dirty="0" smtClean="0"/>
              <a:t>Length of Speech Runs</a:t>
            </a:r>
            <a:r>
              <a:rPr lang="en-US" dirty="0" smtClean="0"/>
              <a:t>: The ability to speak in longer, uninterrupted phrases or sentences. </a:t>
            </a:r>
          </a:p>
          <a:p>
            <a:pPr fontAlgn="ctr"/>
            <a:r>
              <a:rPr lang="en-US" b="1" dirty="0" smtClean="0"/>
              <a:t>Rhythm and Intonation</a:t>
            </a:r>
            <a:r>
              <a:rPr lang="en-US" dirty="0" smtClean="0"/>
              <a:t>: The natural stress, pitch, and stress patterns of a language. </a:t>
            </a:r>
          </a:p>
          <a:p>
            <a:pPr fontAlgn="ctr"/>
            <a:r>
              <a:rPr lang="en-US" b="1" dirty="0" smtClean="0"/>
              <a:t>Linking</a:t>
            </a:r>
            <a:r>
              <a:rPr lang="en-US" dirty="0" smtClean="0"/>
              <a:t>: Connecting sounds and words together smoothly to create a continuous flow. </a:t>
            </a:r>
          </a:p>
          <a:p>
            <a:pPr fontAlgn="ctr"/>
            <a:r>
              <a:rPr lang="en-US" b="1" dirty="0" smtClean="0"/>
              <a:t>Effortless Delivery</a:t>
            </a:r>
            <a:r>
              <a:rPr lang="en-US" dirty="0" smtClean="0"/>
              <a:t>: Expressing oneself with ease and spontaneity, without noticeable cognitive effort. </a:t>
            </a:r>
          </a:p>
          <a:p>
            <a:r>
              <a:rPr lang="en-US" b="1" dirty="0" smtClean="0"/>
              <a:t>Clarity</a:t>
            </a:r>
            <a:r>
              <a:rPr lang="en-US" dirty="0" smtClean="0"/>
              <a:t>: The ability to be easily understood by others.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Definition</a:t>
            </a:r>
          </a:p>
        </p:txBody>
      </p:sp>
      <p:sp>
        <p:nvSpPr>
          <p:cNvPr id="3" name="Content Placeholder 2"/>
          <p:cNvSpPr>
            <a:spLocks noGrp="1"/>
          </p:cNvSpPr>
          <p:nvPr>
            <p:ph idx="1"/>
          </p:nvPr>
        </p:nvSpPr>
        <p:spPr/>
        <p:txBody>
          <a:bodyPr>
            <a:normAutofit/>
          </a:bodyPr>
          <a:lstStyle/>
          <a:p>
            <a:pPr algn="just"/>
            <a:r>
              <a:t>Oral communication is the process of exchanging ideas, information, or feelings through spoken words. It involves both speaking and </a:t>
            </a:r>
            <a:r>
              <a:rPr/>
              <a:t>listening</a:t>
            </a:r>
            <a:r>
              <a:rPr smtClean="0"/>
              <a:t>.</a:t>
            </a:r>
            <a:endParaRPr lang="en-US" dirty="0" smtClean="0"/>
          </a:p>
          <a:p>
            <a:pPr algn="just">
              <a:buNone/>
            </a:pPr>
            <a:endParaRPr lang="en-US" dirty="0" smtClean="0"/>
          </a:p>
          <a:p>
            <a:pPr algn="just"/>
            <a:r>
              <a:rPr lang="en-US" dirty="0" smtClean="0"/>
              <a:t>According to university of Virginia , Oral communication Competency report ,”Oral communication is defined as the effective interpretation , composition, and presentation of information , ideas and values to a specific audience.”</a:t>
            </a:r>
          </a:p>
          <a:p>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73869"/>
          </a:xfrm>
        </p:spPr>
        <p:txBody>
          <a:bodyPr>
            <a:noAutofit/>
          </a:bodyPr>
          <a:lstStyle/>
          <a:p>
            <a:pPr algn="ctr"/>
            <a:r>
              <a:rPr lang="en-US" sz="4000" b="1" u="sng" dirty="0" smtClean="0"/>
              <a:t>How to Develop Oral Fluency</a:t>
            </a:r>
            <a:br>
              <a:rPr lang="en-US" sz="4000" b="1" u="sng" dirty="0" smtClean="0"/>
            </a:br>
            <a:endParaRPr lang="en-US" sz="4000" b="1" u="sng" dirty="0"/>
          </a:p>
        </p:txBody>
      </p:sp>
      <p:sp>
        <p:nvSpPr>
          <p:cNvPr id="3" name="Content Placeholder 2"/>
          <p:cNvSpPr>
            <a:spLocks noGrp="1"/>
          </p:cNvSpPr>
          <p:nvPr>
            <p:ph idx="1"/>
          </p:nvPr>
        </p:nvSpPr>
        <p:spPr>
          <a:xfrm>
            <a:off x="457200" y="1134737"/>
            <a:ext cx="8229600" cy="5189863"/>
          </a:xfrm>
        </p:spPr>
        <p:txBody>
          <a:bodyPr>
            <a:normAutofit fontScale="77500" lnSpcReduction="20000"/>
          </a:bodyPr>
          <a:lstStyle/>
          <a:p>
            <a:r>
              <a:rPr lang="en-US" b="1" u="sng" dirty="0" smtClean="0"/>
              <a:t>Listen and Repeat</a:t>
            </a:r>
            <a:r>
              <a:rPr lang="en-US" u="sng" dirty="0" smtClean="0"/>
              <a:t>:</a:t>
            </a:r>
          </a:p>
          <a:p>
            <a:pPr fontAlgn="ctr"/>
            <a:r>
              <a:rPr lang="en-US" dirty="0" smtClean="0"/>
              <a:t>Imitate native speakers by listening to </a:t>
            </a:r>
            <a:r>
              <a:rPr lang="en-US" dirty="0" err="1" smtClean="0"/>
              <a:t>audiobooks</a:t>
            </a:r>
            <a:r>
              <a:rPr lang="en-US" dirty="0" smtClean="0"/>
              <a:t> and recordings, which helps with pronunciation, intonation, and natural flow. </a:t>
            </a:r>
          </a:p>
          <a:p>
            <a:r>
              <a:rPr lang="en-US" b="1" u="sng" dirty="0" smtClean="0"/>
              <a:t>Practice with Familiar Topics</a:t>
            </a:r>
            <a:r>
              <a:rPr lang="en-US" dirty="0" smtClean="0"/>
              <a:t>:</a:t>
            </a:r>
          </a:p>
          <a:p>
            <a:pPr fontAlgn="ctr"/>
            <a:r>
              <a:rPr lang="en-US" dirty="0" smtClean="0"/>
              <a:t>Engage in conversations about familiar and motivating subjects to build confidence and improve expression. </a:t>
            </a:r>
          </a:p>
          <a:p>
            <a:r>
              <a:rPr lang="en-US" b="1" u="sng" dirty="0" smtClean="0"/>
              <a:t>Focus on Speech Mechanics</a:t>
            </a:r>
            <a:r>
              <a:rPr lang="en-US" dirty="0" smtClean="0"/>
              <a:t>:</a:t>
            </a:r>
          </a:p>
          <a:p>
            <a:pPr fontAlgn="ctr"/>
            <a:r>
              <a:rPr lang="en-US" dirty="0" smtClean="0"/>
              <a:t>Pay attention to rhythm, intonation, and stress patterns to make speech sound more natural. </a:t>
            </a:r>
          </a:p>
          <a:p>
            <a:r>
              <a:rPr lang="en-US" b="1" u="sng" dirty="0" smtClean="0"/>
              <a:t>Use Formulaic Sequences</a:t>
            </a:r>
            <a:r>
              <a:rPr lang="en-US" dirty="0" smtClean="0"/>
              <a:t>:</a:t>
            </a:r>
          </a:p>
          <a:p>
            <a:pPr fontAlgn="ctr"/>
            <a:r>
              <a:rPr lang="en-US" dirty="0" smtClean="0"/>
              <a:t>Incorporate common phrases and sentence connectors to improve conversational flow and speed. </a:t>
            </a:r>
          </a:p>
          <a:p>
            <a:r>
              <a:rPr lang="en-US" b="1" u="sng" dirty="0" smtClean="0"/>
              <a:t>Practice Daily</a:t>
            </a:r>
            <a:r>
              <a:rPr lang="en-US" dirty="0" smtClean="0"/>
              <a:t>:</a:t>
            </a:r>
          </a:p>
          <a:p>
            <a:pPr fontAlgn="ctr"/>
            <a:r>
              <a:rPr lang="en-US" dirty="0" smtClean="0"/>
              <a:t>Consistent, daily practice is essential for improving language proficiency and making speaking effortless. </a:t>
            </a:r>
          </a:p>
          <a:p>
            <a:r>
              <a:rPr lang="en-US" b="1" u="sng" dirty="0" smtClean="0"/>
              <a:t>Increase Speaking Time</a:t>
            </a:r>
            <a:r>
              <a:rPr lang="en-US" dirty="0" smtClean="0"/>
              <a:t>:</a:t>
            </a:r>
          </a:p>
          <a:p>
            <a:r>
              <a:rPr lang="en-US" dirty="0" smtClean="0"/>
              <a:t>Actively seek opportunities to speak, gradually increasing the duration of speech to build stamina and confidence. </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5422"/>
            <a:ext cx="8229600" cy="925417"/>
          </a:xfrm>
        </p:spPr>
        <p:txBody>
          <a:bodyPr/>
          <a:lstStyle/>
          <a:p>
            <a:pPr algn="ctr"/>
            <a:r>
              <a:rPr lang="en-US" b="1" u="sng" dirty="0" smtClean="0"/>
              <a:t>Active listening</a:t>
            </a:r>
            <a:endParaRPr lang="en-US" b="1" u="sng" dirty="0"/>
          </a:p>
        </p:txBody>
      </p:sp>
      <p:sp>
        <p:nvSpPr>
          <p:cNvPr id="3" name="Content Placeholder 2"/>
          <p:cNvSpPr>
            <a:spLocks noGrp="1"/>
          </p:cNvSpPr>
          <p:nvPr>
            <p:ph idx="1"/>
          </p:nvPr>
        </p:nvSpPr>
        <p:spPr>
          <a:xfrm>
            <a:off x="457200" y="1465243"/>
            <a:ext cx="8229600" cy="4859357"/>
          </a:xfrm>
        </p:spPr>
        <p:txBody>
          <a:bodyPr>
            <a:normAutofit/>
          </a:bodyPr>
          <a:lstStyle/>
          <a:p>
            <a:r>
              <a:rPr lang="en-US" dirty="0" smtClean="0"/>
              <a:t>Active listening is the conscious practice of focusing entirely on the speaker to fully understand their message, rather than just hearing words to formulate a response. It involves paying full attention, avoiding interruptions, asking clarifying questions, paraphrasing to confirm understanding, and showing interest through non-verbal cues like eye contact and nodding. This technique builds trust, fosters deeper relationships, and promotes more effective communication by making the speaker feel heard and understood</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4573"/>
            <a:ext cx="8229600" cy="1101687"/>
          </a:xfrm>
        </p:spPr>
        <p:txBody>
          <a:bodyPr>
            <a:normAutofit fontScale="90000"/>
          </a:bodyPr>
          <a:lstStyle/>
          <a:p>
            <a:pPr algn="ctr"/>
            <a:r>
              <a:rPr lang="en-US" b="1" u="sng" dirty="0" smtClean="0"/>
              <a:t>Why Active Listening is Important</a:t>
            </a:r>
            <a:r>
              <a:rPr lang="en-US" dirty="0" smtClean="0"/>
              <a:t/>
            </a:r>
            <a:br>
              <a:rPr lang="en-US" dirty="0" smtClean="0"/>
            </a:br>
            <a:endParaRPr lang="en-US" dirty="0"/>
          </a:p>
        </p:txBody>
      </p:sp>
      <p:sp>
        <p:nvSpPr>
          <p:cNvPr id="3" name="Content Placeholder 2"/>
          <p:cNvSpPr>
            <a:spLocks noGrp="1"/>
          </p:cNvSpPr>
          <p:nvPr>
            <p:ph idx="1"/>
          </p:nvPr>
        </p:nvSpPr>
        <p:spPr>
          <a:xfrm>
            <a:off x="457200" y="1145755"/>
            <a:ext cx="8229600" cy="5420298"/>
          </a:xfrm>
        </p:spPr>
        <p:txBody>
          <a:bodyPr>
            <a:normAutofit lnSpcReduction="10000"/>
          </a:bodyPr>
          <a:lstStyle/>
          <a:p>
            <a:r>
              <a:rPr lang="en-US" b="1" dirty="0" smtClean="0"/>
              <a:t>Improved Communication:</a:t>
            </a:r>
            <a:endParaRPr lang="en-US" dirty="0" smtClean="0"/>
          </a:p>
          <a:p>
            <a:pPr fontAlgn="ctr"/>
            <a:r>
              <a:rPr lang="en-US" dirty="0" smtClean="0"/>
              <a:t>It reduces misunderstandings by ensuring both parties are on the same page. </a:t>
            </a:r>
          </a:p>
          <a:p>
            <a:r>
              <a:rPr lang="en-US" b="1" dirty="0" smtClean="0"/>
              <a:t>Stronger Relationships:</a:t>
            </a:r>
            <a:endParaRPr lang="en-US" dirty="0" smtClean="0"/>
          </a:p>
          <a:p>
            <a:pPr fontAlgn="ctr"/>
            <a:r>
              <a:rPr lang="en-US" dirty="0" smtClean="0"/>
              <a:t>It makes the speaker feel valued and understood, which builds trust and strengthens connections. </a:t>
            </a:r>
          </a:p>
          <a:p>
            <a:r>
              <a:rPr lang="en-US" b="1" dirty="0" smtClean="0"/>
              <a:t>Enhanced Problem-Solving:</a:t>
            </a:r>
            <a:endParaRPr lang="en-US" dirty="0" smtClean="0"/>
          </a:p>
          <a:p>
            <a:pPr fontAlgn="ctr"/>
            <a:r>
              <a:rPr lang="en-US" dirty="0" smtClean="0"/>
              <a:t>By truly understanding another person's perspective, you can respond more productively and find better solutions. </a:t>
            </a:r>
          </a:p>
          <a:p>
            <a:r>
              <a:rPr lang="en-US" b="1" dirty="0" smtClean="0"/>
              <a:t>Better Information Retention:</a:t>
            </a:r>
            <a:endParaRPr lang="en-US" dirty="0" smtClean="0"/>
          </a:p>
          <a:p>
            <a:r>
              <a:rPr lang="en-US" dirty="0" smtClean="0"/>
              <a:t>Engaging actively with the speaker helps you better comprehend and remember the information. </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320"/>
            <a:ext cx="8229600" cy="1002535"/>
          </a:xfrm>
        </p:spPr>
        <p:txBody>
          <a:bodyPr>
            <a:normAutofit fontScale="90000"/>
          </a:bodyPr>
          <a:lstStyle/>
          <a:p>
            <a:pPr algn="ctr"/>
            <a:r>
              <a:rPr lang="en-US" b="1" u="sng" dirty="0" smtClean="0"/>
              <a:t>Key Aspects of Active Listening</a:t>
            </a:r>
            <a:br>
              <a:rPr lang="en-US" b="1" u="sng" dirty="0" smtClean="0"/>
            </a:br>
            <a:endParaRPr lang="en-US" b="1" u="sng" dirty="0"/>
          </a:p>
        </p:txBody>
      </p:sp>
      <p:sp>
        <p:nvSpPr>
          <p:cNvPr id="3" name="Content Placeholder 2"/>
          <p:cNvSpPr>
            <a:spLocks noGrp="1"/>
          </p:cNvSpPr>
          <p:nvPr>
            <p:ph idx="1"/>
          </p:nvPr>
        </p:nvSpPr>
        <p:spPr>
          <a:xfrm>
            <a:off x="457200" y="782197"/>
            <a:ext cx="8229600" cy="5860973"/>
          </a:xfrm>
        </p:spPr>
        <p:txBody>
          <a:bodyPr>
            <a:normAutofit fontScale="77500" lnSpcReduction="20000"/>
          </a:bodyPr>
          <a:lstStyle/>
          <a:p>
            <a:r>
              <a:rPr lang="en-US" b="1" dirty="0" smtClean="0"/>
              <a:t>Full Attention:</a:t>
            </a:r>
            <a:endParaRPr lang="en-US" dirty="0" smtClean="0"/>
          </a:p>
          <a:p>
            <a:pPr fontAlgn="ctr"/>
            <a:r>
              <a:rPr lang="en-US" dirty="0" smtClean="0"/>
              <a:t>Give the speaker your undivided attention, focusing on their message and intent rather than getting distracted by your own thoughts. </a:t>
            </a:r>
          </a:p>
          <a:p>
            <a:r>
              <a:rPr lang="en-US" b="1" dirty="0" smtClean="0"/>
              <a:t>Non-Interruption:</a:t>
            </a:r>
            <a:endParaRPr lang="en-US" dirty="0" smtClean="0"/>
          </a:p>
          <a:p>
            <a:pPr fontAlgn="ctr"/>
            <a:r>
              <a:rPr lang="en-US" dirty="0" smtClean="0"/>
              <a:t>Allow the speaker to finish their thoughts without cutting them off, which is a key part of active listening. </a:t>
            </a:r>
          </a:p>
          <a:p>
            <a:r>
              <a:rPr lang="en-US" b="1" dirty="0" smtClean="0"/>
              <a:t>Interest &amp; Empathy:</a:t>
            </a:r>
            <a:endParaRPr lang="en-US" dirty="0" smtClean="0"/>
          </a:p>
          <a:p>
            <a:pPr fontAlgn="ctr"/>
            <a:r>
              <a:rPr lang="en-US" dirty="0" smtClean="0"/>
              <a:t>Show you are engaged by maintaining eye contact, nodding, and using open-ended questions to encourage further sharing. </a:t>
            </a:r>
          </a:p>
          <a:p>
            <a:r>
              <a:rPr lang="en-US" b="1" dirty="0" smtClean="0"/>
              <a:t>Paraphrasing:</a:t>
            </a:r>
            <a:endParaRPr lang="en-US" dirty="0" smtClean="0"/>
          </a:p>
          <a:p>
            <a:pPr fontAlgn="ctr"/>
            <a:r>
              <a:rPr lang="en-US" dirty="0" smtClean="0"/>
              <a:t>Rephrase what the speaker has said in your own words to confirm your understanding and show you're on the same page. </a:t>
            </a:r>
          </a:p>
          <a:p>
            <a:r>
              <a:rPr lang="en-US" b="1" dirty="0" smtClean="0"/>
              <a:t>Open-ended Questions:</a:t>
            </a:r>
            <a:endParaRPr lang="en-US" dirty="0" smtClean="0"/>
          </a:p>
          <a:p>
            <a:pPr fontAlgn="ctr"/>
            <a:r>
              <a:rPr lang="en-US" dirty="0" smtClean="0"/>
              <a:t>Ask questions like "How did you feel?" or "What did you think?" to encourage the speaker to elaborate and provide more details. </a:t>
            </a:r>
          </a:p>
          <a:p>
            <a:r>
              <a:rPr lang="en-US" b="1" dirty="0" smtClean="0"/>
              <a:t>Observing Non-verbal Cues:</a:t>
            </a:r>
            <a:endParaRPr lang="en-US" dirty="0" smtClean="0"/>
          </a:p>
          <a:p>
            <a:r>
              <a:rPr lang="en-US" dirty="0" smtClean="0"/>
              <a:t>Pay attention to the speaker's body language and emotional cues to gain a fuller picture of their message. </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9316"/>
            <a:ext cx="8229600" cy="1311006"/>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t>Importance and Benefits of Oral Communication</a:t>
            </a:r>
            <a:br>
              <a:rPr lang="en-US" b="1" dirty="0" smtClean="0"/>
            </a:br>
            <a:endParaRPr lang="en-US" b="1" dirty="0"/>
          </a:p>
        </p:txBody>
      </p:sp>
      <p:sp>
        <p:nvSpPr>
          <p:cNvPr id="3" name="Content Placeholder 2"/>
          <p:cNvSpPr>
            <a:spLocks noGrp="1"/>
          </p:cNvSpPr>
          <p:nvPr>
            <p:ph idx="1"/>
          </p:nvPr>
        </p:nvSpPr>
        <p:spPr>
          <a:xfrm>
            <a:off x="457200" y="2170322"/>
            <a:ext cx="8229600" cy="4549967"/>
          </a:xfrm>
        </p:spPr>
        <p:txBody>
          <a:bodyPr>
            <a:normAutofit lnSpcReduction="10000"/>
          </a:bodyPr>
          <a:lstStyle/>
          <a:p>
            <a:pPr fontAlgn="ctr"/>
            <a:r>
              <a:rPr lang="en-US" b="1" dirty="0" smtClean="0"/>
              <a:t>Immediate Feedback:</a:t>
            </a:r>
            <a:r>
              <a:rPr lang="en-US" dirty="0" smtClean="0"/>
              <a:t> Allows for spontaneous responses and quick decision-making. </a:t>
            </a:r>
          </a:p>
          <a:p>
            <a:pPr fontAlgn="ctr"/>
            <a:r>
              <a:rPr lang="en-US" b="1" dirty="0" smtClean="0"/>
              <a:t>Builds Rapport:</a:t>
            </a:r>
            <a:r>
              <a:rPr lang="en-US" dirty="0" smtClean="0"/>
              <a:t> Face-to-face interactions help in building trust and connection between people. </a:t>
            </a:r>
          </a:p>
          <a:p>
            <a:pPr fontAlgn="ctr"/>
            <a:r>
              <a:rPr lang="en-US" b="1" dirty="0" smtClean="0"/>
              <a:t>Efficiency:</a:t>
            </a:r>
            <a:r>
              <a:rPr lang="en-US" dirty="0" smtClean="0"/>
              <a:t> It can be a quick way to convey information and resolve problems. </a:t>
            </a:r>
          </a:p>
          <a:p>
            <a:pPr fontAlgn="ctr"/>
            <a:r>
              <a:rPr lang="en-US" b="1" dirty="0" smtClean="0"/>
              <a:t>Non-Verbal Cues:</a:t>
            </a:r>
            <a:r>
              <a:rPr lang="en-US" dirty="0" smtClean="0"/>
              <a:t> Provides additional information through tone of voice, facial expressions, and body language. </a:t>
            </a:r>
          </a:p>
          <a:p>
            <a:r>
              <a:rPr lang="en-US" b="1" dirty="0" smtClean="0"/>
              <a:t>Teamwork:</a:t>
            </a:r>
            <a:r>
              <a:rPr lang="en-US" dirty="0" smtClean="0"/>
              <a:t> Essential for collaboration and coordinating tasks within a team. </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Advantages of Oral Communication</a:t>
            </a:r>
            <a:br>
              <a:rPr lang="en-US" b="1" dirty="0" smtClean="0"/>
            </a:br>
            <a:endParaRPr lang="en-US" dirty="0"/>
          </a:p>
        </p:txBody>
      </p:sp>
      <p:sp>
        <p:nvSpPr>
          <p:cNvPr id="3" name="Content Placeholder 2"/>
          <p:cNvSpPr>
            <a:spLocks noGrp="1"/>
          </p:cNvSpPr>
          <p:nvPr>
            <p:ph idx="1"/>
          </p:nvPr>
        </p:nvSpPr>
        <p:spPr/>
        <p:txBody>
          <a:bodyPr>
            <a:normAutofit fontScale="55000" lnSpcReduction="20000"/>
          </a:bodyPr>
          <a:lstStyle/>
          <a:p>
            <a:pPr fontAlgn="base"/>
            <a:r>
              <a:rPr lang="en-US" dirty="0" smtClean="0"/>
              <a:t>Oral communication is a dynamic and interactive mode of information exchange, relying on spoken language and various forms of verbal interaction. </a:t>
            </a:r>
          </a:p>
          <a:p>
            <a:pPr fontAlgn="base"/>
            <a:r>
              <a:rPr lang="en-US" b="1" dirty="0" smtClean="0"/>
              <a:t>Key advantages of the oral communication approach:</a:t>
            </a:r>
          </a:p>
          <a:p>
            <a:pPr fontAlgn="base"/>
            <a:r>
              <a:rPr lang="en-US" b="1" dirty="0" smtClean="0"/>
              <a:t>1/ Immediate Feedback</a:t>
            </a:r>
            <a:r>
              <a:rPr lang="en-US" dirty="0" smtClean="0"/>
              <a:t>: One of the most significant merits of oral communication is the ability to receive immediate </a:t>
            </a:r>
            <a:r>
              <a:rPr lang="en-US" u="sng" dirty="0" smtClean="0">
                <a:hlinkClick r:id="rId2"/>
              </a:rPr>
              <a:t>feedback while communicating</a:t>
            </a:r>
            <a:r>
              <a:rPr lang="en-US" dirty="0" smtClean="0"/>
              <a:t>. In face-to-face or real-time interactions, both the sender and the receiver can quickly determine each other’s reactions, understand the message’s clarity, and address any misunderstandings promptly.</a:t>
            </a:r>
          </a:p>
          <a:p>
            <a:pPr fontAlgn="base"/>
            <a:r>
              <a:rPr lang="en-US" b="1" dirty="0" smtClean="0"/>
              <a:t>2/ Quick and Efficient</a:t>
            </a:r>
            <a:r>
              <a:rPr lang="en-US" dirty="0" smtClean="0"/>
              <a:t>: Oral communication is often faster and more efficient than written communication, particularly in one-on-one or small group settings. It enables rapid decision-making, problem-solving, and coordination among team members.</a:t>
            </a:r>
          </a:p>
          <a:p>
            <a:pPr fontAlgn="base"/>
            <a:r>
              <a:rPr lang="en-US" b="1" dirty="0" smtClean="0"/>
              <a:t>3/ Immediate Adaptability</a:t>
            </a:r>
            <a:r>
              <a:rPr lang="en-US" dirty="0" smtClean="0"/>
              <a:t>: During a conversation, if the speaker notices confusion or lack of understanding in the audience, they can quickly adjust their message, rephrase it, or provide further explanations to ensure better understanding.</a:t>
            </a:r>
          </a:p>
          <a:p>
            <a:pPr fontAlgn="base"/>
            <a:r>
              <a:rPr lang="en-US" b="1" dirty="0" smtClean="0"/>
              <a:t>4/ Facilitates Group Discussions</a:t>
            </a:r>
            <a:r>
              <a:rPr lang="en-US" dirty="0" smtClean="0"/>
              <a:t>: In a group environment, oral communication enables dynamic discussions, brainstorming sessions, and collaborative decision-making. The back-and-forth nature of oral communication encourages active participation from all involved.</a:t>
            </a:r>
          </a:p>
          <a:p>
            <a:pPr fontAlgn="base"/>
            <a:r>
              <a:rPr lang="en-US" b="1" dirty="0" smtClean="0"/>
              <a:t>5/ Real-Time Clarification</a:t>
            </a:r>
            <a:r>
              <a:rPr lang="en-US" dirty="0" smtClean="0"/>
              <a:t>: Another benefit of oral communication is in situations where information is complex or ambiguous, oral communication allows for immediate clarification. The audience can seek immediate responses to their queries, which reduces confusion and helps in making well-informed decisions.</a:t>
            </a:r>
          </a:p>
          <a:p>
            <a:pPr fontAlgn="base"/>
            <a:r>
              <a:rPr lang="en-US" b="1" dirty="0" smtClean="0"/>
              <a:t>6/ Contextual Understanding</a:t>
            </a:r>
            <a:r>
              <a:rPr lang="en-US" dirty="0" smtClean="0"/>
              <a:t>: In oral communication, participants can determine the context of the message more effectively, considering the environment, mood, and situational factors that might influence the message’s meaning.</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fontAlgn="base"/>
            <a:r>
              <a:rPr lang="en-US" b="1" dirty="0" smtClean="0"/>
              <a:t>7/ Effective Persuasion</a:t>
            </a:r>
            <a:r>
              <a:rPr lang="en-US" dirty="0" smtClean="0"/>
              <a:t>: Skilled speakers can use persuasive language and vocal techniques, to influence and convince their audience more effectively than written communication alone.</a:t>
            </a:r>
          </a:p>
          <a:p>
            <a:pPr fontAlgn="base"/>
            <a:r>
              <a:rPr lang="en-US" b="1" dirty="0" smtClean="0"/>
              <a:t>8/ Personal Touch</a:t>
            </a:r>
            <a:r>
              <a:rPr lang="en-US" dirty="0" smtClean="0"/>
              <a:t>: Oral communication, specifically face-to-face communication, adds a personal touch to interactions, making them feel more authentic and emotionally connected, which is especially crucial in personal relationships and customer service scenarios.</a:t>
            </a:r>
          </a:p>
          <a:p>
            <a:pPr fontAlgn="base"/>
            <a:endParaRPr lang="en-US" dirty="0" smtClean="0"/>
          </a:p>
          <a:p>
            <a:pPr fontAlgn="base"/>
            <a:r>
              <a:rPr lang="en-US" b="1" dirty="0" smtClean="0"/>
              <a:t>9/ Immediate Conflict Resolution</a:t>
            </a:r>
            <a:r>
              <a:rPr lang="en-US" dirty="0" smtClean="0"/>
              <a:t>: In situations of conflict or disagreement, the advantage of spoken communication allows for direct discussion, leading to quicker resolution and reducing the chances of increased misunderstandings.</a:t>
            </a:r>
          </a:p>
          <a:p>
            <a:pPr fontAlgn="base"/>
            <a:r>
              <a:rPr lang="en-US" b="1" dirty="0" smtClean="0"/>
              <a:t>10/ Dynamic and Engaging Presentations</a:t>
            </a:r>
            <a:r>
              <a:rPr lang="en-US" dirty="0" smtClean="0"/>
              <a:t>: Oral communication is particularly well-suited for engaging presentations, as speakers can use visuals, demonstrations, and storytelling to captivate their audience.</a:t>
            </a:r>
          </a:p>
          <a:p>
            <a:pPr fontAlgn="base"/>
            <a:r>
              <a:rPr lang="en-US" b="1" dirty="0" smtClean="0"/>
              <a:t>11/ Real-Time Language Clarification</a:t>
            </a:r>
            <a:r>
              <a:rPr lang="en-US" dirty="0" smtClean="0"/>
              <a:t>: When using oral communication </a:t>
            </a:r>
            <a:r>
              <a:rPr lang="en-US" u="sng" dirty="0" smtClean="0">
                <a:hlinkClick r:id="rId2"/>
              </a:rPr>
              <a:t>across language barriers</a:t>
            </a:r>
            <a:r>
              <a:rPr lang="en-US" dirty="0" smtClean="0"/>
              <a:t>, participants can seek immediate clarification or translation, reducing the risk of miscommunication due to language differences.</a:t>
            </a:r>
          </a:p>
          <a:p>
            <a:pPr fontAlgn="base"/>
            <a:r>
              <a:rPr lang="en-US" b="1" dirty="0" smtClean="0"/>
              <a:t>12/ Non-Verbal Cues</a:t>
            </a:r>
            <a:r>
              <a:rPr lang="en-US" dirty="0" smtClean="0"/>
              <a:t>: Beyond spoken words, the oral form of communication incorporates non-verbal cues like gestures, facial expressions, and body language, adding depth and context to the message. These non-verbal cues contribute significantly to the overall understanding of the message.</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sz="3200" b="1" dirty="0" smtClean="0">
                <a:latin typeface="Times New Roman" pitchFamily="18" charset="0"/>
                <a:cs typeface="Times New Roman" pitchFamily="18" charset="0"/>
              </a:rPr>
              <a:t>Disadvantages of Oral Communication </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b="1" dirty="0" smtClean="0"/>
              <a:t>1/ Lack of Documentation</a:t>
            </a:r>
            <a:r>
              <a:rPr lang="en-US" dirty="0" smtClean="0"/>
              <a:t>: One of the significant limitations of </a:t>
            </a:r>
            <a:r>
              <a:rPr lang="en-US" u="sng" dirty="0" smtClean="0">
                <a:hlinkClick r:id="rId2"/>
              </a:rPr>
              <a:t>oral communication compared to written communication</a:t>
            </a:r>
            <a:r>
              <a:rPr lang="en-US" dirty="0" smtClean="0"/>
              <a:t> is its lack of permanence. Information conveyed orally may be forgotten over time, leading to inaccuracies. In contrast, written communication provides a tangible record that can be referred back to for clarification reducing the chances of misinterpretation and ensuring accuracy.</a:t>
            </a:r>
          </a:p>
          <a:p>
            <a:pPr fontAlgn="base"/>
            <a:r>
              <a:rPr lang="en-US" b="1" dirty="0" smtClean="0"/>
              <a:t>2/ Limited Reach and Accessibility</a:t>
            </a:r>
            <a:r>
              <a:rPr lang="en-US" dirty="0" smtClean="0"/>
              <a:t>: Oral communication is limited by physical presence and real-time interaction. It may not be feasible to communicate with people who are geographically spread out or in different time zones. This limitation prevents effective communication in global or remote teams.</a:t>
            </a:r>
          </a:p>
          <a:p>
            <a:pPr fontAlgn="base"/>
            <a:r>
              <a:rPr lang="en-US" b="1" dirty="0" smtClean="0"/>
              <a:t>3/ Inefficient for Complex Information</a:t>
            </a:r>
            <a:r>
              <a:rPr lang="en-US" dirty="0" smtClean="0"/>
              <a:t>: Communicating complex or technical information solely through oral means can be challenging. It may be difficult to convey complex details without the support of visuals, charts, or written explanations, which can lead to incomplete understanding.</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fontAlgn="base"/>
            <a:r>
              <a:rPr lang="en-US" b="1" dirty="0" smtClean="0"/>
              <a:t>4/ Noise and Distractions</a:t>
            </a:r>
            <a:r>
              <a:rPr lang="en-US" dirty="0" smtClean="0"/>
              <a:t>: Oral communication can be affected by environmental factors such as background noise, interruptions, or distractions. These elements can hamper concentration and understanding, leading to ineffective communication.</a:t>
            </a:r>
          </a:p>
          <a:p>
            <a:pPr fontAlgn="base"/>
            <a:r>
              <a:rPr lang="en-US" b="1" dirty="0" smtClean="0"/>
              <a:t>5/ Emotional Influence</a:t>
            </a:r>
            <a:r>
              <a:rPr lang="en-US" dirty="0" smtClean="0"/>
              <a:t>: In oral communication, emotions can strongly influence the message’s delivery and reception. A speaker’s emotions may inadvertently impact the interpretation of the message, leading to biased understanding.</a:t>
            </a:r>
          </a:p>
          <a:p>
            <a:pPr fontAlgn="base"/>
            <a:r>
              <a:rPr lang="en-US" b="1" dirty="0" smtClean="0"/>
              <a:t>6/ Lack of Standardization</a:t>
            </a:r>
            <a:r>
              <a:rPr lang="en-US" dirty="0" smtClean="0"/>
              <a:t>: Oral communication can lack the standardization and consistency that written communication offers. The same message communicated orally by different individuals may vary in wording, tone, and emphasis, leading to confusion among recipients.</a:t>
            </a:r>
          </a:p>
          <a:p>
            <a:endParaRPr lang="en-US" dirty="0"/>
          </a:p>
        </p:txBody>
      </p:sp>
      <p:sp>
        <p:nvSpPr>
          <p:cNvPr id="4" name="Title 1"/>
          <p:cNvSpPr>
            <a:spLocks noGrp="1"/>
          </p:cNvSpPr>
          <p:nvPr>
            <p:ph type="title"/>
          </p:nvPr>
        </p:nvSpPr>
        <p:spPr/>
        <p:txBody>
          <a:bodyPr>
            <a:normAutofit fontScale="90000"/>
          </a:bodyPr>
          <a:lstStyle/>
          <a:p>
            <a:pPr fontAlgn="base"/>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sz="3200" b="1" dirty="0" smtClean="0">
                <a:latin typeface="Times New Roman" pitchFamily="18" charset="0"/>
                <a:cs typeface="Times New Roman" pitchFamily="18" charset="0"/>
              </a:rPr>
              <a:t>Disadvantages of Oral Communication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smtClean="0">
                <a:latin typeface="Times New Roman" pitchFamily="18" charset="0"/>
                <a:cs typeface="Times New Roman" pitchFamily="18" charset="0"/>
              </a:rPr>
              <a:t>Disadvantages of Oral Communication </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b="1" dirty="0" smtClean="0"/>
              <a:t>7/ Inability to Verify Information</a:t>
            </a:r>
            <a:r>
              <a:rPr lang="en-US" dirty="0" smtClean="0"/>
              <a:t>: Unlike written communication, which can be fact-checked and verified, oral communication may convey incorrect or inaccurate information without an easy way to verify its authenticity in real-time.</a:t>
            </a:r>
          </a:p>
          <a:p>
            <a:pPr fontAlgn="base"/>
            <a:r>
              <a:rPr lang="en-US" b="1" dirty="0" smtClean="0"/>
              <a:t>8/ Lack of Accessibility for People with Disabilities</a:t>
            </a:r>
            <a:r>
              <a:rPr lang="en-US" dirty="0" smtClean="0"/>
              <a:t>: Oral communication may not be accessible to individuals with hearing impairments or certain disabilities, excluding them from important interactions unless appropriate accommodations are made.</a:t>
            </a:r>
          </a:p>
          <a:p>
            <a:pPr fontAlgn="base"/>
            <a:r>
              <a:rPr lang="en-US" b="1" dirty="0" smtClean="0"/>
              <a:t>9/ Lack of Formality</a:t>
            </a:r>
            <a:r>
              <a:rPr lang="en-US" dirty="0" smtClean="0"/>
              <a:t>: Oral communication may lack the formality and structure associated with written communication, leading to a casual approach that can be unsuitable for conveying important business matters.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Oral communication is the exchange of information and ideas through spoken word. It can be directly in person in a face-to-face interaction or through an electronic device such as a phone, video platform or radio. The most effective way for businesses to transmit information verbally is through oral communication, such as a staff meeting, webinar and workshop.</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fontAlgn="base"/>
            <a:r>
              <a:rPr lang="en-US" b="1" dirty="0" smtClean="0"/>
              <a:t>10/ Dependence on Speaking Skills</a:t>
            </a:r>
            <a:r>
              <a:rPr lang="en-US" dirty="0" smtClean="0"/>
              <a:t>: Effective oral communication requires good speaking skills. Individuals who are less confident may struggle to convey their ideas clearly, preventing effective communication.</a:t>
            </a:r>
          </a:p>
          <a:p>
            <a:pPr fontAlgn="base"/>
            <a:r>
              <a:rPr lang="en-US" b="1" dirty="0" smtClean="0"/>
              <a:t>11/ Risk of Information Leakage</a:t>
            </a:r>
            <a:r>
              <a:rPr lang="en-US" dirty="0" smtClean="0"/>
              <a:t>: One crucial disadvantage of oral communication in an organization is in situations where sensitive information is discussed verbally. There is a higher risk of unintentional information leakage to unauthorized individuals or competitors.</a:t>
            </a:r>
          </a:p>
          <a:p>
            <a:pPr fontAlgn="base"/>
            <a:r>
              <a:rPr lang="en-US" b="1" dirty="0" smtClean="0"/>
              <a:t>12/ Dependency on Active Listening</a:t>
            </a:r>
            <a:r>
              <a:rPr lang="en-US" dirty="0" smtClean="0"/>
              <a:t>: Effective oral communication requires active listening skills from all participants. If someone is not fully engaged or attentive, important information may be missed or misunderstood.</a:t>
            </a:r>
          </a:p>
          <a:p>
            <a:endParaRPr lang="en-US" dirty="0"/>
          </a:p>
        </p:txBody>
      </p:sp>
      <p:sp>
        <p:nvSpPr>
          <p:cNvPr id="4" name="Title 1"/>
          <p:cNvSpPr>
            <a:spLocks noGrp="1"/>
          </p:cNvSpPr>
          <p:nvPr>
            <p:ph type="title"/>
          </p:nvPr>
        </p:nvSpPr>
        <p:spPr>
          <a:xfrm>
            <a:off x="457200" y="396608"/>
            <a:ext cx="8229600" cy="958468"/>
          </a:xfrm>
        </p:spPr>
        <p:txBody>
          <a:bodyPr>
            <a:normAutofit fontScale="90000"/>
          </a:bodyPr>
          <a:lstStyle/>
          <a:p>
            <a:pPr fontAlgn="base"/>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sz="4000" b="1" dirty="0" smtClean="0">
                <a:latin typeface="Times New Roman" pitchFamily="18" charset="0"/>
                <a:cs typeface="Times New Roman" pitchFamily="18" charset="0"/>
              </a:rPr>
              <a:t>Disadvantages of Oral Communication </a:t>
            </a:r>
            <a:endParaRPr lang="en-US" sz="4000"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7467600" cy="310153"/>
          </a:xfrm>
        </p:spPr>
        <p:txBody>
          <a:bodyPr>
            <a:normAutofit fontScale="90000"/>
          </a:bodyPr>
          <a:lstStyle/>
          <a:p>
            <a:endParaRPr lang="en-US" dirty="0"/>
          </a:p>
        </p:txBody>
      </p:sp>
      <p:pic>
        <p:nvPicPr>
          <p:cNvPr id="10242" name="Picture 2"/>
          <p:cNvPicPr>
            <a:picLocks noGrp="1" noChangeAspect="1" noChangeArrowheads="1"/>
          </p:cNvPicPr>
          <p:nvPr>
            <p:ph sz="quarter" idx="1"/>
          </p:nvPr>
        </p:nvPicPr>
        <p:blipFill>
          <a:blip r:embed="rId2"/>
          <a:srcRect/>
          <a:stretch>
            <a:fillRect/>
          </a:stretch>
        </p:blipFill>
        <p:spPr bwMode="auto">
          <a:xfrm>
            <a:off x="518338" y="925034"/>
            <a:ext cx="7432157" cy="528367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t>The 5 elements of oral communication</a:t>
            </a:r>
            <a:r>
              <a:rPr lang="en-US" b="1" dirty="0" smtClean="0"/>
              <a:t/>
            </a:r>
            <a:br>
              <a:rPr lang="en-US" b="1" dirty="0" smtClean="0"/>
            </a:br>
            <a:endParaRPr lang="en-US" dirty="0"/>
          </a:p>
        </p:txBody>
      </p:sp>
      <p:sp>
        <p:nvSpPr>
          <p:cNvPr id="3" name="Content Placeholder 2"/>
          <p:cNvSpPr>
            <a:spLocks noGrp="1"/>
          </p:cNvSpPr>
          <p:nvPr>
            <p:ph idx="1"/>
          </p:nvPr>
        </p:nvSpPr>
        <p:spPr>
          <a:xfrm>
            <a:off x="457200" y="1399142"/>
            <a:ext cx="8229600" cy="4925458"/>
          </a:xfrm>
        </p:spPr>
        <p:txBody>
          <a:bodyPr>
            <a:normAutofit fontScale="70000" lnSpcReduction="20000"/>
          </a:bodyPr>
          <a:lstStyle/>
          <a:p>
            <a:pPr fontAlgn="base">
              <a:buNone/>
            </a:pPr>
            <a:r>
              <a:rPr lang="en-US" dirty="0" smtClean="0"/>
              <a:t/>
            </a:r>
            <a:br>
              <a:rPr lang="en-US" dirty="0" smtClean="0"/>
            </a:br>
            <a:endParaRPr lang="en-US" dirty="0" smtClean="0"/>
          </a:p>
          <a:p>
            <a:pPr fontAlgn="base"/>
            <a:r>
              <a:rPr lang="en-US" sz="2900" b="1" dirty="0" smtClean="0"/>
              <a:t>Sender: </a:t>
            </a:r>
            <a:r>
              <a:rPr lang="en-US" sz="2900" dirty="0" smtClean="0"/>
              <a:t>The sender is the person who initiates communication to the receiver. </a:t>
            </a:r>
            <a:br>
              <a:rPr lang="en-US" sz="2900" dirty="0" smtClean="0"/>
            </a:br>
            <a:endParaRPr lang="en-US" sz="2900" dirty="0" smtClean="0"/>
          </a:p>
          <a:p>
            <a:pPr fontAlgn="base"/>
            <a:r>
              <a:rPr lang="en-US" sz="2900" b="1" dirty="0" smtClean="0"/>
              <a:t>Medium:</a:t>
            </a:r>
            <a:r>
              <a:rPr lang="en-US" sz="2900" dirty="0" smtClean="0"/>
              <a:t> The medium is the format in which the message is being sent. For example, a voicemail, a face-to-face conversation or a PPT.</a:t>
            </a:r>
          </a:p>
          <a:p>
            <a:pPr fontAlgn="base"/>
            <a:endParaRPr lang="en-US" sz="2900" dirty="0" smtClean="0"/>
          </a:p>
          <a:p>
            <a:pPr fontAlgn="base"/>
            <a:r>
              <a:rPr lang="en-US" sz="2900" b="1" dirty="0" smtClean="0"/>
              <a:t>Channel:</a:t>
            </a:r>
            <a:r>
              <a:rPr lang="en-US" sz="2900" dirty="0" smtClean="0"/>
              <a:t> The channel is the platform on which the message is delivered. For example, a podcast, a telephone or a meeting. </a:t>
            </a:r>
            <a:br>
              <a:rPr lang="en-US" sz="2900" dirty="0" smtClean="0"/>
            </a:br>
            <a:endParaRPr lang="en-US" sz="2900" dirty="0" smtClean="0"/>
          </a:p>
          <a:p>
            <a:pPr fontAlgn="base"/>
            <a:r>
              <a:rPr lang="en-US" sz="2900" b="1" dirty="0" smtClean="0"/>
              <a:t>Receiver:</a:t>
            </a:r>
            <a:r>
              <a:rPr lang="en-US" sz="2900" dirty="0" smtClean="0"/>
              <a:t> The receiver listens and decodes the message sent by the sender. The receiver then generates feedback for the sender in response to the message. </a:t>
            </a:r>
            <a:br>
              <a:rPr lang="en-US" sz="2900" dirty="0" smtClean="0"/>
            </a:br>
            <a:endParaRPr lang="en-US" sz="2900" dirty="0" smtClean="0"/>
          </a:p>
          <a:p>
            <a:pPr fontAlgn="base"/>
            <a:r>
              <a:rPr lang="en-US" sz="2900" b="1" dirty="0" smtClean="0"/>
              <a:t>Feedback:</a:t>
            </a:r>
            <a:r>
              <a:rPr lang="en-US" sz="2900" dirty="0" smtClean="0"/>
              <a:t> This final stage is the reaction of the receiver, such as oral or written communication. No response from the receiver is also a type of feedback. This completes the entire oral communication cycle.</a:t>
            </a:r>
          </a:p>
          <a:p>
            <a:endParaRPr lang="en-US" sz="2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57200" y="1013551"/>
            <a:ext cx="7452911" cy="5012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236"/>
            <a:ext cx="8305800" cy="1211856"/>
          </a:xfrm>
        </p:spPr>
        <p:txBody>
          <a:bodyPr>
            <a:normAutofit/>
          </a:bodyPr>
          <a:lstStyle/>
          <a:p>
            <a:pPr algn="ctr"/>
            <a:r>
              <a:rPr lang="en-US" sz="3600" b="1" u="sng" dirty="0" smtClean="0">
                <a:latin typeface="Arial Black" panose="020B0A04020102020204" pitchFamily="34" charset="0"/>
              </a:rPr>
              <a:t>PRINCIPLES OF SUCCESSFUL ORAL COMMUNICATION</a:t>
            </a:r>
            <a:endParaRPr lang="en-US" sz="3600" b="1" u="sng" dirty="0">
              <a:latin typeface="Arial Black" panose="020B0A04020102020204" pitchFamily="34" charset="0"/>
            </a:endParaRPr>
          </a:p>
        </p:txBody>
      </p:sp>
      <p:sp>
        <p:nvSpPr>
          <p:cNvPr id="3" name="TextBox 2"/>
          <p:cNvSpPr txBox="1"/>
          <p:nvPr/>
        </p:nvSpPr>
        <p:spPr>
          <a:xfrm>
            <a:off x="628651" y="1690689"/>
            <a:ext cx="7343522" cy="4401205"/>
          </a:xfrm>
          <a:prstGeom prst="rect">
            <a:avLst/>
          </a:prstGeom>
          <a:noFill/>
        </p:spPr>
        <p:txBody>
          <a:bodyPr wrap="square" rtlCol="0">
            <a:spAutoFit/>
          </a:bodyPr>
          <a:lstStyle/>
          <a:p>
            <a:pPr marL="285750" indent="-285750">
              <a:buFont typeface="Wingdings" panose="05000000000000000000" pitchFamily="2" charset="2"/>
              <a:buChar char="Ø"/>
            </a:pPr>
            <a:r>
              <a:rPr lang="en-US" sz="2800" dirty="0" smtClean="0">
                <a:latin typeface="Arial" panose="020B0604020202020204" pitchFamily="34" charset="0"/>
                <a:cs typeface="Arial" panose="020B0604020202020204" pitchFamily="34" charset="0"/>
              </a:rPr>
              <a:t>Well Planned</a:t>
            </a:r>
          </a:p>
          <a:p>
            <a:pPr marL="285750" indent="-285750">
              <a:buFont typeface="Wingdings" panose="05000000000000000000" pitchFamily="2" charset="2"/>
              <a:buChar char="Ø"/>
            </a:pPr>
            <a:r>
              <a:rPr lang="en-US" sz="2800" dirty="0" smtClean="0">
                <a:latin typeface="Arial" panose="020B0604020202020204" pitchFamily="34" charset="0"/>
                <a:cs typeface="Arial" panose="020B0604020202020204" pitchFamily="34" charset="0"/>
              </a:rPr>
              <a:t>Clear Pronunciation</a:t>
            </a:r>
          </a:p>
          <a:p>
            <a:pPr marL="285750" indent="-285750">
              <a:buFont typeface="Wingdings" panose="05000000000000000000" pitchFamily="2" charset="2"/>
              <a:buChar char="Ø"/>
            </a:pPr>
            <a:r>
              <a:rPr lang="en-US" sz="2800" dirty="0" smtClean="0">
                <a:latin typeface="Arial" panose="020B0604020202020204" pitchFamily="34" charset="0"/>
                <a:cs typeface="Arial" panose="020B0604020202020204" pitchFamily="34" charset="0"/>
              </a:rPr>
              <a:t>Brevity</a:t>
            </a:r>
          </a:p>
          <a:p>
            <a:pPr marL="285750" indent="-285750">
              <a:buFont typeface="Wingdings" panose="05000000000000000000" pitchFamily="2" charset="2"/>
              <a:buChar char="Ø"/>
            </a:pPr>
            <a:r>
              <a:rPr lang="en-US" sz="2800" dirty="0" smtClean="0">
                <a:latin typeface="Arial" panose="020B0604020202020204" pitchFamily="34" charset="0"/>
                <a:cs typeface="Arial" panose="020B0604020202020204" pitchFamily="34" charset="0"/>
              </a:rPr>
              <a:t>Precision </a:t>
            </a:r>
          </a:p>
          <a:p>
            <a:pPr marL="285750" indent="-285750">
              <a:buFont typeface="Wingdings" panose="05000000000000000000" pitchFamily="2" charset="2"/>
              <a:buChar char="Ø"/>
            </a:pPr>
            <a:r>
              <a:rPr lang="en-US" sz="2800" dirty="0" smtClean="0">
                <a:latin typeface="Arial" panose="020B0604020202020204" pitchFamily="34" charset="0"/>
                <a:cs typeface="Arial" panose="020B0604020202020204" pitchFamily="34" charset="0"/>
              </a:rPr>
              <a:t>Natural voice</a:t>
            </a:r>
          </a:p>
          <a:p>
            <a:pPr marL="285750" indent="-285750">
              <a:buFont typeface="Wingdings" panose="05000000000000000000" pitchFamily="2" charset="2"/>
              <a:buChar char="Ø"/>
            </a:pPr>
            <a:r>
              <a:rPr lang="en-US" sz="2800" dirty="0" smtClean="0">
                <a:latin typeface="Arial" panose="020B0604020202020204" pitchFamily="34" charset="0"/>
                <a:cs typeface="Arial" panose="020B0604020202020204" pitchFamily="34" charset="0"/>
              </a:rPr>
              <a:t>Logical sequence</a:t>
            </a:r>
          </a:p>
          <a:p>
            <a:pPr marL="285750" indent="-285750">
              <a:buFont typeface="Wingdings" panose="05000000000000000000" pitchFamily="2" charset="2"/>
              <a:buChar char="Ø"/>
            </a:pPr>
            <a:r>
              <a:rPr lang="en-US" sz="2800" dirty="0" smtClean="0">
                <a:latin typeface="Arial" panose="020B0604020202020204" pitchFamily="34" charset="0"/>
                <a:cs typeface="Arial" panose="020B0604020202020204" pitchFamily="34" charset="0"/>
              </a:rPr>
              <a:t>Suitable words</a:t>
            </a:r>
          </a:p>
          <a:p>
            <a:pPr marL="285750" indent="-285750">
              <a:buFont typeface="Wingdings" panose="05000000000000000000" pitchFamily="2" charset="2"/>
              <a:buChar char="Ø"/>
            </a:pPr>
            <a:r>
              <a:rPr lang="en-US" sz="2800" dirty="0" smtClean="0">
                <a:latin typeface="Arial" panose="020B0604020202020204" pitchFamily="34" charset="0"/>
                <a:cs typeface="Arial" panose="020B0604020202020204" pitchFamily="34" charset="0"/>
              </a:rPr>
              <a:t>Attractive presentation</a:t>
            </a:r>
          </a:p>
          <a:p>
            <a:pPr marL="285750" indent="-285750">
              <a:buFont typeface="Wingdings" panose="05000000000000000000" pitchFamily="2" charset="2"/>
              <a:buChar char="Ø"/>
            </a:pPr>
            <a:r>
              <a:rPr lang="en-US" sz="2800" dirty="0" smtClean="0">
                <a:latin typeface="Arial" panose="020B0604020202020204" pitchFamily="34" charset="0"/>
                <a:cs typeface="Arial" panose="020B0604020202020204" pitchFamily="34" charset="0"/>
              </a:rPr>
              <a:t>Avoiding emotions</a:t>
            </a:r>
          </a:p>
          <a:p>
            <a:pPr marL="285750" indent="-285750">
              <a:buFont typeface="Wingdings" panose="05000000000000000000" pitchFamily="2" charset="2"/>
              <a:buChar char="Ø"/>
            </a:pPr>
            <a:r>
              <a:rPr lang="en-US" sz="2800" dirty="0" smtClean="0">
                <a:latin typeface="Arial" panose="020B0604020202020204" pitchFamily="34" charset="0"/>
                <a:cs typeface="Arial" panose="020B0604020202020204" pitchFamily="34" charset="0"/>
              </a:rPr>
              <a:t>Emphasis</a:t>
            </a:r>
            <a:endParaRPr lang="en-US" sz="2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649118" y="1994053"/>
            <a:ext cx="4113882" cy="4097841"/>
          </a:xfrm>
          <a:prstGeom prst="rect">
            <a:avLst/>
          </a:prstGeom>
        </p:spPr>
      </p:pic>
    </p:spTree>
    <p:extLst>
      <p:ext uri="{BB962C8B-B14F-4D97-AF65-F5344CB8AC3E}">
        <p14:creationId xmlns:p14="http://schemas.microsoft.com/office/powerpoint/2010/main" xmlns="" val="2445823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002" y="226578"/>
            <a:ext cx="8824364" cy="6001643"/>
          </a:xfrm>
          <a:prstGeom prst="rect">
            <a:avLst/>
          </a:prstGeom>
          <a:noFill/>
        </p:spPr>
        <p:txBody>
          <a:bodyPr wrap="square" rtlCol="0">
            <a:spAutoFit/>
          </a:bodyPr>
          <a:lstStyle/>
          <a:p>
            <a:pPr marL="285750" indent="-285750">
              <a:buFont typeface="Wingdings" panose="05000000000000000000" pitchFamily="2" charset="2"/>
              <a:buChar char="Ø"/>
            </a:pPr>
            <a:r>
              <a:rPr lang="en-US" sz="2400" b="1" u="sng" dirty="0" smtClean="0"/>
              <a:t>Well Planned:- </a:t>
            </a:r>
            <a:r>
              <a:rPr lang="en-US" sz="2400" dirty="0" smtClean="0"/>
              <a:t>Before presenting something, there should be proper planning regarding the audience, topics to be delivered , timing &amp; other factors . So person must be well-prepared to deliver his/her speech. </a:t>
            </a:r>
          </a:p>
          <a:p>
            <a:pPr marL="285750" indent="-285750">
              <a:buFont typeface="Wingdings" panose="05000000000000000000" pitchFamily="2" charset="2"/>
              <a:buChar char="Ø"/>
            </a:pPr>
            <a:r>
              <a:rPr lang="en-US" sz="2400" b="1" u="sng" dirty="0" smtClean="0"/>
              <a:t>Clear pronunciation:- </a:t>
            </a:r>
            <a:r>
              <a:rPr lang="en-US" sz="2400" dirty="0" smtClean="0"/>
              <a:t>Words should be clearly &amp; correctly pronounced . There should not be any lack of clarity , otherwise the communication would be confusing one.</a:t>
            </a:r>
          </a:p>
          <a:p>
            <a:pPr marL="285750" indent="-285750">
              <a:buFont typeface="Wingdings" panose="05000000000000000000" pitchFamily="2" charset="2"/>
              <a:buChar char="Ø"/>
            </a:pPr>
            <a:r>
              <a:rPr lang="en-US" sz="2400" b="1" u="sng" dirty="0" smtClean="0"/>
              <a:t>Brevity:- </a:t>
            </a:r>
            <a:r>
              <a:rPr lang="en-US" sz="2400" dirty="0" smtClean="0"/>
              <a:t>The messages should be brief . If the sender take’s  a long time for talking ,his message may not get the attention of the receiver.</a:t>
            </a:r>
          </a:p>
          <a:p>
            <a:pPr marL="285750" indent="-285750">
              <a:buFont typeface="Wingdings" panose="05000000000000000000" pitchFamily="2" charset="2"/>
              <a:buChar char="Ø"/>
            </a:pPr>
            <a:r>
              <a:rPr lang="en-US" sz="2400" b="1" u="sng" dirty="0" smtClean="0"/>
              <a:t>Precision:- </a:t>
            </a:r>
            <a:r>
              <a:rPr lang="en-US" sz="2400" dirty="0" smtClean="0"/>
              <a:t>It is needed to make oral communication effective. There should not be any confusing words rather message to be delivered should be specific so that there is no misunderstanding.</a:t>
            </a:r>
          </a:p>
          <a:p>
            <a:pPr marL="285750" indent="-285750">
              <a:buFont typeface="Wingdings" panose="05000000000000000000" pitchFamily="2" charset="2"/>
              <a:buChar char="Ø"/>
            </a:pPr>
            <a:r>
              <a:rPr lang="en-US" sz="2400" b="1" u="sng" dirty="0" smtClean="0"/>
              <a:t>Natural voice:-  </a:t>
            </a:r>
            <a:r>
              <a:rPr lang="en-US" sz="2400" dirty="0" smtClean="0"/>
              <a:t>Any sort of unnatural voice may distort the message. Natural voice can do a lot to make oral communication effective.</a:t>
            </a:r>
          </a:p>
        </p:txBody>
      </p:sp>
    </p:spTree>
    <p:extLst>
      <p:ext uri="{BB962C8B-B14F-4D97-AF65-F5344CB8AC3E}">
        <p14:creationId xmlns:p14="http://schemas.microsoft.com/office/powerpoint/2010/main" xmlns="" val="3007002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205</TotalTime>
  <Words>1390</Words>
  <Application>Microsoft Macintosh PowerPoint</Application>
  <PresentationFormat>On-screen Show (4:3)</PresentationFormat>
  <Paragraphs>213</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Flow</vt:lpstr>
      <vt:lpstr>Oral Communication</vt:lpstr>
      <vt:lpstr>Slide 2</vt:lpstr>
      <vt:lpstr>ORAL COMMUNICATION</vt:lpstr>
      <vt:lpstr>Definition</vt:lpstr>
      <vt:lpstr>Slide 5</vt:lpstr>
      <vt:lpstr>The 5 elements of oral communication </vt:lpstr>
      <vt:lpstr>Slide 7</vt:lpstr>
      <vt:lpstr>PRINCIPLES OF SUCCESSFUL ORAL COMMUNICATION</vt:lpstr>
      <vt:lpstr>Slide 9</vt:lpstr>
      <vt:lpstr>Slide 10</vt:lpstr>
      <vt:lpstr>How it works </vt:lpstr>
      <vt:lpstr>Types of Oral Communication</vt:lpstr>
      <vt:lpstr>Types of Oral Communication</vt:lpstr>
      <vt:lpstr>Slide 14</vt:lpstr>
      <vt:lpstr>Slide 15</vt:lpstr>
      <vt:lpstr>Slide 16</vt:lpstr>
      <vt:lpstr>Features of Oral Communication</vt:lpstr>
      <vt:lpstr>Key Aspects of Oral Communication </vt:lpstr>
      <vt:lpstr>Slide 19</vt:lpstr>
      <vt:lpstr>Slide 20</vt:lpstr>
      <vt:lpstr>Slide 21</vt:lpstr>
      <vt:lpstr>Slide 22</vt:lpstr>
      <vt:lpstr>Slide 23</vt:lpstr>
      <vt:lpstr>Slide 24</vt:lpstr>
      <vt:lpstr>Slide 25</vt:lpstr>
      <vt:lpstr>Slide 26</vt:lpstr>
      <vt:lpstr>Importance of Oral Communication</vt:lpstr>
      <vt:lpstr>Qualities of Good Oral Communication</vt:lpstr>
      <vt:lpstr>Confidence</vt:lpstr>
      <vt:lpstr>Why Confidence Matters </vt:lpstr>
      <vt:lpstr>Developing Confident Communication Skills</vt:lpstr>
      <vt:lpstr>Clarity</vt:lpstr>
      <vt:lpstr>Key Principles of Clear Communication </vt:lpstr>
      <vt:lpstr>Why Clarity Matters </vt:lpstr>
      <vt:lpstr>Tips to Improve Clarity </vt:lpstr>
      <vt:lpstr>Slide 36</vt:lpstr>
      <vt:lpstr>Fluency</vt:lpstr>
      <vt:lpstr>Slide 38</vt:lpstr>
      <vt:lpstr>Key Aspects of Oral Fluency </vt:lpstr>
      <vt:lpstr>How to Develop Oral Fluency </vt:lpstr>
      <vt:lpstr>Active listening</vt:lpstr>
      <vt:lpstr>Why Active Listening is Important </vt:lpstr>
      <vt:lpstr>Key Aspects of Active Listening </vt:lpstr>
      <vt:lpstr>    Importance and Benefits of Oral Communication </vt:lpstr>
      <vt:lpstr>Advantages of Oral Communication </vt:lpstr>
      <vt:lpstr>Slide 46</vt:lpstr>
      <vt:lpstr>       Disadvantages of Oral Communication </vt:lpstr>
      <vt:lpstr>       Disadvantages of Oral Communication </vt:lpstr>
      <vt:lpstr>Disadvantages of Oral Communication </vt:lpstr>
      <vt:lpstr>       Disadvantages of Oral Communication </vt:lpstr>
      <vt:lpstr>Slide 51</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Oral Communication</dc:title>
  <dc:creator>hod</dc:creator>
  <dc:description>generated using python-pptx</dc:description>
  <cp:lastModifiedBy>hod</cp:lastModifiedBy>
  <cp:revision>42</cp:revision>
  <dcterms:created xsi:type="dcterms:W3CDTF">2013-01-27T09:14:16Z</dcterms:created>
  <dcterms:modified xsi:type="dcterms:W3CDTF">2025-09-19T07:24:38Z</dcterms:modified>
</cp:coreProperties>
</file>