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67" r:id="rId3"/>
    <p:sldId id="285" r:id="rId4"/>
    <p:sldId id="261" r:id="rId5"/>
    <p:sldId id="268" r:id="rId6"/>
    <p:sldId id="263" r:id="rId7"/>
    <p:sldId id="264" r:id="rId8"/>
    <p:sldId id="269" r:id="rId9"/>
    <p:sldId id="270" r:id="rId10"/>
    <p:sldId id="265" r:id="rId11"/>
    <p:sldId id="266" r:id="rId12"/>
    <p:sldId id="258" r:id="rId13"/>
    <p:sldId id="259" r:id="rId14"/>
    <p:sldId id="260" r:id="rId15"/>
    <p:sldId id="271" r:id="rId16"/>
    <p:sldId id="286" r:id="rId17"/>
    <p:sldId id="287" r:id="rId18"/>
    <p:sldId id="288" r:id="rId19"/>
    <p:sldId id="272" r:id="rId20"/>
    <p:sldId id="289" r:id="rId21"/>
    <p:sldId id="290" r:id="rId22"/>
    <p:sldId id="291" r:id="rId23"/>
    <p:sldId id="273" r:id="rId24"/>
    <p:sldId id="275" r:id="rId25"/>
    <p:sldId id="276" r:id="rId26"/>
    <p:sldId id="277" r:id="rId27"/>
    <p:sldId id="278" r:id="rId28"/>
    <p:sldId id="279" r:id="rId29"/>
    <p:sldId id="280" r:id="rId30"/>
    <p:sldId id="281" r:id="rId31"/>
    <p:sldId id="283" r:id="rId32"/>
    <p:sldId id="28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28EF67-3373-4395-B064-2A2A96A580CD}" type="datetimeFigureOut">
              <a:rPr lang="en-US" smtClean="0"/>
              <a:pPr/>
              <a:t>9/9/2025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505459-6153-4E9D-8B01-60B64EBF09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F3DE51B-0148-4674-A0EF-2D181C5C0B95}" type="slidenum">
              <a:rPr lang="en-US" smtClean="0"/>
              <a:pPr/>
              <a:t>24</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articulation means the art of speaking clearly. Speaker should be careful not to slop, slur, chop, or omit sound between words or sentences. If all the sounds are not uttered properly the flow of understanding gets interrupted and deters the listener from grasping the meaning of the message. The result is similar to the negative impression that written errors leave with a reader. Lazy articulation, slurred sounds, or skipping over words will lower the credibility of the speaker. Develop in yourself the ability to speak distinctly; produce the sounds in a crisp and lucid manner without causing any obfuscation</a:t>
            </a:r>
          </a:p>
        </p:txBody>
      </p:sp>
      <p:sp>
        <p:nvSpPr>
          <p:cNvPr id="204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746179-EF3A-4F64-B2CB-CBA5310676F0}" type="slidenum">
              <a:rPr lang="en-US" smtClean="0"/>
              <a:pPr/>
              <a:t>27</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pronunciation means to speak out sounds in a way that is generally accepted. The best way for English language is to follow British Received Pronunciation that is the standard of pronunciation. One should be careful enough pronunciation individual sounds along with word stress according to the set norms of R.P. </a:t>
            </a:r>
          </a:p>
          <a:p>
            <a:pPr eaLnBrk="1" hangingPunct="1">
              <a:spcBef>
                <a:spcPct val="0"/>
              </a:spcBef>
            </a:pPr>
            <a:endParaRPr lang="en-US"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82C7A8-216F-41DF-8CCC-E947038758F3}" type="slidenum">
              <a:rPr lang="en-US" smtClean="0"/>
              <a:pPr/>
              <a:t>28</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voice modulation means intonation. It refers to the tonal variations, modulation pertains to the way we regulate, vary, or adjust the tone, pitch, and the volume of the sound or speaking of the voice. Modulation of the voice brings flexibility and vitality to ones voice, and one can express emotions, sentiment etc. if one does not pay special attention to the modulation of one’s voice, his voice becomes flat. Stress plays an important role in voice modulation. </a:t>
            </a:r>
          </a:p>
          <a:p>
            <a:pPr eaLnBrk="1" hangingPunct="1">
              <a:spcBef>
                <a:spcPct val="0"/>
              </a:spcBef>
            </a:pPr>
            <a:endParaRPr lang="en-US" smtClean="0"/>
          </a:p>
        </p:txBody>
      </p:sp>
      <p:sp>
        <p:nvSpPr>
          <p:cNvPr id="225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31ED4C-0E1C-4801-B4A8-5B9F281E7FA4}" type="slidenum">
              <a:rPr lang="en-US" smtClean="0"/>
              <a:pPr/>
              <a:t>29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Research has found that touching can create both positive and negative feelings. Your feelings are positive when the touch is perceived to be natural. A person gets the opposite feeling when the touch is perceived to be manipulative or insincere. Touch is experienced in many ways. Handshakes, pats, and kisses are just a few of the ways one can communicate by touching. </a:t>
            </a:r>
            <a:endParaRPr lang="en-US" smtClean="0"/>
          </a:p>
          <a:p>
            <a:pPr eaLnBrk="1" hangingPunct="1">
              <a:spcBef>
                <a:spcPct val="0"/>
              </a:spcBef>
            </a:pPr>
            <a:r>
              <a:rPr lang="en-US" smtClean="0"/>
              <a:t> </a:t>
            </a:r>
          </a:p>
          <a:p>
            <a:pPr eaLnBrk="1" hangingPunct="1">
              <a:spcBef>
                <a:spcPct val="0"/>
              </a:spcBef>
            </a:pPr>
            <a:r>
              <a:rPr lang="en-US" b="1" u="sng" smtClean="0"/>
              <a:t>Manager Tip</a:t>
            </a:r>
            <a:r>
              <a:rPr lang="en-US" b="1" smtClean="0"/>
              <a:t>: A firm handshake says, "I care." A weak handshake says, "I care less." </a:t>
            </a:r>
            <a:endParaRPr lang="en-US" smtClean="0"/>
          </a:p>
          <a:p>
            <a:pPr eaLnBrk="1" hangingPunct="1">
              <a:spcBef>
                <a:spcPct val="0"/>
              </a:spcBef>
            </a:pPr>
            <a:endParaRPr lang="en-US" smtClean="0"/>
          </a:p>
        </p:txBody>
      </p:sp>
      <p:sp>
        <p:nvSpPr>
          <p:cNvPr id="245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465128-3EFA-4200-A31E-7C2F4D744753}" type="slidenum">
              <a:rPr lang="en-US" smtClean="0"/>
              <a:pPr/>
              <a:t>31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Artifacts are often used to communicate information about oneself. Artifacts are objects, often clothes, jewelry, pictures, trinkets, which express one’s interests, hobbies, status, or lifestyle. Often noted in democratic societies, where all are thought to be equal, artifacts are used to announce inequalities that for reasons of taste and conformity, cannot be expressed in words. </a:t>
            </a:r>
            <a:endParaRPr lang="en-US" smtClean="0"/>
          </a:p>
          <a:p>
            <a:pPr eaLnBrk="1" hangingPunct="1">
              <a:spcBef>
                <a:spcPct val="0"/>
              </a:spcBef>
            </a:pPr>
            <a:r>
              <a:rPr lang="en-US" b="1" smtClean="0"/>
              <a:t>One of the most influential artifacts a person possesses is one’s wardrobe. Much psychology and communication research supports that -at least in the observer’s eyes- that clothes do make the man (or woman!). Lefkowitz, Blake, and Mouton found in their own study that dress can even affect how willing others will be to follow you. This study found that significantly more individuals would follow a model’s example in crossing against the "wait" signal when dressed in a business suit than when the same model crossed the street dressed in poor work clothes.</a:t>
            </a:r>
            <a:endParaRPr lang="en-US" smtClean="0"/>
          </a:p>
          <a:p>
            <a:pPr eaLnBrk="1" hangingPunct="1">
              <a:spcBef>
                <a:spcPct val="0"/>
              </a:spcBef>
            </a:pPr>
            <a:r>
              <a:rPr lang="en-US" b="1" u="sng" smtClean="0"/>
              <a:t>Manager Tip</a:t>
            </a:r>
            <a:r>
              <a:rPr lang="en-US" b="1" smtClean="0"/>
              <a:t>: Artifacts are key in establishing first impressions. If you are looking to improve your own professional style, make note of what artifacts gives strangers a professional look. </a:t>
            </a:r>
            <a:endParaRPr lang="en-US" smtClean="0"/>
          </a:p>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A69944-91BB-4F71-B8B3-1A0CAA2F976B}" type="slidenum">
              <a:rPr lang="en-US" smtClean="0"/>
              <a:pPr/>
              <a:t>32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BCAD085-E8A6-8845-BD4E-CB4CCA059FC4}" type="datetimeFigureOut">
              <a:rPr lang="en-US" smtClean="0"/>
              <a:pPr/>
              <a:t>9/9/2025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BCAD085-E8A6-8845-BD4E-CB4CCA059FC4}" type="datetimeFigureOut">
              <a:rPr lang="en-US" smtClean="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CAD085-E8A6-8845-BD4E-CB4CCA059FC4}" type="datetimeFigureOut">
              <a:rPr lang="en-US" smtClean="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FF6DA9-008F-8B48-92A6-B652298478B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CAD085-E8A6-8845-BD4E-CB4CCA059FC4}" type="datetimeFigureOut">
              <a:rPr lang="en-US" smtClean="0"/>
              <a:pPr/>
              <a:t>9/9/2025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FF6DA9-008F-8B48-92A6-B652298478B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tudysmarter.co.uk/explanations/english/pragmatics/paralanguag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Verbal </a:t>
            </a:r>
            <a:r>
              <a:t>and Nonverbal Communication</a:t>
            </a:r>
          </a:p>
        </p:txBody>
      </p:sp>
      <p:sp>
        <p:nvSpPr>
          <p:cNvPr id="3" name="Subtitle 2"/>
          <p:cNvSpPr>
            <a:spLocks noGrp="1"/>
          </p:cNvSpPr>
          <p:nvPr>
            <p:ph type="subTitle" idx="1"/>
          </p:nvPr>
        </p:nvSpPr>
        <p:spPr/>
        <p:txBody>
          <a:bodyPr/>
          <a:lstStyle/>
          <a:p>
            <a:r>
              <a:t>Definition, Features, Examples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ctr"/>
            <a:r>
              <a:rPr lang="en-US" b="1" dirty="0" smtClean="0"/>
              <a:t>Characteristics:</a:t>
            </a:r>
          </a:p>
          <a:p>
            <a:pPr fontAlgn="ctr"/>
            <a:r>
              <a:rPr lang="en-US" dirty="0" smtClean="0"/>
              <a:t>Crucial for expressing emotions and building relationships. </a:t>
            </a:r>
          </a:p>
          <a:p>
            <a:r>
              <a:rPr lang="en-US" dirty="0" smtClean="0"/>
              <a:t>Can reinforce, contradict, or substitute for verbal messages.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Relationship Between Verbal and Nonverbal Communication</a:t>
            </a:r>
          </a:p>
          <a:p>
            <a:pPr fontAlgn="ctr"/>
            <a:r>
              <a:rPr lang="en-US" b="1" dirty="0" smtClean="0"/>
              <a:t>Complementary:</a:t>
            </a:r>
            <a:r>
              <a:rPr lang="en-US" dirty="0" smtClean="0"/>
              <a:t> Nonverbal cues often enhance or clarify verbal messages. </a:t>
            </a:r>
          </a:p>
          <a:p>
            <a:pPr fontAlgn="ctr"/>
            <a:r>
              <a:rPr lang="en-US" b="1" dirty="0" smtClean="0"/>
              <a:t>Contradictory:</a:t>
            </a:r>
            <a:r>
              <a:rPr lang="en-US" dirty="0" smtClean="0"/>
              <a:t> A mismatch between what is said and how it is said (e.g., a smile while delivering bad news) can signal insincerity or conflict. </a:t>
            </a:r>
          </a:p>
          <a:p>
            <a:r>
              <a:rPr lang="en-US" b="1" dirty="0" smtClean="0"/>
              <a:t>Integrated:</a:t>
            </a:r>
            <a:r>
              <a:rPr lang="en-US" dirty="0" smtClean="0"/>
              <a:t> Both forms are typically used simultaneously in interactions and are vital for achieving clear comprehension.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Verbal Communication</a:t>
            </a:r>
          </a:p>
        </p:txBody>
      </p:sp>
      <p:sp>
        <p:nvSpPr>
          <p:cNvPr id="3" name="Content Placeholder 2"/>
          <p:cNvSpPr>
            <a:spLocks noGrp="1"/>
          </p:cNvSpPr>
          <p:nvPr>
            <p:ph idx="1"/>
          </p:nvPr>
        </p:nvSpPr>
        <p:spPr/>
        <p:txBody>
          <a:bodyPr/>
          <a:lstStyle/>
          <a:p>
            <a:r>
              <a:t>• Communication using words (spoken or written)</a:t>
            </a:r>
          </a:p>
          <a:p>
            <a:r>
              <a:t>• Includes oral communication (speech, discussion) and written communication (letters, emails, reports)</a:t>
            </a:r>
          </a:p>
          <a:p>
            <a:r>
              <a:t>• Examples: Speech, text messages, letters, reports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Nonverbal Communication</a:t>
            </a:r>
          </a:p>
        </p:txBody>
      </p:sp>
      <p:sp>
        <p:nvSpPr>
          <p:cNvPr id="3" name="Content Placeholder 2"/>
          <p:cNvSpPr>
            <a:spLocks noGrp="1"/>
          </p:cNvSpPr>
          <p:nvPr>
            <p:ph idx="1"/>
          </p:nvPr>
        </p:nvSpPr>
        <p:spPr/>
        <p:txBody>
          <a:bodyPr/>
          <a:lstStyle/>
          <a:p>
            <a:r>
              <a:t>• Communication without words</a:t>
            </a:r>
          </a:p>
          <a:p>
            <a:r>
              <a:t>• Uses body language, gestures, facial expressions, eye contact, posture, tone</a:t>
            </a:r>
          </a:p>
          <a:p>
            <a:r>
              <a:t>• Examples: Nodding, smiling, frowning, hand gestures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a:t>
            </a:r>
          </a:p>
        </p:txBody>
      </p:sp>
      <p:sp>
        <p:nvSpPr>
          <p:cNvPr id="3" name="Content Placeholder 2"/>
          <p:cNvSpPr>
            <a:spLocks noGrp="1"/>
          </p:cNvSpPr>
          <p:nvPr>
            <p:ph idx="1"/>
          </p:nvPr>
        </p:nvSpPr>
        <p:spPr/>
        <p:txBody>
          <a:bodyPr/>
          <a:lstStyle/>
          <a:p>
            <a:r>
              <a:t>• Verbal = words (oral + written)</a:t>
            </a:r>
          </a:p>
          <a:p>
            <a:r>
              <a:t>• Oral = spoken words only</a:t>
            </a:r>
          </a:p>
          <a:p>
            <a:r>
              <a:t>• Nonverbal = no words, only expressions &amp; actions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381000"/>
            <a:ext cx="7772400" cy="1295400"/>
          </a:xfrm>
        </p:spPr>
        <p:txBody>
          <a:bodyPr/>
          <a:lstStyle/>
          <a:p>
            <a:r>
              <a:rPr lang="en-US" sz="4000" b="1" u="sng" dirty="0" err="1" smtClean="0">
                <a:solidFill>
                  <a:srgbClr val="FF0000"/>
                </a:solidFill>
              </a:rPr>
              <a:t>Paralinguistics</a:t>
            </a:r>
            <a:endParaRPr lang="en-US" sz="4000" dirty="0" smtClean="0">
              <a:solidFill>
                <a:srgbClr val="FF0000"/>
              </a:solidFill>
            </a:endParaRPr>
          </a:p>
        </p:txBody>
      </p:sp>
      <p:sp>
        <p:nvSpPr>
          <p:cNvPr id="2051" name="Rectangle 3"/>
          <p:cNvSpPr>
            <a:spLocks noGrp="1" noChangeArrowheads="1"/>
          </p:cNvSpPr>
          <p:nvPr>
            <p:ph type="subTitle" idx="1"/>
          </p:nvPr>
        </p:nvSpPr>
        <p:spPr>
          <a:xfrm>
            <a:off x="1371600" y="1600200"/>
            <a:ext cx="6400800" cy="4338638"/>
          </a:xfrm>
        </p:spPr>
        <p:txBody>
          <a:bodyPr/>
          <a:lstStyle/>
          <a:p>
            <a:pPr eaLnBrk="1" hangingPunct="1"/>
            <a:endParaRPr lang="en-US" b="1" i="1" dirty="0" smtClean="0">
              <a:solidFill>
                <a:srgbClr val="FFFF00"/>
              </a:solidFill>
            </a:endParaRPr>
          </a:p>
        </p:txBody>
      </p:sp>
      <p:pic>
        <p:nvPicPr>
          <p:cNvPr id="4" name="Picture 2" descr="C:\Documents and Settings\RAKESH\My Documents\p.bmp"/>
          <p:cNvPicPr>
            <a:picLocks noChangeAspect="1" noChangeArrowheads="1"/>
          </p:cNvPicPr>
          <p:nvPr/>
        </p:nvPicPr>
        <p:blipFill>
          <a:blip r:embed="rId2"/>
          <a:srcRect/>
          <a:stretch>
            <a:fillRect/>
          </a:stretch>
        </p:blipFill>
        <p:spPr bwMode="auto">
          <a:xfrm>
            <a:off x="304800" y="1600200"/>
            <a:ext cx="8610600" cy="487679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704088"/>
            <a:ext cx="8229600" cy="556891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57200" y="704088"/>
            <a:ext cx="7596130" cy="558654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Paralinguistics</a:t>
            </a:r>
            <a:r>
              <a:rPr lang="en-US" dirty="0" smtClean="0"/>
              <a:t> </a:t>
            </a:r>
            <a:r>
              <a:rPr lang="en-US" dirty="0" smtClean="0"/>
              <a:t>refers to the non-verbal cues and features that are utilized consciously and unconsciously while communicating. These aspects of communication significantly impact meaning, and aid in better understanding the speaker's intention, emotion, and attitude.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solidFill>
                  <a:srgbClr val="FF0000"/>
                </a:solidFill>
              </a:rPr>
              <a:t>Non-verbal cues </a:t>
            </a:r>
          </a:p>
          <a:p>
            <a:endParaRPr lang="en-US" dirty="0" smtClean="0">
              <a:solidFill>
                <a:srgbClr val="FF0000"/>
              </a:solidFill>
            </a:endParaRPr>
          </a:p>
          <a:p>
            <a:r>
              <a:rPr lang="en-US" dirty="0" smtClean="0">
                <a:solidFill>
                  <a:srgbClr val="FF0000"/>
                </a:solidFill>
              </a:rPr>
              <a:t>Give urgency to the voice</a:t>
            </a:r>
          </a:p>
          <a:p>
            <a:endParaRPr lang="en-US" dirty="0" smtClean="0">
              <a:solidFill>
                <a:srgbClr val="FF0000"/>
              </a:solidFill>
            </a:endParaRPr>
          </a:p>
          <a:p>
            <a:r>
              <a:rPr lang="en-US" dirty="0" smtClean="0">
                <a:solidFill>
                  <a:srgbClr val="FF0000"/>
                </a:solidFill>
              </a:rPr>
              <a:t>Voice gives extra life to the delivery</a:t>
            </a:r>
          </a:p>
          <a:p>
            <a:endParaRPr lang="en-US" dirty="0" smtClean="0">
              <a:solidFill>
                <a:srgbClr val="FF0000"/>
              </a:solidFill>
            </a:endParaRPr>
          </a:p>
          <a:p>
            <a:r>
              <a:rPr lang="en-US" dirty="0" smtClean="0">
                <a:solidFill>
                  <a:srgbClr val="FF0000"/>
                </a:solidFill>
              </a:rPr>
              <a:t>Language must be familiar to the audience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457201" y="210390"/>
            <a:ext cx="8229600" cy="636668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86439"/>
            <a:ext cx="8229600" cy="6038161"/>
          </a:xfrm>
        </p:spPr>
        <p:txBody>
          <a:bodyPr>
            <a:normAutofit fontScale="92500" lnSpcReduction="20000"/>
          </a:bodyPr>
          <a:lstStyle/>
          <a:p>
            <a:r>
              <a:rPr lang="en-US" dirty="0" smtClean="0">
                <a:solidFill>
                  <a:srgbClr val="FF0000"/>
                </a:solidFill>
              </a:rPr>
              <a:t>The Significance of </a:t>
            </a:r>
            <a:r>
              <a:rPr lang="en-US" dirty="0" err="1" smtClean="0">
                <a:solidFill>
                  <a:srgbClr val="FF0000"/>
                </a:solidFill>
              </a:rPr>
              <a:t>Paralinguistics</a:t>
            </a:r>
            <a:r>
              <a:rPr lang="en-US" dirty="0" smtClean="0">
                <a:solidFill>
                  <a:srgbClr val="FF0000"/>
                </a:solidFill>
              </a:rPr>
              <a:t> in Communication</a:t>
            </a:r>
          </a:p>
          <a:p>
            <a:r>
              <a:rPr lang="en-US" dirty="0" err="1" smtClean="0"/>
              <a:t>Paralinguistics</a:t>
            </a:r>
            <a:r>
              <a:rPr lang="en-US" dirty="0" smtClean="0"/>
              <a:t> plays a major role in making communication more effective, expressive, and efficient. Its significance can be highlighted in the following aspects:</a:t>
            </a:r>
          </a:p>
          <a:p>
            <a:r>
              <a:rPr lang="en-US" dirty="0" smtClean="0">
                <a:solidFill>
                  <a:srgbClr val="FF0000"/>
                </a:solidFill>
              </a:rPr>
              <a:t>Conveying emotions</a:t>
            </a:r>
            <a:r>
              <a:rPr lang="en-US" dirty="0" smtClean="0"/>
              <a:t>: Paralinguistic cues such as facial expressions help express emotions that are challenging to communicate through words alone.</a:t>
            </a:r>
          </a:p>
          <a:p>
            <a:r>
              <a:rPr lang="en-US" dirty="0" smtClean="0">
                <a:solidFill>
                  <a:srgbClr val="FF0000"/>
                </a:solidFill>
              </a:rPr>
              <a:t>Enhancing understanding</a:t>
            </a:r>
            <a:r>
              <a:rPr lang="en-US" dirty="0" smtClean="0"/>
              <a:t>: Volume and speed of speech, intonation, and other vocal elements add depth and clarity to verbal communication, further supporting the conveyed message.</a:t>
            </a:r>
          </a:p>
          <a:p>
            <a:r>
              <a:rPr lang="en-US" dirty="0" smtClean="0">
                <a:solidFill>
                  <a:srgbClr val="FF0000"/>
                </a:solidFill>
              </a:rPr>
              <a:t>Contextualizing conversations</a:t>
            </a:r>
            <a:r>
              <a:rPr lang="en-US" dirty="0" smtClean="0"/>
              <a:t>: </a:t>
            </a:r>
            <a:r>
              <a:rPr lang="en-US" dirty="0" err="1" smtClean="0"/>
              <a:t>Paralinguistics</a:t>
            </a:r>
            <a:r>
              <a:rPr lang="en-US" dirty="0" smtClean="0"/>
              <a:t> helps shape the context of the interaction, enabling the listener to better comprehend the speaker's point of view and intentions.</a:t>
            </a:r>
          </a:p>
          <a:p>
            <a:r>
              <a:rPr lang="en-US" dirty="0" smtClean="0">
                <a:solidFill>
                  <a:srgbClr val="FF0000"/>
                </a:solidFill>
              </a:rPr>
              <a:t>Regulating conversation flow</a:t>
            </a:r>
            <a:r>
              <a:rPr lang="en-US" dirty="0" smtClean="0"/>
              <a:t>: Non-verbal </a:t>
            </a:r>
            <a:r>
              <a:rPr lang="en-US" dirty="0" err="1" smtClean="0"/>
              <a:t>behaviours</a:t>
            </a:r>
            <a:r>
              <a:rPr lang="en-US" dirty="0" smtClean="0"/>
              <a:t> such as gestures and bodily cues facilitate smooth conversation, helping maintain a congenial atmosphere between the speaker and the listener.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Paralanguage: </a:t>
            </a:r>
            <a:br>
              <a:rPr lang="en-US" dirty="0" smtClean="0"/>
            </a:br>
            <a:endParaRPr lang="en-US" dirty="0"/>
          </a:p>
        </p:txBody>
      </p:sp>
      <p:sp>
        <p:nvSpPr>
          <p:cNvPr id="3" name="Content Placeholder 2"/>
          <p:cNvSpPr>
            <a:spLocks noGrp="1"/>
          </p:cNvSpPr>
          <p:nvPr>
            <p:ph idx="1"/>
          </p:nvPr>
        </p:nvSpPr>
        <p:spPr/>
        <p:txBody>
          <a:bodyPr/>
          <a:lstStyle/>
          <a:p>
            <a:r>
              <a:rPr lang="en-US" b="1" dirty="0" smtClean="0">
                <a:hlinkClick r:id="rId2"/>
              </a:rPr>
              <a:t>Paralanguage</a:t>
            </a:r>
            <a:r>
              <a:rPr lang="en-US" dirty="0" smtClean="0"/>
              <a:t> includes vocal elements such as voice, tone, and pitch, which contribute to the overall impact and meaning of verbal communication. These components are described in more detail </a:t>
            </a:r>
            <a:r>
              <a:rPr lang="en-US" dirty="0" smtClean="0"/>
              <a:t>:</a:t>
            </a:r>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42" name="Picture 2"/>
          <p:cNvPicPr>
            <a:picLocks noChangeAspect="1" noChangeArrowheads="1"/>
          </p:cNvPicPr>
          <p:nvPr/>
        </p:nvPicPr>
        <p:blipFill>
          <a:blip r:embed="rId2"/>
          <a:srcRect/>
          <a:stretch>
            <a:fillRect/>
          </a:stretch>
        </p:blipFill>
        <p:spPr bwMode="auto">
          <a:xfrm>
            <a:off x="1586430" y="253388"/>
            <a:ext cx="6411816" cy="1593700"/>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a:srcRect/>
          <a:stretch>
            <a:fillRect/>
          </a:stretch>
        </p:blipFill>
        <p:spPr bwMode="auto">
          <a:xfrm>
            <a:off x="1101686" y="1847088"/>
            <a:ext cx="7282149" cy="4652864"/>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7"/>
            <a:ext cx="8229600" cy="2226399"/>
          </a:xfrm>
        </p:spPr>
        <p:txBody>
          <a:bodyPr/>
          <a:lstStyle/>
          <a:p>
            <a:endParaRPr lang="en-US" dirty="0"/>
          </a:p>
        </p:txBody>
      </p:sp>
      <p:sp>
        <p:nvSpPr>
          <p:cNvPr id="3" name="Content Placeholder 2"/>
          <p:cNvSpPr>
            <a:spLocks noGrp="1"/>
          </p:cNvSpPr>
          <p:nvPr>
            <p:ph idx="1"/>
          </p:nvPr>
        </p:nvSpPr>
        <p:spPr>
          <a:xfrm>
            <a:off x="457200" y="3073706"/>
            <a:ext cx="8229600" cy="3250894"/>
          </a:xfrm>
        </p:spPr>
        <p:txBody>
          <a:bodyPr/>
          <a:lstStyle/>
          <a:p>
            <a:r>
              <a:rPr lang="en-US" b="1" dirty="0" smtClean="0">
                <a:solidFill>
                  <a:srgbClr val="FF0000"/>
                </a:solidFill>
              </a:rPr>
              <a:t>Quality of the voice</a:t>
            </a:r>
          </a:p>
          <a:p>
            <a:r>
              <a:rPr lang="en-US" b="1" dirty="0" smtClean="0">
                <a:solidFill>
                  <a:srgbClr val="FF0000"/>
                </a:solidFill>
              </a:rPr>
              <a:t> </a:t>
            </a:r>
            <a:r>
              <a:rPr lang="en-US" dirty="0" smtClean="0">
                <a:solidFill>
                  <a:srgbClr val="FF0000"/>
                </a:solidFill>
              </a:rPr>
              <a:t>Everyone has a unique voice </a:t>
            </a:r>
          </a:p>
          <a:p>
            <a:endParaRPr lang="en-US" dirty="0" smtClean="0">
              <a:solidFill>
                <a:srgbClr val="FF0000"/>
              </a:solidFill>
            </a:endParaRPr>
          </a:p>
          <a:p>
            <a:r>
              <a:rPr lang="en-US" dirty="0" smtClean="0">
                <a:solidFill>
                  <a:srgbClr val="FF0000"/>
                </a:solidFill>
              </a:rPr>
              <a:t>Cannot be changed </a:t>
            </a:r>
          </a:p>
          <a:p>
            <a:endParaRPr lang="en-US" b="1" dirty="0" smtClean="0">
              <a:solidFill>
                <a:srgbClr val="FF0000"/>
              </a:solidFill>
            </a:endParaRPr>
          </a:p>
          <a:p>
            <a:r>
              <a:rPr lang="en-US" dirty="0" smtClean="0">
                <a:solidFill>
                  <a:srgbClr val="FF0000"/>
                </a:solidFill>
              </a:rPr>
              <a:t>Can be improved</a:t>
            </a:r>
            <a:endParaRPr lang="en-US" b="1" dirty="0" smtClean="0">
              <a:solidFill>
                <a:srgbClr val="FF0000"/>
              </a:solidFill>
            </a:endParaRPr>
          </a:p>
          <a:p>
            <a:endParaRPr lang="en-US" dirty="0"/>
          </a:p>
        </p:txBody>
      </p:sp>
      <p:pic>
        <p:nvPicPr>
          <p:cNvPr id="3074" name="Picture 2"/>
          <p:cNvPicPr>
            <a:picLocks noChangeAspect="1" noChangeArrowheads="1"/>
          </p:cNvPicPr>
          <p:nvPr/>
        </p:nvPicPr>
        <p:blipFill>
          <a:blip r:embed="rId2"/>
          <a:srcRect/>
          <a:stretch>
            <a:fillRect/>
          </a:stretch>
        </p:blipFill>
        <p:spPr bwMode="auto">
          <a:xfrm>
            <a:off x="457201" y="429658"/>
            <a:ext cx="8025788" cy="264404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smtClean="0">
                <a:solidFill>
                  <a:srgbClr val="FF0000"/>
                </a:solidFill>
              </a:rPr>
              <a:t> </a:t>
            </a:r>
            <a:endParaRPr lang="en-US" dirty="0" smtClean="0">
              <a:solidFill>
                <a:srgbClr val="FF0000"/>
              </a:solidFill>
            </a:endParaRPr>
          </a:p>
        </p:txBody>
      </p:sp>
      <p:sp>
        <p:nvSpPr>
          <p:cNvPr id="3" name="Content Placeholder 2"/>
          <p:cNvSpPr>
            <a:spLocks noGrp="1"/>
          </p:cNvSpPr>
          <p:nvPr>
            <p:ph idx="1"/>
          </p:nvPr>
        </p:nvSpPr>
        <p:spPr>
          <a:xfrm>
            <a:off x="457200" y="4142342"/>
            <a:ext cx="8229600" cy="2182258"/>
          </a:xfrm>
        </p:spPr>
        <p:txBody>
          <a:bodyPr>
            <a:normAutofit lnSpcReduction="10000"/>
          </a:bodyPr>
          <a:lstStyle/>
          <a:p>
            <a:pPr eaLnBrk="1" hangingPunct="1"/>
            <a:r>
              <a:rPr lang="en-US" sz="4400" dirty="0" smtClean="0">
                <a:solidFill>
                  <a:srgbClr val="FF0000"/>
                </a:solidFill>
              </a:rPr>
              <a:t>softness and loudness of the voice</a:t>
            </a:r>
          </a:p>
          <a:p>
            <a:pPr eaLnBrk="1" hangingPunct="1"/>
            <a:r>
              <a:rPr lang="en-US" sz="4400" dirty="0" smtClean="0">
                <a:solidFill>
                  <a:srgbClr val="FF0000"/>
                </a:solidFill>
              </a:rPr>
              <a:t>not be too slow or too fast </a:t>
            </a:r>
          </a:p>
        </p:txBody>
      </p:sp>
      <p:pic>
        <p:nvPicPr>
          <p:cNvPr id="4098" name="Picture 2"/>
          <p:cNvPicPr>
            <a:picLocks noChangeAspect="1" noChangeArrowheads="1"/>
          </p:cNvPicPr>
          <p:nvPr/>
        </p:nvPicPr>
        <p:blipFill>
          <a:blip r:embed="rId3"/>
          <a:srcRect/>
          <a:stretch>
            <a:fillRect/>
          </a:stretch>
        </p:blipFill>
        <p:spPr bwMode="auto">
          <a:xfrm>
            <a:off x="457201" y="704088"/>
            <a:ext cx="8229600" cy="294249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endParaRPr lang="en-US" dirty="0" smtClean="0">
              <a:solidFill>
                <a:srgbClr val="FF0000"/>
              </a:solidFill>
            </a:endParaRPr>
          </a:p>
        </p:txBody>
      </p:sp>
      <p:sp>
        <p:nvSpPr>
          <p:cNvPr id="3" name="Content Placeholder 2"/>
          <p:cNvSpPr>
            <a:spLocks noGrp="1"/>
          </p:cNvSpPr>
          <p:nvPr>
            <p:ph idx="1"/>
          </p:nvPr>
        </p:nvSpPr>
        <p:spPr>
          <a:xfrm>
            <a:off x="457200" y="3393194"/>
            <a:ext cx="8229600" cy="2931405"/>
          </a:xfrm>
        </p:spPr>
        <p:txBody>
          <a:bodyPr>
            <a:normAutofit fontScale="92500" lnSpcReduction="10000"/>
          </a:bodyPr>
          <a:lstStyle/>
          <a:p>
            <a:pPr eaLnBrk="1" hangingPunct="1"/>
            <a:r>
              <a:rPr lang="en-US" sz="4000" dirty="0" smtClean="0">
                <a:solidFill>
                  <a:srgbClr val="FF0000"/>
                </a:solidFill>
              </a:rPr>
              <a:t>Number of words spoken  per minute</a:t>
            </a:r>
          </a:p>
          <a:p>
            <a:pPr eaLnBrk="1" hangingPunct="1"/>
            <a:r>
              <a:rPr lang="en-US" sz="4000" dirty="0" smtClean="0">
                <a:solidFill>
                  <a:srgbClr val="FF0000"/>
                </a:solidFill>
              </a:rPr>
              <a:t>Normal pace is from 120 to 150 words per minute</a:t>
            </a:r>
          </a:p>
          <a:p>
            <a:pPr eaLnBrk="1" hangingPunct="1"/>
            <a:r>
              <a:rPr lang="en-US" sz="4000" dirty="0" smtClean="0">
                <a:solidFill>
                  <a:srgbClr val="FF0000"/>
                </a:solidFill>
              </a:rPr>
              <a:t>The speed of </a:t>
            </a:r>
            <a:r>
              <a:rPr lang="en-US" sz="4000" dirty="0" smtClean="0">
                <a:solidFill>
                  <a:srgbClr val="FF0000"/>
                </a:solidFill>
              </a:rPr>
              <a:t>speaking not to be </a:t>
            </a:r>
            <a:r>
              <a:rPr lang="en-US" sz="4000" dirty="0" smtClean="0">
                <a:solidFill>
                  <a:srgbClr val="FF0000"/>
                </a:solidFill>
              </a:rPr>
              <a:t>too slow or too fast </a:t>
            </a:r>
          </a:p>
        </p:txBody>
      </p:sp>
      <p:pic>
        <p:nvPicPr>
          <p:cNvPr id="5122" name="Picture 2"/>
          <p:cNvPicPr>
            <a:picLocks noChangeAspect="1" noChangeArrowheads="1"/>
          </p:cNvPicPr>
          <p:nvPr/>
        </p:nvPicPr>
        <p:blipFill>
          <a:blip r:embed="rId2"/>
          <a:srcRect/>
          <a:stretch>
            <a:fillRect/>
          </a:stretch>
        </p:blipFill>
        <p:spPr bwMode="auto">
          <a:xfrm>
            <a:off x="457200" y="378130"/>
            <a:ext cx="8400361" cy="30150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endParaRPr lang="en-US" dirty="0" smtClean="0">
              <a:solidFill>
                <a:srgbClr val="FF0000"/>
              </a:solidFill>
            </a:endParaRPr>
          </a:p>
        </p:txBody>
      </p:sp>
      <p:sp>
        <p:nvSpPr>
          <p:cNvPr id="3" name="Content Placeholder 2"/>
          <p:cNvSpPr>
            <a:spLocks noGrp="1"/>
          </p:cNvSpPr>
          <p:nvPr>
            <p:ph idx="1"/>
          </p:nvPr>
        </p:nvSpPr>
        <p:spPr>
          <a:xfrm>
            <a:off x="457200" y="3216924"/>
            <a:ext cx="8229600" cy="3107675"/>
          </a:xfrm>
        </p:spPr>
        <p:txBody>
          <a:bodyPr/>
          <a:lstStyle/>
          <a:p>
            <a:pPr eaLnBrk="1" hangingPunct="1"/>
            <a:r>
              <a:rPr lang="en-US" dirty="0" smtClean="0">
                <a:solidFill>
                  <a:srgbClr val="FF0000"/>
                </a:solidFill>
              </a:rPr>
              <a:t>Rising and falling of voice</a:t>
            </a:r>
          </a:p>
          <a:p>
            <a:pPr eaLnBrk="1" hangingPunct="1"/>
            <a:r>
              <a:rPr lang="en-US" dirty="0" smtClean="0">
                <a:solidFill>
                  <a:srgbClr val="FF0000"/>
                </a:solidFill>
              </a:rPr>
              <a:t>The number of vibrations per second </a:t>
            </a:r>
          </a:p>
          <a:p>
            <a:pPr eaLnBrk="1" hangingPunct="1"/>
            <a:r>
              <a:rPr lang="en-US" dirty="0" smtClean="0">
                <a:solidFill>
                  <a:srgbClr val="FF0000"/>
                </a:solidFill>
              </a:rPr>
              <a:t>Conveys different emotions</a:t>
            </a:r>
          </a:p>
          <a:p>
            <a:pPr eaLnBrk="1" hangingPunct="1"/>
            <a:r>
              <a:rPr lang="en-US" dirty="0" smtClean="0">
                <a:solidFill>
                  <a:srgbClr val="FF0000"/>
                </a:solidFill>
              </a:rPr>
              <a:t>Lowness of pitch can indicate sadness, dullness, guilt etc.</a:t>
            </a:r>
          </a:p>
          <a:p>
            <a:pPr eaLnBrk="1" hangingPunct="1"/>
            <a:r>
              <a:rPr lang="en-US" dirty="0" smtClean="0">
                <a:solidFill>
                  <a:srgbClr val="FF0000"/>
                </a:solidFill>
              </a:rPr>
              <a:t>High pitch excited, joyous, triumphant, and angry, </a:t>
            </a:r>
          </a:p>
        </p:txBody>
      </p:sp>
      <p:pic>
        <p:nvPicPr>
          <p:cNvPr id="6146" name="Picture 2"/>
          <p:cNvPicPr>
            <a:picLocks noChangeAspect="1" noChangeArrowheads="1"/>
          </p:cNvPicPr>
          <p:nvPr/>
        </p:nvPicPr>
        <p:blipFill>
          <a:blip r:embed="rId2"/>
          <a:srcRect/>
          <a:stretch>
            <a:fillRect/>
          </a:stretch>
        </p:blipFill>
        <p:spPr bwMode="auto">
          <a:xfrm>
            <a:off x="242371" y="264405"/>
            <a:ext cx="8444429" cy="295251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b="1" dirty="0" smtClean="0">
                <a:solidFill>
                  <a:srgbClr val="FF0000"/>
                </a:solidFill>
              </a:rPr>
              <a:t/>
            </a:r>
            <a:br>
              <a:rPr lang="en-US" b="1" dirty="0" smtClean="0">
                <a:solidFill>
                  <a:srgbClr val="FF0000"/>
                </a:solidFill>
              </a:rPr>
            </a:br>
            <a:endParaRPr lang="en-US" dirty="0" smtClean="0">
              <a:solidFill>
                <a:srgbClr val="FF0000"/>
              </a:solidFill>
            </a:endParaRPr>
          </a:p>
        </p:txBody>
      </p:sp>
      <p:sp>
        <p:nvSpPr>
          <p:cNvPr id="3" name="Content Placeholder 2"/>
          <p:cNvSpPr>
            <a:spLocks noGrp="1"/>
          </p:cNvSpPr>
          <p:nvPr>
            <p:ph idx="1"/>
          </p:nvPr>
        </p:nvSpPr>
        <p:spPr>
          <a:xfrm>
            <a:off x="457200" y="3305060"/>
            <a:ext cx="8229600" cy="3019540"/>
          </a:xfrm>
        </p:spPr>
        <p:txBody>
          <a:bodyPr>
            <a:normAutofit lnSpcReduction="10000"/>
          </a:bodyPr>
          <a:lstStyle/>
          <a:p>
            <a:pPr eaLnBrk="1" hangingPunct="1"/>
            <a:r>
              <a:rPr lang="en-US" sz="3600" dirty="0" smtClean="0">
                <a:solidFill>
                  <a:srgbClr val="FF0000"/>
                </a:solidFill>
              </a:rPr>
              <a:t>Means the art of speaking clearly</a:t>
            </a:r>
          </a:p>
          <a:p>
            <a:pPr eaLnBrk="1" hangingPunct="1"/>
            <a:r>
              <a:rPr lang="en-US" sz="3600" dirty="0" smtClean="0">
                <a:solidFill>
                  <a:srgbClr val="FF0000"/>
                </a:solidFill>
              </a:rPr>
              <a:t>Do not slop, slur, chop, or omit sound </a:t>
            </a:r>
          </a:p>
          <a:p>
            <a:pPr eaLnBrk="1" hangingPunct="1"/>
            <a:r>
              <a:rPr lang="en-US" sz="3600" dirty="0" smtClean="0">
                <a:solidFill>
                  <a:srgbClr val="FF0000"/>
                </a:solidFill>
              </a:rPr>
              <a:t>Flow of understanding gets interrupted </a:t>
            </a:r>
          </a:p>
          <a:p>
            <a:pPr eaLnBrk="1" hangingPunct="1"/>
            <a:r>
              <a:rPr lang="en-US" sz="3600" dirty="0" smtClean="0">
                <a:solidFill>
                  <a:srgbClr val="FF0000"/>
                </a:solidFill>
              </a:rPr>
              <a:t>Negative impression </a:t>
            </a:r>
          </a:p>
          <a:p>
            <a:pPr eaLnBrk="1" hangingPunct="1"/>
            <a:r>
              <a:rPr lang="en-US" sz="3600" dirty="0" smtClean="0">
                <a:solidFill>
                  <a:srgbClr val="FF0000"/>
                </a:solidFill>
              </a:rPr>
              <a:t>Lower the credibility of the speaker</a:t>
            </a:r>
          </a:p>
        </p:txBody>
      </p:sp>
      <p:pic>
        <p:nvPicPr>
          <p:cNvPr id="7170" name="Picture 2"/>
          <p:cNvPicPr>
            <a:picLocks noChangeAspect="1" noChangeArrowheads="1"/>
          </p:cNvPicPr>
          <p:nvPr/>
        </p:nvPicPr>
        <p:blipFill>
          <a:blip r:embed="rId3"/>
          <a:srcRect/>
          <a:stretch>
            <a:fillRect/>
          </a:stretch>
        </p:blipFill>
        <p:spPr bwMode="auto">
          <a:xfrm>
            <a:off x="457200" y="308473"/>
            <a:ext cx="7992737" cy="277183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b="1" dirty="0" smtClean="0">
                <a:solidFill>
                  <a:srgbClr val="FF0000"/>
                </a:solidFill>
              </a:rPr>
              <a:t/>
            </a:r>
            <a:br>
              <a:rPr lang="en-US" b="1" dirty="0" smtClean="0">
                <a:solidFill>
                  <a:srgbClr val="FF0000"/>
                </a:solidFill>
              </a:rPr>
            </a:br>
            <a:endParaRPr lang="en-US" dirty="0" smtClean="0">
              <a:solidFill>
                <a:srgbClr val="FF0000"/>
              </a:solidFill>
            </a:endParaRPr>
          </a:p>
        </p:txBody>
      </p:sp>
      <p:sp>
        <p:nvSpPr>
          <p:cNvPr id="3" name="Content Placeholder 2"/>
          <p:cNvSpPr>
            <a:spLocks noGrp="1"/>
          </p:cNvSpPr>
          <p:nvPr>
            <p:ph idx="1"/>
          </p:nvPr>
        </p:nvSpPr>
        <p:spPr>
          <a:xfrm>
            <a:off x="457200" y="3569464"/>
            <a:ext cx="8229600" cy="2755135"/>
          </a:xfrm>
        </p:spPr>
        <p:txBody>
          <a:bodyPr>
            <a:normAutofit fontScale="92500"/>
          </a:bodyPr>
          <a:lstStyle/>
          <a:p>
            <a:pPr eaLnBrk="1" hangingPunct="1"/>
            <a:r>
              <a:rPr lang="en-US" sz="4000" dirty="0" smtClean="0">
                <a:solidFill>
                  <a:srgbClr val="FF0000"/>
                </a:solidFill>
              </a:rPr>
              <a:t>Speak out sounds in an accepted way</a:t>
            </a:r>
          </a:p>
          <a:p>
            <a:pPr eaLnBrk="1" hangingPunct="1"/>
            <a:r>
              <a:rPr lang="en-US" sz="4000" dirty="0" smtClean="0">
                <a:solidFill>
                  <a:srgbClr val="FF0000"/>
                </a:solidFill>
              </a:rPr>
              <a:t>Follow British Received Pronunciation </a:t>
            </a:r>
          </a:p>
          <a:p>
            <a:pPr eaLnBrk="1" hangingPunct="1"/>
            <a:r>
              <a:rPr lang="en-US" sz="4000" dirty="0" smtClean="0">
                <a:solidFill>
                  <a:srgbClr val="FF0000"/>
                </a:solidFill>
              </a:rPr>
              <a:t>Be careful enough pronunciation </a:t>
            </a:r>
          </a:p>
          <a:p>
            <a:pPr eaLnBrk="1" hangingPunct="1"/>
            <a:r>
              <a:rPr lang="en-US" sz="4000" dirty="0" smtClean="0">
                <a:solidFill>
                  <a:srgbClr val="FF0000"/>
                </a:solidFill>
              </a:rPr>
              <a:t>Proper word stress </a:t>
            </a:r>
          </a:p>
        </p:txBody>
      </p:sp>
      <p:pic>
        <p:nvPicPr>
          <p:cNvPr id="8194" name="Picture 2"/>
          <p:cNvPicPr>
            <a:picLocks noChangeAspect="1" noChangeArrowheads="1"/>
          </p:cNvPicPr>
          <p:nvPr/>
        </p:nvPicPr>
        <p:blipFill>
          <a:blip r:embed="rId3"/>
          <a:srcRect/>
          <a:stretch>
            <a:fillRect/>
          </a:stretch>
        </p:blipFill>
        <p:spPr bwMode="auto">
          <a:xfrm>
            <a:off x="457200" y="352540"/>
            <a:ext cx="7970703" cy="307370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pPr eaLnBrk="1" hangingPunct="1"/>
            <a:r>
              <a:rPr lang="en-US" b="1" dirty="0" smtClean="0">
                <a:solidFill>
                  <a:srgbClr val="FF0000"/>
                </a:solidFill>
              </a:rPr>
              <a:t>Voice modulation</a:t>
            </a:r>
            <a:br>
              <a:rPr lang="en-US" b="1" dirty="0" smtClean="0">
                <a:solidFill>
                  <a:srgbClr val="FF0000"/>
                </a:solidFill>
              </a:rPr>
            </a:br>
            <a:endParaRPr lang="en-US" dirty="0" smtClean="0">
              <a:solidFill>
                <a:srgbClr val="FF0000"/>
              </a:solidFill>
            </a:endParaRPr>
          </a:p>
        </p:txBody>
      </p:sp>
      <p:sp>
        <p:nvSpPr>
          <p:cNvPr id="3" name="Content Placeholder 2"/>
          <p:cNvSpPr>
            <a:spLocks noGrp="1"/>
          </p:cNvSpPr>
          <p:nvPr>
            <p:ph idx="1"/>
          </p:nvPr>
        </p:nvSpPr>
        <p:spPr/>
        <p:txBody>
          <a:bodyPr/>
          <a:lstStyle/>
          <a:p>
            <a:pPr eaLnBrk="1" hangingPunct="1"/>
            <a:r>
              <a:rPr lang="en-US" sz="4000" dirty="0" smtClean="0">
                <a:solidFill>
                  <a:srgbClr val="FF0000"/>
                </a:solidFill>
              </a:rPr>
              <a:t>Putting sentiments and emotions in the voice </a:t>
            </a:r>
          </a:p>
          <a:p>
            <a:pPr eaLnBrk="1" hangingPunct="1"/>
            <a:r>
              <a:rPr lang="en-US" sz="4000" dirty="0" smtClean="0">
                <a:solidFill>
                  <a:srgbClr val="FF0000"/>
                </a:solidFill>
              </a:rPr>
              <a:t>Modulation Means intonation</a:t>
            </a:r>
          </a:p>
          <a:p>
            <a:pPr eaLnBrk="1" hangingPunct="1"/>
            <a:r>
              <a:rPr lang="en-US" sz="4000" dirty="0" smtClean="0">
                <a:solidFill>
                  <a:srgbClr val="FF0000"/>
                </a:solidFill>
              </a:rPr>
              <a:t>Brings flexibility and vitality </a:t>
            </a:r>
          </a:p>
          <a:p>
            <a:pPr eaLnBrk="1" hangingPunct="1"/>
            <a:r>
              <a:rPr lang="en-US" sz="4000" dirty="0" smtClean="0">
                <a:solidFill>
                  <a:srgbClr val="FF0000"/>
                </a:solidFill>
              </a:rPr>
              <a:t>Stress plays an important role </a:t>
            </a:r>
          </a:p>
          <a:p>
            <a:pPr eaLnBrk="1" hangingPunct="1"/>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685800" y="704089"/>
            <a:ext cx="7772400" cy="535460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r>
              <a:rPr lang="en-US" b="1" dirty="0" smtClean="0">
                <a:solidFill>
                  <a:srgbClr val="FF0000"/>
                </a:solidFill>
              </a:rPr>
              <a:t>Pauses</a:t>
            </a:r>
            <a:br>
              <a:rPr lang="en-US" b="1" dirty="0" smtClean="0">
                <a:solidFill>
                  <a:srgbClr val="FF0000"/>
                </a:solidFill>
              </a:rPr>
            </a:br>
            <a:endParaRPr lang="en-US" dirty="0" smtClean="0">
              <a:solidFill>
                <a:srgbClr val="FF0000"/>
              </a:solidFill>
            </a:endParaRPr>
          </a:p>
        </p:txBody>
      </p:sp>
      <p:sp>
        <p:nvSpPr>
          <p:cNvPr id="3" name="Content Placeholder 2"/>
          <p:cNvSpPr>
            <a:spLocks noGrp="1"/>
          </p:cNvSpPr>
          <p:nvPr>
            <p:ph idx="1"/>
          </p:nvPr>
        </p:nvSpPr>
        <p:spPr/>
        <p:txBody>
          <a:bodyPr/>
          <a:lstStyle/>
          <a:p>
            <a:pPr eaLnBrk="1" hangingPunct="1"/>
            <a:r>
              <a:rPr lang="en-US" sz="4000" dirty="0" smtClean="0">
                <a:solidFill>
                  <a:srgbClr val="FF0000"/>
                </a:solidFill>
              </a:rPr>
              <a:t>A short silence</a:t>
            </a:r>
          </a:p>
          <a:p>
            <a:pPr eaLnBrk="1" hangingPunct="1"/>
            <a:r>
              <a:rPr lang="en-US" sz="4000" dirty="0" smtClean="0">
                <a:solidFill>
                  <a:srgbClr val="FF0000"/>
                </a:solidFill>
              </a:rPr>
              <a:t>Reflect on the message </a:t>
            </a:r>
          </a:p>
          <a:p>
            <a:pPr eaLnBrk="1" hangingPunct="1"/>
            <a:r>
              <a:rPr lang="en-US" sz="4000" dirty="0" smtClean="0">
                <a:solidFill>
                  <a:srgbClr val="FF0000"/>
                </a:solidFill>
              </a:rPr>
              <a:t>Natural process to give a break</a:t>
            </a:r>
          </a:p>
          <a:p>
            <a:pPr eaLnBrk="1" hangingPunct="1"/>
            <a:r>
              <a:rPr lang="en-US" sz="4000" dirty="0" smtClean="0">
                <a:solidFill>
                  <a:srgbClr val="FF0000"/>
                </a:solidFill>
              </a:rPr>
              <a:t>Helps to understand </a:t>
            </a:r>
          </a:p>
          <a:p>
            <a:pPr eaLnBrk="1" hangingPunct="1"/>
            <a:r>
              <a:rPr lang="en-US" sz="4000" dirty="0" smtClean="0">
                <a:solidFill>
                  <a:srgbClr val="FF0000"/>
                </a:solidFill>
              </a:rPr>
              <a:t>Used at the right place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b="1" dirty="0" err="1" smtClean="0">
                <a:solidFill>
                  <a:srgbClr val="FF0000"/>
                </a:solidFill>
              </a:rPr>
              <a:t>Haptics</a:t>
            </a:r>
            <a:endParaRPr lang="en-US" dirty="0" smtClean="0">
              <a:solidFill>
                <a:srgbClr val="FF0000"/>
              </a:solidFill>
            </a:endParaRPr>
          </a:p>
        </p:txBody>
      </p:sp>
      <p:sp>
        <p:nvSpPr>
          <p:cNvPr id="14339" name="Content Placeholder 2"/>
          <p:cNvSpPr>
            <a:spLocks noGrp="1"/>
          </p:cNvSpPr>
          <p:nvPr>
            <p:ph idx="1"/>
          </p:nvPr>
        </p:nvSpPr>
        <p:spPr>
          <a:xfrm>
            <a:off x="457200" y="1905000"/>
            <a:ext cx="8229600" cy="3581400"/>
          </a:xfrm>
        </p:spPr>
        <p:txBody>
          <a:bodyPr/>
          <a:lstStyle/>
          <a:p>
            <a:pPr eaLnBrk="1" hangingPunct="1"/>
            <a:r>
              <a:rPr lang="en-US" sz="4400" b="1" dirty="0" smtClean="0">
                <a:solidFill>
                  <a:srgbClr val="FF0000"/>
                </a:solidFill>
              </a:rPr>
              <a:t>Study of touch </a:t>
            </a:r>
          </a:p>
          <a:p>
            <a:pPr eaLnBrk="1" hangingPunct="1"/>
            <a:r>
              <a:rPr lang="en-US" sz="4400" b="1" dirty="0" smtClean="0">
                <a:solidFill>
                  <a:srgbClr val="FF0000"/>
                </a:solidFill>
              </a:rPr>
              <a:t>Can create both positive and negative feelings</a:t>
            </a:r>
            <a:endParaRPr lang="en-US" sz="4400" dirty="0" smtClean="0">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8200" y="304800"/>
            <a:ext cx="7239000" cy="838200"/>
          </a:xfrm>
        </p:spPr>
        <p:txBody>
          <a:bodyPr>
            <a:normAutofit fontScale="90000"/>
          </a:bodyPr>
          <a:lstStyle/>
          <a:p>
            <a:pPr eaLnBrk="1" hangingPunct="1"/>
            <a:r>
              <a:rPr lang="en-US" b="1" dirty="0" smtClean="0">
                <a:solidFill>
                  <a:srgbClr val="FF0000"/>
                </a:solidFill>
              </a:rPr>
              <a:t>Artifacts</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15363" name="Content Placeholder 2"/>
          <p:cNvSpPr>
            <a:spLocks noGrp="1"/>
          </p:cNvSpPr>
          <p:nvPr>
            <p:ph idx="1"/>
          </p:nvPr>
        </p:nvSpPr>
        <p:spPr>
          <a:xfrm>
            <a:off x="457200" y="1066800"/>
            <a:ext cx="8229600" cy="5059363"/>
          </a:xfrm>
        </p:spPr>
        <p:txBody>
          <a:bodyPr>
            <a:normAutofit lnSpcReduction="10000"/>
          </a:bodyPr>
          <a:lstStyle/>
          <a:p>
            <a:pPr eaLnBrk="1" hangingPunct="1"/>
            <a:r>
              <a:rPr lang="en-US" sz="4400" b="1" dirty="0" smtClean="0">
                <a:solidFill>
                  <a:srgbClr val="FF0000"/>
                </a:solidFill>
              </a:rPr>
              <a:t>Objects which express one’s interests, hobbies, status, or lifestyle</a:t>
            </a:r>
          </a:p>
          <a:p>
            <a:pPr eaLnBrk="1" hangingPunct="1"/>
            <a:r>
              <a:rPr lang="en-US" sz="4400" b="1" dirty="0" smtClean="0">
                <a:solidFill>
                  <a:srgbClr val="FF0000"/>
                </a:solidFill>
              </a:rPr>
              <a:t>One’s wardrobe. </a:t>
            </a:r>
          </a:p>
          <a:p>
            <a:pPr eaLnBrk="1" hangingPunct="1"/>
            <a:r>
              <a:rPr lang="en-US" sz="4400" b="1" dirty="0" err="1" smtClean="0">
                <a:solidFill>
                  <a:srgbClr val="FF0000"/>
                </a:solidFill>
              </a:rPr>
              <a:t>Jewellery</a:t>
            </a:r>
            <a:r>
              <a:rPr lang="en-US" sz="4400" b="1" dirty="0" smtClean="0">
                <a:solidFill>
                  <a:srgbClr val="FF0000"/>
                </a:solidFill>
              </a:rPr>
              <a:t>, pictures, trinkets</a:t>
            </a:r>
          </a:p>
          <a:p>
            <a:pPr eaLnBrk="1" hangingPunct="1"/>
            <a:r>
              <a:rPr lang="en-US" sz="4400" b="1" dirty="0" smtClean="0">
                <a:solidFill>
                  <a:srgbClr val="FF0000"/>
                </a:solidFill>
              </a:rPr>
              <a:t>key in establishing first impression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Verbal communication uses spoken or written words to exchange messages, while nonverbal communication relies on actions, expressions, and body language without words. Both types are essential for effective communication, with nonverbal cues like facial expressions, gestures, and tone of voice often complementing or even contradicting verbal messages. When verbal and nonverbal signals align, it suggests sincerity and trustworthiness, whereas a mismatch can signal a lack of truth or hidden emotions.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1" y="274638"/>
            <a:ext cx="8229600" cy="607107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Verbal Communication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fontAlgn="ctr"/>
            <a:r>
              <a:rPr lang="en-US" b="1" dirty="0" smtClean="0"/>
              <a:t>Definition:</a:t>
            </a:r>
            <a:r>
              <a:rPr lang="en-US" dirty="0" smtClean="0"/>
              <a:t> The use of words to convey thoughts, ideas, emotions, and information. </a:t>
            </a:r>
          </a:p>
          <a:p>
            <a:pPr fontAlgn="ctr"/>
            <a:r>
              <a:rPr lang="en-US" b="1" dirty="0" smtClean="0"/>
              <a:t>Methods:</a:t>
            </a:r>
            <a:r>
              <a:rPr lang="en-US" dirty="0" smtClean="0"/>
              <a:t> Includes spoken conversations, speeches, phone calls, sign language, and written messages such as emails and letters. </a:t>
            </a:r>
          </a:p>
          <a:p>
            <a:pPr fontAlgn="ctr"/>
            <a:r>
              <a:rPr lang="en-US" b="1" dirty="0" err="1" smtClean="0"/>
              <a:t>Characteristics:</a:t>
            </a:r>
            <a:r>
              <a:rPr lang="en-US" dirty="0" err="1" smtClean="0"/>
              <a:t>Allows</a:t>
            </a:r>
            <a:r>
              <a:rPr lang="en-US" dirty="0" smtClean="0"/>
              <a:t> for clear, direct communication of information. </a:t>
            </a:r>
          </a:p>
          <a:p>
            <a:r>
              <a:rPr lang="en-US" dirty="0" smtClean="0"/>
              <a:t>Provides opportunities for immediate feedback.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Nonverbal Communication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fontAlgn="ctr"/>
            <a:r>
              <a:rPr lang="en-US" b="1" dirty="0" smtClean="0"/>
              <a:t>Definition:</a:t>
            </a:r>
            <a:r>
              <a:rPr lang="en-US" dirty="0" smtClean="0"/>
              <a:t> The process of sending and receiving information without using words. </a:t>
            </a:r>
          </a:p>
          <a:p>
            <a:pPr fontAlgn="ctr"/>
            <a:r>
              <a:rPr lang="en-US" b="1" dirty="0" smtClean="0"/>
              <a:t>Methods:</a:t>
            </a:r>
            <a:r>
              <a:rPr lang="en-US" dirty="0" smtClean="0"/>
              <a:t> Encompasses a range of behaviors including: </a:t>
            </a:r>
          </a:p>
          <a:p>
            <a:pPr fontAlgn="ctr"/>
            <a:r>
              <a:rPr lang="en-US" b="1" dirty="0" smtClean="0"/>
              <a:t>Body Language:</a:t>
            </a:r>
            <a:r>
              <a:rPr lang="en-US" dirty="0" smtClean="0"/>
              <a:t> Gestures, posture, and movement. </a:t>
            </a:r>
          </a:p>
          <a:p>
            <a:pPr fontAlgn="ctr"/>
            <a:r>
              <a:rPr lang="en-US" b="1" dirty="0" smtClean="0"/>
              <a:t>Facial Expressions:</a:t>
            </a:r>
            <a:r>
              <a:rPr lang="en-US" dirty="0" smtClean="0"/>
              <a:t> Smiles, frowns, and other expressions of emotion. </a:t>
            </a:r>
          </a:p>
          <a:p>
            <a:pPr fontAlgn="ctr"/>
            <a:r>
              <a:rPr lang="en-US" b="1" dirty="0" smtClean="0"/>
              <a:t>Eye Contact:</a:t>
            </a:r>
            <a:r>
              <a:rPr lang="en-US" dirty="0" smtClean="0"/>
              <a:t> Directing one's gaze. </a:t>
            </a:r>
          </a:p>
          <a:p>
            <a:pPr fontAlgn="ctr"/>
            <a:r>
              <a:rPr lang="en-US" b="1" dirty="0" smtClean="0"/>
              <a:t>Paralanguage:</a:t>
            </a:r>
            <a:r>
              <a:rPr lang="en-US" dirty="0" smtClean="0"/>
              <a:t> Tone of voice, pace, volume, and pauses. </a:t>
            </a:r>
          </a:p>
          <a:p>
            <a:r>
              <a:rPr lang="en-US" b="1" dirty="0" smtClean="0"/>
              <a:t>Appearance:</a:t>
            </a:r>
            <a:r>
              <a:rPr lang="en-US" dirty="0" smtClean="0"/>
              <a:t> Clothing and overall presentation.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tretch>
            <a:fillRect/>
          </a:stretch>
        </p:blipFill>
        <p:spPr bwMode="auto">
          <a:xfrm>
            <a:off x="627961" y="484743"/>
            <a:ext cx="7766892" cy="583985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tretch>
            <a:fillRect/>
          </a:stretch>
        </p:blipFill>
        <p:spPr bwMode="auto">
          <a:xfrm>
            <a:off x="672029" y="517793"/>
            <a:ext cx="8014771" cy="569330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TotalTime>
  <Words>1119</Words>
  <Application>Microsoft Macintosh PowerPoint</Application>
  <PresentationFormat>On-screen Show (4:3)</PresentationFormat>
  <Paragraphs>114</Paragraphs>
  <Slides>32</Slides>
  <Notes>6</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Flow</vt:lpstr>
      <vt:lpstr>Verbal and Nonverbal Communication</vt:lpstr>
      <vt:lpstr>Slide 2</vt:lpstr>
      <vt:lpstr>Slide 3</vt:lpstr>
      <vt:lpstr>Slide 4</vt:lpstr>
      <vt:lpstr>Slide 5</vt:lpstr>
      <vt:lpstr>Verbal Communication </vt:lpstr>
      <vt:lpstr>Nonverbal Communication </vt:lpstr>
      <vt:lpstr>Slide 8</vt:lpstr>
      <vt:lpstr>Slide 9</vt:lpstr>
      <vt:lpstr>Slide 10</vt:lpstr>
      <vt:lpstr>Slide 11</vt:lpstr>
      <vt:lpstr>Verbal Communication</vt:lpstr>
      <vt:lpstr>Nonverbal Communication</vt:lpstr>
      <vt:lpstr>Key Difference</vt:lpstr>
      <vt:lpstr>Paralinguistics</vt:lpstr>
      <vt:lpstr>Slide 16</vt:lpstr>
      <vt:lpstr>Slide 17</vt:lpstr>
      <vt:lpstr>Slide 18</vt:lpstr>
      <vt:lpstr>Slide 19</vt:lpstr>
      <vt:lpstr>Slide 20</vt:lpstr>
      <vt:lpstr>Components of Paralanguage:  </vt:lpstr>
      <vt:lpstr>Slide 22</vt:lpstr>
      <vt:lpstr>Slide 23</vt:lpstr>
      <vt:lpstr> </vt:lpstr>
      <vt:lpstr>Slide 25</vt:lpstr>
      <vt:lpstr>Slide 26</vt:lpstr>
      <vt:lpstr> </vt:lpstr>
      <vt:lpstr> </vt:lpstr>
      <vt:lpstr>Voice modulation </vt:lpstr>
      <vt:lpstr>Pauses </vt:lpstr>
      <vt:lpstr>Haptics</vt:lpstr>
      <vt:lpstr>Artifacts </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Verbal and Nonverbal Communication</dc:title>
  <dc:creator>hod</dc:creator>
  <dc:description>generated using python-pptx</dc:description>
  <cp:lastModifiedBy>hod</cp:lastModifiedBy>
  <cp:revision>20</cp:revision>
  <dcterms:created xsi:type="dcterms:W3CDTF">2013-01-27T09:14:16Z</dcterms:created>
  <dcterms:modified xsi:type="dcterms:W3CDTF">2025-09-09T09:12:03Z</dcterms:modified>
</cp:coreProperties>
</file>