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2" r:id="rId3"/>
    <p:sldId id="291" r:id="rId4"/>
    <p:sldId id="286" r:id="rId5"/>
    <p:sldId id="287" r:id="rId6"/>
    <p:sldId id="295" r:id="rId7"/>
    <p:sldId id="296" r:id="rId8"/>
    <p:sldId id="294" r:id="rId9"/>
    <p:sldId id="298" r:id="rId10"/>
    <p:sldId id="297" r:id="rId11"/>
    <p:sldId id="299" r:id="rId12"/>
    <p:sldId id="300" r:id="rId13"/>
    <p:sldId id="288" r:id="rId14"/>
    <p:sldId id="301" r:id="rId15"/>
    <p:sldId id="289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256" r:id="rId33"/>
    <p:sldId id="257" r:id="rId34"/>
    <p:sldId id="271" r:id="rId35"/>
    <p:sldId id="262" r:id="rId36"/>
    <p:sldId id="265" r:id="rId37"/>
    <p:sldId id="272" r:id="rId38"/>
    <p:sldId id="266" r:id="rId39"/>
    <p:sldId id="267" r:id="rId40"/>
    <p:sldId id="273" r:id="rId41"/>
    <p:sldId id="274" r:id="rId42"/>
    <p:sldId id="276" r:id="rId43"/>
    <p:sldId id="320" r:id="rId44"/>
    <p:sldId id="321" r:id="rId45"/>
    <p:sldId id="280" r:id="rId46"/>
    <p:sldId id="281" r:id="rId47"/>
    <p:sldId id="282" r:id="rId48"/>
    <p:sldId id="283" r:id="rId49"/>
    <p:sldId id="284" r:id="rId50"/>
    <p:sldId id="285" r:id="rId51"/>
    <p:sldId id="275" r:id="rId52"/>
    <p:sldId id="277" r:id="rId53"/>
    <p:sldId id="278" r:id="rId54"/>
    <p:sldId id="279" r:id="rId55"/>
    <p:sldId id="318" r:id="rId56"/>
    <p:sldId id="319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088E-F24F-4B77-A777-3E5F7FCFFD01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D7C7-F46E-4E77-BB35-8D93BD3EA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088E-F24F-4B77-A777-3E5F7FCFFD01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D7C7-F46E-4E77-BB35-8D93BD3EA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088E-F24F-4B77-A777-3E5F7FCFFD01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D7C7-F46E-4E77-BB35-8D93BD3EA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088E-F24F-4B77-A777-3E5F7FCFFD01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D7C7-F46E-4E77-BB35-8D93BD3EA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088E-F24F-4B77-A777-3E5F7FCFFD01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D7C7-F46E-4E77-BB35-8D93BD3EA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088E-F24F-4B77-A777-3E5F7FCFFD01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D7C7-F46E-4E77-BB35-8D93BD3EA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088E-F24F-4B77-A777-3E5F7FCFFD01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D7C7-F46E-4E77-BB35-8D93BD3EA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088E-F24F-4B77-A777-3E5F7FCFFD01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D7C7-F46E-4E77-BB35-8D93BD3EA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088E-F24F-4B77-A777-3E5F7FCFFD01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D7C7-F46E-4E77-BB35-8D93BD3EA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088E-F24F-4B77-A777-3E5F7FCFFD01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D7C7-F46E-4E77-BB35-8D93BD3EA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088E-F24F-4B77-A777-3E5F7FCFFD01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D7C7-F46E-4E77-BB35-8D93BD3EA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3088E-F24F-4B77-A777-3E5F7FCFFD01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6D7C7-F46E-4E77-BB35-8D93BD3EA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0"/>
            <a:ext cx="8534400" cy="1143000"/>
          </a:xfrm>
        </p:spPr>
        <p:txBody>
          <a:bodyPr>
            <a:noAutofit/>
          </a:bodyPr>
          <a:lstStyle/>
          <a:p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Arithmetic expressions </a:t>
            </a:r>
            <a:br>
              <a:rPr lang="en-US" sz="6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&amp;</a:t>
            </a:r>
            <a:br>
              <a:rPr lang="en-US" sz="6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6400" b="1" dirty="0" smtClean="0">
                <a:latin typeface="Times New Roman" pitchFamily="18" charset="0"/>
                <a:cs typeface="Times New Roman" pitchFamily="18" charset="0"/>
              </a:rPr>
              <a:t> Conditional Branching</a:t>
            </a:r>
            <a:endParaRPr lang="en-US" sz="6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to evaluate two or more expressions.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&amp;&amp;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Logical AND (Result is true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iff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all expressions results in true)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||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Logical OR (Result is true if any expressions results in true)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!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Logical NOT (Inverse the value, i.e. true into false and false into true)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Expressions connected by &amp;&amp; or || are evaluated left to right, and evaluation stops as soon as the truth or falsehood of the result is known.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Truth Table</a:t>
            </a:r>
            <a:endParaRPr lang="en-US" sz="60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lo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998" y="2209800"/>
            <a:ext cx="8116004" cy="30746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Logical Operators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precedence of &amp;&amp; is higher than that of ||, and both are lower than relational operators, so </a:t>
            </a:r>
          </a:p>
          <a:p>
            <a:pPr marL="0" indent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To decide whether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is an uppercase-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char </a:t>
            </a:r>
            <a:r>
              <a:rPr lang="en-US" dirty="0" err="1" smtClean="0">
                <a:latin typeface="Consolas" pitchFamily="49" charset="0"/>
              </a:rPr>
              <a:t>ch</a:t>
            </a:r>
            <a:r>
              <a:rPr lang="en-US" dirty="0" smtClean="0">
                <a:latin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</a:rPr>
              <a:t>ch</a:t>
            </a:r>
            <a:r>
              <a:rPr lang="en-US" dirty="0" smtClean="0">
                <a:latin typeface="Consolas" pitchFamily="49" charset="0"/>
              </a:rPr>
              <a:t> &gt;= ‘A’ &amp;&amp; </a:t>
            </a:r>
            <a:r>
              <a:rPr lang="en-US" dirty="0" err="1" smtClean="0">
                <a:latin typeface="Consolas" pitchFamily="49" charset="0"/>
              </a:rPr>
              <a:t>ch</a:t>
            </a:r>
            <a:r>
              <a:rPr lang="en-US" dirty="0" smtClean="0">
                <a:latin typeface="Consolas" pitchFamily="49" charset="0"/>
              </a:rPr>
              <a:t> &lt;= ‘Z’;</a:t>
            </a:r>
          </a:p>
          <a:p>
            <a:pPr marL="0" indent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To decide whether a year is leap year-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year% 4 ==0 &amp;&amp; year % 100 != 0 || year % 400 = = 0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15962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Assignment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198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Simple Assignment, assign the value of RHS expression to LHS variable.</a:t>
            </a:r>
          </a:p>
          <a:p>
            <a:pPr algn="just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+=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Add and assign for example a+=b evaluates in a=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-=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Subtract and assign for example a-=b evaluates in a=a-b.</a:t>
            </a:r>
          </a:p>
          <a:p>
            <a:pPr algn="just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*=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Multiply and assign for example a*=b evaluates in a=a*b.</a:t>
            </a:r>
          </a:p>
          <a:p>
            <a:pPr algn="just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/=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Divide (Quotient) and assign for example a/=b evaluates in a=a/b.</a:t>
            </a:r>
          </a:p>
          <a:p>
            <a:pPr algn="just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%=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Modulus (Remainder) and assign for example a%=b evaluates in a=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a%b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 smtClean="0"/>
              <a:t>Increment and Decrement 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(Increment operator)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for example a++ evaluates in a=a+1.</a:t>
            </a:r>
          </a:p>
          <a:p>
            <a:pPr algn="just"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-- (Decrement operator)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for example a-- evaluates in a=a-1.</a:t>
            </a:r>
          </a:p>
          <a:p>
            <a:pPr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These can be further classified in two categories depending on their use.</a:t>
            </a:r>
          </a:p>
          <a:p>
            <a:pPr algn="just"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Pre-increment / Pre-decrement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- when used as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++a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or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--a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 It means increase / decrease the values of operands before using them. For example: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a=10;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(“%d”,++a); will print 11. </a:t>
            </a:r>
          </a:p>
          <a:p>
            <a:pPr algn="just"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Post-increment / Post-decrement-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when used as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a++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or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a--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 It means increase / decrease the values of operands after using them. For example: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a=10;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(“%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d”,a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++); will print 10 and then increase the value of a by 1. </a:t>
            </a:r>
          </a:p>
          <a:p>
            <a:pPr marL="0" indent="0"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Bitwise Operators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150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Bitwise AND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performs AND operations on bits.</a:t>
            </a:r>
          </a:p>
          <a:p>
            <a:pPr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Bitwise 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performs OR operations on bits.</a:t>
            </a:r>
          </a:p>
          <a:p>
            <a:pPr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^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Bitwise XOR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performs XOR operations on bits.</a:t>
            </a:r>
          </a:p>
          <a:p>
            <a:pPr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Bitwise NOT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INVERSE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bits.</a:t>
            </a:r>
          </a:p>
          <a:p>
            <a:pPr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Left shift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Shift bits towards left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upto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 no of bits.  </a:t>
            </a:r>
          </a:p>
          <a:p>
            <a:pPr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&gt;&gt;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Right shift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Shift bits towards right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upto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 no of bits.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Special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It is a compile time operator which returns size of any object, variable or data type in no. of bytes.</a:t>
            </a:r>
          </a:p>
          <a:p>
            <a:pPr algn="just">
              <a:buNone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Address-of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operator returns the memory address associated with operand.</a:t>
            </a:r>
          </a:p>
          <a:p>
            <a:pPr algn="just">
              <a:buNone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Pointer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returns the value stored at given memory address. </a:t>
            </a:r>
          </a:p>
          <a:p>
            <a:pPr algn="just">
              <a:buNone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-&gt; Pointer to Member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Provide access to the member of structure using pointer.</a:t>
            </a:r>
          </a:p>
          <a:p>
            <a:pPr algn="just">
              <a:buNone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. (Dot)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Provide access to the member of structure.</a:t>
            </a:r>
          </a:p>
          <a:p>
            <a:pPr algn="just">
              <a:buNone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(Comma)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It separates expressions.</a:t>
            </a:r>
          </a:p>
          <a:p>
            <a:endParaRPr lang="en-US" sz="3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Conditional Operator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Ternary Operator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?: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also known as conditional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operator. It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allow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execute different blocks of code based on specific conditions. These conditions are generally comparisons between variables and constants, evaluated as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true or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false. </a:t>
            </a:r>
            <a:endParaRPr lang="en-US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CONDITION?TRUE_CASE:FALSE_CASE;</a:t>
            </a:r>
          </a:p>
          <a:p>
            <a:pPr marL="0" indent="0" algn="just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latin typeface="Consolas" pitchFamily="49" charset="0"/>
              </a:rPr>
              <a:t>Condition?Code_if_true:Code_if_false</a:t>
            </a:r>
            <a:r>
              <a:rPr lang="en-US" sz="3200" b="1" dirty="0" smtClean="0">
                <a:latin typeface="Consolas" pitchFamily="49" charset="0"/>
              </a:rPr>
              <a:t>;</a:t>
            </a:r>
            <a:endParaRPr lang="en-US" sz="3200" b="1" dirty="0">
              <a:latin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condition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The condition that you want to evaluate. It is typically a comparison or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expression that results in either true (non-zero) or false (zero).</a:t>
            </a:r>
          </a:p>
          <a:p>
            <a:pPr algn="just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expression_if_true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The expression that is executed if the condition is true.</a:t>
            </a:r>
          </a:p>
          <a:p>
            <a:pPr algn="just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expression_if_false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The expression that is executed if the condition is false.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/*** </a:t>
            </a:r>
            <a:r>
              <a:rPr lang="en-US" dirty="0" smtClean="0">
                <a:latin typeface="Consolas" pitchFamily="49" charset="0"/>
              </a:rPr>
              <a:t>C program to check whether a number entered by user is even or odd using conditional operator */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#include&lt;</a:t>
            </a:r>
            <a:r>
              <a:rPr lang="en-US" dirty="0" err="1" smtClean="0">
                <a:latin typeface="Consolas" pitchFamily="49" charset="0"/>
              </a:rPr>
              <a:t>stdio.h</a:t>
            </a:r>
            <a:r>
              <a:rPr lang="en-US" dirty="0" smtClean="0">
                <a:latin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err="1" smtClean="0">
                <a:latin typeface="Consolas" pitchFamily="49" charset="0"/>
              </a:rPr>
              <a:t>nt</a:t>
            </a:r>
            <a:r>
              <a:rPr lang="en-US" dirty="0" smtClean="0">
                <a:latin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n;</a:t>
            </a: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(“\</a:t>
            </a:r>
            <a:r>
              <a:rPr lang="en-US" dirty="0" err="1" smtClean="0">
                <a:latin typeface="Consolas" pitchFamily="49" charset="0"/>
              </a:rPr>
              <a:t>nEnter</a:t>
            </a:r>
            <a:r>
              <a:rPr lang="en-US" dirty="0" smtClean="0">
                <a:latin typeface="Consolas" pitchFamily="49" charset="0"/>
              </a:rPr>
              <a:t> a no..\n”);</a:t>
            </a: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</a:rPr>
              <a:t>scanf</a:t>
            </a:r>
            <a:r>
              <a:rPr lang="en-US" dirty="0" smtClean="0">
                <a:latin typeface="Consolas" pitchFamily="49" charset="0"/>
              </a:rPr>
              <a:t>(“%</a:t>
            </a:r>
            <a:r>
              <a:rPr lang="en-US" dirty="0" err="1" smtClean="0">
                <a:latin typeface="Consolas" pitchFamily="49" charset="0"/>
              </a:rPr>
              <a:t>d”,&amp;n</a:t>
            </a:r>
            <a:r>
              <a:rPr lang="en-US" dirty="0" smtClean="0">
                <a:latin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n%2==0 ?</a:t>
            </a:r>
            <a:r>
              <a:rPr lang="en-US" dirty="0" err="1" smtClean="0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(“\</a:t>
            </a:r>
            <a:r>
              <a:rPr lang="en-US" dirty="0" err="1" smtClean="0">
                <a:latin typeface="Consolas" pitchFamily="49" charset="0"/>
              </a:rPr>
              <a:t>nEven</a:t>
            </a:r>
            <a:r>
              <a:rPr lang="en-US" dirty="0" smtClean="0">
                <a:latin typeface="Consolas" pitchFamily="49" charset="0"/>
              </a:rPr>
              <a:t>”):</a:t>
            </a:r>
            <a:r>
              <a:rPr lang="en-US" dirty="0" err="1" smtClean="0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(“\</a:t>
            </a:r>
            <a:r>
              <a:rPr lang="en-US" dirty="0" err="1" smtClean="0">
                <a:latin typeface="Consolas" pitchFamily="49" charset="0"/>
              </a:rPr>
              <a:t>nOdd</a:t>
            </a:r>
            <a:r>
              <a:rPr lang="en-US" dirty="0" smtClean="0">
                <a:latin typeface="Consolas" pitchFamily="49" charset="0"/>
              </a:rPr>
              <a:t>”);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return 0;</a:t>
            </a:r>
            <a:endParaRPr lang="en-US" dirty="0" smtClean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66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♥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be able to construct and evaluate expressions. 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♥ To master operator precedence and associativity.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♥ To understand implicit type conversion and explicit type conversion.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♥ To master in Conditional and Branching Statements .</a:t>
            </a: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6400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</a:rPr>
              <a:t>/** * C program to find maximum between 3 numbers using conditional operator */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#include &lt;</a:t>
            </a:r>
            <a:r>
              <a:rPr lang="en-US" dirty="0" err="1" smtClean="0">
                <a:latin typeface="Consolas" pitchFamily="49" charset="0"/>
              </a:rPr>
              <a:t>stdio.h</a:t>
            </a:r>
            <a:r>
              <a:rPr lang="en-US" dirty="0" smtClean="0"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main()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{ 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num1, num2, num3, max;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("Enter three numbers: ");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scanf</a:t>
            </a:r>
            <a:r>
              <a:rPr lang="en-US" dirty="0" smtClean="0">
                <a:latin typeface="Consolas" pitchFamily="49" charset="0"/>
              </a:rPr>
              <a:t>("%</a:t>
            </a:r>
            <a:r>
              <a:rPr lang="en-US" dirty="0" err="1" smtClean="0">
                <a:latin typeface="Consolas" pitchFamily="49" charset="0"/>
              </a:rPr>
              <a:t>d%d%d</a:t>
            </a:r>
            <a:r>
              <a:rPr lang="en-US" dirty="0" smtClean="0">
                <a:latin typeface="Consolas" pitchFamily="49" charset="0"/>
              </a:rPr>
              <a:t>", &amp;num1, &amp;num2, &amp;num3);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max = (num1 &gt; num2 &amp;&amp; num1 &gt; num3) ? num1 : (num2 &gt; num3) ? num2 : num3; </a:t>
            </a:r>
            <a:r>
              <a:rPr lang="en-US" dirty="0" err="1" smtClean="0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("\</a:t>
            </a:r>
            <a:r>
              <a:rPr lang="en-US" dirty="0" err="1" smtClean="0">
                <a:latin typeface="Consolas" pitchFamily="49" charset="0"/>
              </a:rPr>
              <a:t>nMaximum</a:t>
            </a:r>
            <a:r>
              <a:rPr lang="en-US" dirty="0" smtClean="0">
                <a:latin typeface="Consolas" pitchFamily="49" charset="0"/>
              </a:rPr>
              <a:t> between %d, %d and %d = %d", num1, num2, num3, max);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return 0;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}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Check Leap Year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Leap year condition</a:t>
            </a:r>
            <a:br>
              <a:rPr lang="en-US" b="1" dirty="0" smtClean="0"/>
            </a:br>
            <a:r>
              <a:rPr lang="en-US" dirty="0" smtClean="0"/>
              <a:t>If a year is </a:t>
            </a:r>
            <a:r>
              <a:rPr lang="en-US" b="1" dirty="0" smtClean="0"/>
              <a:t>exactly divisible by 4</a:t>
            </a:r>
            <a:r>
              <a:rPr lang="en-US" dirty="0" smtClean="0"/>
              <a:t> and </a:t>
            </a:r>
            <a:r>
              <a:rPr lang="en-US" b="1" dirty="0" smtClean="0"/>
              <a:t>not divisible by 100</a:t>
            </a:r>
            <a:r>
              <a:rPr lang="en-US" dirty="0" smtClean="0"/>
              <a:t> then its Leap year.</a:t>
            </a:r>
            <a:br>
              <a:rPr lang="en-US" dirty="0" smtClean="0"/>
            </a:br>
            <a:r>
              <a:rPr lang="en-US" dirty="0" smtClean="0"/>
              <a:t>Else if year is </a:t>
            </a:r>
            <a:r>
              <a:rPr lang="en-US" b="1" dirty="0" smtClean="0"/>
              <a:t>exactly divisible 400</a:t>
            </a:r>
            <a:r>
              <a:rPr lang="en-US" dirty="0" smtClean="0"/>
              <a:t> then its Leap year.</a:t>
            </a:r>
            <a:br>
              <a:rPr lang="en-US" dirty="0" smtClean="0"/>
            </a:br>
            <a:r>
              <a:rPr lang="en-US" dirty="0" smtClean="0"/>
              <a:t>Else its a Common year.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#include &lt;</a:t>
            </a:r>
            <a:r>
              <a:rPr lang="en-US" dirty="0" err="1" smtClean="0">
                <a:latin typeface="Consolas" pitchFamily="49" charset="0"/>
              </a:rPr>
              <a:t>stdio.h</a:t>
            </a:r>
            <a:r>
              <a:rPr lang="en-US" dirty="0" smtClean="0"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main()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year; 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("Enter any year: "); 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</a:rPr>
              <a:t>scanf</a:t>
            </a:r>
            <a:r>
              <a:rPr lang="en-US" dirty="0" smtClean="0">
                <a:latin typeface="Consolas" pitchFamily="49" charset="0"/>
              </a:rPr>
              <a:t>("%d", &amp;year);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(year%4==0 &amp;&amp; year%100!=0) ? </a:t>
            </a:r>
            <a:r>
              <a:rPr lang="en-US" dirty="0" err="1" smtClean="0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("LEAP YEAR") : (year%400 ==0 ) ? </a:t>
            </a:r>
            <a:r>
              <a:rPr lang="en-US" dirty="0" err="1" smtClean="0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("LEAP YEAR") : </a:t>
            </a:r>
            <a:r>
              <a:rPr lang="en-US" dirty="0" err="1" smtClean="0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("COMMON YEAR");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return 0;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}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Exercises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WAP that checks whether the two numbers entered by the user are equal or not. 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WAP to take input 2 numbers from user and display the larger number.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WAP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find whether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3 digit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 is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armstrong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 not.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WAP to enter age and check whether a person can vote or not.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Assignment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WAP that accepts marks of five subjects and finds percentage and prints grades according to the following criteria using ternary operator: 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Between 90-100%--------------Print ‘A’ 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80-90%----------------------------Print ‘B’ 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60-80%---------------------------Print ‘C’ 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Below 60%----------------------Print ‘D’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Conversions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Implicit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Type Conversion </a:t>
            </a: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permits mixing of constants and variables of different types in an expression. C automatically converts any intermediate values to the proper type so that the expression can be evaluated without loosing any significance. This automatic conversion is known as implicit type conversion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rule of type conversion: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lower type is automatically converted to the higher type.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c 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52400"/>
            <a:ext cx="8839200" cy="6553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c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6400"/>
            <a:ext cx="8153400" cy="4800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/>
          <p:cNvSpPr txBox="1"/>
          <p:nvPr/>
        </p:nvSpPr>
        <p:spPr>
          <a:xfrm>
            <a:off x="381000" y="228600"/>
            <a:ext cx="830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Conversion Hierarchy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Explicit </a:t>
            </a: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conversion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force a type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conversion.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general form of explicit conversion is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type-name )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expression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example: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x </a:t>
            </a:r>
            <a:r>
              <a:rPr lang="en-US" dirty="0" smtClean="0">
                <a:latin typeface="Consolas" pitchFamily="49" charset="0"/>
              </a:rPr>
              <a:t>= (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) 7.5 ; 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a </a:t>
            </a:r>
            <a:r>
              <a:rPr lang="en-US" dirty="0" smtClean="0">
                <a:latin typeface="Consolas" pitchFamily="49" charset="0"/>
              </a:rPr>
              <a:t>= ( 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) 21.3 / 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) </a:t>
            </a:r>
            <a:r>
              <a:rPr lang="en-US" dirty="0" smtClean="0">
                <a:latin typeface="Consolas" pitchFamily="49" charset="0"/>
              </a:rPr>
              <a:t>4.5;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a </a:t>
            </a:r>
            <a:r>
              <a:rPr lang="en-US" dirty="0" smtClean="0">
                <a:latin typeface="Consolas" pitchFamily="49" charset="0"/>
              </a:rPr>
              <a:t>= ( float ) 3 / 2 </a:t>
            </a:r>
            <a:r>
              <a:rPr lang="en-US" dirty="0" smtClean="0">
                <a:latin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a </a:t>
            </a:r>
            <a:r>
              <a:rPr lang="en-US" dirty="0" smtClean="0">
                <a:latin typeface="Consolas" pitchFamily="49" charset="0"/>
              </a:rPr>
              <a:t>= float ( 3 / 2 ) ;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8038"/>
            <a:ext cx="8229600" cy="792162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Operators Precedence</a:t>
            </a:r>
            <a:br>
              <a:rPr lang="en-US" sz="6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and Associativity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precedence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operators determines the order in which they are evaluated in an expression. Operators with higher precedence are evaluated first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Associativity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operators refers to the direction (left to right or right to left) an expression is evaluated within a program. Operator associativity is used when two operators of the same precedence appear in an expression.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143000"/>
          </a:xfrm>
        </p:spPr>
        <p:txBody>
          <a:bodyPr>
            <a:noAutofit/>
          </a:bodyPr>
          <a:lstStyle/>
          <a:p>
            <a:r>
              <a:rPr lang="en-US" sz="115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1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4290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An operator is a symbol that tells the computer to perform certain manipulations.</a:t>
            </a:r>
          </a:p>
          <a:p>
            <a:pPr marL="0" indent="0" algn="ctr">
              <a:buNone/>
            </a:pPr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An expression is a sequence of operands and operators that reduces to a single value.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2133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table given in the next slide will list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the order of precedence of operators in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 with their associativity i.e. either left to right or right to left.</a:t>
            </a:r>
          </a:p>
          <a:p>
            <a:pPr marL="0" indent="0" algn="just">
              <a:buNone/>
            </a:pPr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In the table the operators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with the highest precedence appear at the top of the table, and those with the lowest appear at the bottom.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recedence operators.png"/>
          <p:cNvPicPr>
            <a:picLocks noGrp="1" noChangeAspect="1"/>
          </p:cNvPicPr>
          <p:nvPr>
            <p:ph idx="1"/>
          </p:nvPr>
        </p:nvPicPr>
        <p:blipFill>
          <a:blip r:embed="rId2">
            <a:lum bright="10000" contrast="40000"/>
          </a:blip>
          <a:stretch>
            <a:fillRect/>
          </a:stretch>
        </p:blipFill>
        <p:spPr>
          <a:xfrm>
            <a:off x="76200" y="0"/>
            <a:ext cx="8991600" cy="6781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3429000"/>
          </a:xfrm>
        </p:spPr>
        <p:txBody>
          <a:bodyPr>
            <a:noAutofit/>
          </a:bodyPr>
          <a:lstStyle/>
          <a:p>
            <a:r>
              <a:rPr lang="en-US" sz="11500" b="1" dirty="0" smtClean="0">
                <a:latin typeface="Times New Roman" pitchFamily="18" charset="0"/>
                <a:cs typeface="Times New Roman" pitchFamily="18" charset="0"/>
              </a:rPr>
              <a:t>Conditional </a:t>
            </a:r>
            <a:r>
              <a:rPr lang="en-US" sz="115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15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1500" b="1" dirty="0" smtClean="0">
                <a:latin typeface="Times New Roman" pitchFamily="18" charset="0"/>
                <a:cs typeface="Times New Roman" pitchFamily="18" charset="0"/>
              </a:rPr>
              <a:t>Statements</a:t>
            </a:r>
            <a:endParaRPr lang="en-US" sz="11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486400"/>
          </a:xfrm>
        </p:spPr>
        <p:txBody>
          <a:bodyPr>
            <a:noAutofit/>
          </a:bodyPr>
          <a:lstStyle/>
          <a:p>
            <a:pPr marL="514350" indent="-514350" algn="ctr">
              <a:buNone/>
            </a:pP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Consolas" pitchFamily="49" charset="0"/>
              </a:rPr>
              <a:t>Boolean Expression</a:t>
            </a:r>
          </a:p>
          <a:p>
            <a:pPr marL="514350" indent="-514350" algn="ctr">
              <a:buNone/>
            </a:pP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Consolas" pitchFamily="49" charset="0"/>
              </a:rPr>
              <a:t>i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Consolas" pitchFamily="49" charset="0"/>
              </a:rPr>
              <a:t>f 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Consolas" pitchFamily="49" charset="0"/>
              </a:rPr>
              <a:t>Statement</a:t>
            </a:r>
          </a:p>
          <a:p>
            <a:pPr marL="514350" indent="-514350" algn="ctr">
              <a:buNone/>
            </a:pP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Consolas" pitchFamily="49" charset="0"/>
              </a:rPr>
              <a:t>i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Consolas" pitchFamily="49" charset="0"/>
              </a:rPr>
              <a:t>f-else 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Consolas" pitchFamily="49" charset="0"/>
              </a:rPr>
              <a:t>Statement</a:t>
            </a:r>
          </a:p>
          <a:p>
            <a:pPr marL="514350" indent="-514350" algn="ctr">
              <a:buNone/>
            </a:pP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Consolas" pitchFamily="49" charset="0"/>
              </a:rPr>
              <a:t>Ladder 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Consolas" pitchFamily="49" charset="0"/>
              </a:rPr>
              <a:t>if else</a:t>
            </a:r>
            <a:endParaRPr lang="en-US" sz="6000" b="1" dirty="0" smtClean="0">
              <a:solidFill>
                <a:schemeClr val="bg2">
                  <a:lumMod val="10000"/>
                </a:schemeClr>
              </a:solidFill>
              <a:latin typeface="Consolas" pitchFamily="49" charset="0"/>
            </a:endParaRPr>
          </a:p>
          <a:p>
            <a:pPr marL="514350" indent="-514350" algn="ctr">
              <a:buNone/>
            </a:pP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Consolas" pitchFamily="49" charset="0"/>
              </a:rPr>
              <a:t>s</a:t>
            </a:r>
            <a:r>
              <a:rPr lang="en-US" sz="6000" b="1" dirty="0" smtClean="0">
                <a:solidFill>
                  <a:schemeClr val="bg2">
                    <a:lumMod val="10000"/>
                  </a:schemeClr>
                </a:solidFill>
                <a:latin typeface="Consolas" pitchFamily="49" charset="0"/>
              </a:rPr>
              <a:t>witch case</a:t>
            </a:r>
            <a:endParaRPr lang="en-US" sz="6000" b="1" dirty="0" smtClean="0">
              <a:solidFill>
                <a:schemeClr val="bg2">
                  <a:lumMod val="10000"/>
                </a:schemeClr>
              </a:solidFill>
              <a:latin typeface="Consolas" pitchFamily="49" charset="0"/>
            </a:endParaRPr>
          </a:p>
          <a:p>
            <a:pPr marL="514350" indent="-514350" algn="ctr">
              <a:buNone/>
            </a:pPr>
            <a:endParaRPr lang="en-US" sz="6000" dirty="0">
              <a:solidFill>
                <a:schemeClr val="bg2">
                  <a:lumMod val="1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Boolean expression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 C expression that evaluates either true or false is known as </a:t>
            </a:r>
            <a:r>
              <a:rPr lang="en-US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Boolean expression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 However, in C programming there is no concept of true or false value.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In C we represent true with a non-zero integer and false with zero. Hence, in C if an expression evaluates to integer is considered as Boolean expression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IF Statement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if statement allows you to execute a block of code </a:t>
            </a:r>
            <a:r>
              <a:rPr lang="en-US" b="1" dirty="0" smtClean="0"/>
              <a:t>only if a specific condition is true</a:t>
            </a:r>
            <a:r>
              <a:rPr lang="en-US" dirty="0" smtClean="0"/>
              <a:t>.</a:t>
            </a:r>
          </a:p>
          <a:p>
            <a:pPr algn="just">
              <a:buNone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if (condition) {</a:t>
            </a:r>
          </a:p>
          <a:p>
            <a:pPr algn="just">
              <a:buNone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// Code to execute if the condition is true</a:t>
            </a:r>
          </a:p>
          <a:p>
            <a:pPr algn="just">
              <a:buNone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  <a:p>
            <a:r>
              <a:rPr lang="en-US" b="1" dirty="0" smtClean="0"/>
              <a:t>condition</a:t>
            </a:r>
            <a:r>
              <a:rPr lang="en-US" dirty="0" smtClean="0"/>
              <a:t>: A </a:t>
            </a:r>
            <a:r>
              <a:rPr lang="en-US" dirty="0" err="1" smtClean="0"/>
              <a:t>boolean</a:t>
            </a:r>
            <a:r>
              <a:rPr lang="en-US" dirty="0" smtClean="0"/>
              <a:t> expression that evaluates to either </a:t>
            </a:r>
            <a:r>
              <a:rPr lang="en-US" b="1" dirty="0" smtClean="0"/>
              <a:t>true (non-zero)</a:t>
            </a:r>
            <a:r>
              <a:rPr lang="en-US" dirty="0" smtClean="0"/>
              <a:t> or </a:t>
            </a:r>
            <a:r>
              <a:rPr lang="en-US" b="1" dirty="0" smtClean="0"/>
              <a:t>false (zero)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code inside the {} block runs </a:t>
            </a:r>
            <a:r>
              <a:rPr lang="en-US" b="1" dirty="0" smtClean="0"/>
              <a:t>only if the condition is true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just">
              <a:buNone/>
            </a:pP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Curly braces {} are optional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if there is only one statement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after if. But it's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good practice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always use {} to avoid bugs.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Simple if is Useful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Validating user input.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Checking conditions before performing operations (e.g., division by zero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Flowchart of if statement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Content Placeholder 3" descr="simple-if-flow-char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0" y="990600"/>
            <a:ext cx="4415790" cy="55626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Examples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arenR"/>
            </a:pPr>
            <a:r>
              <a:rPr lang="en-US" dirty="0" smtClean="0"/>
              <a:t>WAP that checks whether the two numbers entered by the user are equal or not. 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 smtClean="0"/>
              <a:t>WAP to take input 2 numbers from user and display the larger number.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 smtClean="0"/>
              <a:t>WAP that finds whether a given number is even or odd.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 smtClean="0"/>
              <a:t>WAP </a:t>
            </a:r>
            <a:r>
              <a:rPr lang="en-US" dirty="0" smtClean="0"/>
              <a:t>to check whether a person can vote or not.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Assignment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WAP that accepts marks of five subjects and finds percentage and prints grades according to the following criteria using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simple if statement: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Between 90-100%--------------Print ‘A’ 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80-90%----------------------------Print ‘B’ 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60-80%---------------------------Print ‘C’ 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Below 60%----------------------Print ‘D’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Classification depending on number of operands</a:t>
            </a:r>
          </a:p>
          <a:p>
            <a:pPr marL="514350" indent="-514350" algn="just">
              <a:buAutoNum type="arabicPeriod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Unary Operators-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Having one operand. Examples are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--.</a:t>
            </a:r>
          </a:p>
          <a:p>
            <a:pPr marL="457200" indent="-457200" algn="just">
              <a:buAutoNum type="arabicPeriod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Binary Operators-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Having two operands. Examples are +, -, *, /, %, &amp;&amp;, || etc.</a:t>
            </a:r>
          </a:p>
          <a:p>
            <a:pPr marL="457200" indent="-457200" algn="just">
              <a:buAutoNum type="arabicPeriod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Ternary Operators-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Having three operands. Example is ?:.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Assignment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WAP to enter basic salary and age of a employee and calculate his/her gross salary on fallowing given conditions: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age is greater or equals to 45 then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TA=40%, DA=30%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HRA=50% of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basic salary otherwise the company will provide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TA=15%, DA=20%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HRA=25% of the basic salary.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Gross Salary=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asic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Salary+TA+DA+HRA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IF ELSE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sz="41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An if...else statement in C is a control flow statement that allows you to execute different blocks of code depending on whether a condition is true or false.</a:t>
            </a:r>
          </a:p>
          <a:p>
            <a:pPr marL="0" indent="0" algn="ctr">
              <a:buNone/>
            </a:pPr>
            <a:r>
              <a:rPr lang="en-US" sz="41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</a:p>
          <a:p>
            <a:pPr marL="0" indent="0" algn="just">
              <a:buNone/>
            </a:pPr>
            <a:r>
              <a:rPr lang="en-US" sz="3600" b="1" dirty="0" smtClean="0">
                <a:solidFill>
                  <a:srgbClr val="C00000"/>
                </a:solidFill>
                <a:latin typeface="Consolas" pitchFamily="49" charset="0"/>
              </a:rPr>
              <a:t>if (condition) </a:t>
            </a:r>
          </a:p>
          <a:p>
            <a:pPr marL="0" indent="0" algn="just">
              <a:buNone/>
            </a:pPr>
            <a:r>
              <a:rPr lang="en-US" sz="3600" b="1" dirty="0" smtClean="0">
                <a:solidFill>
                  <a:srgbClr val="C00000"/>
                </a:solidFill>
                <a:latin typeface="Consolas" pitchFamily="49" charset="0"/>
              </a:rPr>
              <a:t>{</a:t>
            </a:r>
          </a:p>
          <a:p>
            <a:pPr marL="0" indent="0" algn="just">
              <a:buNone/>
            </a:pPr>
            <a:r>
              <a:rPr lang="en-US" sz="3600" b="1" dirty="0" smtClean="0">
                <a:solidFill>
                  <a:srgbClr val="C00000"/>
                </a:solidFill>
                <a:latin typeface="Consolas" pitchFamily="49" charset="0"/>
              </a:rPr>
              <a:t>    // Code to execute if condition is true</a:t>
            </a:r>
          </a:p>
          <a:p>
            <a:pPr marL="0" indent="0" algn="just">
              <a:buNone/>
            </a:pPr>
            <a:r>
              <a:rPr lang="en-US" sz="3600" b="1" dirty="0" smtClean="0">
                <a:solidFill>
                  <a:srgbClr val="C00000"/>
                </a:solidFill>
                <a:latin typeface="Consolas" pitchFamily="49" charset="0"/>
              </a:rPr>
              <a:t>} </a:t>
            </a:r>
          </a:p>
          <a:p>
            <a:pPr marL="0" indent="0" algn="just">
              <a:buNone/>
            </a:pPr>
            <a:r>
              <a:rPr lang="en-US" sz="3600" b="1" dirty="0" smtClean="0">
                <a:solidFill>
                  <a:srgbClr val="C00000"/>
                </a:solidFill>
                <a:latin typeface="Consolas" pitchFamily="49" charset="0"/>
              </a:rPr>
              <a:t>else </a:t>
            </a:r>
          </a:p>
          <a:p>
            <a:pPr marL="0" indent="0" algn="just">
              <a:buNone/>
            </a:pPr>
            <a:r>
              <a:rPr lang="en-US" sz="3600" b="1" dirty="0" smtClean="0">
                <a:solidFill>
                  <a:srgbClr val="C00000"/>
                </a:solidFill>
                <a:latin typeface="Consolas" pitchFamily="49" charset="0"/>
              </a:rPr>
              <a:t>{</a:t>
            </a:r>
          </a:p>
          <a:p>
            <a:pPr marL="0" indent="0" algn="just">
              <a:buNone/>
            </a:pPr>
            <a:r>
              <a:rPr lang="en-US" sz="3600" b="1" dirty="0" smtClean="0">
                <a:solidFill>
                  <a:srgbClr val="C00000"/>
                </a:solidFill>
                <a:latin typeface="Consolas" pitchFamily="49" charset="0"/>
              </a:rPr>
              <a:t>    // Code to execute if condition is false</a:t>
            </a:r>
          </a:p>
          <a:p>
            <a:pPr marL="0" indent="0" algn="just">
              <a:buNone/>
            </a:pPr>
            <a:r>
              <a:rPr lang="en-US" sz="3600" b="1" dirty="0" smtClean="0">
                <a:solidFill>
                  <a:srgbClr val="C00000"/>
                </a:solidFill>
                <a:latin typeface="Consolas" pitchFamily="49" charset="0"/>
              </a:rPr>
              <a:t>}</a:t>
            </a:r>
          </a:p>
          <a:p>
            <a:pPr marL="0" indent="0" algn="just">
              <a:buNone/>
            </a:pP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smtClean="0"/>
              <a:t>Examples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WAP that checks whether the two numbers entered by the user are equal or not. 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WAP to take input 2 numbers from user and display the larger number.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WAP that finds whether a given number is even or odd.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WAP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check whether a person can vote or not.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Nested If Else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When an If Else statement kept inside another if else, it’s known as nesting and these structures known as Nested If Else.</a:t>
            </a:r>
          </a:p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There is no limit in nesting and it’s useful to test many conditions together.</a:t>
            </a:r>
          </a:p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If outer If’s condition is true, only then the control enters to inner if.</a:t>
            </a:r>
          </a:p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No limit for number of nesting.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096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if(CONDITION)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if(CONDITION)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		Statements when both if’s TRUE;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if(CONDITION)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		Statements for another if;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		Statements;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0800" y="0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Syntax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Ladder if else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ladder if-else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 decision-making control structure where multiple conditions are checked one after another.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first if is checked.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true →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block runs, and the rest are skipped.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false→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control moves to the next else if.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continues until one condition is true or the final else executes.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looks like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ladder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because conditions are stacked.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Syntax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983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b="1" dirty="0" smtClean="0">
                <a:latin typeface="Consolas" pitchFamily="49" charset="0"/>
              </a:rPr>
              <a:t>if (condition1) </a:t>
            </a:r>
          </a:p>
          <a:p>
            <a:pPr>
              <a:buNone/>
            </a:pPr>
            <a:r>
              <a:rPr lang="en-US" sz="2200" b="1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200" b="1" dirty="0" smtClean="0">
                <a:latin typeface="Consolas" pitchFamily="49" charset="0"/>
              </a:rPr>
              <a:t>    // code if condition1 is true</a:t>
            </a:r>
          </a:p>
          <a:p>
            <a:pPr>
              <a:buNone/>
            </a:pPr>
            <a:r>
              <a:rPr lang="en-US" sz="2200" b="1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US" sz="2200" b="1" dirty="0" smtClean="0">
                <a:latin typeface="Consolas" pitchFamily="49" charset="0"/>
              </a:rPr>
              <a:t>else if (condition2) </a:t>
            </a:r>
          </a:p>
          <a:p>
            <a:pPr>
              <a:buNone/>
            </a:pPr>
            <a:r>
              <a:rPr lang="en-US" sz="2200" b="1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200" b="1" dirty="0" smtClean="0">
                <a:latin typeface="Consolas" pitchFamily="49" charset="0"/>
              </a:rPr>
              <a:t>    // code if condition2 is true</a:t>
            </a:r>
          </a:p>
          <a:p>
            <a:pPr>
              <a:buNone/>
            </a:pPr>
            <a:r>
              <a:rPr lang="en-US" sz="2200" b="1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US" sz="2200" b="1" dirty="0" smtClean="0">
                <a:latin typeface="Consolas" pitchFamily="49" charset="0"/>
              </a:rPr>
              <a:t>else if (condition3) </a:t>
            </a:r>
          </a:p>
          <a:p>
            <a:pPr>
              <a:buNone/>
            </a:pPr>
            <a:r>
              <a:rPr lang="en-US" sz="2200" b="1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200" b="1" dirty="0" smtClean="0">
                <a:latin typeface="Consolas" pitchFamily="49" charset="0"/>
              </a:rPr>
              <a:t>    // code if condition3 is true</a:t>
            </a:r>
          </a:p>
          <a:p>
            <a:pPr>
              <a:buNone/>
            </a:pPr>
            <a:r>
              <a:rPr lang="en-US" sz="2200" b="1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US" sz="2200" b="1" dirty="0" smtClean="0">
                <a:latin typeface="Consolas" pitchFamily="49" charset="0"/>
              </a:rPr>
              <a:t>else {</a:t>
            </a:r>
          </a:p>
          <a:p>
            <a:pPr>
              <a:buNone/>
            </a:pPr>
            <a:r>
              <a:rPr lang="en-US" sz="2200" b="1" dirty="0" smtClean="0">
                <a:latin typeface="Consolas" pitchFamily="49" charset="0"/>
              </a:rPr>
              <a:t>    // code if none of the conditions are true</a:t>
            </a:r>
          </a:p>
          <a:p>
            <a:pPr>
              <a:buNone/>
            </a:pPr>
            <a:r>
              <a:rPr lang="en-US" sz="2200" b="1" dirty="0" smtClean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/***This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 will display grade depending upon entered marks. If marks&gt;=90 then grade A, If marks&gt;=75 then B, Marks&gt;=50 then C, fail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otherwise */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itchFamily="49" charset="0"/>
                <a:cs typeface="Times New Roman" pitchFamily="18" charset="0"/>
              </a:rPr>
              <a:t>#</a:t>
            </a:r>
            <a:r>
              <a:rPr lang="en-US" sz="2800" b="1" dirty="0" smtClean="0">
                <a:latin typeface="Consolas" pitchFamily="49" charset="0"/>
                <a:cs typeface="Times New Roman" pitchFamily="18" charset="0"/>
              </a:rPr>
              <a:t>include&lt;</a:t>
            </a:r>
            <a:r>
              <a:rPr lang="en-US" sz="2800" b="1" dirty="0" err="1" smtClean="0">
                <a:latin typeface="Consolas" pitchFamily="49" charset="0"/>
                <a:cs typeface="Times New Roman" pitchFamily="18" charset="0"/>
              </a:rPr>
              <a:t>stdio.h</a:t>
            </a:r>
            <a:r>
              <a:rPr lang="en-US" sz="2800" b="1" dirty="0" smtClean="0">
                <a:latin typeface="Consolas" pitchFamily="49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800" b="1" dirty="0" err="1" smtClean="0"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2800" b="1" dirty="0" smtClean="0">
                <a:latin typeface="Consolas" pitchFamily="49" charset="0"/>
                <a:cs typeface="Times New Roman" pitchFamily="18" charset="0"/>
              </a:rPr>
              <a:t> main() {</a:t>
            </a:r>
          </a:p>
          <a:p>
            <a:pPr marL="0" indent="0">
              <a:buNone/>
            </a:pPr>
            <a:r>
              <a:rPr lang="en-US" sz="2800" b="1" dirty="0" smtClean="0">
                <a:latin typeface="Consolas" pitchFamily="49" charset="0"/>
                <a:cs typeface="Times New Roman" pitchFamily="18" charset="0"/>
              </a:rPr>
              <a:t>    	</a:t>
            </a:r>
            <a:r>
              <a:rPr lang="en-US" sz="2800" b="1" dirty="0" err="1" smtClean="0"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2800" b="1" dirty="0" smtClean="0">
                <a:latin typeface="Consolas" pitchFamily="49" charset="0"/>
                <a:cs typeface="Times New Roman" pitchFamily="18" charset="0"/>
              </a:rPr>
              <a:t> marks;</a:t>
            </a:r>
          </a:p>
          <a:p>
            <a:pPr marL="0" indent="0">
              <a:buNone/>
            </a:pPr>
            <a:r>
              <a:rPr lang="en-US" sz="2800" b="1" dirty="0" smtClean="0">
                <a:latin typeface="Consolas" pitchFamily="49" charset="0"/>
                <a:cs typeface="Times New Roman" pitchFamily="18" charset="0"/>
              </a:rPr>
              <a:t>   	</a:t>
            </a:r>
            <a:r>
              <a:rPr lang="en-US" sz="2800" b="1" dirty="0" err="1" smtClean="0">
                <a:latin typeface="Consolas" pitchFamily="49" charset="0"/>
                <a:cs typeface="Times New Roman" pitchFamily="18" charset="0"/>
              </a:rPr>
              <a:t>printf</a:t>
            </a:r>
            <a:r>
              <a:rPr lang="en-US" sz="2800" b="1" dirty="0" smtClean="0">
                <a:latin typeface="Consolas" pitchFamily="49" charset="0"/>
                <a:cs typeface="Times New Roman" pitchFamily="18" charset="0"/>
              </a:rPr>
              <a:t>("Enter your marks: ");</a:t>
            </a:r>
          </a:p>
          <a:p>
            <a:pPr marL="0" indent="0">
              <a:buNone/>
            </a:pPr>
            <a:r>
              <a:rPr lang="en-US" sz="2800" b="1" dirty="0" smtClean="0">
                <a:latin typeface="Consolas" pitchFamily="49" charset="0"/>
                <a:cs typeface="Times New Roman" pitchFamily="18" charset="0"/>
              </a:rPr>
              <a:t>    	</a:t>
            </a:r>
            <a:r>
              <a:rPr lang="en-US" sz="2800" b="1" dirty="0" err="1" smtClean="0">
                <a:latin typeface="Consolas" pitchFamily="49" charset="0"/>
                <a:cs typeface="Times New Roman" pitchFamily="18" charset="0"/>
              </a:rPr>
              <a:t>scanf</a:t>
            </a:r>
            <a:r>
              <a:rPr lang="en-US" sz="2800" b="1" dirty="0" smtClean="0">
                <a:latin typeface="Consolas" pitchFamily="49" charset="0"/>
                <a:cs typeface="Times New Roman" pitchFamily="18" charset="0"/>
              </a:rPr>
              <a:t>("%d", &amp;marks);</a:t>
            </a:r>
          </a:p>
          <a:p>
            <a:pPr marL="0" indent="0">
              <a:buNone/>
            </a:pPr>
            <a:r>
              <a:rPr lang="en-US" sz="2800" b="1" dirty="0" smtClean="0">
                <a:latin typeface="Consolas" pitchFamily="49" charset="0"/>
                <a:cs typeface="Times New Roman" pitchFamily="18" charset="0"/>
              </a:rPr>
              <a:t>    	if (marks &gt;= 90) {</a:t>
            </a:r>
          </a:p>
          <a:p>
            <a:pPr marL="0" indent="0">
              <a:buNone/>
            </a:pPr>
            <a:r>
              <a:rPr lang="en-US" sz="2800" b="1" dirty="0" smtClean="0">
                <a:latin typeface="Consolas" pitchFamily="49" charset="0"/>
                <a:cs typeface="Times New Roman" pitchFamily="18" charset="0"/>
              </a:rPr>
              <a:t>        </a:t>
            </a:r>
            <a:r>
              <a:rPr lang="en-US" sz="2800" b="1" dirty="0" err="1" smtClean="0">
                <a:latin typeface="Consolas" pitchFamily="49" charset="0"/>
                <a:cs typeface="Times New Roman" pitchFamily="18" charset="0"/>
              </a:rPr>
              <a:t>printf</a:t>
            </a:r>
            <a:r>
              <a:rPr lang="en-US" sz="2800" b="1" dirty="0" smtClean="0">
                <a:latin typeface="Consolas" pitchFamily="49" charset="0"/>
                <a:cs typeface="Times New Roman" pitchFamily="18" charset="0"/>
              </a:rPr>
              <a:t>("Grade: A\n");</a:t>
            </a:r>
          </a:p>
          <a:p>
            <a:pPr marL="0" indent="0">
              <a:buNone/>
            </a:pPr>
            <a:r>
              <a:rPr lang="en-US" sz="2800" b="1" dirty="0" smtClean="0">
                <a:latin typeface="Consolas" pitchFamily="49" charset="0"/>
                <a:cs typeface="Times New Roman" pitchFamily="18" charset="0"/>
              </a:rPr>
              <a:t>    	}else if (marks &gt;= 75) </a:t>
            </a:r>
          </a:p>
          <a:p>
            <a:pPr marL="0" indent="0">
              <a:buNone/>
            </a:pPr>
            <a:r>
              <a:rPr lang="en-US" sz="2800" b="1" dirty="0" smtClean="0">
                <a:latin typeface="Consolas" pitchFamily="49" charset="0"/>
                <a:cs typeface="Times New Roman" pitchFamily="18" charset="0"/>
              </a:rPr>
              <a:t>	{</a:t>
            </a:r>
          </a:p>
          <a:p>
            <a:pPr marL="0" indent="0">
              <a:buNone/>
            </a:pPr>
            <a:r>
              <a:rPr lang="en-US" sz="2800" b="1" dirty="0" smtClean="0">
                <a:latin typeface="Consolas" pitchFamily="49" charset="0"/>
                <a:cs typeface="Times New Roman" pitchFamily="18" charset="0"/>
              </a:rPr>
              <a:t>        </a:t>
            </a:r>
            <a:r>
              <a:rPr lang="en-US" sz="2800" b="1" dirty="0" err="1" smtClean="0">
                <a:latin typeface="Consolas" pitchFamily="49" charset="0"/>
                <a:cs typeface="Times New Roman" pitchFamily="18" charset="0"/>
              </a:rPr>
              <a:t>printf</a:t>
            </a:r>
            <a:r>
              <a:rPr lang="en-US" sz="2800" b="1" dirty="0" smtClean="0">
                <a:latin typeface="Consolas" pitchFamily="49" charset="0"/>
                <a:cs typeface="Times New Roman" pitchFamily="18" charset="0"/>
              </a:rPr>
              <a:t>("Grade: B\n");</a:t>
            </a:r>
          </a:p>
          <a:p>
            <a:pPr marL="0" indent="0">
              <a:buNone/>
            </a:pPr>
            <a:r>
              <a:rPr lang="en-US" sz="2800" b="1" dirty="0" smtClean="0">
                <a:latin typeface="Consolas" pitchFamily="49" charset="0"/>
                <a:cs typeface="Times New Roman" pitchFamily="18" charset="0"/>
              </a:rPr>
              <a:t>    	}else if (marks &gt;= 50) </a:t>
            </a:r>
          </a:p>
          <a:p>
            <a:pPr marL="0" indent="0">
              <a:buNone/>
            </a:pPr>
            <a:r>
              <a:rPr lang="en-US" sz="2800" b="1" dirty="0" smtClean="0">
                <a:latin typeface="Consolas" pitchFamily="49" charset="0"/>
                <a:cs typeface="Times New Roman" pitchFamily="18" charset="0"/>
              </a:rPr>
              <a:t>	{</a:t>
            </a:r>
          </a:p>
          <a:p>
            <a:pPr marL="0" indent="0">
              <a:buNone/>
            </a:pPr>
            <a:r>
              <a:rPr lang="en-US" sz="2800" b="1" dirty="0" smtClean="0">
                <a:latin typeface="Consolas" pitchFamily="49" charset="0"/>
                <a:cs typeface="Times New Roman" pitchFamily="18" charset="0"/>
              </a:rPr>
              <a:t>        </a:t>
            </a:r>
            <a:r>
              <a:rPr lang="en-US" sz="2800" b="1" dirty="0" err="1" smtClean="0">
                <a:latin typeface="Consolas" pitchFamily="49" charset="0"/>
                <a:cs typeface="Times New Roman" pitchFamily="18" charset="0"/>
              </a:rPr>
              <a:t>printf</a:t>
            </a:r>
            <a:r>
              <a:rPr lang="en-US" sz="2800" b="1" dirty="0" smtClean="0">
                <a:latin typeface="Consolas" pitchFamily="49" charset="0"/>
                <a:cs typeface="Times New Roman" pitchFamily="18" charset="0"/>
              </a:rPr>
              <a:t>("Grade: C\n");</a:t>
            </a:r>
          </a:p>
          <a:p>
            <a:pPr marL="0" indent="0">
              <a:buNone/>
            </a:pPr>
            <a:r>
              <a:rPr lang="en-US" sz="2800" b="1" dirty="0" smtClean="0">
                <a:latin typeface="Consolas" pitchFamily="49" charset="0"/>
                <a:cs typeface="Times New Roman" pitchFamily="18" charset="0"/>
              </a:rPr>
              <a:t>    	}</a:t>
            </a:r>
          </a:p>
          <a:p>
            <a:pPr marL="0" indent="0">
              <a:buNone/>
            </a:pPr>
            <a:r>
              <a:rPr lang="en-US" sz="2800" b="1" dirty="0" smtClean="0">
                <a:latin typeface="Consolas" pitchFamily="49" charset="0"/>
                <a:cs typeface="Times New Roman" pitchFamily="18" charset="0"/>
              </a:rPr>
              <a:t>    	else</a:t>
            </a:r>
          </a:p>
          <a:p>
            <a:pPr marL="0" indent="0">
              <a:buNone/>
            </a:pPr>
            <a:r>
              <a:rPr lang="en-US" sz="2800" b="1" dirty="0" smtClean="0">
                <a:latin typeface="Consolas" pitchFamily="49" charset="0"/>
                <a:cs typeface="Times New Roman" pitchFamily="18" charset="0"/>
              </a:rPr>
              <a:t>	{</a:t>
            </a:r>
          </a:p>
          <a:p>
            <a:pPr marL="0" indent="0">
              <a:buNone/>
            </a:pPr>
            <a:r>
              <a:rPr lang="en-US" sz="2800" b="1" dirty="0" smtClean="0">
                <a:latin typeface="Consolas" pitchFamily="49" charset="0"/>
                <a:cs typeface="Times New Roman" pitchFamily="18" charset="0"/>
              </a:rPr>
              <a:t>        </a:t>
            </a:r>
            <a:r>
              <a:rPr lang="en-US" sz="2800" b="1" dirty="0" err="1" smtClean="0">
                <a:latin typeface="Consolas" pitchFamily="49" charset="0"/>
                <a:cs typeface="Times New Roman" pitchFamily="18" charset="0"/>
              </a:rPr>
              <a:t>printf</a:t>
            </a:r>
            <a:r>
              <a:rPr lang="en-US" sz="2800" b="1" dirty="0" smtClean="0">
                <a:latin typeface="Consolas" pitchFamily="49" charset="0"/>
                <a:cs typeface="Times New Roman" pitchFamily="18" charset="0"/>
              </a:rPr>
              <a:t>("Grade: Fail\n");</a:t>
            </a:r>
          </a:p>
          <a:p>
            <a:pPr marL="0" indent="0">
              <a:buNone/>
            </a:pPr>
            <a:r>
              <a:rPr lang="en-US" sz="2800" b="1" dirty="0" smtClean="0">
                <a:latin typeface="Consolas" pitchFamily="49" charset="0"/>
                <a:cs typeface="Times New Roman" pitchFamily="18" charset="0"/>
              </a:rPr>
              <a:t>    	}</a:t>
            </a:r>
          </a:p>
          <a:p>
            <a:pPr marL="0" indent="0">
              <a:buNone/>
            </a:pPr>
            <a:r>
              <a:rPr lang="en-US" sz="2800" b="1" dirty="0" smtClean="0">
                <a:latin typeface="Consolas" pitchFamily="49" charset="0"/>
                <a:cs typeface="Times New Roman" pitchFamily="18" charset="0"/>
              </a:rPr>
              <a:t>    return 0;</a:t>
            </a:r>
          </a:p>
          <a:p>
            <a:pPr marL="0" indent="0">
              <a:buNone/>
            </a:pPr>
            <a:r>
              <a:rPr lang="en-US" sz="2800" b="1" dirty="0" smtClean="0">
                <a:latin typeface="Consolas" pitchFamily="49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Switch Case</a:t>
            </a:r>
            <a:endParaRPr lang="en-US" sz="54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switch case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a multi-way branch statement.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allows you to execute one block of code out of many, based on the value of an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(usually an integer or character).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expression must be an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(not float/double/string).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case values must be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constant literals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break; is used to stop execution after a case.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you omit break;, execution will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“fall through”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 the next case.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default is optional, and executes if no case matches.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Syntax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latin typeface="Consolas" pitchFamily="49" charset="0"/>
              </a:rPr>
              <a:t>switch (expression) {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</a:rPr>
              <a:t>    case value1: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</a:rPr>
              <a:t>        // code to be executed if expression == value1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</a:rPr>
              <a:t>        break;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</a:rPr>
              <a:t>    case value2: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</a:rPr>
              <a:t>        // code to be executed if expression == value2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</a:rPr>
              <a:t>        break;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</a:rPr>
              <a:t>    case value3: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</a:rPr>
              <a:t>        // code to be executed if expression == value3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</a:rPr>
              <a:t>        break;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</a:rPr>
              <a:t>    ...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</a:rPr>
              <a:t>    default: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</a:rPr>
              <a:t>        // code to be executed if no case matches</a:t>
            </a:r>
          </a:p>
          <a:p>
            <a:pPr>
              <a:buNone/>
            </a:pPr>
            <a:r>
              <a:rPr lang="en-US" sz="2000" b="1" dirty="0" smtClean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sz="2000" b="1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Arithmetic Operators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1209040"/>
          <a:ext cx="7086600" cy="2372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48000"/>
                <a:gridCol w="4038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Operator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Meaning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+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Addition or Unary Plus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Subtraction or Unary Minus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Multiplication Operator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/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Division Operator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Modulus (remainder) Operator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3581400"/>
            <a:ext cx="7848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Note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→ Integer division truncates remainder.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→ The % operator can’t be applied to a float or double.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→ The precedence of arithmetic operators: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 Unary + or –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* / %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 + - 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705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latin typeface="Consolas" pitchFamily="49" charset="0"/>
              </a:rPr>
              <a:t>#include &lt;</a:t>
            </a:r>
            <a:r>
              <a:rPr lang="en-US" sz="1600" b="1" dirty="0" err="1" smtClean="0">
                <a:latin typeface="Consolas" pitchFamily="49" charset="0"/>
              </a:rPr>
              <a:t>stdio.h</a:t>
            </a:r>
            <a:r>
              <a:rPr lang="en-US" sz="1600" b="1" dirty="0" smtClean="0"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600" b="1" dirty="0" err="1" smtClean="0">
                <a:latin typeface="Consolas" pitchFamily="49" charset="0"/>
              </a:rPr>
              <a:t>int</a:t>
            </a:r>
            <a:r>
              <a:rPr lang="en-US" sz="1600" b="1" dirty="0" smtClean="0">
                <a:latin typeface="Consolas" pitchFamily="49" charset="0"/>
              </a:rPr>
              <a:t> main() </a:t>
            </a:r>
            <a:endParaRPr lang="en-US" sz="1600" b="1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</a:rPr>
              <a:t>{</a:t>
            </a:r>
            <a:r>
              <a:rPr lang="en-US" sz="1600" b="1" dirty="0" smtClean="0">
                <a:latin typeface="Consolas" pitchFamily="49" charset="0"/>
              </a:rPr>
              <a:t>	    </a:t>
            </a:r>
            <a:r>
              <a:rPr lang="en-US" sz="1600" b="1" dirty="0" err="1" smtClean="0">
                <a:latin typeface="Consolas" pitchFamily="49" charset="0"/>
              </a:rPr>
              <a:t>int</a:t>
            </a:r>
            <a:r>
              <a:rPr lang="en-US" sz="1600" b="1" dirty="0" smtClean="0">
                <a:latin typeface="Consolas" pitchFamily="49" charset="0"/>
              </a:rPr>
              <a:t> day;	    </a:t>
            </a:r>
            <a:r>
              <a:rPr lang="en-US" sz="1600" b="1" dirty="0" err="1" smtClean="0">
                <a:latin typeface="Consolas" pitchFamily="49" charset="0"/>
              </a:rPr>
              <a:t>printf</a:t>
            </a:r>
            <a:r>
              <a:rPr lang="en-US" sz="1600" b="1" dirty="0" smtClean="0">
                <a:latin typeface="Consolas" pitchFamily="49" charset="0"/>
              </a:rPr>
              <a:t>("Enter day number (1-7): ");	    </a:t>
            </a:r>
            <a:r>
              <a:rPr lang="en-US" sz="1600" b="1" dirty="0" err="1" smtClean="0">
                <a:latin typeface="Consolas" pitchFamily="49" charset="0"/>
              </a:rPr>
              <a:t>scanf</a:t>
            </a:r>
            <a:r>
              <a:rPr lang="en-US" sz="1600" b="1" dirty="0" smtClean="0">
                <a:latin typeface="Consolas" pitchFamily="49" charset="0"/>
              </a:rPr>
              <a:t>("%d", &amp;day);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</a:rPr>
              <a:t>    switch(day) {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</a:rPr>
              <a:t>        case 1: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</a:rPr>
              <a:t>            </a:t>
            </a:r>
            <a:r>
              <a:rPr lang="en-US" sz="1600" b="1" dirty="0" err="1" smtClean="0">
                <a:latin typeface="Consolas" pitchFamily="49" charset="0"/>
              </a:rPr>
              <a:t>printf</a:t>
            </a:r>
            <a:r>
              <a:rPr lang="en-US" sz="1600" b="1" dirty="0" smtClean="0">
                <a:latin typeface="Consolas" pitchFamily="49" charset="0"/>
              </a:rPr>
              <a:t>("Sunday\n");break;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</a:rPr>
              <a:t>        case 2: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</a:rPr>
              <a:t>            </a:t>
            </a:r>
            <a:r>
              <a:rPr lang="en-US" sz="1600" b="1" dirty="0" err="1" smtClean="0">
                <a:latin typeface="Consolas" pitchFamily="49" charset="0"/>
              </a:rPr>
              <a:t>printf</a:t>
            </a:r>
            <a:r>
              <a:rPr lang="en-US" sz="1600" b="1" dirty="0" smtClean="0">
                <a:latin typeface="Consolas" pitchFamily="49" charset="0"/>
              </a:rPr>
              <a:t>("Monday\n");break;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</a:rPr>
              <a:t>        case 3: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</a:rPr>
              <a:t>            </a:t>
            </a:r>
            <a:r>
              <a:rPr lang="en-US" sz="1600" b="1" dirty="0" err="1" smtClean="0">
                <a:latin typeface="Consolas" pitchFamily="49" charset="0"/>
              </a:rPr>
              <a:t>printf</a:t>
            </a:r>
            <a:r>
              <a:rPr lang="en-US" sz="1600" b="1" dirty="0" smtClean="0">
                <a:latin typeface="Consolas" pitchFamily="49" charset="0"/>
              </a:rPr>
              <a:t>("Tuesday\n");break;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</a:rPr>
              <a:t>        case 4: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</a:rPr>
              <a:t>            </a:t>
            </a:r>
            <a:r>
              <a:rPr lang="en-US" sz="1600" b="1" dirty="0" err="1" smtClean="0">
                <a:latin typeface="Consolas" pitchFamily="49" charset="0"/>
              </a:rPr>
              <a:t>printf</a:t>
            </a:r>
            <a:r>
              <a:rPr lang="en-US" sz="1600" b="1" dirty="0" smtClean="0">
                <a:latin typeface="Consolas" pitchFamily="49" charset="0"/>
              </a:rPr>
              <a:t>("Wednesday\n");break;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</a:rPr>
              <a:t>        case 5: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</a:rPr>
              <a:t>            </a:t>
            </a:r>
            <a:r>
              <a:rPr lang="en-US" sz="1600" b="1" dirty="0" err="1" smtClean="0">
                <a:latin typeface="Consolas" pitchFamily="49" charset="0"/>
              </a:rPr>
              <a:t>printf</a:t>
            </a:r>
            <a:r>
              <a:rPr lang="en-US" sz="1600" b="1" dirty="0" smtClean="0">
                <a:latin typeface="Consolas" pitchFamily="49" charset="0"/>
              </a:rPr>
              <a:t>("Thursday\n");break;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</a:rPr>
              <a:t>        case 6: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</a:rPr>
              <a:t>            </a:t>
            </a:r>
            <a:r>
              <a:rPr lang="en-US" sz="1600" b="1" dirty="0" err="1" smtClean="0">
                <a:latin typeface="Consolas" pitchFamily="49" charset="0"/>
              </a:rPr>
              <a:t>printf</a:t>
            </a:r>
            <a:r>
              <a:rPr lang="en-US" sz="1600" b="1" dirty="0" smtClean="0">
                <a:latin typeface="Consolas" pitchFamily="49" charset="0"/>
              </a:rPr>
              <a:t>("Friday\n");break;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</a:rPr>
              <a:t>        case 7: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</a:rPr>
              <a:t>            </a:t>
            </a:r>
            <a:r>
              <a:rPr lang="en-US" sz="1600" b="1" dirty="0" err="1" smtClean="0">
                <a:latin typeface="Consolas" pitchFamily="49" charset="0"/>
              </a:rPr>
              <a:t>printf</a:t>
            </a:r>
            <a:r>
              <a:rPr lang="en-US" sz="1600" b="1" dirty="0" smtClean="0">
                <a:latin typeface="Consolas" pitchFamily="49" charset="0"/>
              </a:rPr>
              <a:t>("Saturday\n");break;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</a:rPr>
              <a:t>        default: </a:t>
            </a:r>
            <a:r>
              <a:rPr lang="en-US" sz="1600" b="1" dirty="0" err="1" smtClean="0">
                <a:latin typeface="Consolas" pitchFamily="49" charset="0"/>
              </a:rPr>
              <a:t>printf</a:t>
            </a:r>
            <a:r>
              <a:rPr lang="en-US" sz="1600" b="1" dirty="0" smtClean="0">
                <a:latin typeface="Consolas" pitchFamily="49" charset="0"/>
              </a:rPr>
              <a:t>("Invalid day number!\n");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</a:rPr>
              <a:t>    }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</a:rPr>
              <a:t>    return 0;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</a:rPr>
              <a:t>}</a:t>
            </a:r>
            <a:endParaRPr lang="en-US" sz="1600" b="1" dirty="0" smtClean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Assignment 1</a:t>
            </a:r>
            <a:endParaRPr lang="en-US" sz="60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4864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Write a C program to find maximum between two numbers.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Write a C program to find maximum between three numbers.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Write a C program to check whether a number is (-)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, (+)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or zero.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Write a C program to check whether a no is divisible by 5 and 11 or not.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Write a C program to check whether a number is even or odd.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Write a C program to check whether a year is leap year or not.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Write a C program to check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character is alphabet or not.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WAP to input any alphabet and check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is vowel or consonant.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Write a C program to input any character and check whether it is alphabet, digit or special character.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WAP to check whether a character is uppercase or lowercase alphabet.</a:t>
            </a:r>
          </a:p>
          <a:p>
            <a:pPr marL="514350" indent="-514350">
              <a:buFont typeface="+mj-lt"/>
              <a:buAutoNum type="arabicParenR"/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Assignment 2</a:t>
            </a:r>
            <a:endParaRPr lang="en-US" sz="60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Write a C program to input week number and print week day.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Write a C program to input month number and print number of days in that month.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Write a C program to count total number of notes in given amount.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WAP to input angles of a triangle and check whether triangle is valid or not.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Write a C program to input all sides of a triangle and check whether triangle is valid or not.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Write a C program to check whether the triangle is equilateral, isosceles or scalene triangle.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Write a C program to find all roots of a quadratic equation.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Write a C program to calculate profit or loss.</a:t>
            </a:r>
          </a:p>
          <a:p>
            <a:pPr marL="514350" indent="-514350">
              <a:buFont typeface="+mj-lt"/>
              <a:buAutoNum type="arabicParenR"/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Assignment 3</a:t>
            </a:r>
            <a:endParaRPr lang="en-US" sz="60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Write a C program to input marks of five subjects Physics, Chemistry, Biology, Mathematics and Computer. Calculate percentage and grade according to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following conditions:</a:t>
            </a:r>
          </a:p>
          <a:p>
            <a:pPr marL="0" indent="0" algn="just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Percentage &gt;= 90% : Grade A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Percentage &gt;= 80% : Grade B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Percentage &gt;= 70% : Grade C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Percentage &gt;= 60% : Grade D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Percentage &gt;= 40% : Grade E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Percentage &lt; 40% : Grade F</a:t>
            </a:r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Assignment 4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arabicParenR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Write a C program to input basic salary of an employee and calculate its Gross salary according to following:</a:t>
            </a:r>
            <a:br>
              <a:rPr lang="en-US" sz="2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Basic Salary &lt;= 10000 : HRA = 20%, DA = 80%</a:t>
            </a:r>
            <a:br>
              <a:rPr lang="en-US" sz="2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Basic Salary &lt;= 20000 : HRA = 25%, DA = 90%</a:t>
            </a:r>
            <a:br>
              <a:rPr lang="en-US" sz="2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Basic Salary &gt; 20000 : HRA = 30%, DA = 95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%</a:t>
            </a:r>
          </a:p>
          <a:p>
            <a:pPr marL="514350" indent="-514350" algn="just">
              <a:buNone/>
            </a:pPr>
            <a:endParaRPr lang="en-US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arenR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Write a C program to input electricity unit charges and calculate total electricity bill according to the given condition:</a:t>
            </a:r>
            <a:br>
              <a:rPr lang="en-US" sz="2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For first 50 units Rs. 0.50/unit</a:t>
            </a:r>
            <a:br>
              <a:rPr lang="en-US" sz="2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For next 100 units Rs. 0.75/unit</a:t>
            </a:r>
            <a:br>
              <a:rPr lang="en-US" sz="2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For next 100 units Rs. 1.20/unit</a:t>
            </a:r>
            <a:br>
              <a:rPr lang="en-US" sz="2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For unit above 250 Rs. 1.50/unit</a:t>
            </a:r>
            <a:br>
              <a:rPr lang="en-US" sz="2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An additional surcharge of 20% is added to the bill</a:t>
            </a:r>
          </a:p>
          <a:p>
            <a:pPr algn="just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Comments in C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Comments are the statements which skipped by the compiler during the compilation. They contains information about the line of code and very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usefull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documentation. In C we can provide comments in 2 ways:</a:t>
            </a:r>
          </a:p>
          <a:p>
            <a:pPr marL="514350" indent="-514350" algn="just"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Single Line Comments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which start with // symbol and continues till the end of same line.</a:t>
            </a:r>
          </a:p>
          <a:p>
            <a:pPr marL="514350" indent="-514350" algn="just"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Multi Line Comments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which start with /* and continues till encounters the */ in many lines.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Comments in C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Consolas" pitchFamily="49" charset="0"/>
              </a:rPr>
              <a:t>/*It is multiline comment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Consolas" pitchFamily="49" charset="0"/>
              </a:rPr>
              <a:t>May vary till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Consolas" pitchFamily="49" charset="0"/>
              </a:rPr>
              <a:t>Any number of lines */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#include&lt;</a:t>
            </a:r>
            <a:r>
              <a:rPr lang="en-US" dirty="0" err="1" smtClean="0">
                <a:latin typeface="Consolas" pitchFamily="49" charset="0"/>
              </a:rPr>
              <a:t>stdio.h</a:t>
            </a:r>
            <a:r>
              <a:rPr lang="en-US" dirty="0" smtClean="0"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main() 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</a:rPr>
              <a:t>//main function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{ 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</a:rPr>
              <a:t>/* We can include comments anywhere in program */</a:t>
            </a: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nsolas" pitchFamily="49" charset="0"/>
              </a:rPr>
              <a:t>printf</a:t>
            </a:r>
            <a:r>
              <a:rPr lang="en-US" dirty="0" smtClean="0">
                <a:latin typeface="Consolas" pitchFamily="49" charset="0"/>
              </a:rPr>
              <a:t>(“Hello”); 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</a:rPr>
              <a:t>//printing Hello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Return 0;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</a:rPr>
              <a:t>//Returning 0 from main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}   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</a:rPr>
              <a:t>//End of main</a:t>
            </a:r>
            <a:endParaRPr lang="en-US" dirty="0">
              <a:solidFill>
                <a:srgbClr val="C00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latin typeface="Consolas" pitchFamily="49" charset="0"/>
              </a:rPr>
              <a:t>/* Objective- Enter the days and display no of months and remaining days */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#include&lt;</a:t>
            </a:r>
            <a:r>
              <a:rPr lang="en-US" sz="2400" dirty="0" err="1" smtClean="0">
                <a:latin typeface="Consolas" pitchFamily="49" charset="0"/>
              </a:rPr>
              <a:t>stdio.h</a:t>
            </a:r>
            <a:r>
              <a:rPr lang="en-US" sz="2400" dirty="0" smtClean="0"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main()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{ 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months,days</a:t>
            </a:r>
            <a:r>
              <a:rPr lang="en-US" sz="2400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Printf</a:t>
            </a:r>
            <a:r>
              <a:rPr lang="en-US" sz="2400" dirty="0" smtClean="0">
                <a:latin typeface="Consolas" pitchFamily="49" charset="0"/>
              </a:rPr>
              <a:t>("Enter days \n”); 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Scanf</a:t>
            </a:r>
            <a:r>
              <a:rPr lang="en-US" sz="2400" dirty="0" smtClean="0">
                <a:latin typeface="Consolas" pitchFamily="49" charset="0"/>
              </a:rPr>
              <a:t>("%</a:t>
            </a:r>
            <a:r>
              <a:rPr lang="en-US" sz="2400" dirty="0" err="1" smtClean="0">
                <a:latin typeface="Consolas" pitchFamily="49" charset="0"/>
              </a:rPr>
              <a:t>d”,&amp;days</a:t>
            </a:r>
            <a:r>
              <a:rPr lang="en-US" sz="2400" dirty="0" smtClean="0"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months= days/30;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days= days%30;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printf</a:t>
            </a:r>
            <a:r>
              <a:rPr lang="en-US" sz="2400" dirty="0" smtClean="0">
                <a:latin typeface="Consolas" pitchFamily="49" charset="0"/>
              </a:rPr>
              <a:t>("Months= %d \</a:t>
            </a:r>
            <a:r>
              <a:rPr lang="en-US" sz="2400" dirty="0" err="1" smtClean="0">
                <a:latin typeface="Consolas" pitchFamily="49" charset="0"/>
              </a:rPr>
              <a:t>nDays</a:t>
            </a:r>
            <a:r>
              <a:rPr lang="en-US" sz="2400" dirty="0" smtClean="0">
                <a:latin typeface="Consolas" pitchFamily="49" charset="0"/>
              </a:rPr>
              <a:t>= %</a:t>
            </a:r>
            <a:r>
              <a:rPr lang="en-US" sz="2400" dirty="0" err="1" smtClean="0">
                <a:latin typeface="Consolas" pitchFamily="49" charset="0"/>
              </a:rPr>
              <a:t>d”,months,days</a:t>
            </a:r>
            <a:r>
              <a:rPr lang="en-US" sz="2400" dirty="0" smtClean="0"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Return 0;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}</a:t>
            </a:r>
            <a:endParaRPr lang="en-US" sz="24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Arithmatic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Expression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arithmetic expression is a combination of variables, constants, and operators.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example,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a*b-c → a*b-c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m+n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x+y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→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m+n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)*(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x+y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ax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+bx+c → a*x*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x+b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x+c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Mathematical functions such as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sqrt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log, etc. are frequently used in analysis of real-life problems. We can include the header file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math.h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use them in the beginning of the program. i.e. #include&lt;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math.h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then roots of quadratic equation can be calculated as-</a:t>
            </a:r>
          </a:p>
          <a:p>
            <a:pPr algn="just">
              <a:buNone/>
            </a:pPr>
            <a:r>
              <a:rPr lang="en-US" dirty="0" smtClean="0">
                <a:latin typeface="Consolas" pitchFamily="49" charset="0"/>
              </a:rPr>
              <a:t>x1= ( -b + </a:t>
            </a:r>
            <a:r>
              <a:rPr lang="en-US" dirty="0" err="1" smtClean="0">
                <a:latin typeface="Consolas" pitchFamily="49" charset="0"/>
              </a:rPr>
              <a:t>sqrt</a:t>
            </a:r>
            <a:r>
              <a:rPr lang="en-US" dirty="0" smtClean="0">
                <a:latin typeface="Consolas" pitchFamily="49" charset="0"/>
              </a:rPr>
              <a:t> ( b*b - 4*a*c ) ) / ( 2 * a ) </a:t>
            </a:r>
          </a:p>
          <a:p>
            <a:pPr algn="just">
              <a:buNone/>
            </a:pPr>
            <a:r>
              <a:rPr lang="en-US" dirty="0" smtClean="0">
                <a:latin typeface="Consolas" pitchFamily="49" charset="0"/>
              </a:rPr>
              <a:t>x2= ( -b – </a:t>
            </a:r>
            <a:r>
              <a:rPr lang="en-US" dirty="0" err="1" smtClean="0">
                <a:latin typeface="Consolas" pitchFamily="49" charset="0"/>
              </a:rPr>
              <a:t>sqrt</a:t>
            </a:r>
            <a:r>
              <a:rPr lang="en-US" dirty="0" smtClean="0">
                <a:latin typeface="Consolas" pitchFamily="49" charset="0"/>
              </a:rPr>
              <a:t> ( b*b - 4*a*c ) ) / ( 2 * a )</a:t>
            </a:r>
            <a:endParaRPr lang="en-US" dirty="0" smtClean="0">
              <a:latin typeface="Consolas" pitchFamily="49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to compare values.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Equal to (Equivalent to)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!=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Not equal to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Greater than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Less than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&gt;=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Greater than or equal to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&lt;=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Less than or equal to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Relational expression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relational expression yields a value of 1 or 0.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5 &lt; 6		 1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-34 + 8 &gt; 23 - 5 		0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a=3, b=2, c =1; then a &gt; b &gt; c is 		1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associativity of relational operators is left to right.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relational operators &gt;, &gt;= , &lt; and &lt;= have the same precedence. Just below them in precedence are the equality operators: = = and !=.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2703</Words>
  <Application>Microsoft Office PowerPoint</Application>
  <PresentationFormat>On-screen Show (4:3)</PresentationFormat>
  <Paragraphs>385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Arithmetic expressions  &amp;  Conditional Branching</vt:lpstr>
      <vt:lpstr>Objectives</vt:lpstr>
      <vt:lpstr>Introduction</vt:lpstr>
      <vt:lpstr>Slide 4</vt:lpstr>
      <vt:lpstr>Arithmetic Operators</vt:lpstr>
      <vt:lpstr>Slide 6</vt:lpstr>
      <vt:lpstr>Arithmatic Expression</vt:lpstr>
      <vt:lpstr>Relational Operators</vt:lpstr>
      <vt:lpstr>Relational expression</vt:lpstr>
      <vt:lpstr>Logical Operators</vt:lpstr>
      <vt:lpstr>Truth Table</vt:lpstr>
      <vt:lpstr>Logical Operators</vt:lpstr>
      <vt:lpstr>Assignment Operators</vt:lpstr>
      <vt:lpstr>Increment and Decrement </vt:lpstr>
      <vt:lpstr>Bitwise Operators</vt:lpstr>
      <vt:lpstr>Special Operators</vt:lpstr>
      <vt:lpstr>Conditional Operator</vt:lpstr>
      <vt:lpstr>Condition?Code_if_true:Code_if_false;</vt:lpstr>
      <vt:lpstr>Slide 19</vt:lpstr>
      <vt:lpstr>Slide 20</vt:lpstr>
      <vt:lpstr> Check Leap Year </vt:lpstr>
      <vt:lpstr>Slide 22</vt:lpstr>
      <vt:lpstr>Exercises</vt:lpstr>
      <vt:lpstr>Assignment</vt:lpstr>
      <vt:lpstr>Type Conversions</vt:lpstr>
      <vt:lpstr>Slide 26</vt:lpstr>
      <vt:lpstr>Slide 27</vt:lpstr>
      <vt:lpstr>Explicit conversion</vt:lpstr>
      <vt:lpstr>Operators Precedence and Associativity</vt:lpstr>
      <vt:lpstr>Slide 30</vt:lpstr>
      <vt:lpstr>Slide 31</vt:lpstr>
      <vt:lpstr>Conditional  Statements</vt:lpstr>
      <vt:lpstr>Slide 33</vt:lpstr>
      <vt:lpstr>Boolean expression</vt:lpstr>
      <vt:lpstr>IF Statement</vt:lpstr>
      <vt:lpstr>Slide 36</vt:lpstr>
      <vt:lpstr>Flowchart of if statement</vt:lpstr>
      <vt:lpstr>Examples</vt:lpstr>
      <vt:lpstr>Assignment</vt:lpstr>
      <vt:lpstr>Assignment</vt:lpstr>
      <vt:lpstr>IF ELSE</vt:lpstr>
      <vt:lpstr>Examples </vt:lpstr>
      <vt:lpstr>Nested If Else</vt:lpstr>
      <vt:lpstr>Slide 44</vt:lpstr>
      <vt:lpstr>Ladder if else</vt:lpstr>
      <vt:lpstr>Syntax</vt:lpstr>
      <vt:lpstr>Slide 47</vt:lpstr>
      <vt:lpstr>Switch Case</vt:lpstr>
      <vt:lpstr>Syntax</vt:lpstr>
      <vt:lpstr>Slide 50</vt:lpstr>
      <vt:lpstr>Assignment 1</vt:lpstr>
      <vt:lpstr>Assignment 2</vt:lpstr>
      <vt:lpstr>Assignment 3</vt:lpstr>
      <vt:lpstr>Assignment 4</vt:lpstr>
      <vt:lpstr>Comments in C</vt:lpstr>
      <vt:lpstr>Comments in 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creator>Meher</dc:creator>
  <cp:lastModifiedBy>Meher</cp:lastModifiedBy>
  <cp:revision>63</cp:revision>
  <dcterms:created xsi:type="dcterms:W3CDTF">2025-09-13T04:36:24Z</dcterms:created>
  <dcterms:modified xsi:type="dcterms:W3CDTF">2025-09-15T14:46:17Z</dcterms:modified>
</cp:coreProperties>
</file>