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65" r:id="rId12"/>
    <p:sldId id="266" r:id="rId13"/>
    <p:sldId id="270" r:id="rId14"/>
    <p:sldId id="271" r:id="rId15"/>
    <p:sldId id="272" r:id="rId16"/>
    <p:sldId id="263" r:id="rId17"/>
    <p:sldId id="264" r:id="rId18"/>
    <p:sldId id="274" r:id="rId19"/>
    <p:sldId id="273"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B0AD75E-7124-41B4-9B1C-1A5398451D50}"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AD75E-7124-41B4-9B1C-1A5398451D50}"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AD75E-7124-41B4-9B1C-1A5398451D50}"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B0AD75E-7124-41B4-9B1C-1A5398451D50}"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0AD75E-7124-41B4-9B1C-1A5398451D50}" type="datetimeFigureOut">
              <a:rPr lang="en-US" smtClean="0"/>
              <a:pPr/>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B0AD75E-7124-41B4-9B1C-1A5398451D50}" type="datetimeFigureOut">
              <a:rPr lang="en-US" smtClean="0"/>
              <a:pPr/>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0AD75E-7124-41B4-9B1C-1A5398451D50}" type="datetimeFigureOut">
              <a:rPr lang="en-US" smtClean="0"/>
              <a:pPr/>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0AD75E-7124-41B4-9B1C-1A5398451D50}" type="datetimeFigureOut">
              <a:rPr lang="en-US" smtClean="0"/>
              <a:pPr/>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AD75E-7124-41B4-9B1C-1A5398451D50}" type="datetimeFigureOut">
              <a:rPr lang="en-US" smtClean="0"/>
              <a:pPr/>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0AD75E-7124-41B4-9B1C-1A5398451D50}" type="datetimeFigureOut">
              <a:rPr lang="en-US" smtClean="0"/>
              <a:pPr/>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0AD75E-7124-41B4-9B1C-1A5398451D50}" type="datetimeFigureOut">
              <a:rPr lang="en-US" smtClean="0"/>
              <a:pPr/>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97183-B896-4BD7-AFC5-D2C3B527458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0AD75E-7124-41B4-9B1C-1A5398451D50}" type="datetimeFigureOut">
              <a:rPr lang="en-US" smtClean="0"/>
              <a:pPr/>
              <a:t>9/14/2025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97183-B896-4BD7-AFC5-D2C3B527458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lstStyle/>
          <a:p>
            <a:r>
              <a:rPr lang="en-US" b="1" dirty="0" smtClean="0">
                <a:solidFill>
                  <a:schemeClr val="tx2">
                    <a:lumMod val="50000"/>
                  </a:schemeClr>
                </a:solidFill>
                <a:latin typeface="Times New Roman" pitchFamily="18" charset="0"/>
                <a:cs typeface="Times New Roman" pitchFamily="18" charset="0"/>
              </a:rPr>
              <a:t>Loader</a:t>
            </a:r>
            <a:endParaRPr lang="en-US" b="1" dirty="0">
              <a:solidFill>
                <a:schemeClr val="tx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381000" y="914400"/>
            <a:ext cx="8382000" cy="5791200"/>
          </a:xfrm>
        </p:spPr>
        <p:txBody>
          <a:bodyPr>
            <a:normAutofit fontScale="85000" lnSpcReduction="20000"/>
          </a:bodyPr>
          <a:lstStyle/>
          <a:p>
            <a:pPr algn="just"/>
            <a:r>
              <a:rPr lang="en-US" dirty="0" smtClean="0">
                <a:solidFill>
                  <a:schemeClr val="tx1"/>
                </a:solidFill>
                <a:latin typeface="Times New Roman" pitchFamily="18" charset="0"/>
                <a:cs typeface="Times New Roman" pitchFamily="18" charset="0"/>
              </a:rPr>
              <a:t>A loader is a system program that takes the compiled object/machine codes from storage and places it into main memory such as RAM. It also performs the necessary address binding, linking, and relocation so the program can execute properly.</a:t>
            </a:r>
          </a:p>
          <a:p>
            <a:r>
              <a:rPr lang="en-US" sz="4100" b="1" dirty="0" smtClean="0">
                <a:solidFill>
                  <a:schemeClr val="tx2">
                    <a:lumMod val="50000"/>
                  </a:schemeClr>
                </a:solidFill>
                <a:latin typeface="Times New Roman" pitchFamily="18" charset="0"/>
                <a:cs typeface="Times New Roman" pitchFamily="18" charset="0"/>
              </a:rPr>
              <a:t>Functions of Loader</a:t>
            </a:r>
          </a:p>
          <a:p>
            <a:pPr algn="just"/>
            <a:r>
              <a:rPr lang="en-US" b="1" dirty="0" smtClean="0">
                <a:solidFill>
                  <a:schemeClr val="tx1"/>
                </a:solidFill>
                <a:latin typeface="Times New Roman" pitchFamily="18" charset="0"/>
                <a:cs typeface="Times New Roman" pitchFamily="18" charset="0"/>
              </a:rPr>
              <a:t>Loading</a:t>
            </a:r>
            <a:r>
              <a:rPr lang="en-US" dirty="0" smtClean="0">
                <a:solidFill>
                  <a:schemeClr val="tx1"/>
                </a:solidFill>
                <a:latin typeface="Times New Roman" pitchFamily="18" charset="0"/>
                <a:cs typeface="Times New Roman" pitchFamily="18" charset="0"/>
              </a:rPr>
              <a:t> – Brings the program from secondary storage into main memory.</a:t>
            </a:r>
          </a:p>
          <a:p>
            <a:pPr algn="just"/>
            <a:r>
              <a:rPr lang="en-US" b="1" dirty="0" smtClean="0">
                <a:solidFill>
                  <a:schemeClr val="tx1"/>
                </a:solidFill>
                <a:latin typeface="Times New Roman" pitchFamily="18" charset="0"/>
                <a:cs typeface="Times New Roman" pitchFamily="18" charset="0"/>
              </a:rPr>
              <a:t>Relocation</a:t>
            </a:r>
            <a:r>
              <a:rPr lang="en-US" dirty="0" smtClean="0">
                <a:solidFill>
                  <a:schemeClr val="tx1"/>
                </a:solidFill>
                <a:latin typeface="Times New Roman" pitchFamily="18" charset="0"/>
                <a:cs typeface="Times New Roman" pitchFamily="18" charset="0"/>
              </a:rPr>
              <a:t> – Adjusts program addresses so they match the actual memory space where the program is loaded.</a:t>
            </a:r>
          </a:p>
          <a:p>
            <a:pPr algn="just"/>
            <a:r>
              <a:rPr lang="en-US" b="1" dirty="0" smtClean="0">
                <a:solidFill>
                  <a:schemeClr val="tx1"/>
                </a:solidFill>
                <a:latin typeface="Times New Roman" pitchFamily="18" charset="0"/>
                <a:cs typeface="Times New Roman" pitchFamily="18" charset="0"/>
              </a:rPr>
              <a:t>Linking</a:t>
            </a:r>
            <a:r>
              <a:rPr lang="en-US" dirty="0" smtClean="0">
                <a:solidFill>
                  <a:schemeClr val="tx1"/>
                </a:solidFill>
                <a:latin typeface="Times New Roman" pitchFamily="18" charset="0"/>
                <a:cs typeface="Times New Roman" pitchFamily="18" charset="0"/>
              </a:rPr>
              <a:t> – Resolves symbolic references.</a:t>
            </a:r>
          </a:p>
          <a:p>
            <a:pPr algn="just"/>
            <a:r>
              <a:rPr lang="en-US" b="1" dirty="0" smtClean="0">
                <a:solidFill>
                  <a:schemeClr val="tx1"/>
                </a:solidFill>
                <a:latin typeface="Times New Roman" pitchFamily="18" charset="0"/>
                <a:cs typeface="Times New Roman" pitchFamily="18" charset="0"/>
              </a:rPr>
              <a:t>Allocation</a:t>
            </a:r>
            <a:r>
              <a:rPr lang="en-US" dirty="0" smtClean="0">
                <a:solidFill>
                  <a:schemeClr val="tx1"/>
                </a:solidFill>
                <a:latin typeface="Times New Roman" pitchFamily="18" charset="0"/>
                <a:cs typeface="Times New Roman" pitchFamily="18" charset="0"/>
              </a:rPr>
              <a:t> – Reserves memory space for the program’s code, data, and stack.</a:t>
            </a:r>
          </a:p>
          <a:p>
            <a:pPr algn="just"/>
            <a:r>
              <a:rPr lang="en-US" b="1" dirty="0" smtClean="0">
                <a:solidFill>
                  <a:schemeClr val="tx1"/>
                </a:solidFill>
                <a:latin typeface="Times New Roman" pitchFamily="18" charset="0"/>
                <a:cs typeface="Times New Roman" pitchFamily="18" charset="0"/>
              </a:rPr>
              <a:t>Execution Start</a:t>
            </a:r>
            <a:r>
              <a:rPr lang="en-US" dirty="0" smtClean="0">
                <a:solidFill>
                  <a:schemeClr val="tx1"/>
                </a:solidFill>
                <a:latin typeface="Times New Roman" pitchFamily="18" charset="0"/>
                <a:cs typeface="Times New Roman" pitchFamily="18" charset="0"/>
              </a:rPr>
              <a:t> – Transfers control to the starting instruction of the program.</a:t>
            </a:r>
          </a:p>
          <a:p>
            <a:pPr algn="just"/>
            <a:endParaRPr lang="en-US" dirty="0" smtClean="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458200" cy="1143000"/>
          </a:xfrm>
        </p:spPr>
        <p:txBody>
          <a:bodyPr>
            <a:noAutofit/>
          </a:bodyPr>
          <a:lstStyle/>
          <a:p>
            <a:r>
              <a:rPr lang="en-US" sz="3800" b="1" dirty="0" smtClean="0">
                <a:solidFill>
                  <a:schemeClr val="tx2">
                    <a:lumMod val="50000"/>
                  </a:schemeClr>
                </a:solidFill>
                <a:latin typeface="Times New Roman" pitchFamily="18" charset="0"/>
                <a:cs typeface="Times New Roman" pitchFamily="18" charset="0"/>
              </a:rPr>
              <a:t>Calculating cut-off mark for N students</a:t>
            </a:r>
            <a:endParaRPr lang="en-US" sz="3800"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4525963"/>
          </a:xfrm>
        </p:spPr>
        <p:txBody>
          <a:bodyPr>
            <a:noAutofit/>
          </a:bodyPr>
          <a:lstStyle/>
          <a:p>
            <a:pPr>
              <a:buNone/>
            </a:pPr>
            <a:r>
              <a:rPr lang="en-US" sz="2400" dirty="0" smtClean="0">
                <a:latin typeface="Times New Roman" pitchFamily="18" charset="0"/>
                <a:cs typeface="Times New Roman" pitchFamily="18" charset="0"/>
              </a:rPr>
              <a:t>Step 1: Start </a:t>
            </a:r>
          </a:p>
          <a:p>
            <a:pPr>
              <a:buNone/>
            </a:pPr>
            <a:r>
              <a:rPr lang="en-US" sz="2400" dirty="0" smtClean="0">
                <a:latin typeface="Times New Roman" pitchFamily="18" charset="0"/>
                <a:cs typeface="Times New Roman" pitchFamily="18" charset="0"/>
              </a:rPr>
              <a:t>Step 2: Read the number of students </a:t>
            </a:r>
          </a:p>
          <a:p>
            <a:pPr>
              <a:buNone/>
            </a:pPr>
            <a:r>
              <a:rPr lang="en-US" sz="2400" dirty="0" smtClean="0">
                <a:latin typeface="Times New Roman" pitchFamily="18" charset="0"/>
                <a:cs typeface="Times New Roman" pitchFamily="18" charset="0"/>
              </a:rPr>
              <a:t>Step 3: </a:t>
            </a:r>
            <a:r>
              <a:rPr lang="en-US" sz="2400" dirty="0" err="1" smtClean="0">
                <a:latin typeface="Times New Roman" pitchFamily="18" charset="0"/>
                <a:cs typeface="Times New Roman" pitchFamily="18" charset="0"/>
              </a:rPr>
              <a:t>Initialise</a:t>
            </a:r>
            <a:r>
              <a:rPr lang="en-US" sz="2400" dirty="0" smtClean="0">
                <a:latin typeface="Times New Roman" pitchFamily="18" charset="0"/>
                <a:cs typeface="Times New Roman" pitchFamily="18" charset="0"/>
              </a:rPr>
              <a:t> the COUNT to 1 </a:t>
            </a:r>
          </a:p>
          <a:p>
            <a:pPr>
              <a:buNone/>
            </a:pPr>
            <a:r>
              <a:rPr lang="en-US" sz="2400" dirty="0" smtClean="0">
                <a:latin typeface="Times New Roman" pitchFamily="18" charset="0"/>
                <a:cs typeface="Times New Roman" pitchFamily="18" charset="0"/>
              </a:rPr>
              <a:t>Step 4: If COUNT is less than or equal to N, Read MATHS, PHYSICS and CHEMISTRY marks of a student. Otherwise go to Step 10 </a:t>
            </a:r>
          </a:p>
          <a:p>
            <a:pPr>
              <a:buNone/>
            </a:pPr>
            <a:r>
              <a:rPr lang="en-US" sz="2400" dirty="0" smtClean="0">
                <a:latin typeface="Times New Roman" pitchFamily="18" charset="0"/>
                <a:cs typeface="Times New Roman" pitchFamily="18" charset="0"/>
              </a:rPr>
              <a:t>Step 5: Calculate CUTOFF by dividing the MATHS mark by 2, PHYSICS and CHEMISTRY marks by 4 and adding them together (i.e.) </a:t>
            </a:r>
            <a:r>
              <a:rPr lang="en-US" sz="2000" dirty="0" smtClean="0">
                <a:latin typeface="Times New Roman" pitchFamily="18" charset="0"/>
                <a:cs typeface="Times New Roman" pitchFamily="18" charset="0"/>
              </a:rPr>
              <a:t>CUTOFF= MATHS/2+PHYSICS/4+CHEMISTRY/4 </a:t>
            </a: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Step 6: Increment the COUNT by 1 </a:t>
            </a:r>
          </a:p>
          <a:p>
            <a:pPr>
              <a:buNone/>
            </a:pPr>
            <a:r>
              <a:rPr lang="en-US" sz="2400" dirty="0" smtClean="0">
                <a:latin typeface="Times New Roman" pitchFamily="18" charset="0"/>
                <a:cs typeface="Times New Roman" pitchFamily="18" charset="0"/>
              </a:rPr>
              <a:t>Step 7: Display the CUTOFF </a:t>
            </a:r>
          </a:p>
          <a:p>
            <a:pPr>
              <a:buNone/>
            </a:pPr>
            <a:r>
              <a:rPr lang="en-US" sz="2400" dirty="0" smtClean="0">
                <a:latin typeface="Times New Roman" pitchFamily="18" charset="0"/>
                <a:cs typeface="Times New Roman" pitchFamily="18" charset="0"/>
              </a:rPr>
              <a:t>Step 8: </a:t>
            </a:r>
            <a:r>
              <a:rPr lang="en-US" sz="2400" dirty="0" err="1" smtClean="0">
                <a:latin typeface="Times New Roman" pitchFamily="18" charset="0"/>
                <a:cs typeface="Times New Roman" pitchFamily="18" charset="0"/>
              </a:rPr>
              <a:t>Initialise</a:t>
            </a:r>
            <a:r>
              <a:rPr lang="en-US" sz="2400" dirty="0" smtClean="0">
                <a:latin typeface="Times New Roman" pitchFamily="18" charset="0"/>
                <a:cs typeface="Times New Roman" pitchFamily="18" charset="0"/>
              </a:rPr>
              <a:t> the CUTOFF to 0 </a:t>
            </a:r>
          </a:p>
          <a:p>
            <a:pPr>
              <a:buNone/>
            </a:pPr>
            <a:r>
              <a:rPr lang="en-US" sz="2400" dirty="0" smtClean="0">
                <a:latin typeface="Times New Roman" pitchFamily="18" charset="0"/>
                <a:cs typeface="Times New Roman" pitchFamily="18" charset="0"/>
              </a:rPr>
              <a:t>Step 9: Go to Step 4 </a:t>
            </a:r>
          </a:p>
          <a:p>
            <a:pPr>
              <a:buNone/>
            </a:pPr>
            <a:r>
              <a:rPr lang="en-US" sz="2400" dirty="0" smtClean="0">
                <a:latin typeface="Times New Roman" pitchFamily="18" charset="0"/>
                <a:cs typeface="Times New Roman" pitchFamily="18" charset="0"/>
              </a:rPr>
              <a:t>Step 10:Stop</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Times New Roman" pitchFamily="18" charset="0"/>
                <a:cs typeface="Times New Roman" pitchFamily="18" charset="0"/>
              </a:rPr>
              <a:t>Flowchart</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just">
              <a:buNone/>
            </a:pPr>
            <a:r>
              <a:rPr lang="en-US" dirty="0" smtClean="0">
                <a:latin typeface="Times New Roman" pitchFamily="18" charset="0"/>
                <a:cs typeface="Times New Roman" pitchFamily="18" charset="0"/>
              </a:rPr>
              <a:t>A flowchart is a diagram that depicts the stages of a process, workflow, computer program or system. Flowchart diagrams consist of shapes connected by lines and represent step-by-step processes to aid in decision-making, reduce ambiguity and enhance workflows.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458200" cy="1143000"/>
          </a:xfrm>
        </p:spPr>
        <p:txBody>
          <a:bodyPr>
            <a:normAutofit fontScale="90000"/>
          </a:bodyPr>
          <a:lstStyle/>
          <a:p>
            <a:r>
              <a:rPr lang="en-US" b="1" dirty="0" smtClean="0">
                <a:solidFill>
                  <a:schemeClr val="tx2">
                    <a:lumMod val="50000"/>
                  </a:schemeClr>
                </a:solidFill>
                <a:latin typeface="Times New Roman" pitchFamily="18" charset="0"/>
                <a:cs typeface="Times New Roman" pitchFamily="18" charset="0"/>
              </a:rPr>
              <a:t>flowchart can aid in any of these tasks</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fontAlgn="base"/>
            <a:r>
              <a:rPr lang="en-US" dirty="0" smtClean="0">
                <a:latin typeface="Times New Roman" pitchFamily="18" charset="0"/>
                <a:cs typeface="Times New Roman" pitchFamily="18" charset="0"/>
              </a:rPr>
              <a:t>Documenting a process or procedure</a:t>
            </a:r>
          </a:p>
          <a:p>
            <a:pPr fontAlgn="base"/>
            <a:r>
              <a:rPr lang="en-US" dirty="0" smtClean="0">
                <a:latin typeface="Times New Roman" pitchFamily="18" charset="0"/>
                <a:cs typeface="Times New Roman" pitchFamily="18" charset="0"/>
              </a:rPr>
              <a:t>Brainstorming ideas</a:t>
            </a:r>
          </a:p>
          <a:p>
            <a:pPr fontAlgn="base"/>
            <a:r>
              <a:rPr lang="en-US" dirty="0" smtClean="0">
                <a:latin typeface="Times New Roman" pitchFamily="18" charset="0"/>
                <a:cs typeface="Times New Roman" pitchFamily="18" charset="0"/>
              </a:rPr>
              <a:t>Business process management (BPM) and business process analysis (BPA)</a:t>
            </a:r>
          </a:p>
          <a:p>
            <a:pPr fontAlgn="base"/>
            <a:r>
              <a:rPr lang="en-US" dirty="0" smtClean="0">
                <a:latin typeface="Times New Roman" pitchFamily="18" charset="0"/>
                <a:cs typeface="Times New Roman" pitchFamily="18" charset="0"/>
              </a:rPr>
              <a:t>Increasing clarity and improving communication between colleagues and teams</a:t>
            </a:r>
          </a:p>
          <a:p>
            <a:pPr fontAlgn="base"/>
            <a:r>
              <a:rPr lang="en-US" dirty="0" smtClean="0">
                <a:latin typeface="Times New Roman" pitchFamily="18" charset="0"/>
                <a:cs typeface="Times New Roman" pitchFamily="18" charset="0"/>
              </a:rPr>
              <a:t>Outlining a decision-making procedure</a:t>
            </a:r>
          </a:p>
          <a:p>
            <a:pPr fontAlgn="base"/>
            <a:r>
              <a:rPr lang="en-US" dirty="0" smtClean="0">
                <a:latin typeface="Times New Roman" pitchFamily="18" charset="0"/>
                <a:cs typeface="Times New Roman" pitchFamily="18" charset="0"/>
              </a:rPr>
              <a:t>Clarifying the reporting structure of an organization</a:t>
            </a:r>
          </a:p>
          <a:p>
            <a:pPr fontAlgn="base"/>
            <a:r>
              <a:rPr lang="en-US" dirty="0" smtClean="0">
                <a:latin typeface="Times New Roman" pitchFamily="18" charset="0"/>
                <a:cs typeface="Times New Roman" pitchFamily="18" charset="0"/>
              </a:rPr>
              <a:t>Optimizing a process or workflow</a:t>
            </a:r>
          </a:p>
          <a:p>
            <a:pPr fontAlgn="base"/>
            <a:r>
              <a:rPr lang="en-US" dirty="0" smtClean="0">
                <a:latin typeface="Times New Roman" pitchFamily="18" charset="0"/>
                <a:cs typeface="Times New Roman" pitchFamily="18" charset="0"/>
              </a:rPr>
              <a:t>Explaining how a process is done</a:t>
            </a:r>
            <a:r>
              <a:rPr lang="en-US" dirty="0" smtClean="0"/>
              <a:t/>
            </a:r>
            <a:br>
              <a:rPr lang="en-US" dirty="0" smtClean="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solidFill>
                  <a:schemeClr val="tx2">
                    <a:lumMod val="50000"/>
                  </a:schemeClr>
                </a:solidFill>
                <a:latin typeface="Times New Roman" pitchFamily="18" charset="0"/>
                <a:cs typeface="Times New Roman" pitchFamily="18" charset="0"/>
              </a:rPr>
              <a:t>Benefits of Flowcharts</a:t>
            </a:r>
            <a:endParaRPr lang="en-US" sz="3600"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86400"/>
          </a:xfrm>
        </p:spPr>
        <p:txBody>
          <a:bodyPr>
            <a:normAutofit fontScale="92500" lnSpcReduction="10000"/>
          </a:bodyPr>
          <a:lstStyle/>
          <a:p>
            <a:r>
              <a:rPr lang="en-US" sz="2900" dirty="0" smtClean="0">
                <a:latin typeface="Times New Roman" pitchFamily="18" charset="0"/>
                <a:cs typeface="Times New Roman" pitchFamily="18" charset="0"/>
              </a:rPr>
              <a:t>Makes logic clear </a:t>
            </a:r>
          </a:p>
          <a:p>
            <a:r>
              <a:rPr lang="en-US" sz="2900" dirty="0" smtClean="0">
                <a:latin typeface="Times New Roman" pitchFamily="18" charset="0"/>
                <a:cs typeface="Times New Roman" pitchFamily="18" charset="0"/>
              </a:rPr>
              <a:t>Provide easy understanding </a:t>
            </a:r>
          </a:p>
          <a:p>
            <a:r>
              <a:rPr lang="en-US" sz="2900" dirty="0" smtClean="0">
                <a:latin typeface="Times New Roman" pitchFamily="18" charset="0"/>
                <a:cs typeface="Times New Roman" pitchFamily="18" charset="0"/>
              </a:rPr>
              <a:t>Effective analysis of the logic </a:t>
            </a:r>
          </a:p>
          <a:p>
            <a:r>
              <a:rPr lang="en-US" sz="2900" dirty="0" smtClean="0">
                <a:latin typeface="Times New Roman" pitchFamily="18" charset="0"/>
                <a:cs typeface="Times New Roman" pitchFamily="18" charset="0"/>
              </a:rPr>
              <a:t>Useful in coding </a:t>
            </a:r>
          </a:p>
          <a:p>
            <a:r>
              <a:rPr lang="en-US" sz="2900" dirty="0" smtClean="0">
                <a:latin typeface="Times New Roman" pitchFamily="18" charset="0"/>
                <a:cs typeface="Times New Roman" pitchFamily="18" charset="0"/>
              </a:rPr>
              <a:t>Enables proper testing and debugging </a:t>
            </a:r>
          </a:p>
          <a:p>
            <a:r>
              <a:rPr lang="en-US" sz="2900" dirty="0" smtClean="0">
                <a:latin typeface="Times New Roman" pitchFamily="18" charset="0"/>
                <a:cs typeface="Times New Roman" pitchFamily="18" charset="0"/>
              </a:rPr>
              <a:t>Provides better documentation and maintenance </a:t>
            </a:r>
          </a:p>
          <a:p>
            <a:pPr>
              <a:buNone/>
            </a:pPr>
            <a:endParaRPr lang="en-US" sz="2900" dirty="0" smtClean="0">
              <a:latin typeface="Times New Roman" pitchFamily="18" charset="0"/>
              <a:cs typeface="Times New Roman" pitchFamily="18" charset="0"/>
            </a:endParaRPr>
          </a:p>
          <a:p>
            <a:pPr algn="ctr">
              <a:buNone/>
            </a:pPr>
            <a:r>
              <a:rPr lang="en-US" sz="3900" b="1" dirty="0" smtClean="0">
                <a:solidFill>
                  <a:schemeClr val="tx2">
                    <a:lumMod val="50000"/>
                  </a:schemeClr>
                </a:solidFill>
                <a:latin typeface="Times New Roman" pitchFamily="18" charset="0"/>
                <a:cs typeface="Times New Roman" pitchFamily="18" charset="0"/>
              </a:rPr>
              <a:t>Limitations of a Flowchart </a:t>
            </a:r>
          </a:p>
          <a:p>
            <a:pPr algn="just"/>
            <a:r>
              <a:rPr lang="en-US" sz="2900" dirty="0" smtClean="0">
                <a:latin typeface="Times New Roman" pitchFamily="18" charset="0"/>
                <a:cs typeface="Times New Roman" pitchFamily="18" charset="0"/>
              </a:rPr>
              <a:t>Complex logic- leads to complex and clumsy flowcharts if the logic is complex </a:t>
            </a:r>
          </a:p>
          <a:p>
            <a:pPr algn="just"/>
            <a:r>
              <a:rPr lang="en-US" sz="2900" dirty="0" smtClean="0">
                <a:latin typeface="Times New Roman" pitchFamily="18" charset="0"/>
                <a:cs typeface="Times New Roman" pitchFamily="18" charset="0"/>
              </a:rPr>
              <a:t>Difficult to modify</a:t>
            </a:r>
            <a:endParaRPr lang="en-US" sz="29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Symbols used in flowchart</a:t>
            </a:r>
            <a:endParaRPr lang="en-US"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1600200"/>
          <a:ext cx="8229600" cy="5029200"/>
        </p:xfrm>
        <a:graphic>
          <a:graphicData uri="http://schemas.openxmlformats.org/drawingml/2006/table">
            <a:tbl>
              <a:tblPr firstRow="1" bandRow="1">
                <a:tableStyleId>{2D5ABB26-0587-4C30-8999-92F81FD0307C}</a:tableStyleId>
              </a:tblPr>
              <a:tblGrid>
                <a:gridCol w="4114800"/>
                <a:gridCol w="4114800"/>
              </a:tblGrid>
              <a:tr h="1005840">
                <a:tc>
                  <a:txBody>
                    <a:bodyPr/>
                    <a:lstStyle/>
                    <a:p>
                      <a:endParaRPr lang="en-US" dirty="0"/>
                    </a:p>
                  </a:txBody>
                  <a:tcPr/>
                </a:tc>
                <a:tc>
                  <a:txBody>
                    <a:bodyPr/>
                    <a:lstStyle/>
                    <a:p>
                      <a:r>
                        <a:rPr lang="en-US" sz="2800" dirty="0" smtClean="0">
                          <a:latin typeface="Times New Roman" pitchFamily="18" charset="0"/>
                          <a:cs typeface="Times New Roman" pitchFamily="18" charset="0"/>
                        </a:rPr>
                        <a:t>INIT/START and </a:t>
                      </a:r>
                    </a:p>
                    <a:p>
                      <a:r>
                        <a:rPr lang="en-US" sz="2800" dirty="0" smtClean="0">
                          <a:latin typeface="Times New Roman" pitchFamily="18" charset="0"/>
                          <a:cs typeface="Times New Roman" pitchFamily="18" charset="0"/>
                        </a:rPr>
                        <a:t>HALT/STOP a process</a:t>
                      </a:r>
                      <a:endParaRPr lang="en-US" sz="2800" dirty="0">
                        <a:latin typeface="Times New Roman" pitchFamily="18" charset="0"/>
                        <a:cs typeface="Times New Roman" pitchFamily="18" charset="0"/>
                      </a:endParaRPr>
                    </a:p>
                  </a:txBody>
                  <a:tcPr/>
                </a:tc>
              </a:tr>
              <a:tr h="1005840">
                <a:tc>
                  <a:txBody>
                    <a:bodyPr/>
                    <a:lstStyle/>
                    <a:p>
                      <a:endParaRPr lang="en-US" dirty="0"/>
                    </a:p>
                  </a:txBody>
                  <a:tcPr/>
                </a:tc>
                <a:tc>
                  <a:txBody>
                    <a:bodyPr/>
                    <a:lstStyle/>
                    <a:p>
                      <a:r>
                        <a:rPr lang="en-US" sz="2800" dirty="0" smtClean="0">
                          <a:latin typeface="Times New Roman" pitchFamily="18" charset="0"/>
                          <a:cs typeface="Times New Roman" pitchFamily="18" charset="0"/>
                        </a:rPr>
                        <a:t>To display calculation</a:t>
                      </a:r>
                      <a:endParaRPr lang="en-US" sz="2800" dirty="0">
                        <a:latin typeface="Times New Roman" pitchFamily="18" charset="0"/>
                        <a:cs typeface="Times New Roman" pitchFamily="18" charset="0"/>
                      </a:endParaRPr>
                    </a:p>
                  </a:txBody>
                  <a:tcPr/>
                </a:tc>
              </a:tr>
              <a:tr h="1005840">
                <a:tc>
                  <a:txBody>
                    <a:bodyPr/>
                    <a:lstStyle/>
                    <a:p>
                      <a:endParaRPr lang="en-US"/>
                    </a:p>
                  </a:txBody>
                  <a:tcPr/>
                </a:tc>
                <a:tc>
                  <a:txBody>
                    <a:bodyPr/>
                    <a:lstStyle/>
                    <a:p>
                      <a:r>
                        <a:rPr lang="en-US" sz="2800" dirty="0" smtClean="0">
                          <a:latin typeface="Times New Roman" pitchFamily="18" charset="0"/>
                          <a:cs typeface="Times New Roman" pitchFamily="18" charset="0"/>
                        </a:rPr>
                        <a:t>Input and Output</a:t>
                      </a:r>
                      <a:endParaRPr lang="en-US" sz="2800" dirty="0">
                        <a:latin typeface="Times New Roman" pitchFamily="18" charset="0"/>
                        <a:cs typeface="Times New Roman" pitchFamily="18" charset="0"/>
                      </a:endParaRPr>
                    </a:p>
                  </a:txBody>
                  <a:tcPr/>
                </a:tc>
              </a:tr>
              <a:tr h="1005840">
                <a:tc>
                  <a:txBody>
                    <a:bodyPr/>
                    <a:lstStyle/>
                    <a:p>
                      <a:endParaRPr lang="en-US" dirty="0"/>
                    </a:p>
                  </a:txBody>
                  <a:tcPr/>
                </a:tc>
                <a:tc>
                  <a:txBody>
                    <a:bodyPr/>
                    <a:lstStyle/>
                    <a:p>
                      <a:r>
                        <a:rPr lang="en-US" sz="2800" dirty="0" smtClean="0">
                          <a:latin typeface="Times New Roman" pitchFamily="18" charset="0"/>
                          <a:cs typeface="Times New Roman" pitchFamily="18" charset="0"/>
                        </a:rPr>
                        <a:t>Condition IF-ELSE</a:t>
                      </a:r>
                      <a:endParaRPr lang="en-US" sz="2800" dirty="0">
                        <a:latin typeface="Times New Roman" pitchFamily="18" charset="0"/>
                        <a:cs typeface="Times New Roman" pitchFamily="18" charset="0"/>
                      </a:endParaRPr>
                    </a:p>
                  </a:txBody>
                  <a:tcPr/>
                </a:tc>
              </a:tr>
              <a:tr h="1005840">
                <a:tc>
                  <a:txBody>
                    <a:bodyPr/>
                    <a:lstStyle/>
                    <a:p>
                      <a:endParaRPr lang="en-US" dirty="0"/>
                    </a:p>
                  </a:txBody>
                  <a:tcPr/>
                </a:tc>
                <a:tc>
                  <a:txBody>
                    <a:bodyPr/>
                    <a:lstStyle/>
                    <a:p>
                      <a:r>
                        <a:rPr lang="en-US" sz="2800" dirty="0" smtClean="0">
                          <a:latin typeface="Times New Roman" pitchFamily="18" charset="0"/>
                          <a:cs typeface="Times New Roman" pitchFamily="18" charset="0"/>
                        </a:rPr>
                        <a:t>Flow of process</a:t>
                      </a:r>
                      <a:endParaRPr lang="en-US" sz="2800" dirty="0">
                        <a:latin typeface="Times New Roman" pitchFamily="18" charset="0"/>
                        <a:cs typeface="Times New Roman" pitchFamily="18" charset="0"/>
                      </a:endParaRPr>
                    </a:p>
                  </a:txBody>
                  <a:tcPr/>
                </a:tc>
              </a:tr>
            </a:tbl>
          </a:graphicData>
        </a:graphic>
      </p:graphicFrame>
      <p:sp>
        <p:nvSpPr>
          <p:cNvPr id="6" name="Oval 5"/>
          <p:cNvSpPr/>
          <p:nvPr/>
        </p:nvSpPr>
        <p:spPr>
          <a:xfrm>
            <a:off x="1219200" y="1752600"/>
            <a:ext cx="2209800" cy="76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71600" y="2743200"/>
            <a:ext cx="1905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p:cNvSpPr/>
          <p:nvPr/>
        </p:nvSpPr>
        <p:spPr>
          <a:xfrm>
            <a:off x="1295400" y="3886200"/>
            <a:ext cx="1981200" cy="5334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1219200" y="4800600"/>
            <a:ext cx="2133600" cy="5334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1676400" y="6096000"/>
            <a:ext cx="13716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2">
                    <a:lumMod val="50000"/>
                  </a:schemeClr>
                </a:solidFill>
                <a:latin typeface="Times New Roman" pitchFamily="18" charset="0"/>
                <a:cs typeface="Times New Roman" pitchFamily="18" charset="0"/>
              </a:rPr>
              <a:t>Flowchart to find average of 3 numbers</a:t>
            </a:r>
            <a:endParaRPr lang="en-US" sz="3600" b="1" dirty="0">
              <a:solidFill>
                <a:schemeClr val="tx2">
                  <a:lumMod val="50000"/>
                </a:schemeClr>
              </a:solidFill>
              <a:latin typeface="Times New Roman" pitchFamily="18" charset="0"/>
              <a:cs typeface="Times New Roman" pitchFamily="18" charset="0"/>
            </a:endParaRPr>
          </a:p>
        </p:txBody>
      </p:sp>
      <p:pic>
        <p:nvPicPr>
          <p:cNvPr id="4" name="Content Placeholder 3" descr="8d14153e235617c6d884dfbd11cb679a.jfif"/>
          <p:cNvPicPr>
            <a:picLocks noGrp="1" noChangeAspect="1"/>
          </p:cNvPicPr>
          <p:nvPr>
            <p:ph idx="1"/>
          </p:nvPr>
        </p:nvPicPr>
        <p:blipFill>
          <a:blip r:embed="rId2"/>
          <a:stretch>
            <a:fillRect/>
          </a:stretch>
        </p:blipFill>
        <p:spPr>
          <a:xfrm>
            <a:off x="838200" y="1752601"/>
            <a:ext cx="7315200" cy="4724399"/>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tx2">
                    <a:lumMod val="50000"/>
                  </a:schemeClr>
                </a:solidFill>
                <a:latin typeface="Times New Roman" pitchFamily="18" charset="0"/>
                <a:cs typeface="Times New Roman" pitchFamily="18" charset="0"/>
              </a:rPr>
              <a:t>Pseudocode</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700" dirty="0" smtClean="0">
                <a:latin typeface="Times New Roman" pitchFamily="18" charset="0"/>
                <a:cs typeface="Times New Roman" pitchFamily="18" charset="0"/>
              </a:rPr>
              <a:t>A </a:t>
            </a:r>
            <a:r>
              <a:rPr lang="en-US" sz="2700" b="1" dirty="0" err="1" smtClean="0">
                <a:latin typeface="Times New Roman" pitchFamily="18" charset="0"/>
                <a:cs typeface="Times New Roman" pitchFamily="18" charset="0"/>
              </a:rPr>
              <a:t>Pseudocode</a:t>
            </a:r>
            <a:r>
              <a:rPr lang="en-US" sz="2700" dirty="0" smtClean="0">
                <a:latin typeface="Times New Roman" pitchFamily="18" charset="0"/>
                <a:cs typeface="Times New Roman" pitchFamily="18" charset="0"/>
              </a:rPr>
              <a:t> is defined as a step-by-step description of an algorithm. </a:t>
            </a:r>
            <a:r>
              <a:rPr lang="en-US" sz="2700" dirty="0" err="1" smtClean="0">
                <a:latin typeface="Times New Roman" pitchFamily="18" charset="0"/>
                <a:cs typeface="Times New Roman" pitchFamily="18" charset="0"/>
              </a:rPr>
              <a:t>Pseudocode</a:t>
            </a:r>
            <a:r>
              <a:rPr lang="en-US" sz="2700" dirty="0" smtClean="0">
                <a:latin typeface="Times New Roman" pitchFamily="18" charset="0"/>
                <a:cs typeface="Times New Roman" pitchFamily="18" charset="0"/>
              </a:rPr>
              <a:t> does not use any programming language in its representation instead it uses the simple English language text as it is intended for human understanding rather than machine reading.</a:t>
            </a:r>
            <a:br>
              <a:rPr lang="en-US" sz="2700" dirty="0" smtClean="0">
                <a:latin typeface="Times New Roman" pitchFamily="18" charset="0"/>
                <a:cs typeface="Times New Roman" pitchFamily="18" charset="0"/>
              </a:rPr>
            </a:br>
            <a:r>
              <a:rPr lang="en-US" sz="2700" dirty="0" err="1" smtClean="0">
                <a:latin typeface="Times New Roman" pitchFamily="18" charset="0"/>
                <a:cs typeface="Times New Roman" pitchFamily="18" charset="0"/>
              </a:rPr>
              <a:t>Pseudocode</a:t>
            </a:r>
            <a:r>
              <a:rPr lang="en-US" sz="2700" dirty="0" smtClean="0">
                <a:latin typeface="Times New Roman" pitchFamily="18" charset="0"/>
                <a:cs typeface="Times New Roman" pitchFamily="18" charset="0"/>
              </a:rPr>
              <a:t> is the</a:t>
            </a:r>
            <a:r>
              <a:rPr lang="en-US" sz="2700" b="1" dirty="0" smtClean="0">
                <a:latin typeface="Times New Roman" pitchFamily="18" charset="0"/>
                <a:cs typeface="Times New Roman" pitchFamily="18" charset="0"/>
              </a:rPr>
              <a:t> intermediate state between an idea and its implementation(code)</a:t>
            </a:r>
            <a:r>
              <a:rPr lang="en-US" sz="2700" dirty="0" smtClean="0">
                <a:latin typeface="Times New Roman" pitchFamily="18" charset="0"/>
                <a:cs typeface="Times New Roman" pitchFamily="18" charset="0"/>
              </a:rPr>
              <a:t> in a high-level language.</a:t>
            </a:r>
          </a:p>
          <a:p>
            <a:pPr marL="0" indent="0" algn="just">
              <a:buNone/>
            </a:pPr>
            <a:endParaRPr lang="en-US" sz="2700" dirty="0">
              <a:latin typeface="Times New Roman" pitchFamily="18" charset="0"/>
              <a:cs typeface="Times New Roman" pitchFamily="18" charset="0"/>
            </a:endParaRPr>
          </a:p>
        </p:txBody>
      </p:sp>
      <p:sp>
        <p:nvSpPr>
          <p:cNvPr id="5" name="Rectangle 4"/>
          <p:cNvSpPr/>
          <p:nvPr/>
        </p:nvSpPr>
        <p:spPr>
          <a:xfrm>
            <a:off x="457200" y="5105400"/>
            <a:ext cx="22860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Algorithm</a:t>
            </a:r>
            <a:endParaRPr lang="en-US" sz="3600" dirty="0"/>
          </a:p>
        </p:txBody>
      </p:sp>
      <p:sp>
        <p:nvSpPr>
          <p:cNvPr id="6" name="Rectangle 5"/>
          <p:cNvSpPr/>
          <p:nvPr/>
        </p:nvSpPr>
        <p:spPr>
          <a:xfrm>
            <a:off x="3276600" y="5105400"/>
            <a:ext cx="25908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err="1" smtClean="0"/>
              <a:t>Pseudocode</a:t>
            </a:r>
            <a:endParaRPr lang="en-US" sz="3600" dirty="0"/>
          </a:p>
        </p:txBody>
      </p:sp>
      <p:sp>
        <p:nvSpPr>
          <p:cNvPr id="7" name="Rectangle 6"/>
          <p:cNvSpPr/>
          <p:nvPr/>
        </p:nvSpPr>
        <p:spPr>
          <a:xfrm>
            <a:off x="6477000" y="5105400"/>
            <a:ext cx="2286000" cy="838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smtClean="0"/>
              <a:t>Program</a:t>
            </a:r>
            <a:endParaRPr lang="en-US" sz="3600" dirty="0"/>
          </a:p>
        </p:txBody>
      </p:sp>
      <p:cxnSp>
        <p:nvCxnSpPr>
          <p:cNvPr id="9" name="Straight Arrow Connector 8"/>
          <p:cNvCxnSpPr>
            <a:stCxn id="5" idx="3"/>
            <a:endCxn id="6" idx="1"/>
          </p:cNvCxnSpPr>
          <p:nvPr/>
        </p:nvCxnSpPr>
        <p:spPr>
          <a:xfrm>
            <a:off x="2743200" y="5524500"/>
            <a:ext cx="5334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867400" y="5561012"/>
            <a:ext cx="60960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chemeClr val="tx2">
                    <a:lumMod val="50000"/>
                  </a:schemeClr>
                </a:solidFill>
                <a:latin typeface="Times New Roman" pitchFamily="18" charset="0"/>
                <a:cs typeface="Times New Roman" pitchFamily="18" charset="0"/>
              </a:rPr>
              <a:t>Algorithm </a:t>
            </a:r>
            <a:r>
              <a:rPr lang="en-US" b="1" dirty="0" err="1" smtClean="0">
                <a:solidFill>
                  <a:schemeClr val="tx2">
                    <a:lumMod val="50000"/>
                  </a:schemeClr>
                </a:solidFill>
                <a:latin typeface="Times New Roman" pitchFamily="18" charset="0"/>
                <a:cs typeface="Times New Roman" pitchFamily="18" charset="0"/>
              </a:rPr>
              <a:t>vs</a:t>
            </a:r>
            <a:r>
              <a:rPr lang="en-US" b="1" dirty="0" smtClean="0">
                <a:solidFill>
                  <a:schemeClr val="tx2">
                    <a:lumMod val="50000"/>
                  </a:schemeClr>
                </a:solidFill>
                <a:latin typeface="Times New Roman" pitchFamily="18" charset="0"/>
                <a:cs typeface="Times New Roman" pitchFamily="18" charset="0"/>
              </a:rPr>
              <a:t> </a:t>
            </a:r>
            <a:r>
              <a:rPr lang="en-US" b="1" dirty="0" err="1" smtClean="0">
                <a:solidFill>
                  <a:schemeClr val="tx2">
                    <a:lumMod val="50000"/>
                  </a:schemeClr>
                </a:solidFill>
                <a:latin typeface="Times New Roman" pitchFamily="18" charset="0"/>
                <a:cs typeface="Times New Roman" pitchFamily="18" charset="0"/>
              </a:rPr>
              <a:t>Pseudocode</a:t>
            </a:r>
            <a:endParaRPr lang="en-US" b="1" dirty="0">
              <a:solidFill>
                <a:schemeClr val="tx2">
                  <a:lumMod val="50000"/>
                </a:schemeClr>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371600"/>
          <a:ext cx="8229600" cy="521208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rtl="0" fontAlgn="base"/>
                      <a:r>
                        <a:rPr lang="en-US" sz="2800" b="1" dirty="0" smtClean="0">
                          <a:solidFill>
                            <a:schemeClr val="bg1"/>
                          </a:solidFill>
                          <a:latin typeface="Times New Roman" pitchFamily="18" charset="0"/>
                          <a:cs typeface="Times New Roman" pitchFamily="18" charset="0"/>
                        </a:rPr>
                        <a:t>Algorithm</a:t>
                      </a:r>
                      <a:endParaRPr lang="en-US" sz="2800" b="1" dirty="0">
                        <a:solidFill>
                          <a:schemeClr val="bg1"/>
                        </a:solidFill>
                        <a:latin typeface="Times New Roman" pitchFamily="18" charset="0"/>
                        <a:cs typeface="Times New Roman" pitchFamily="18" charset="0"/>
                      </a:endParaRPr>
                    </a:p>
                  </a:txBody>
                  <a:tcPr marL="76200" marR="76200" marT="106680" marB="106680" anchor="ctr">
                    <a:solidFill>
                      <a:schemeClr val="accent3">
                        <a:lumMod val="50000"/>
                      </a:schemeClr>
                    </a:solidFill>
                  </a:tcPr>
                </a:tc>
                <a:tc>
                  <a:txBody>
                    <a:bodyPr/>
                    <a:lstStyle/>
                    <a:p>
                      <a:pPr algn="ctr" rtl="0" fontAlgn="base"/>
                      <a:r>
                        <a:rPr lang="en-US" sz="2800" b="1" dirty="0" err="1" smtClean="0">
                          <a:solidFill>
                            <a:schemeClr val="bg1"/>
                          </a:solidFill>
                          <a:latin typeface="Times New Roman" pitchFamily="18" charset="0"/>
                          <a:cs typeface="Times New Roman" pitchFamily="18" charset="0"/>
                        </a:rPr>
                        <a:t>Pseudocode</a:t>
                      </a:r>
                      <a:endParaRPr lang="en-US" sz="2800" b="1" dirty="0">
                        <a:solidFill>
                          <a:schemeClr val="bg1"/>
                        </a:solidFill>
                        <a:latin typeface="Times New Roman" pitchFamily="18" charset="0"/>
                        <a:cs typeface="Times New Roman" pitchFamily="18" charset="0"/>
                      </a:endParaRPr>
                    </a:p>
                  </a:txBody>
                  <a:tcPr marL="76200" marR="76200" marT="106680" marB="106680" anchor="ctr">
                    <a:solidFill>
                      <a:schemeClr val="accent3">
                        <a:lumMod val="50000"/>
                      </a:schemeClr>
                    </a:solidFill>
                  </a:tcPr>
                </a:tc>
              </a:tr>
              <a:tr h="370840">
                <a:tc>
                  <a:txBody>
                    <a:bodyPr/>
                    <a:lstStyle/>
                    <a:p>
                      <a:pPr algn="ctr" rtl="0" fontAlgn="base"/>
                      <a:r>
                        <a:rPr lang="en-US" sz="1800" dirty="0">
                          <a:solidFill>
                            <a:srgbClr val="C00000"/>
                          </a:solidFill>
                          <a:latin typeface="Times New Roman" pitchFamily="18" charset="0"/>
                          <a:cs typeface="Times New Roman" pitchFamily="18" charset="0"/>
                        </a:rPr>
                        <a:t>An </a:t>
                      </a:r>
                      <a:r>
                        <a:rPr lang="en-US" sz="1800" u="none" dirty="0">
                          <a:solidFill>
                            <a:srgbClr val="C00000"/>
                          </a:solidFill>
                          <a:latin typeface="Times New Roman" pitchFamily="18" charset="0"/>
                          <a:cs typeface="Times New Roman" pitchFamily="18" charset="0"/>
                        </a:rPr>
                        <a:t>Algorithm</a:t>
                      </a:r>
                      <a:r>
                        <a:rPr lang="en-US" sz="1800" dirty="0">
                          <a:solidFill>
                            <a:srgbClr val="C00000"/>
                          </a:solidFill>
                          <a:latin typeface="Times New Roman" pitchFamily="18" charset="0"/>
                          <a:cs typeface="Times New Roman" pitchFamily="18" charset="0"/>
                        </a:rPr>
                        <a:t> is used to provide a solution to a particular problem in form of a well-defined step-based form.</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c>
                  <a:txBody>
                    <a:bodyPr/>
                    <a:lstStyle/>
                    <a:p>
                      <a:pPr algn="ctr" rtl="0" fontAlgn="base"/>
                      <a:r>
                        <a:rPr lang="en-US" sz="1800" dirty="0">
                          <a:solidFill>
                            <a:srgbClr val="C00000"/>
                          </a:solidFill>
                          <a:latin typeface="Times New Roman" pitchFamily="18" charset="0"/>
                          <a:cs typeface="Times New Roman" pitchFamily="18" charset="0"/>
                        </a:rPr>
                        <a:t>A </a:t>
                      </a:r>
                      <a:r>
                        <a:rPr lang="en-US" sz="1800" dirty="0" err="1">
                          <a:solidFill>
                            <a:srgbClr val="C00000"/>
                          </a:solidFill>
                          <a:latin typeface="Times New Roman" pitchFamily="18" charset="0"/>
                          <a:cs typeface="Times New Roman" pitchFamily="18" charset="0"/>
                        </a:rPr>
                        <a:t>Pseudocode</a:t>
                      </a:r>
                      <a:r>
                        <a:rPr lang="en-US" sz="1800" dirty="0">
                          <a:solidFill>
                            <a:srgbClr val="C00000"/>
                          </a:solidFill>
                          <a:latin typeface="Times New Roman" pitchFamily="18" charset="0"/>
                          <a:cs typeface="Times New Roman" pitchFamily="18" charset="0"/>
                        </a:rPr>
                        <a:t> is a step-by-step description of an algorithm in code-like structure using plain English text.</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r>
              <a:tr h="370840">
                <a:tc>
                  <a:txBody>
                    <a:bodyPr/>
                    <a:lstStyle/>
                    <a:p>
                      <a:pPr algn="ctr" rtl="0" fontAlgn="base"/>
                      <a:r>
                        <a:rPr lang="en-US" sz="1800" dirty="0">
                          <a:solidFill>
                            <a:srgbClr val="C00000"/>
                          </a:solidFill>
                          <a:latin typeface="Times New Roman" pitchFamily="18" charset="0"/>
                          <a:cs typeface="Times New Roman" pitchFamily="18" charset="0"/>
                        </a:rPr>
                        <a:t>An algorithm </a:t>
                      </a:r>
                      <a:r>
                        <a:rPr lang="en-US" sz="1800" dirty="0" smtClean="0">
                          <a:solidFill>
                            <a:srgbClr val="C00000"/>
                          </a:solidFill>
                          <a:latin typeface="Times New Roman" pitchFamily="18" charset="0"/>
                          <a:cs typeface="Times New Roman" pitchFamily="18" charset="0"/>
                        </a:rPr>
                        <a:t>only uses </a:t>
                      </a:r>
                      <a:r>
                        <a:rPr lang="en-US" sz="1800" dirty="0">
                          <a:solidFill>
                            <a:srgbClr val="C00000"/>
                          </a:solidFill>
                          <a:latin typeface="Times New Roman" pitchFamily="18" charset="0"/>
                          <a:cs typeface="Times New Roman" pitchFamily="18" charset="0"/>
                        </a:rPr>
                        <a:t>simple English </a:t>
                      </a:r>
                      <a:r>
                        <a:rPr lang="en-US" sz="1800" dirty="0" smtClean="0">
                          <a:solidFill>
                            <a:srgbClr val="C00000"/>
                          </a:solidFill>
                          <a:latin typeface="Times New Roman" pitchFamily="18" charset="0"/>
                          <a:cs typeface="Times New Roman" pitchFamily="18" charset="0"/>
                        </a:rPr>
                        <a:t>words.</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c>
                  <a:txBody>
                    <a:bodyPr/>
                    <a:lstStyle/>
                    <a:p>
                      <a:pPr algn="ctr" rtl="0" fontAlgn="base"/>
                      <a:r>
                        <a:rPr lang="en-US" sz="1800" dirty="0" err="1">
                          <a:solidFill>
                            <a:srgbClr val="C00000"/>
                          </a:solidFill>
                          <a:latin typeface="Times New Roman" pitchFamily="18" charset="0"/>
                          <a:cs typeface="Times New Roman" pitchFamily="18" charset="0"/>
                        </a:rPr>
                        <a:t>Pseudocode</a:t>
                      </a:r>
                      <a:r>
                        <a:rPr lang="en-US" sz="1800" dirty="0">
                          <a:solidFill>
                            <a:srgbClr val="C00000"/>
                          </a:solidFill>
                          <a:latin typeface="Times New Roman" pitchFamily="18" charset="0"/>
                          <a:cs typeface="Times New Roman" pitchFamily="18" charset="0"/>
                        </a:rPr>
                        <a:t> also uses </a:t>
                      </a:r>
                      <a:r>
                        <a:rPr lang="en-US" sz="1800" dirty="0" smtClean="0">
                          <a:solidFill>
                            <a:srgbClr val="C00000"/>
                          </a:solidFill>
                          <a:latin typeface="Times New Roman" pitchFamily="18" charset="0"/>
                          <a:cs typeface="Times New Roman" pitchFamily="18" charset="0"/>
                        </a:rPr>
                        <a:t>keywords.</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r>
              <a:tr h="370840">
                <a:tc>
                  <a:txBody>
                    <a:bodyPr/>
                    <a:lstStyle/>
                    <a:p>
                      <a:pPr algn="ctr" rtl="0" fontAlgn="base"/>
                      <a:r>
                        <a:rPr lang="en-US" sz="1800" dirty="0">
                          <a:solidFill>
                            <a:srgbClr val="C00000"/>
                          </a:solidFill>
                          <a:latin typeface="Times New Roman" pitchFamily="18" charset="0"/>
                          <a:cs typeface="Times New Roman" pitchFamily="18" charset="0"/>
                        </a:rPr>
                        <a:t>These are a sequence of steps of a solution to a </a:t>
                      </a:r>
                      <a:r>
                        <a:rPr lang="en-US" sz="1800" dirty="0" smtClean="0">
                          <a:solidFill>
                            <a:srgbClr val="C00000"/>
                          </a:solidFill>
                          <a:latin typeface="Times New Roman" pitchFamily="18" charset="0"/>
                          <a:cs typeface="Times New Roman" pitchFamily="18" charset="0"/>
                        </a:rPr>
                        <a:t>problem.</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c>
                  <a:txBody>
                    <a:bodyPr/>
                    <a:lstStyle/>
                    <a:p>
                      <a:pPr algn="ctr" rtl="0" fontAlgn="base"/>
                      <a:r>
                        <a:rPr lang="en-US" sz="1800" dirty="0">
                          <a:solidFill>
                            <a:srgbClr val="C00000"/>
                          </a:solidFill>
                          <a:latin typeface="Times New Roman" pitchFamily="18" charset="0"/>
                          <a:cs typeface="Times New Roman" pitchFamily="18" charset="0"/>
                        </a:rPr>
                        <a:t>These are </a:t>
                      </a:r>
                      <a:r>
                        <a:rPr lang="en-US" sz="1800" dirty="0" smtClean="0">
                          <a:solidFill>
                            <a:srgbClr val="C00000"/>
                          </a:solidFill>
                          <a:latin typeface="Times New Roman" pitchFamily="18" charset="0"/>
                          <a:cs typeface="Times New Roman" pitchFamily="18" charset="0"/>
                        </a:rPr>
                        <a:t>codes </a:t>
                      </a:r>
                      <a:r>
                        <a:rPr lang="en-US" sz="1800" dirty="0">
                          <a:solidFill>
                            <a:srgbClr val="C00000"/>
                          </a:solidFill>
                          <a:latin typeface="Times New Roman" pitchFamily="18" charset="0"/>
                          <a:cs typeface="Times New Roman" pitchFamily="18" charset="0"/>
                        </a:rPr>
                        <a:t>and plain English </a:t>
                      </a:r>
                      <a:r>
                        <a:rPr lang="en-US" sz="1800" dirty="0" smtClean="0">
                          <a:solidFill>
                            <a:srgbClr val="C00000"/>
                          </a:solidFill>
                          <a:latin typeface="Times New Roman" pitchFamily="18" charset="0"/>
                          <a:cs typeface="Times New Roman" pitchFamily="18" charset="0"/>
                        </a:rPr>
                        <a:t>text.</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r>
              <a:tr h="370840">
                <a:tc>
                  <a:txBody>
                    <a:bodyPr/>
                    <a:lstStyle/>
                    <a:p>
                      <a:pPr algn="ctr" rtl="0" fontAlgn="base"/>
                      <a:r>
                        <a:rPr lang="en-US" sz="1800" dirty="0">
                          <a:solidFill>
                            <a:srgbClr val="C00000"/>
                          </a:solidFill>
                          <a:latin typeface="Times New Roman" pitchFamily="18" charset="0"/>
                          <a:cs typeface="Times New Roman" pitchFamily="18" charset="0"/>
                        </a:rPr>
                        <a:t>There are no rules to writing </a:t>
                      </a:r>
                      <a:r>
                        <a:rPr lang="en-US" sz="1800" dirty="0" smtClean="0">
                          <a:solidFill>
                            <a:srgbClr val="C00000"/>
                          </a:solidFill>
                          <a:latin typeface="Times New Roman" pitchFamily="18" charset="0"/>
                          <a:cs typeface="Times New Roman" pitchFamily="18" charset="0"/>
                        </a:rPr>
                        <a:t>algorithms.</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c>
                  <a:txBody>
                    <a:bodyPr/>
                    <a:lstStyle/>
                    <a:p>
                      <a:pPr algn="ctr" rtl="0" fontAlgn="base"/>
                      <a:r>
                        <a:rPr lang="en-US" sz="1800" dirty="0">
                          <a:solidFill>
                            <a:srgbClr val="C00000"/>
                          </a:solidFill>
                          <a:latin typeface="Times New Roman" pitchFamily="18" charset="0"/>
                          <a:cs typeface="Times New Roman" pitchFamily="18" charset="0"/>
                        </a:rPr>
                        <a:t>There are certain rules for writing </a:t>
                      </a:r>
                      <a:r>
                        <a:rPr lang="en-US" sz="1800" dirty="0" err="1" smtClean="0">
                          <a:solidFill>
                            <a:srgbClr val="C00000"/>
                          </a:solidFill>
                          <a:latin typeface="Times New Roman" pitchFamily="18" charset="0"/>
                          <a:cs typeface="Times New Roman" pitchFamily="18" charset="0"/>
                        </a:rPr>
                        <a:t>pseudocode</a:t>
                      </a:r>
                      <a:r>
                        <a:rPr lang="en-US" sz="1800" dirty="0" smtClean="0">
                          <a:solidFill>
                            <a:srgbClr val="C00000"/>
                          </a:solidFill>
                          <a:latin typeface="Times New Roman" pitchFamily="18" charset="0"/>
                          <a:cs typeface="Times New Roman" pitchFamily="18" charset="0"/>
                        </a:rPr>
                        <a:t>.</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r>
              <a:tr h="370840">
                <a:tc>
                  <a:txBody>
                    <a:bodyPr/>
                    <a:lstStyle/>
                    <a:p>
                      <a:pPr algn="ctr" rtl="0" fontAlgn="base"/>
                      <a:r>
                        <a:rPr lang="en-US" sz="1800" dirty="0">
                          <a:solidFill>
                            <a:srgbClr val="C00000"/>
                          </a:solidFill>
                          <a:latin typeface="Times New Roman" pitchFamily="18" charset="0"/>
                          <a:cs typeface="Times New Roman" pitchFamily="18" charset="0"/>
                        </a:rPr>
                        <a:t>Algorithms can be considered </a:t>
                      </a:r>
                      <a:r>
                        <a:rPr lang="en-US" sz="1800" dirty="0" smtClean="0">
                          <a:solidFill>
                            <a:srgbClr val="C00000"/>
                          </a:solidFill>
                          <a:latin typeface="Times New Roman" pitchFamily="18" charset="0"/>
                          <a:cs typeface="Times New Roman" pitchFamily="18" charset="0"/>
                        </a:rPr>
                        <a:t>as </a:t>
                      </a:r>
                      <a:r>
                        <a:rPr lang="en-US" sz="1800" dirty="0" err="1" smtClean="0">
                          <a:solidFill>
                            <a:srgbClr val="C00000"/>
                          </a:solidFill>
                          <a:latin typeface="Times New Roman" pitchFamily="18" charset="0"/>
                          <a:cs typeface="Times New Roman" pitchFamily="18" charset="0"/>
                        </a:rPr>
                        <a:t>pseudocode</a:t>
                      </a:r>
                      <a:r>
                        <a:rPr lang="en-US" sz="1800" dirty="0" smtClean="0">
                          <a:solidFill>
                            <a:srgbClr val="C00000"/>
                          </a:solidFill>
                          <a:latin typeface="Times New Roman" pitchFamily="18" charset="0"/>
                          <a:cs typeface="Times New Roman" pitchFamily="18" charset="0"/>
                        </a:rPr>
                        <a:t>.</a:t>
                      </a:r>
                      <a:r>
                        <a:rPr lang="en-US" sz="1800" dirty="0">
                          <a:solidFill>
                            <a:srgbClr val="C00000"/>
                          </a:solidFill>
                          <a:latin typeface="Times New Roman" pitchFamily="18" charset="0"/>
                          <a:cs typeface="Times New Roman" pitchFamily="18" charset="0"/>
                        </a:rPr>
                        <a:t> </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c>
                  <a:txBody>
                    <a:bodyPr/>
                    <a:lstStyle/>
                    <a:p>
                      <a:pPr algn="ctr" rtl="0" fontAlgn="base"/>
                      <a:r>
                        <a:rPr lang="en-US" sz="1800" dirty="0" err="1">
                          <a:solidFill>
                            <a:srgbClr val="C00000"/>
                          </a:solidFill>
                          <a:latin typeface="Times New Roman" pitchFamily="18" charset="0"/>
                          <a:cs typeface="Times New Roman" pitchFamily="18" charset="0"/>
                        </a:rPr>
                        <a:t>Pseudocode</a:t>
                      </a:r>
                      <a:r>
                        <a:rPr lang="en-US" sz="1800" dirty="0">
                          <a:solidFill>
                            <a:srgbClr val="C00000"/>
                          </a:solidFill>
                          <a:latin typeface="Times New Roman" pitchFamily="18" charset="0"/>
                          <a:cs typeface="Times New Roman" pitchFamily="18" charset="0"/>
                        </a:rPr>
                        <a:t> cannot be </a:t>
                      </a:r>
                      <a:r>
                        <a:rPr lang="en-US" sz="1800" dirty="0" smtClean="0">
                          <a:solidFill>
                            <a:srgbClr val="C00000"/>
                          </a:solidFill>
                          <a:latin typeface="Times New Roman" pitchFamily="18" charset="0"/>
                          <a:cs typeface="Times New Roman" pitchFamily="18" charset="0"/>
                        </a:rPr>
                        <a:t>considered as </a:t>
                      </a:r>
                      <a:r>
                        <a:rPr lang="en-US" sz="1800" dirty="0">
                          <a:solidFill>
                            <a:srgbClr val="C00000"/>
                          </a:solidFill>
                          <a:latin typeface="Times New Roman" pitchFamily="18" charset="0"/>
                          <a:cs typeface="Times New Roman" pitchFamily="18" charset="0"/>
                        </a:rPr>
                        <a:t>an </a:t>
                      </a:r>
                      <a:r>
                        <a:rPr lang="en-US" sz="1800" dirty="0" smtClean="0">
                          <a:solidFill>
                            <a:srgbClr val="C00000"/>
                          </a:solidFill>
                          <a:latin typeface="Times New Roman" pitchFamily="18" charset="0"/>
                          <a:cs typeface="Times New Roman" pitchFamily="18" charset="0"/>
                        </a:rPr>
                        <a:t>algorithm.</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r>
              <a:tr h="370840">
                <a:tc>
                  <a:txBody>
                    <a:bodyPr/>
                    <a:lstStyle/>
                    <a:p>
                      <a:pPr algn="ctr" rtl="0" fontAlgn="base"/>
                      <a:r>
                        <a:rPr lang="en-US" sz="1800" dirty="0" smtClean="0">
                          <a:solidFill>
                            <a:srgbClr val="C00000"/>
                          </a:solidFill>
                          <a:latin typeface="Times New Roman" pitchFamily="18" charset="0"/>
                          <a:cs typeface="Times New Roman" pitchFamily="18" charset="0"/>
                        </a:rPr>
                        <a:t>Difficult </a:t>
                      </a:r>
                      <a:r>
                        <a:rPr lang="en-US" sz="1800" dirty="0">
                          <a:solidFill>
                            <a:srgbClr val="C00000"/>
                          </a:solidFill>
                          <a:latin typeface="Times New Roman" pitchFamily="18" charset="0"/>
                          <a:cs typeface="Times New Roman" pitchFamily="18" charset="0"/>
                        </a:rPr>
                        <a:t>to </a:t>
                      </a:r>
                      <a:r>
                        <a:rPr lang="en-US" sz="1800" dirty="0" smtClean="0">
                          <a:solidFill>
                            <a:srgbClr val="C00000"/>
                          </a:solidFill>
                          <a:latin typeface="Times New Roman" pitchFamily="18" charset="0"/>
                          <a:cs typeface="Times New Roman" pitchFamily="18" charset="0"/>
                        </a:rPr>
                        <a:t>understand.</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c>
                  <a:txBody>
                    <a:bodyPr/>
                    <a:lstStyle/>
                    <a:p>
                      <a:pPr algn="ctr" fontAlgn="ctr"/>
                      <a:r>
                        <a:rPr lang="en-US" sz="1800" dirty="0" smtClean="0">
                          <a:solidFill>
                            <a:srgbClr val="C00000"/>
                          </a:solidFill>
                          <a:latin typeface="Times New Roman" pitchFamily="18" charset="0"/>
                          <a:cs typeface="Times New Roman" pitchFamily="18" charset="0"/>
                        </a:rPr>
                        <a:t>Easy to Understand.</a:t>
                      </a:r>
                      <a:endParaRPr lang="en-US" sz="1800" b="0" dirty="0">
                        <a:solidFill>
                          <a:srgbClr val="C00000"/>
                        </a:solidFill>
                        <a:latin typeface="Times New Roman" pitchFamily="18" charset="0"/>
                        <a:cs typeface="Times New Roman" pitchFamily="18" charset="0"/>
                      </a:endParaRPr>
                    </a:p>
                  </a:txBody>
                  <a:tcPr marL="76200" marR="76200" marT="106680" marB="106680" anchor="ctr">
                    <a:solidFill>
                      <a:schemeClr val="bg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solidFill>
                  <a:schemeClr val="tx2">
                    <a:lumMod val="50000"/>
                  </a:schemeClr>
                </a:solidFill>
                <a:latin typeface="Times New Roman" pitchFamily="18" charset="0"/>
                <a:cs typeface="Times New Roman" pitchFamily="18" charset="0"/>
              </a:rPr>
              <a:t>Pseudocode</a:t>
            </a:r>
            <a:r>
              <a:rPr lang="en-US" b="1" dirty="0" smtClean="0">
                <a:solidFill>
                  <a:schemeClr val="tx2">
                    <a:lumMod val="50000"/>
                  </a:schemeClr>
                </a:solidFill>
                <a:latin typeface="Times New Roman" pitchFamily="18" charset="0"/>
                <a:cs typeface="Times New Roman" pitchFamily="18" charset="0"/>
              </a:rPr>
              <a:t> to prepare a cup of tea</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905000" y="1600200"/>
            <a:ext cx="8229600" cy="4525963"/>
          </a:xfrm>
        </p:spPr>
        <p:txBody>
          <a:bodyPr>
            <a:normAutofit fontScale="85000" lnSpcReduction="20000"/>
          </a:bodyPr>
          <a:lstStyle/>
          <a:p>
            <a:pPr marL="0" indent="0">
              <a:buNone/>
            </a:pPr>
            <a:r>
              <a:rPr lang="en-US" dirty="0" smtClean="0">
                <a:latin typeface="Times New Roman" pitchFamily="18" charset="0"/>
                <a:cs typeface="Times New Roman" pitchFamily="18" charset="0"/>
              </a:rPr>
              <a:t>Begin</a:t>
            </a:r>
          </a:p>
          <a:p>
            <a:pPr marL="0" indent="0">
              <a:buNone/>
            </a:pPr>
            <a:r>
              <a:rPr lang="en-US" dirty="0" smtClean="0">
                <a:latin typeface="Times New Roman" pitchFamily="18" charset="0"/>
                <a:cs typeface="Times New Roman" pitchFamily="18" charset="0"/>
              </a:rPr>
              <a:t>Get WATER, MILK, SUGAR, TEA</a:t>
            </a:r>
          </a:p>
          <a:p>
            <a:pPr marL="0" indent="0">
              <a:buNone/>
            </a:pPr>
            <a:r>
              <a:rPr lang="en-US" dirty="0" smtClean="0">
                <a:latin typeface="Times New Roman" pitchFamily="18" charset="0"/>
                <a:cs typeface="Times New Roman" pitchFamily="18" charset="0"/>
              </a:rPr>
              <a:t>Boil WATER</a:t>
            </a:r>
          </a:p>
          <a:p>
            <a:pPr marL="0" indent="0">
              <a:buNone/>
            </a:pPr>
            <a:r>
              <a:rPr lang="en-US" dirty="0" smtClean="0">
                <a:latin typeface="Times New Roman" pitchFamily="18" charset="0"/>
                <a:cs typeface="Times New Roman" pitchFamily="18" charset="0"/>
              </a:rPr>
              <a:t>Add TEA</a:t>
            </a:r>
          </a:p>
          <a:p>
            <a:pPr marL="0" indent="0">
              <a:buNone/>
            </a:pPr>
            <a:r>
              <a:rPr lang="en-US" dirty="0" smtClean="0">
                <a:latin typeface="Times New Roman" pitchFamily="18" charset="0"/>
                <a:cs typeface="Times New Roman" pitchFamily="18" charset="0"/>
              </a:rPr>
              <a:t>Add SUGAR</a:t>
            </a:r>
          </a:p>
          <a:p>
            <a:pPr marL="0" indent="0">
              <a:buNone/>
            </a:pPr>
            <a:r>
              <a:rPr lang="en-US" dirty="0" smtClean="0">
                <a:latin typeface="Times New Roman" pitchFamily="18" charset="0"/>
                <a:cs typeface="Times New Roman" pitchFamily="18" charset="0"/>
              </a:rPr>
              <a:t>Pour MILK</a:t>
            </a:r>
          </a:p>
          <a:p>
            <a:pPr marL="0" indent="0">
              <a:buNone/>
            </a:pPr>
            <a:r>
              <a:rPr lang="en-US" dirty="0" smtClean="0">
                <a:latin typeface="Times New Roman" pitchFamily="18" charset="0"/>
                <a:cs typeface="Times New Roman" pitchFamily="18" charset="0"/>
              </a:rPr>
              <a:t>Stir</a:t>
            </a:r>
          </a:p>
          <a:p>
            <a:pPr marL="0" indent="0">
              <a:buNone/>
            </a:pPr>
            <a:r>
              <a:rPr lang="en-US" dirty="0" smtClean="0">
                <a:latin typeface="Times New Roman" pitchFamily="18" charset="0"/>
                <a:cs typeface="Times New Roman" pitchFamily="18" charset="0"/>
              </a:rPr>
              <a:t>Pour into cup</a:t>
            </a:r>
          </a:p>
          <a:p>
            <a:pPr marL="0" indent="0">
              <a:buNone/>
            </a:pPr>
            <a:r>
              <a:rPr lang="en-US" dirty="0" smtClean="0">
                <a:latin typeface="Times New Roman" pitchFamily="18" charset="0"/>
                <a:cs typeface="Times New Roman" pitchFamily="18" charset="0"/>
              </a:rPr>
              <a:t>Serve TEA</a:t>
            </a:r>
          </a:p>
          <a:p>
            <a:pPr marL="0" indent="0">
              <a:buNone/>
            </a:pPr>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50000"/>
                  </a:schemeClr>
                </a:solidFill>
                <a:latin typeface="Times New Roman" pitchFamily="18" charset="0"/>
                <a:cs typeface="Times New Roman" pitchFamily="18" charset="0"/>
              </a:rPr>
              <a:t>Pseudo code to find largest number in a list of N numbers</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1905000" y="1600200"/>
            <a:ext cx="6781800" cy="5257800"/>
          </a:xfrm>
        </p:spPr>
        <p:txBody>
          <a:bodyPr>
            <a:normAutofit fontScale="85000" lnSpcReduction="20000"/>
          </a:bodyPr>
          <a:lstStyle/>
          <a:p>
            <a:pPr marL="0" indent="0">
              <a:buNone/>
            </a:pPr>
            <a:r>
              <a:rPr lang="en-US" dirty="0" smtClean="0">
                <a:latin typeface="Times New Roman" pitchFamily="18" charset="0"/>
                <a:cs typeface="Times New Roman" pitchFamily="18" charset="0"/>
              </a:rPr>
              <a:t>Begin </a:t>
            </a:r>
          </a:p>
          <a:p>
            <a:pPr marL="0" indent="0">
              <a:buNone/>
            </a:pPr>
            <a:r>
              <a:rPr lang="en-US" dirty="0" smtClean="0">
                <a:latin typeface="Times New Roman" pitchFamily="18" charset="0"/>
                <a:cs typeface="Times New Roman" pitchFamily="18" charset="0"/>
              </a:rPr>
              <a:t>Get N </a:t>
            </a:r>
          </a:p>
          <a:p>
            <a:pPr marL="0" indent="0">
              <a:buNone/>
            </a:pPr>
            <a:r>
              <a:rPr lang="en-US" dirty="0" smtClean="0">
                <a:latin typeface="Times New Roman" pitchFamily="18" charset="0"/>
                <a:cs typeface="Times New Roman" pitchFamily="18" charset="0"/>
              </a:rPr>
              <a:t>Get NUMBER </a:t>
            </a:r>
          </a:p>
          <a:p>
            <a:pPr marL="0" indent="0">
              <a:buNone/>
            </a:pPr>
            <a:r>
              <a:rPr lang="en-US" dirty="0" smtClean="0">
                <a:latin typeface="Times New Roman" pitchFamily="18" charset="0"/>
                <a:cs typeface="Times New Roman" pitchFamily="18" charset="0"/>
              </a:rPr>
              <a:t>BIGGEST &lt;= NUMBER </a:t>
            </a:r>
          </a:p>
          <a:p>
            <a:pPr marL="0" indent="0">
              <a:buNone/>
            </a:pPr>
            <a:r>
              <a:rPr lang="en-US" dirty="0" smtClean="0">
                <a:latin typeface="Times New Roman" pitchFamily="18" charset="0"/>
                <a:cs typeface="Times New Roman" pitchFamily="18" charset="0"/>
              </a:rPr>
              <a:t>For COUNT &lt;= 2 to N </a:t>
            </a:r>
          </a:p>
          <a:p>
            <a:pPr marL="0" indent="0">
              <a:buNone/>
            </a:pPr>
            <a:r>
              <a:rPr lang="en-US" dirty="0" smtClean="0">
                <a:latin typeface="Times New Roman" pitchFamily="18" charset="0"/>
                <a:cs typeface="Times New Roman" pitchFamily="18" charset="0"/>
              </a:rPr>
              <a:t>Get NUMBER</a:t>
            </a:r>
          </a:p>
          <a:p>
            <a:pPr marL="0" indent="0">
              <a:buNone/>
            </a:pPr>
            <a:r>
              <a:rPr lang="en-US" dirty="0" smtClean="0">
                <a:latin typeface="Times New Roman" pitchFamily="18" charset="0"/>
                <a:cs typeface="Times New Roman" pitchFamily="18" charset="0"/>
              </a:rPr>
              <a:t>	If NUMBER&gt;BIGGEST then</a:t>
            </a:r>
          </a:p>
          <a:p>
            <a:pPr marL="0" indent="0">
              <a:buNone/>
            </a:pPr>
            <a:r>
              <a:rPr lang="en-US" dirty="0" smtClean="0">
                <a:latin typeface="Times New Roman" pitchFamily="18" charset="0"/>
                <a:cs typeface="Times New Roman" pitchFamily="18" charset="0"/>
              </a:rPr>
              <a:t>		BIGGEST - NUMBER </a:t>
            </a:r>
          </a:p>
          <a:p>
            <a:pPr marL="0" indent="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Endif</a:t>
            </a:r>
            <a:r>
              <a:rPr lang="en-US" dirty="0" smtClean="0">
                <a:latin typeface="Times New Roman" pitchFamily="18" charset="0"/>
                <a:cs typeface="Times New Roman" pitchFamily="18" charset="0"/>
              </a:rPr>
              <a:t> </a:t>
            </a:r>
          </a:p>
          <a:p>
            <a:pPr marL="0" indent="0">
              <a:buNone/>
            </a:pPr>
            <a:r>
              <a:rPr lang="en-US" dirty="0" err="1" smtClean="0">
                <a:latin typeface="Times New Roman" pitchFamily="18" charset="0"/>
                <a:cs typeface="Times New Roman" pitchFamily="18" charset="0"/>
              </a:rPr>
              <a:t>Endfor</a:t>
            </a:r>
            <a:r>
              <a:rPr lang="en-US" dirty="0" smtClean="0">
                <a:latin typeface="Times New Roman" pitchFamily="18" charset="0"/>
                <a:cs typeface="Times New Roman" pitchFamily="18" charset="0"/>
              </a:rPr>
              <a:t> </a:t>
            </a:r>
          </a:p>
          <a:p>
            <a:pPr marL="0" indent="0">
              <a:buNone/>
            </a:pPr>
            <a:r>
              <a:rPr lang="en-US" dirty="0" smtClean="0">
                <a:latin typeface="Times New Roman" pitchFamily="18" charset="0"/>
                <a:cs typeface="Times New Roman" pitchFamily="18" charset="0"/>
              </a:rPr>
              <a:t>Display BIGGEST </a:t>
            </a:r>
          </a:p>
          <a:p>
            <a:pPr marL="0" indent="0">
              <a:buNone/>
            </a:pPr>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Times New Roman" pitchFamily="18" charset="0"/>
                <a:cs typeface="Times New Roman" pitchFamily="18" charset="0"/>
              </a:rPr>
              <a:t>Types of Loader</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700" b="1" dirty="0" smtClean="0">
                <a:latin typeface="Times New Roman" pitchFamily="18" charset="0"/>
                <a:cs typeface="Times New Roman" pitchFamily="18" charset="0"/>
              </a:rPr>
              <a:t>Absolute Loader- </a:t>
            </a:r>
            <a:r>
              <a:rPr lang="en-US" sz="2700" dirty="0" smtClean="0">
                <a:latin typeface="Times New Roman" pitchFamily="18" charset="0"/>
                <a:cs typeface="Times New Roman" pitchFamily="18" charset="0"/>
              </a:rPr>
              <a:t>Loads the program into a fixed, pre-assigned memory location. </a:t>
            </a:r>
          </a:p>
          <a:p>
            <a:r>
              <a:rPr lang="en-US" sz="2700" b="1" dirty="0" smtClean="0">
                <a:latin typeface="Times New Roman" pitchFamily="18" charset="0"/>
                <a:cs typeface="Times New Roman" pitchFamily="18" charset="0"/>
              </a:rPr>
              <a:t>Relocating Loader- </a:t>
            </a:r>
            <a:r>
              <a:rPr lang="en-US" sz="2700" dirty="0" smtClean="0">
                <a:latin typeface="Times New Roman" pitchFamily="18" charset="0"/>
                <a:cs typeface="Times New Roman" pitchFamily="18" charset="0"/>
              </a:rPr>
              <a:t>Can load programs anywhere in memory by adjusting addresses.</a:t>
            </a:r>
          </a:p>
          <a:p>
            <a:r>
              <a:rPr lang="en-US" sz="2700" b="1" dirty="0" smtClean="0">
                <a:latin typeface="Times New Roman" pitchFamily="18" charset="0"/>
                <a:cs typeface="Times New Roman" pitchFamily="18" charset="0"/>
              </a:rPr>
              <a:t>Linking Loader- </a:t>
            </a:r>
            <a:r>
              <a:rPr lang="en-US" sz="2700" dirty="0" smtClean="0">
                <a:latin typeface="Times New Roman" pitchFamily="18" charset="0"/>
                <a:cs typeface="Times New Roman" pitchFamily="18" charset="0"/>
              </a:rPr>
              <a:t>Performs linking, relocation and loading at the same time.</a:t>
            </a:r>
          </a:p>
          <a:p>
            <a:r>
              <a:rPr lang="en-US" sz="2700" b="1" dirty="0" smtClean="0">
                <a:latin typeface="Times New Roman" pitchFamily="18" charset="0"/>
                <a:cs typeface="Times New Roman" pitchFamily="18" charset="0"/>
              </a:rPr>
              <a:t>Dynamic Loader- </a:t>
            </a:r>
            <a:r>
              <a:rPr lang="en-US" sz="2700" dirty="0" smtClean="0">
                <a:latin typeface="Times New Roman" pitchFamily="18" charset="0"/>
                <a:cs typeface="Times New Roman" pitchFamily="18" charset="0"/>
              </a:rPr>
              <a:t>Loads modules on demand, only when needed during execution.</a:t>
            </a:r>
          </a:p>
          <a:p>
            <a:pPr>
              <a:buNone/>
            </a:pPr>
            <a:endParaRPr lang="en-US" sz="27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Times New Roman" pitchFamily="18" charset="0"/>
                <a:cs typeface="Times New Roman" pitchFamily="18" charset="0"/>
              </a:rPr>
              <a:t>Factorial of a number</a:t>
            </a:r>
            <a:endParaRPr lang="en-US" b="1" dirty="0">
              <a:solidFill>
                <a:schemeClr val="tx2">
                  <a:lumMod val="50000"/>
                </a:schemeClr>
              </a:solidFill>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1371600"/>
          <a:ext cx="8229600" cy="4754880"/>
        </p:xfrm>
        <a:graphic>
          <a:graphicData uri="http://schemas.openxmlformats.org/drawingml/2006/table">
            <a:tbl>
              <a:tblPr firstRow="1" bandRow="1">
                <a:tableStyleId>{5C22544A-7EE6-4342-B048-85BDC9FD1C3A}</a:tableStyleId>
              </a:tblPr>
              <a:tblGrid>
                <a:gridCol w="5715000"/>
                <a:gridCol w="2514600"/>
              </a:tblGrid>
              <a:tr h="628138">
                <a:tc>
                  <a:txBody>
                    <a:bodyPr/>
                    <a:lstStyle/>
                    <a:p>
                      <a:pPr algn="ctr"/>
                      <a:r>
                        <a:rPr lang="en-US" sz="3600" dirty="0" smtClean="0">
                          <a:latin typeface="Times New Roman" pitchFamily="18" charset="0"/>
                          <a:cs typeface="Times New Roman" pitchFamily="18" charset="0"/>
                        </a:rPr>
                        <a:t>Algorithm</a:t>
                      </a:r>
                      <a:endParaRPr lang="en-US" sz="3600" dirty="0">
                        <a:latin typeface="Times New Roman" pitchFamily="18" charset="0"/>
                        <a:cs typeface="Times New Roman" pitchFamily="18" charset="0"/>
                      </a:endParaRPr>
                    </a:p>
                  </a:txBody>
                  <a:tcPr>
                    <a:solidFill>
                      <a:schemeClr val="accent2">
                        <a:lumMod val="75000"/>
                      </a:schemeClr>
                    </a:solidFill>
                  </a:tcPr>
                </a:tc>
                <a:tc>
                  <a:txBody>
                    <a:bodyPr/>
                    <a:lstStyle/>
                    <a:p>
                      <a:pPr algn="ctr"/>
                      <a:r>
                        <a:rPr lang="en-US" sz="3600" dirty="0" err="1" smtClean="0">
                          <a:latin typeface="Times New Roman" pitchFamily="18" charset="0"/>
                          <a:cs typeface="Times New Roman" pitchFamily="18" charset="0"/>
                        </a:rPr>
                        <a:t>Pseudocode</a:t>
                      </a:r>
                      <a:endParaRPr lang="en-US" sz="3600" dirty="0">
                        <a:latin typeface="Times New Roman" pitchFamily="18" charset="0"/>
                        <a:cs typeface="Times New Roman" pitchFamily="18" charset="0"/>
                      </a:endParaRPr>
                    </a:p>
                  </a:txBody>
                  <a:tcPr>
                    <a:solidFill>
                      <a:schemeClr val="accent2">
                        <a:lumMod val="75000"/>
                      </a:schemeClr>
                    </a:solidFill>
                  </a:tcPr>
                </a:tc>
              </a:tr>
              <a:tr h="3379982">
                <a:tc>
                  <a:txBody>
                    <a:bodyPr/>
                    <a:lstStyle/>
                    <a:p>
                      <a:r>
                        <a:rPr lang="en-US" sz="2400" b="1" dirty="0" smtClean="0">
                          <a:latin typeface="Times New Roman" pitchFamily="18" charset="0"/>
                          <a:cs typeface="Times New Roman" pitchFamily="18" charset="0"/>
                        </a:rPr>
                        <a:t>Step 1:</a:t>
                      </a:r>
                      <a:r>
                        <a:rPr lang="en-US" sz="2400" dirty="0" smtClean="0">
                          <a:latin typeface="Times New Roman" pitchFamily="18" charset="0"/>
                          <a:cs typeface="Times New Roman" pitchFamily="18" charset="0"/>
                        </a:rPr>
                        <a:t> Start</a:t>
                      </a:r>
                    </a:p>
                    <a:p>
                      <a:r>
                        <a:rPr lang="en-US" sz="2400" b="1" dirty="0" smtClean="0">
                          <a:latin typeface="Times New Roman" pitchFamily="18" charset="0"/>
                          <a:cs typeface="Times New Roman" pitchFamily="18" charset="0"/>
                        </a:rPr>
                        <a:t>Step 2:</a:t>
                      </a:r>
                      <a:r>
                        <a:rPr lang="en-US" sz="2400" dirty="0" smtClean="0">
                          <a:latin typeface="Times New Roman" pitchFamily="18" charset="0"/>
                          <a:cs typeface="Times New Roman" pitchFamily="18" charset="0"/>
                        </a:rPr>
                        <a:t> Initialize I to 1 and FACT to 1</a:t>
                      </a:r>
                    </a:p>
                    <a:p>
                      <a:r>
                        <a:rPr lang="en-US" sz="2400" b="1" dirty="0" smtClean="0">
                          <a:latin typeface="Times New Roman" pitchFamily="18" charset="0"/>
                          <a:cs typeface="Times New Roman" pitchFamily="18" charset="0"/>
                        </a:rPr>
                        <a:t>Step 3:</a:t>
                      </a:r>
                      <a:r>
                        <a:rPr lang="en-US" sz="2400" dirty="0" smtClean="0">
                          <a:latin typeface="Times New Roman" pitchFamily="18" charset="0"/>
                          <a:cs typeface="Times New Roman" pitchFamily="18" charset="0"/>
                        </a:rPr>
                        <a:t> Read no to find factorial say N</a:t>
                      </a:r>
                    </a:p>
                    <a:p>
                      <a:r>
                        <a:rPr lang="en-US" sz="2400" b="1" dirty="0" smtClean="0">
                          <a:latin typeface="Times New Roman" pitchFamily="18" charset="0"/>
                          <a:cs typeface="Times New Roman" pitchFamily="18" charset="0"/>
                        </a:rPr>
                        <a:t>Step 4:</a:t>
                      </a:r>
                      <a:r>
                        <a:rPr lang="en-US" sz="2400" dirty="0" smtClean="0">
                          <a:latin typeface="Times New Roman" pitchFamily="18" charset="0"/>
                          <a:cs typeface="Times New Roman" pitchFamily="18" charset="0"/>
                        </a:rPr>
                        <a:t> Multiply FACT</a:t>
                      </a:r>
                      <a:r>
                        <a:rPr lang="en-US" sz="2400" baseline="0" dirty="0" smtClean="0">
                          <a:latin typeface="Times New Roman" pitchFamily="18" charset="0"/>
                          <a:cs typeface="Times New Roman" pitchFamily="18" charset="0"/>
                        </a:rPr>
                        <a:t> and </a:t>
                      </a:r>
                      <a:r>
                        <a:rPr lang="en-US" sz="2400" dirty="0" smtClean="0">
                          <a:latin typeface="Times New Roman" pitchFamily="18" charset="0"/>
                          <a:cs typeface="Times New Roman" pitchFamily="18" charset="0"/>
                        </a:rPr>
                        <a:t>I,  store into FACT</a:t>
                      </a:r>
                    </a:p>
                    <a:p>
                      <a:r>
                        <a:rPr lang="en-US" sz="2400" b="1" dirty="0" smtClean="0">
                          <a:latin typeface="Times New Roman" pitchFamily="18" charset="0"/>
                          <a:cs typeface="Times New Roman" pitchFamily="18" charset="0"/>
                        </a:rPr>
                        <a:t>Step 5:</a:t>
                      </a:r>
                      <a:r>
                        <a:rPr lang="en-US" sz="2400" dirty="0" smtClean="0">
                          <a:latin typeface="Times New Roman" pitchFamily="18" charset="0"/>
                          <a:cs typeface="Times New Roman" pitchFamily="18" charset="0"/>
                        </a:rPr>
                        <a:t> Increment I by 1</a:t>
                      </a:r>
                    </a:p>
                    <a:p>
                      <a:r>
                        <a:rPr lang="en-US" sz="2400" b="1" dirty="0" smtClean="0">
                          <a:latin typeface="Times New Roman" pitchFamily="18" charset="0"/>
                          <a:cs typeface="Times New Roman" pitchFamily="18" charset="0"/>
                        </a:rPr>
                        <a:t>Step 6:</a:t>
                      </a:r>
                      <a:r>
                        <a:rPr lang="en-US" sz="2400" dirty="0" smtClean="0">
                          <a:latin typeface="Times New Roman" pitchFamily="18" charset="0"/>
                          <a:cs typeface="Times New Roman" pitchFamily="18" charset="0"/>
                        </a:rPr>
                        <a:t> If I greater than FACT then go Step8</a:t>
                      </a:r>
                    </a:p>
                    <a:p>
                      <a:r>
                        <a:rPr lang="en-US" sz="2400" b="1" dirty="0" smtClean="0">
                          <a:latin typeface="Times New Roman" pitchFamily="18" charset="0"/>
                          <a:cs typeface="Times New Roman" pitchFamily="18" charset="0"/>
                        </a:rPr>
                        <a:t>Step 7:</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Goto</a:t>
                      </a:r>
                      <a:r>
                        <a:rPr lang="en-US" sz="2400" dirty="0" smtClean="0">
                          <a:latin typeface="Times New Roman" pitchFamily="18" charset="0"/>
                          <a:cs typeface="Times New Roman" pitchFamily="18" charset="0"/>
                        </a:rPr>
                        <a:t> Step 4</a:t>
                      </a:r>
                    </a:p>
                    <a:p>
                      <a:r>
                        <a:rPr lang="en-US" sz="2400" b="1" dirty="0" smtClean="0">
                          <a:latin typeface="Times New Roman" pitchFamily="18" charset="0"/>
                          <a:cs typeface="Times New Roman" pitchFamily="18" charset="0"/>
                        </a:rPr>
                        <a:t>Step 8:</a:t>
                      </a:r>
                      <a:r>
                        <a:rPr lang="en-US" sz="2400" dirty="0" smtClean="0">
                          <a:latin typeface="Times New Roman" pitchFamily="18" charset="0"/>
                          <a:cs typeface="Times New Roman" pitchFamily="18" charset="0"/>
                        </a:rPr>
                        <a:t> Display the value of FACT</a:t>
                      </a:r>
                    </a:p>
                    <a:p>
                      <a:r>
                        <a:rPr lang="en-US" sz="2400" b="1" dirty="0" smtClean="0">
                          <a:latin typeface="Times New Roman" pitchFamily="18" charset="0"/>
                          <a:cs typeface="Times New Roman" pitchFamily="18" charset="0"/>
                        </a:rPr>
                        <a:t>Step 9:</a:t>
                      </a:r>
                      <a:r>
                        <a:rPr lang="en-US" sz="2400" dirty="0" smtClean="0">
                          <a:latin typeface="Times New Roman" pitchFamily="18" charset="0"/>
                          <a:cs typeface="Times New Roman" pitchFamily="18" charset="0"/>
                        </a:rPr>
                        <a:t> Stop</a:t>
                      </a:r>
                    </a:p>
                    <a:p>
                      <a:endParaRPr lang="en-US" sz="2400" dirty="0">
                        <a:latin typeface="Times New Roman" pitchFamily="18" charset="0"/>
                        <a:cs typeface="Times New Roman" pitchFamily="18" charset="0"/>
                      </a:endParaRPr>
                    </a:p>
                  </a:txBody>
                  <a:tcPr>
                    <a:solidFill>
                      <a:schemeClr val="accent3">
                        <a:lumMod val="60000"/>
                        <a:lumOff val="40000"/>
                      </a:schemeClr>
                    </a:solidFill>
                  </a:tcPr>
                </a:tc>
                <a:tc>
                  <a:txBody>
                    <a:bodyPr/>
                    <a:lstStyle/>
                    <a:p>
                      <a:r>
                        <a:rPr lang="en-US" sz="2400" b="1" dirty="0" smtClean="0">
                          <a:latin typeface="Times New Roman" pitchFamily="18" charset="0"/>
                          <a:cs typeface="Times New Roman" pitchFamily="18" charset="0"/>
                        </a:rPr>
                        <a:t>Begin</a:t>
                      </a:r>
                    </a:p>
                    <a:p>
                      <a:r>
                        <a:rPr lang="en-US" sz="2400" b="1" dirty="0" smtClean="0">
                          <a:latin typeface="Times New Roman" pitchFamily="18" charset="0"/>
                          <a:cs typeface="Times New Roman" pitchFamily="18" charset="0"/>
                        </a:rPr>
                        <a:t>Get</a:t>
                      </a:r>
                      <a:r>
                        <a:rPr lang="en-US" sz="2400" dirty="0" smtClean="0">
                          <a:latin typeface="Times New Roman" pitchFamily="18" charset="0"/>
                          <a:cs typeface="Times New Roman" pitchFamily="18" charset="0"/>
                        </a:rPr>
                        <a:t> N</a:t>
                      </a:r>
                    </a:p>
                    <a:p>
                      <a:r>
                        <a:rPr lang="en-US" sz="2400" dirty="0" smtClean="0">
                          <a:latin typeface="Times New Roman" pitchFamily="18" charset="0"/>
                          <a:cs typeface="Times New Roman" pitchFamily="18" charset="0"/>
                        </a:rPr>
                        <a:t>FACT &lt;- 1</a:t>
                      </a:r>
                    </a:p>
                    <a:p>
                      <a:r>
                        <a:rPr lang="en-US" sz="2400" b="1" dirty="0" smtClean="0">
                          <a:latin typeface="Times New Roman" pitchFamily="18" charset="0"/>
                          <a:cs typeface="Times New Roman" pitchFamily="18" charset="0"/>
                        </a:rPr>
                        <a:t>For</a:t>
                      </a:r>
                      <a:r>
                        <a:rPr lang="en-US" sz="2400" dirty="0" smtClean="0">
                          <a:latin typeface="Times New Roman" pitchFamily="18" charset="0"/>
                          <a:cs typeface="Times New Roman" pitchFamily="18" charset="0"/>
                        </a:rPr>
                        <a:t> I &lt;- 1 to N</a:t>
                      </a:r>
                    </a:p>
                    <a:p>
                      <a:r>
                        <a:rPr lang="en-US" sz="2400" dirty="0" smtClean="0">
                          <a:latin typeface="Times New Roman" pitchFamily="18" charset="0"/>
                          <a:cs typeface="Times New Roman" pitchFamily="18" charset="0"/>
                        </a:rPr>
                        <a:t>    FACT &lt;- FACT*I</a:t>
                      </a:r>
                    </a:p>
                    <a:p>
                      <a:r>
                        <a:rPr lang="en-US" sz="2400" b="1" dirty="0" err="1" smtClean="0">
                          <a:latin typeface="Times New Roman" pitchFamily="18" charset="0"/>
                          <a:cs typeface="Times New Roman" pitchFamily="18" charset="0"/>
                        </a:rPr>
                        <a:t>Endfor</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Display FACT</a:t>
                      </a:r>
                    </a:p>
                    <a:p>
                      <a:r>
                        <a:rPr lang="en-US" sz="2400" b="1" dirty="0" smtClean="0">
                          <a:latin typeface="Times New Roman" pitchFamily="18" charset="0"/>
                          <a:cs typeface="Times New Roman" pitchFamily="18" charset="0"/>
                        </a:rPr>
                        <a:t>End</a:t>
                      </a:r>
                      <a:endParaRPr lang="en-US" sz="2400" b="1" dirty="0">
                        <a:latin typeface="Times New Roman" pitchFamily="18" charset="0"/>
                        <a:cs typeface="Times New Roman" pitchFamily="18" charset="0"/>
                      </a:endParaRPr>
                    </a:p>
                  </a:txBody>
                  <a:tcPr>
                    <a:solidFill>
                      <a:schemeClr val="accent3">
                        <a:lumMod val="60000"/>
                        <a:lumOff val="40000"/>
                      </a:schemeClr>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p:cNvCxnSpPr/>
          <p:nvPr/>
        </p:nvCxnSpPr>
        <p:spPr>
          <a:xfrm rot="5400000">
            <a:off x="2475706" y="4152106"/>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2477294" y="2399506"/>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2477294" y="1637506"/>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a:bodyPr>
          <a:lstStyle/>
          <a:p>
            <a:r>
              <a:rPr lang="en-US" b="1" dirty="0" smtClean="0">
                <a:solidFill>
                  <a:schemeClr val="tx2">
                    <a:lumMod val="50000"/>
                  </a:schemeClr>
                </a:solidFill>
                <a:latin typeface="Times New Roman" pitchFamily="18" charset="0"/>
                <a:cs typeface="Times New Roman" pitchFamily="18" charset="0"/>
              </a:rPr>
              <a:t>Flowchart(</a:t>
            </a:r>
            <a:r>
              <a:rPr lang="en-US" sz="3200" b="1" dirty="0" smtClean="0">
                <a:solidFill>
                  <a:schemeClr val="tx2">
                    <a:lumMod val="50000"/>
                  </a:schemeClr>
                </a:solidFill>
                <a:latin typeface="Times New Roman" pitchFamily="18" charset="0"/>
                <a:cs typeface="Times New Roman" pitchFamily="18" charset="0"/>
              </a:rPr>
              <a:t>Factorial of a number</a:t>
            </a:r>
            <a:r>
              <a:rPr lang="en-US" b="1" dirty="0" smtClean="0">
                <a:solidFill>
                  <a:schemeClr val="tx2">
                    <a:lumMod val="50000"/>
                  </a:schemeClr>
                </a:solidFill>
                <a:latin typeface="Times New Roman" pitchFamily="18" charset="0"/>
                <a:cs typeface="Times New Roman" pitchFamily="18" charset="0"/>
              </a:rPr>
              <a:t>)</a:t>
            </a:r>
            <a:endParaRPr lang="en-US" dirty="0"/>
          </a:p>
        </p:txBody>
      </p:sp>
      <p:sp>
        <p:nvSpPr>
          <p:cNvPr id="5" name="Rounded Rectangle 4"/>
          <p:cNvSpPr/>
          <p:nvPr/>
        </p:nvSpPr>
        <p:spPr>
          <a:xfrm>
            <a:off x="1752600" y="1295400"/>
            <a:ext cx="1752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INIT</a:t>
            </a:r>
            <a:endParaRPr lang="en-US" sz="2000" b="1" dirty="0">
              <a:latin typeface="Times New Roman" pitchFamily="18" charset="0"/>
              <a:cs typeface="Times New Roman" pitchFamily="18" charset="0"/>
            </a:endParaRPr>
          </a:p>
        </p:txBody>
      </p:sp>
      <p:sp>
        <p:nvSpPr>
          <p:cNvPr id="6" name="Rectangle 5"/>
          <p:cNvSpPr/>
          <p:nvPr/>
        </p:nvSpPr>
        <p:spPr>
          <a:xfrm>
            <a:off x="990600" y="1828800"/>
            <a:ext cx="3200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FACT=1, I=1</a:t>
            </a:r>
            <a:endParaRPr lang="en-US" sz="2000" b="1" dirty="0">
              <a:latin typeface="Times New Roman" pitchFamily="18" charset="0"/>
              <a:cs typeface="Times New Roman" pitchFamily="18" charset="0"/>
            </a:endParaRPr>
          </a:p>
        </p:txBody>
      </p:sp>
      <p:sp>
        <p:nvSpPr>
          <p:cNvPr id="7" name="Parallelogram 6"/>
          <p:cNvSpPr/>
          <p:nvPr/>
        </p:nvSpPr>
        <p:spPr>
          <a:xfrm>
            <a:off x="914400" y="2590800"/>
            <a:ext cx="3276600" cy="4572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READ N</a:t>
            </a:r>
            <a:endParaRPr lang="en-US" sz="2000" b="1" dirty="0">
              <a:latin typeface="Times New Roman" pitchFamily="18" charset="0"/>
              <a:cs typeface="Times New Roman" pitchFamily="18" charset="0"/>
            </a:endParaRPr>
          </a:p>
        </p:txBody>
      </p:sp>
      <p:sp>
        <p:nvSpPr>
          <p:cNvPr id="8" name="Flowchart: Decision 7"/>
          <p:cNvSpPr/>
          <p:nvPr/>
        </p:nvSpPr>
        <p:spPr>
          <a:xfrm>
            <a:off x="1066800" y="3352800"/>
            <a:ext cx="3124200" cy="6858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IF I&lt;=N</a:t>
            </a:r>
            <a:endParaRPr lang="en-US" sz="2000" b="1" dirty="0">
              <a:latin typeface="Times New Roman" pitchFamily="18" charset="0"/>
              <a:cs typeface="Times New Roman" pitchFamily="18" charset="0"/>
            </a:endParaRPr>
          </a:p>
        </p:txBody>
      </p:sp>
      <p:sp>
        <p:nvSpPr>
          <p:cNvPr id="9" name="Rectangle 8"/>
          <p:cNvSpPr/>
          <p:nvPr/>
        </p:nvSpPr>
        <p:spPr>
          <a:xfrm>
            <a:off x="5943600" y="2590800"/>
            <a:ext cx="2057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FACT=FACT*I</a:t>
            </a:r>
          </a:p>
          <a:p>
            <a:pPr algn="ctr"/>
            <a:r>
              <a:rPr lang="en-US" sz="2000" b="1" dirty="0" smtClean="0"/>
              <a:t>I=I+1</a:t>
            </a:r>
            <a:endParaRPr lang="en-US" sz="2000" b="1" dirty="0"/>
          </a:p>
        </p:txBody>
      </p:sp>
      <p:sp>
        <p:nvSpPr>
          <p:cNvPr id="10" name="Parallelogram 9"/>
          <p:cNvSpPr/>
          <p:nvPr/>
        </p:nvSpPr>
        <p:spPr>
          <a:xfrm>
            <a:off x="838200" y="4343400"/>
            <a:ext cx="3276600" cy="4572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PRINT FACT</a:t>
            </a:r>
            <a:endParaRPr lang="en-US" sz="2000" b="1" dirty="0">
              <a:latin typeface="Times New Roman" pitchFamily="18" charset="0"/>
              <a:cs typeface="Times New Roman" pitchFamily="18" charset="0"/>
            </a:endParaRPr>
          </a:p>
        </p:txBody>
      </p:sp>
      <p:sp>
        <p:nvSpPr>
          <p:cNvPr id="11" name="Rounded Rectangle 10"/>
          <p:cNvSpPr/>
          <p:nvPr/>
        </p:nvSpPr>
        <p:spPr>
          <a:xfrm>
            <a:off x="1524000" y="5105400"/>
            <a:ext cx="1752600"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Times New Roman" pitchFamily="18" charset="0"/>
                <a:cs typeface="Times New Roman" pitchFamily="18" charset="0"/>
              </a:rPr>
              <a:t>STOP</a:t>
            </a:r>
            <a:endParaRPr lang="en-US" sz="2000" b="1" dirty="0">
              <a:latin typeface="Times New Roman" pitchFamily="18" charset="0"/>
              <a:cs typeface="Times New Roman" pitchFamily="18" charset="0"/>
            </a:endParaRPr>
          </a:p>
        </p:txBody>
      </p:sp>
      <p:cxnSp>
        <p:nvCxnSpPr>
          <p:cNvPr id="15" name="Straight Arrow Connector 14"/>
          <p:cNvCxnSpPr/>
          <p:nvPr/>
        </p:nvCxnSpPr>
        <p:spPr>
          <a:xfrm rot="5400000">
            <a:off x="2475706" y="3161506"/>
            <a:ext cx="3810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667000" y="3962400"/>
            <a:ext cx="1219200" cy="381000"/>
          </a:xfrm>
          <a:prstGeom prst="rect">
            <a:avLst/>
          </a:prstGeom>
          <a:noFill/>
        </p:spPr>
        <p:txBody>
          <a:bodyPr wrap="square" rtlCol="0">
            <a:spAutoFit/>
          </a:bodyPr>
          <a:lstStyle/>
          <a:p>
            <a:r>
              <a:rPr lang="en-US" b="1" dirty="0" smtClean="0">
                <a:solidFill>
                  <a:schemeClr val="tx2">
                    <a:lumMod val="50000"/>
                  </a:schemeClr>
                </a:solidFill>
              </a:rPr>
              <a:t>NO</a:t>
            </a:r>
            <a:endParaRPr lang="en-US" b="1" dirty="0">
              <a:solidFill>
                <a:schemeClr val="tx2">
                  <a:lumMod val="50000"/>
                </a:schemeClr>
              </a:solidFill>
            </a:endParaRPr>
          </a:p>
        </p:txBody>
      </p:sp>
      <p:cxnSp>
        <p:nvCxnSpPr>
          <p:cNvPr id="29" name="Straight Arrow Connector 28"/>
          <p:cNvCxnSpPr>
            <a:stCxn id="8" idx="3"/>
          </p:cNvCxnSpPr>
          <p:nvPr/>
        </p:nvCxnSpPr>
        <p:spPr>
          <a:xfrm>
            <a:off x="4191000" y="3695700"/>
            <a:ext cx="2819400" cy="381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flipV="1">
            <a:off x="6705601" y="3429001"/>
            <a:ext cx="609599"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29200" y="3352800"/>
            <a:ext cx="1219200" cy="381000"/>
          </a:xfrm>
          <a:prstGeom prst="rect">
            <a:avLst/>
          </a:prstGeom>
          <a:noFill/>
        </p:spPr>
        <p:txBody>
          <a:bodyPr wrap="square" rtlCol="0">
            <a:spAutoFit/>
          </a:bodyPr>
          <a:lstStyle/>
          <a:p>
            <a:r>
              <a:rPr lang="en-US" b="1" dirty="0" smtClean="0">
                <a:solidFill>
                  <a:schemeClr val="tx2">
                    <a:lumMod val="50000"/>
                  </a:schemeClr>
                </a:solidFill>
              </a:rPr>
              <a:t>YES</a:t>
            </a:r>
            <a:endParaRPr lang="en-US" b="1" dirty="0">
              <a:solidFill>
                <a:schemeClr val="tx2">
                  <a:lumMod val="50000"/>
                </a:schemeClr>
              </a:solidFill>
            </a:endParaRPr>
          </a:p>
        </p:txBody>
      </p:sp>
      <p:cxnSp>
        <p:nvCxnSpPr>
          <p:cNvPr id="36" name="Straight Arrow Connector 35"/>
          <p:cNvCxnSpPr/>
          <p:nvPr/>
        </p:nvCxnSpPr>
        <p:spPr>
          <a:xfrm flipH="1">
            <a:off x="4191000" y="2819400"/>
            <a:ext cx="1752600"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4800" y="5772090"/>
            <a:ext cx="8458200" cy="400110"/>
          </a:xfrm>
          <a:prstGeom prst="rect">
            <a:avLst/>
          </a:prstGeom>
          <a:noFill/>
        </p:spPr>
        <p:txBody>
          <a:bodyPr wrap="square" rtlCol="0">
            <a:spAutoFit/>
          </a:bodyPr>
          <a:lstStyle/>
          <a:p>
            <a:r>
              <a:rPr lang="en-US" sz="2000" b="1" i="1" dirty="0" smtClean="0">
                <a:solidFill>
                  <a:srgbClr val="FF0000"/>
                </a:solidFill>
              </a:rPr>
              <a:t>For Students- Write Algorithm, </a:t>
            </a:r>
            <a:r>
              <a:rPr lang="en-US" sz="2000" b="1" i="1" dirty="0" err="1" smtClean="0">
                <a:solidFill>
                  <a:srgbClr val="FF0000"/>
                </a:solidFill>
              </a:rPr>
              <a:t>Pseudocode</a:t>
            </a:r>
            <a:r>
              <a:rPr lang="en-US" sz="2000" b="1" i="1" dirty="0" smtClean="0">
                <a:solidFill>
                  <a:srgbClr val="FF0000"/>
                </a:solidFill>
              </a:rPr>
              <a:t> and Flow Chart of </a:t>
            </a:r>
            <a:r>
              <a:rPr lang="en-US" sz="2000" b="1" i="1" dirty="0" err="1" smtClean="0">
                <a:solidFill>
                  <a:srgbClr val="FF0000"/>
                </a:solidFill>
              </a:rPr>
              <a:t>Fibinacci</a:t>
            </a:r>
            <a:r>
              <a:rPr lang="en-US" sz="2000" b="1" i="1" dirty="0" smtClean="0">
                <a:solidFill>
                  <a:srgbClr val="FF0000"/>
                </a:solidFill>
              </a:rPr>
              <a:t> Series.</a:t>
            </a:r>
            <a:endParaRPr lang="en-US" sz="2000" b="1" i="1"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chemeClr val="tx2">
                    <a:lumMod val="50000"/>
                  </a:schemeClr>
                </a:solidFill>
                <a:latin typeface="Times New Roman" pitchFamily="18" charset="0"/>
                <a:cs typeface="Times New Roman" pitchFamily="18" charset="0"/>
              </a:rPr>
              <a:t>Structure of C Programs</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562600"/>
          </a:xfrm>
        </p:spPr>
        <p:txBody>
          <a:bodyPr>
            <a:noAutofit/>
          </a:bodyPr>
          <a:lstStyle/>
          <a:p>
            <a:pPr>
              <a:buNone/>
            </a:pPr>
            <a:r>
              <a:rPr lang="en-US" sz="2200" b="1" dirty="0" smtClean="0">
                <a:latin typeface="Times New Roman" pitchFamily="18" charset="0"/>
                <a:cs typeface="Times New Roman" pitchFamily="18" charset="0"/>
              </a:rPr>
              <a:t>A C program fallows fallowing structure:</a:t>
            </a:r>
          </a:p>
          <a:p>
            <a:r>
              <a:rPr lang="en-US" sz="2200" b="1" dirty="0" smtClean="0">
                <a:latin typeface="Times New Roman" pitchFamily="18" charset="0"/>
                <a:cs typeface="Times New Roman" pitchFamily="18" charset="0"/>
              </a:rPr>
              <a:t>Documentation Section-</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Contains comments about the program.</a:t>
            </a:r>
          </a:p>
          <a:p>
            <a:r>
              <a:rPr lang="en-US" sz="2200" b="1" dirty="0" smtClean="0">
                <a:latin typeface="Times New Roman" pitchFamily="18" charset="0"/>
                <a:cs typeface="Times New Roman" pitchFamily="18" charset="0"/>
              </a:rPr>
              <a:t>Link Section-</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Includes header files required by the program.</a:t>
            </a:r>
          </a:p>
          <a:p>
            <a:r>
              <a:rPr lang="en-US" sz="2200" b="1" dirty="0" smtClean="0">
                <a:latin typeface="Times New Roman" pitchFamily="18" charset="0"/>
                <a:cs typeface="Times New Roman" pitchFamily="18" charset="0"/>
              </a:rPr>
              <a:t>Definition Section-</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Defines constants and macros.</a:t>
            </a:r>
          </a:p>
          <a:p>
            <a:r>
              <a:rPr lang="en-US" sz="2200" b="1" dirty="0" smtClean="0">
                <a:latin typeface="Times New Roman" pitchFamily="18" charset="0"/>
                <a:cs typeface="Times New Roman" pitchFamily="18" charset="0"/>
              </a:rPr>
              <a:t>Global Declaration Section-</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Declare global variables and function prototypes.</a:t>
            </a:r>
          </a:p>
          <a:p>
            <a:r>
              <a:rPr lang="en-US" sz="2200" b="1" dirty="0" smtClean="0">
                <a:latin typeface="Times New Roman" pitchFamily="18" charset="0"/>
                <a:cs typeface="Times New Roman" pitchFamily="18" charset="0"/>
              </a:rPr>
              <a:t>main() Function Section-</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The starting point of every C program.</a:t>
            </a:r>
          </a:p>
          <a:p>
            <a:pPr>
              <a:buNone/>
            </a:pPr>
            <a:r>
              <a:rPr lang="en-US" sz="2200" dirty="0" smtClean="0">
                <a:latin typeface="Times New Roman" pitchFamily="18" charset="0"/>
                <a:cs typeface="Times New Roman" pitchFamily="18" charset="0"/>
              </a:rPr>
              <a:t>		It contains </a:t>
            </a:r>
            <a:r>
              <a:rPr lang="en-US" sz="2200" b="1" dirty="0" smtClean="0">
                <a:latin typeface="Times New Roman" pitchFamily="18" charset="0"/>
                <a:cs typeface="Times New Roman" pitchFamily="18" charset="0"/>
              </a:rPr>
              <a:t>Variable Declarations</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Executable Statements</a:t>
            </a:r>
            <a:endParaRPr lang="en-US"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Subprogram Section (Functions)-</a:t>
            </a:r>
            <a:endParaRPr lang="en-US" sz="2200" dirty="0" smtClean="0">
              <a:latin typeface="Times New Roman" pitchFamily="18" charset="0"/>
              <a:cs typeface="Times New Roman" pitchFamily="18" charset="0"/>
            </a:endParaRPr>
          </a:p>
          <a:p>
            <a:pPr>
              <a:buNone/>
            </a:pPr>
            <a:r>
              <a:rPr lang="en-US" sz="2200" dirty="0" smtClean="0">
                <a:latin typeface="Times New Roman" pitchFamily="18" charset="0"/>
                <a:cs typeface="Times New Roman" pitchFamily="18" charset="0"/>
              </a:rPr>
              <a:t>	User-defined functions written after main().</a:t>
            </a:r>
          </a:p>
          <a:p>
            <a:endParaRPr lang="en-US" sz="22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latin typeface="Times New Roman" pitchFamily="18" charset="0"/>
                <a:cs typeface="Times New Roman" pitchFamily="18" charset="0"/>
              </a:rPr>
              <a:t>Writing and executing the first C program</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rmAutofit lnSpcReduction="10000"/>
          </a:bodyPr>
          <a:lstStyle/>
          <a:p>
            <a:pPr marL="0" indent="0">
              <a:buNone/>
            </a:pPr>
            <a:r>
              <a:rPr lang="en-US" sz="2000" dirty="0" smtClean="0">
                <a:latin typeface="Consolas" pitchFamily="49" charset="0"/>
                <a:cs typeface="Times New Roman" pitchFamily="18" charset="0"/>
              </a:rPr>
              <a:t>#include &lt;</a:t>
            </a:r>
            <a:r>
              <a:rPr lang="en-US" sz="2000" dirty="0" err="1" smtClean="0">
                <a:latin typeface="Consolas" pitchFamily="49" charset="0"/>
                <a:cs typeface="Times New Roman" pitchFamily="18" charset="0"/>
              </a:rPr>
              <a:t>stdio.h</a:t>
            </a:r>
            <a:r>
              <a:rPr lang="en-US" sz="2000" dirty="0" smtClean="0">
                <a:latin typeface="Consolas" pitchFamily="49" charset="0"/>
                <a:cs typeface="Times New Roman" pitchFamily="18" charset="0"/>
              </a:rPr>
              <a:t>&gt;</a:t>
            </a:r>
          </a:p>
          <a:p>
            <a:pPr marL="0" indent="0">
              <a:buNone/>
            </a:pPr>
            <a:r>
              <a:rPr lang="en-US" sz="2000" dirty="0" err="1" smtClean="0">
                <a:latin typeface="Consolas" pitchFamily="49" charset="0"/>
                <a:cs typeface="Times New Roman" pitchFamily="18" charset="0"/>
              </a:rPr>
              <a:t>int</a:t>
            </a:r>
            <a:r>
              <a:rPr lang="en-US" sz="2000" dirty="0" smtClean="0">
                <a:latin typeface="Consolas" pitchFamily="49" charset="0"/>
                <a:cs typeface="Times New Roman" pitchFamily="18" charset="0"/>
              </a:rPr>
              <a:t> main() {</a:t>
            </a:r>
          </a:p>
          <a:p>
            <a:pPr marL="0" indent="0">
              <a:buNone/>
            </a:pPr>
            <a:r>
              <a:rPr lang="en-US" sz="2000" dirty="0" smtClean="0">
                <a:latin typeface="Consolas" pitchFamily="49" charset="0"/>
                <a:cs typeface="Times New Roman" pitchFamily="18" charset="0"/>
              </a:rPr>
              <a:t>    </a:t>
            </a:r>
            <a:r>
              <a:rPr lang="en-US" sz="2000" dirty="0" err="1" smtClean="0">
                <a:latin typeface="Consolas" pitchFamily="49" charset="0"/>
                <a:cs typeface="Times New Roman" pitchFamily="18" charset="0"/>
              </a:rPr>
              <a:t>printf</a:t>
            </a:r>
            <a:r>
              <a:rPr lang="en-US" sz="2000" dirty="0" smtClean="0">
                <a:latin typeface="Consolas" pitchFamily="49" charset="0"/>
                <a:cs typeface="Times New Roman" pitchFamily="18" charset="0"/>
              </a:rPr>
              <a:t>("Hello, World!"); </a:t>
            </a:r>
          </a:p>
          <a:p>
            <a:pPr marL="0" indent="0">
              <a:buNone/>
            </a:pPr>
            <a:r>
              <a:rPr lang="en-US" sz="2000" dirty="0" smtClean="0">
                <a:latin typeface="Consolas" pitchFamily="49" charset="0"/>
                <a:cs typeface="Times New Roman" pitchFamily="18" charset="0"/>
              </a:rPr>
              <a:t>    return 0;</a:t>
            </a:r>
          </a:p>
          <a:p>
            <a:pPr marL="0" indent="0">
              <a:buNone/>
            </a:pPr>
            <a:r>
              <a:rPr lang="en-US" sz="2000" dirty="0" smtClean="0">
                <a:latin typeface="Consolas" pitchFamily="49" charset="0"/>
                <a:cs typeface="Times New Roman" pitchFamily="18" charset="0"/>
              </a:rPr>
              <a:t>}</a:t>
            </a:r>
          </a:p>
          <a:p>
            <a:pPr>
              <a:buNone/>
            </a:pPr>
            <a:r>
              <a:rPr lang="en-US" sz="2400" b="1" dirty="0" smtClean="0">
                <a:latin typeface="Times New Roman" pitchFamily="18" charset="0"/>
                <a:cs typeface="Times New Roman" pitchFamily="18" charset="0"/>
              </a:rPr>
              <a:t>Explanation of the Program</a:t>
            </a:r>
          </a:p>
          <a:p>
            <a:pPr>
              <a:buNone/>
            </a:pPr>
            <a:r>
              <a:rPr lang="en-US" sz="2000" b="1" dirty="0" smtClean="0"/>
              <a:t>#include &lt;</a:t>
            </a:r>
            <a:r>
              <a:rPr lang="en-US" sz="2000" b="1" dirty="0" err="1" smtClean="0"/>
              <a:t>stdio.h</a:t>
            </a:r>
            <a:r>
              <a:rPr lang="en-US" sz="2000" b="1" dirty="0" smtClean="0"/>
              <a:t>&gt; </a:t>
            </a:r>
            <a:r>
              <a:rPr lang="en-US" sz="2000" dirty="0" smtClean="0"/>
              <a:t> </a:t>
            </a:r>
            <a:r>
              <a:rPr lang="en-US" sz="2000" dirty="0" smtClean="0">
                <a:latin typeface="Times New Roman" pitchFamily="18" charset="0"/>
                <a:cs typeface="Times New Roman" pitchFamily="18" charset="0"/>
              </a:rPr>
              <a:t>Includes the </a:t>
            </a:r>
            <a:r>
              <a:rPr lang="en-US" sz="2000" b="1" dirty="0" smtClean="0">
                <a:latin typeface="Times New Roman" pitchFamily="18" charset="0"/>
                <a:cs typeface="Times New Roman" pitchFamily="18" charset="0"/>
              </a:rPr>
              <a:t>Standard Input Output</a:t>
            </a:r>
            <a:r>
              <a:rPr lang="en-US" sz="2000" dirty="0" smtClean="0">
                <a:latin typeface="Times New Roman" pitchFamily="18" charset="0"/>
                <a:cs typeface="Times New Roman" pitchFamily="18" charset="0"/>
              </a:rPr>
              <a:t> library.</a:t>
            </a:r>
          </a:p>
          <a:p>
            <a:pPr>
              <a:buNone/>
            </a:pPr>
            <a:r>
              <a:rPr lang="en-US" sz="2000" b="1" dirty="0" err="1" smtClean="0"/>
              <a:t>int</a:t>
            </a:r>
            <a:r>
              <a:rPr lang="en-US" sz="2000" b="1" dirty="0" smtClean="0"/>
              <a:t> main() </a:t>
            </a:r>
            <a:r>
              <a:rPr lang="en-US" sz="2000" dirty="0" smtClean="0"/>
              <a:t> </a:t>
            </a:r>
            <a:r>
              <a:rPr lang="en-US" sz="2000" dirty="0" smtClean="0">
                <a:latin typeface="Times New Roman" pitchFamily="18" charset="0"/>
                <a:cs typeface="Times New Roman" pitchFamily="18" charset="0"/>
              </a:rPr>
              <a:t>Entry point of every C program.</a:t>
            </a:r>
          </a:p>
          <a:p>
            <a:pPr>
              <a:buNone/>
            </a:pPr>
            <a:r>
              <a:rPr lang="en-US" sz="2000" b="1" dirty="0" err="1" smtClean="0"/>
              <a:t>printf</a:t>
            </a:r>
            <a:r>
              <a:rPr lang="en-US" sz="2000" b="1" dirty="0" smtClean="0"/>
              <a:t>("Hello, World!"); </a:t>
            </a:r>
            <a:r>
              <a:rPr lang="en-US" sz="2000" dirty="0" smtClean="0"/>
              <a:t> </a:t>
            </a:r>
            <a:r>
              <a:rPr lang="en-US" sz="2000" dirty="0" smtClean="0">
                <a:latin typeface="Times New Roman" pitchFamily="18" charset="0"/>
                <a:cs typeface="Times New Roman" pitchFamily="18" charset="0"/>
              </a:rPr>
              <a:t>Displays the text on the screen.</a:t>
            </a:r>
          </a:p>
          <a:p>
            <a:pPr>
              <a:buNone/>
            </a:pPr>
            <a:r>
              <a:rPr lang="en-US" sz="2000" b="1" dirty="0" smtClean="0"/>
              <a:t>return 0; </a:t>
            </a:r>
            <a:r>
              <a:rPr lang="en-US" sz="2000" dirty="0" smtClean="0"/>
              <a:t> </a:t>
            </a:r>
            <a:r>
              <a:rPr lang="en-US" sz="2000" dirty="0" smtClean="0">
                <a:latin typeface="Times New Roman" pitchFamily="18" charset="0"/>
                <a:cs typeface="Times New Roman" pitchFamily="18" charset="0"/>
              </a:rPr>
              <a:t>Ends the program successfully.</a:t>
            </a:r>
          </a:p>
          <a:p>
            <a:pPr marL="0" indent="0"/>
            <a:r>
              <a:rPr lang="en-US" sz="2400" dirty="0" smtClean="0">
                <a:latin typeface="Times New Roman" pitchFamily="18" charset="0"/>
                <a:cs typeface="Times New Roman" pitchFamily="18" charset="0"/>
              </a:rPr>
              <a:t>To create program open </a:t>
            </a:r>
            <a:r>
              <a:rPr lang="en-US" sz="2400" dirty="0" err="1" smtClean="0">
                <a:latin typeface="Times New Roman" pitchFamily="18" charset="0"/>
                <a:cs typeface="Times New Roman" pitchFamily="18" charset="0"/>
              </a:rPr>
              <a:t>gedit</a:t>
            </a:r>
            <a:r>
              <a:rPr lang="en-US" sz="2400" dirty="0" smtClean="0">
                <a:latin typeface="Times New Roman" pitchFamily="18" charset="0"/>
                <a:cs typeface="Times New Roman" pitchFamily="18" charset="0"/>
              </a:rPr>
              <a:t> on Linux and enter the code.</a:t>
            </a:r>
          </a:p>
          <a:p>
            <a:pPr marL="0" indent="0"/>
            <a:r>
              <a:rPr lang="en-US" sz="2400" dirty="0" smtClean="0">
                <a:latin typeface="Times New Roman" pitchFamily="18" charset="0"/>
                <a:cs typeface="Times New Roman" pitchFamily="18" charset="0"/>
              </a:rPr>
              <a:t>Save the file as </a:t>
            </a:r>
            <a:r>
              <a:rPr lang="en-US" sz="2400" dirty="0" err="1" smtClean="0">
                <a:latin typeface="Times New Roman" pitchFamily="18" charset="0"/>
                <a:cs typeface="Times New Roman" pitchFamily="18" charset="0"/>
              </a:rPr>
              <a:t>hello.c</a:t>
            </a:r>
            <a:r>
              <a:rPr lang="en-US" sz="2400" dirty="0" smtClean="0">
                <a:latin typeface="Times New Roman" pitchFamily="18" charset="0"/>
                <a:cs typeface="Times New Roman" pitchFamily="18" charset="0"/>
              </a:rPr>
              <a:t> or </a:t>
            </a:r>
            <a:r>
              <a:rPr lang="en-US" sz="2400" dirty="0" err="1" smtClean="0">
                <a:latin typeface="Times New Roman" pitchFamily="18" charset="0"/>
                <a:cs typeface="Times New Roman" pitchFamily="18" charset="0"/>
              </a:rPr>
              <a:t>desired_name.c</a:t>
            </a:r>
            <a:endParaRPr lang="en-US" sz="2400" dirty="0" smtClean="0">
              <a:latin typeface="Times New Roman" pitchFamily="18" charset="0"/>
              <a:cs typeface="Times New Roman" pitchFamily="18" charset="0"/>
            </a:endParaRPr>
          </a:p>
          <a:p>
            <a:pPr marL="0" indent="0"/>
            <a:r>
              <a:rPr lang="en-US" sz="2400" dirty="0" smtClean="0">
                <a:latin typeface="Times New Roman" pitchFamily="18" charset="0"/>
                <a:cs typeface="Times New Roman" pitchFamily="18" charset="0"/>
              </a:rPr>
              <a:t>To compile open shell and type cc </a:t>
            </a:r>
            <a:r>
              <a:rPr lang="en-US" sz="2400" dirty="0" err="1" smtClean="0">
                <a:latin typeface="Times New Roman" pitchFamily="18" charset="0"/>
                <a:cs typeface="Times New Roman" pitchFamily="18" charset="0"/>
              </a:rPr>
              <a:t>name.c</a:t>
            </a:r>
            <a:r>
              <a:rPr lang="en-US" sz="2400" dirty="0" smtClean="0">
                <a:latin typeface="Times New Roman" pitchFamily="18" charset="0"/>
                <a:cs typeface="Times New Roman" pitchFamily="18" charset="0"/>
              </a:rPr>
              <a:t> (exp-$cc </a:t>
            </a:r>
            <a:r>
              <a:rPr lang="en-US" sz="2400" dirty="0" err="1" smtClean="0">
                <a:latin typeface="Times New Roman" pitchFamily="18" charset="0"/>
                <a:cs typeface="Times New Roman" pitchFamily="18" charset="0"/>
              </a:rPr>
              <a:t>hello.c</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	The object file created by name </a:t>
            </a:r>
            <a:r>
              <a:rPr lang="en-US" sz="2400" dirty="0" err="1" smtClean="0">
                <a:latin typeface="Times New Roman" pitchFamily="18" charset="0"/>
                <a:cs typeface="Times New Roman" pitchFamily="18" charset="0"/>
              </a:rPr>
              <a:t>a.out</a:t>
            </a:r>
            <a:endParaRPr lang="en-US" sz="2400" dirty="0" smtClean="0">
              <a:latin typeface="Times New Roman" pitchFamily="18" charset="0"/>
              <a:cs typeface="Times New Roman" pitchFamily="18" charset="0"/>
            </a:endParaRPr>
          </a:p>
          <a:p>
            <a:pPr marL="0" indent="0"/>
            <a:r>
              <a:rPr lang="en-US" sz="2400" dirty="0" smtClean="0">
                <a:latin typeface="Times New Roman" pitchFamily="18" charset="0"/>
                <a:cs typeface="Times New Roman" pitchFamily="18" charset="0"/>
              </a:rPr>
              <a:t>To execute the file type </a:t>
            </a:r>
            <a:r>
              <a:rPr lang="en-US" sz="2400" dirty="0" err="1" smtClean="0">
                <a:latin typeface="Times New Roman" pitchFamily="18" charset="0"/>
                <a:cs typeface="Times New Roman" pitchFamily="18" charset="0"/>
              </a:rPr>
              <a:t>a.out</a:t>
            </a:r>
            <a:r>
              <a:rPr lang="en-US" sz="2400" dirty="0" smtClean="0">
                <a:latin typeface="Times New Roman" pitchFamily="18" charset="0"/>
                <a:cs typeface="Times New Roman" pitchFamily="18" charset="0"/>
              </a:rPr>
              <a:t> (exp- $</a:t>
            </a:r>
            <a:r>
              <a:rPr lang="en-US" sz="2400" dirty="0" err="1" smtClean="0">
                <a:latin typeface="Times New Roman" pitchFamily="18" charset="0"/>
                <a:cs typeface="Times New Roman" pitchFamily="18" charset="0"/>
              </a:rPr>
              <a:t>a.out</a:t>
            </a:r>
            <a:r>
              <a:rPr lang="en-US" sz="2400" dirty="0" smtClean="0">
                <a:latin typeface="Times New Roman" pitchFamily="18" charset="0"/>
                <a:cs typeface="Times New Roman" pitchFamily="18" charset="0"/>
              </a:rPr>
              <a:t>)</a:t>
            </a:r>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chemeClr val="tx2">
                    <a:lumMod val="50000"/>
                  </a:schemeClr>
                </a:solidFill>
                <a:latin typeface="Times New Roman" pitchFamily="18" charset="0"/>
                <a:cs typeface="Times New Roman" pitchFamily="18" charset="0"/>
              </a:rPr>
              <a:t>Syntax and Logical Error</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943600"/>
          </a:xfrm>
        </p:spPr>
        <p:txBody>
          <a:bodyPr>
            <a:normAutofit/>
          </a:bodyPr>
          <a:lstStyle/>
          <a:p>
            <a:pPr algn="just"/>
            <a:r>
              <a:rPr lang="en-US" sz="2000" b="1" dirty="0" smtClean="0">
                <a:latin typeface="Times New Roman" pitchFamily="18" charset="0"/>
                <a:cs typeface="Times New Roman" pitchFamily="18" charset="0"/>
              </a:rPr>
              <a:t>Syntax</a:t>
            </a:r>
            <a:r>
              <a:rPr lang="en-US" sz="2000" dirty="0" smtClean="0">
                <a:latin typeface="Times New Roman" pitchFamily="18" charset="0"/>
                <a:cs typeface="Times New Roman" pitchFamily="18" charset="0"/>
              </a:rPr>
              <a:t> means the </a:t>
            </a:r>
            <a:r>
              <a:rPr lang="en-US" sz="2000" b="1" dirty="0" smtClean="0">
                <a:latin typeface="Times New Roman" pitchFamily="18" charset="0"/>
                <a:cs typeface="Times New Roman" pitchFamily="18" charset="0"/>
              </a:rPr>
              <a:t>set of rules</a:t>
            </a:r>
            <a:r>
              <a:rPr lang="en-US" sz="2000" dirty="0" smtClean="0">
                <a:latin typeface="Times New Roman" pitchFamily="18" charset="0"/>
                <a:cs typeface="Times New Roman" pitchFamily="18" charset="0"/>
              </a:rPr>
              <a:t> that defines how instructions in a programming language must be written. S</a:t>
            </a:r>
            <a:r>
              <a:rPr lang="en-US" sz="2000" b="1" dirty="0" smtClean="0">
                <a:latin typeface="Times New Roman" pitchFamily="18" charset="0"/>
                <a:cs typeface="Times New Roman" pitchFamily="18" charset="0"/>
              </a:rPr>
              <a:t>yntax rules</a:t>
            </a:r>
            <a:r>
              <a:rPr lang="en-US" sz="2000" dirty="0" smtClean="0">
                <a:latin typeface="Times New Roman" pitchFamily="18" charset="0"/>
                <a:cs typeface="Times New Roman" pitchFamily="18" charset="0"/>
              </a:rPr>
              <a:t> in programming language ensure that the program is valid and understandable by the compiler. If rules are broken then </a:t>
            </a:r>
            <a:r>
              <a:rPr lang="en-US" sz="2000" b="1" dirty="0" smtClean="0">
                <a:latin typeface="Times New Roman" pitchFamily="18" charset="0"/>
                <a:cs typeface="Times New Roman" pitchFamily="18" charset="0"/>
              </a:rPr>
              <a:t>syntax error generated.</a:t>
            </a:r>
          </a:p>
          <a:p>
            <a:pPr algn="just"/>
            <a:r>
              <a:rPr lang="en-US" sz="2000" b="1" dirty="0" smtClean="0">
                <a:latin typeface="Times New Roman" pitchFamily="18" charset="0"/>
                <a:cs typeface="Times New Roman" pitchFamily="18" charset="0"/>
              </a:rPr>
              <a:t>Semantics</a:t>
            </a:r>
            <a:r>
              <a:rPr lang="en-US" sz="2000" dirty="0" smtClean="0">
                <a:latin typeface="Times New Roman" pitchFamily="18" charset="0"/>
                <a:cs typeface="Times New Roman" pitchFamily="18" charset="0"/>
              </a:rPr>
              <a:t> is about the </a:t>
            </a:r>
            <a:r>
              <a:rPr lang="en-US" sz="2000" b="1" dirty="0" smtClean="0">
                <a:latin typeface="Times New Roman" pitchFamily="18" charset="0"/>
                <a:cs typeface="Times New Roman" pitchFamily="18" charset="0"/>
              </a:rPr>
              <a:t>meaning</a:t>
            </a:r>
            <a:r>
              <a:rPr lang="en-US" sz="2000" dirty="0" smtClean="0">
                <a:latin typeface="Times New Roman" pitchFamily="18" charset="0"/>
                <a:cs typeface="Times New Roman" pitchFamily="18" charset="0"/>
              </a:rPr>
              <a:t> of a statements, what the program does when it runs. It </a:t>
            </a:r>
            <a:r>
              <a:rPr lang="en-US" sz="2000" b="1" dirty="0" smtClean="0">
                <a:latin typeface="Times New Roman" pitchFamily="18" charset="0"/>
                <a:cs typeface="Times New Roman" pitchFamily="18" charset="0"/>
              </a:rPr>
              <a:t>Focuses on </a:t>
            </a:r>
            <a:r>
              <a:rPr lang="en-US" sz="2000" i="1" dirty="0" smtClean="0">
                <a:latin typeface="Times New Roman" pitchFamily="18" charset="0"/>
                <a:cs typeface="Times New Roman" pitchFamily="18" charset="0"/>
              </a:rPr>
              <a:t>Logic (behavior) of the program. </a:t>
            </a:r>
            <a:r>
              <a:rPr lang="en-US" sz="2000" dirty="0" smtClean="0">
                <a:latin typeface="Times New Roman" pitchFamily="18" charset="0"/>
                <a:cs typeface="Times New Roman" pitchFamily="18" charset="0"/>
              </a:rPr>
              <a:t>If semantics are wrong, the program </a:t>
            </a:r>
            <a:r>
              <a:rPr lang="en-US" sz="2000" b="1" dirty="0" smtClean="0">
                <a:latin typeface="Times New Roman" pitchFamily="18" charset="0"/>
                <a:cs typeface="Times New Roman" pitchFamily="18" charset="0"/>
              </a:rPr>
              <a:t>compiles successfully</a:t>
            </a:r>
            <a:r>
              <a:rPr lang="en-US" sz="2000" dirty="0" smtClean="0">
                <a:latin typeface="Times New Roman" pitchFamily="18" charset="0"/>
                <a:cs typeface="Times New Roman" pitchFamily="18" charset="0"/>
              </a:rPr>
              <a:t> but produces </a:t>
            </a:r>
            <a:r>
              <a:rPr lang="en-US" sz="2000" b="1" dirty="0" smtClean="0">
                <a:latin typeface="Times New Roman" pitchFamily="18" charset="0"/>
                <a:cs typeface="Times New Roman" pitchFamily="18" charset="0"/>
              </a:rPr>
              <a:t>incorrect results</a:t>
            </a:r>
            <a:r>
              <a:rPr lang="en-US" sz="2000" dirty="0" smtClean="0">
                <a:latin typeface="Times New Roman" pitchFamily="18" charset="0"/>
                <a:cs typeface="Times New Roman" pitchFamily="18" charset="0"/>
              </a:rPr>
              <a:t> (logical errors).</a:t>
            </a:r>
          </a:p>
          <a:p>
            <a:pPr marL="0" indent="0" algn="just" fontAlgn="base">
              <a:buNone/>
            </a:pPr>
            <a:r>
              <a:rPr lang="en-US" sz="2000" b="1" dirty="0" smtClean="0">
                <a:latin typeface="Times New Roman" pitchFamily="18" charset="0"/>
                <a:cs typeface="Times New Roman" pitchFamily="18" charset="0"/>
              </a:rPr>
              <a:t>Syntax Errors: </a:t>
            </a:r>
            <a:r>
              <a:rPr lang="en-US" sz="2000" dirty="0" smtClean="0">
                <a:latin typeface="Times New Roman" pitchFamily="18" charset="0"/>
                <a:cs typeface="Times New Roman" pitchFamily="18" charset="0"/>
              </a:rPr>
              <a:t>are the errors that occur when you </a:t>
            </a:r>
            <a:r>
              <a:rPr lang="en-US" sz="2000" b="1" dirty="0" smtClean="0">
                <a:latin typeface="Times New Roman" pitchFamily="18" charset="0"/>
                <a:cs typeface="Times New Roman" pitchFamily="18" charset="0"/>
              </a:rPr>
              <a:t>violate the rules</a:t>
            </a:r>
            <a:r>
              <a:rPr lang="en-US" sz="2000" dirty="0" smtClean="0">
                <a:latin typeface="Times New Roman" pitchFamily="18" charset="0"/>
                <a:cs typeface="Times New Roman" pitchFamily="18" charset="0"/>
              </a:rPr>
              <a:t> of writing C syntax are known as syntax errors. The compiler error indicates something that must be fixed before the code can be compiled. All these errors are detected by compiler and thus are known as compile-time errors.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Missing Parenthesis (</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Printing the value of variable without declaring it, Missing semicolon etc are reason of Syntax errors.</a:t>
            </a:r>
          </a:p>
          <a:p>
            <a:pPr marL="0" indent="0" algn="just" fontAlgn="base">
              <a:buNone/>
            </a:pPr>
            <a:r>
              <a:rPr lang="en-US" sz="2000" b="1" dirty="0" smtClean="0">
                <a:latin typeface="Times New Roman" pitchFamily="18" charset="0"/>
                <a:cs typeface="Times New Roman" pitchFamily="18" charset="0"/>
              </a:rPr>
              <a:t>Logical Errors : </a:t>
            </a:r>
            <a:r>
              <a:rPr lang="en-US" sz="2000" dirty="0" smtClean="0">
                <a:latin typeface="Times New Roman" pitchFamily="18" charset="0"/>
                <a:cs typeface="Times New Roman" pitchFamily="18" charset="0"/>
              </a:rPr>
              <a:t>On compilation and execution of a program, desired output is not obtained when certain input values are given. These types of errors which provide incorrect output but the code appears to be error free are called logical errors.</a:t>
            </a:r>
            <a:endParaRPr lang="en-US" sz="2000" dirty="0" smtClean="0"/>
          </a:p>
          <a:p>
            <a:pPr marL="0" indent="0" algn="just" fontAlgn="base">
              <a:buNone/>
            </a:pPr>
            <a:endParaRPr lang="en-US" sz="2000" dirty="0" smtClean="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b="1" dirty="0" smtClean="0">
                <a:solidFill>
                  <a:schemeClr val="tx2">
                    <a:lumMod val="50000"/>
                  </a:schemeClr>
                </a:solidFill>
                <a:latin typeface="Times New Roman" pitchFamily="18" charset="0"/>
                <a:cs typeface="Times New Roman" pitchFamily="18" charset="0"/>
              </a:rPr>
              <a:t>Components of C Language…</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211763"/>
          </a:xfrm>
        </p:spPr>
        <p:txBody>
          <a:bodyPr>
            <a:noAutofit/>
          </a:bodyPr>
          <a:lstStyle/>
          <a:p>
            <a:pPr marL="0" indent="0" algn="just">
              <a:buNone/>
            </a:pPr>
            <a:r>
              <a:rPr lang="en-US" sz="2000" b="1" dirty="0" smtClean="0">
                <a:latin typeface="Times New Roman" pitchFamily="18" charset="0"/>
                <a:cs typeface="Times New Roman" pitchFamily="18" charset="0"/>
              </a:rPr>
              <a:t>1. Character Set- </a:t>
            </a:r>
            <a:r>
              <a:rPr lang="en-US" sz="2000" dirty="0" smtClean="0">
                <a:latin typeface="Times New Roman" pitchFamily="18" charset="0"/>
                <a:cs typeface="Times New Roman" pitchFamily="18" charset="0"/>
              </a:rPr>
              <a:t>The set of characters supported by any programming language.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 programs are built from characters such as:</a:t>
            </a:r>
          </a:p>
          <a:p>
            <a:pPr marL="0" lvl="1" indent="0" algn="just">
              <a:buNone/>
            </a:pPr>
            <a:r>
              <a:rPr lang="en-US" sz="2000" dirty="0" smtClean="0">
                <a:latin typeface="Times New Roman" pitchFamily="18" charset="0"/>
                <a:cs typeface="Times New Roman" pitchFamily="18" charset="0"/>
              </a:rPr>
              <a:t>Letters- A–Z, a–z       Digits- 0–9        White spaces- space, tab, newline</a:t>
            </a:r>
          </a:p>
          <a:p>
            <a:pPr marL="0" lvl="1" indent="0" algn="just">
              <a:buNone/>
            </a:pPr>
            <a:r>
              <a:rPr lang="en-US" sz="2000" dirty="0" smtClean="0">
                <a:latin typeface="Times New Roman" pitchFamily="18" charset="0"/>
                <a:cs typeface="Times New Roman" pitchFamily="18" charset="0"/>
              </a:rPr>
              <a:t>Special symbols- (+ - * / \ % ; : , . { } ( ) [ ] # " ‘ ) &amp; | ! &lt; &gt; ? _ etc.</a:t>
            </a:r>
          </a:p>
          <a:p>
            <a:pPr marL="0" indent="0" algn="just">
              <a:buNone/>
            </a:pPr>
            <a:r>
              <a:rPr lang="en-US" sz="2000" b="1" dirty="0" smtClean="0">
                <a:latin typeface="Times New Roman" pitchFamily="18" charset="0"/>
                <a:cs typeface="Times New Roman" pitchFamily="18" charset="0"/>
              </a:rPr>
              <a:t>2. Tokens- </a:t>
            </a:r>
            <a:r>
              <a:rPr lang="en-US" sz="2000" dirty="0" smtClean="0">
                <a:latin typeface="Times New Roman" pitchFamily="18" charset="0"/>
                <a:cs typeface="Times New Roman" pitchFamily="18" charset="0"/>
              </a:rPr>
              <a:t>Tokens are the </a:t>
            </a:r>
            <a:r>
              <a:rPr lang="en-US" sz="2000" b="1" dirty="0" smtClean="0">
                <a:latin typeface="Times New Roman" pitchFamily="18" charset="0"/>
                <a:cs typeface="Times New Roman" pitchFamily="18" charset="0"/>
              </a:rPr>
              <a:t>smallest unit</a:t>
            </a:r>
            <a:r>
              <a:rPr lang="en-US" sz="2000" dirty="0" smtClean="0">
                <a:latin typeface="Times New Roman" pitchFamily="18" charset="0"/>
                <a:cs typeface="Times New Roman" pitchFamily="18" charset="0"/>
              </a:rPr>
              <a:t> of a C program. Types of tokens:</a:t>
            </a:r>
          </a:p>
          <a:p>
            <a:pPr marL="0" lvl="1" indent="0" algn="just">
              <a:buNone/>
            </a:pPr>
            <a:r>
              <a:rPr lang="en-US" sz="2000" b="1" i="1" dirty="0" smtClean="0">
                <a:latin typeface="Times New Roman" pitchFamily="18" charset="0"/>
                <a:cs typeface="Times New Roman" pitchFamily="18" charset="0"/>
              </a:rPr>
              <a:t>Keywords</a:t>
            </a:r>
            <a:r>
              <a:rPr lang="en-US" sz="2000" i="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Reserved words having predefined meaning to the compiler. C provides 32 keywords. e.g.,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if, while, return.</a:t>
            </a:r>
          </a:p>
          <a:p>
            <a:pPr marL="0" lvl="1" indent="0" algn="just">
              <a:buNone/>
            </a:pPr>
            <a:r>
              <a:rPr lang="en-US" sz="2000" b="1" i="1" dirty="0" smtClean="0">
                <a:latin typeface="Times New Roman" pitchFamily="18" charset="0"/>
                <a:cs typeface="Times New Roman" pitchFamily="18" charset="0"/>
              </a:rPr>
              <a:t>Identifiers</a:t>
            </a:r>
            <a:r>
              <a:rPr lang="en-US" sz="2000" dirty="0" smtClean="0">
                <a:latin typeface="Times New Roman" pitchFamily="18" charset="0"/>
                <a:cs typeface="Times New Roman" pitchFamily="18" charset="0"/>
              </a:rPr>
              <a:t>- Names for variables/Constants, functions, arrays etc.</a:t>
            </a:r>
          </a:p>
          <a:p>
            <a:pPr marL="0" lvl="1" indent="0" algn="just">
              <a:buNone/>
            </a:pPr>
            <a:r>
              <a:rPr lang="en-US" sz="2000" b="1" i="1" dirty="0" smtClean="0">
                <a:latin typeface="Times New Roman" pitchFamily="18" charset="0"/>
                <a:cs typeface="Times New Roman" pitchFamily="18" charset="0"/>
              </a:rPr>
              <a:t>Literals/Constants</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Fixed values such as \n, \a, \f, 10, 3.14, 'A‘ etc.</a:t>
            </a:r>
          </a:p>
          <a:p>
            <a:pPr marL="0" lvl="1" indent="0" algn="just">
              <a:buNone/>
            </a:pPr>
            <a:r>
              <a:rPr lang="en-US" sz="2000" b="1" i="1" dirty="0" smtClean="0">
                <a:latin typeface="Times New Roman" pitchFamily="18" charset="0"/>
                <a:cs typeface="Times New Roman" pitchFamily="18" charset="0"/>
              </a:rPr>
              <a:t>Operators</a:t>
            </a:r>
            <a:r>
              <a:rPr lang="en-US" sz="2000" dirty="0" smtClean="0">
                <a:latin typeface="Times New Roman" pitchFamily="18" charset="0"/>
                <a:cs typeface="Times New Roman" pitchFamily="18" charset="0"/>
              </a:rPr>
              <a:t>- Symbols that perform operations such as +, -, *, /, ==, = etc.</a:t>
            </a:r>
          </a:p>
          <a:p>
            <a:pPr marL="0" lvl="1" indent="0" algn="just">
              <a:buNone/>
            </a:pPr>
            <a:r>
              <a:rPr lang="en-US" sz="2000" b="1" i="1" dirty="0" smtClean="0">
                <a:latin typeface="Times New Roman" pitchFamily="18" charset="0"/>
                <a:cs typeface="Times New Roman" pitchFamily="18" charset="0"/>
              </a:rPr>
              <a:t>Punctuation/Special Symbols</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 , { } ( ) [ ] #.</a:t>
            </a:r>
          </a:p>
          <a:p>
            <a:pPr marL="0" indent="0" algn="just">
              <a:buNone/>
            </a:pPr>
            <a:r>
              <a:rPr lang="en-US" sz="2000" b="1" dirty="0" smtClean="0">
                <a:latin typeface="Times New Roman" pitchFamily="18" charset="0"/>
                <a:cs typeface="Times New Roman" pitchFamily="18" charset="0"/>
              </a:rPr>
              <a:t>3. Variables- </a:t>
            </a:r>
            <a:r>
              <a:rPr lang="en-US" sz="2000" dirty="0" smtClean="0">
                <a:latin typeface="Times New Roman" pitchFamily="18" charset="0"/>
                <a:cs typeface="Times New Roman" pitchFamily="18" charset="0"/>
              </a:rPr>
              <a:t>Named memory locations used to store data. Exp: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x=10;</a:t>
            </a:r>
          </a:p>
          <a:p>
            <a:pPr algn="just">
              <a:buNone/>
            </a:pPr>
            <a:r>
              <a:rPr lang="en-US" sz="2000" b="1" dirty="0" smtClean="0">
                <a:latin typeface="Times New Roman" pitchFamily="18" charset="0"/>
                <a:cs typeface="Times New Roman" pitchFamily="18" charset="0"/>
              </a:rPr>
              <a:t>4. Data Types- </a:t>
            </a:r>
            <a:r>
              <a:rPr lang="en-US" sz="2000" dirty="0" smtClean="0">
                <a:latin typeface="Times New Roman" pitchFamily="18" charset="0"/>
                <a:cs typeface="Times New Roman" pitchFamily="18" charset="0"/>
              </a:rPr>
              <a:t>Define the type of data a variable can hold. The basic types includes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float, char, double etc.</a:t>
            </a:r>
          </a:p>
          <a:p>
            <a:pPr algn="just">
              <a:buNone/>
            </a:pPr>
            <a:r>
              <a:rPr lang="en-US" sz="2000" b="1" dirty="0" smtClean="0">
                <a:latin typeface="Times New Roman" pitchFamily="18" charset="0"/>
                <a:cs typeface="Times New Roman" pitchFamily="18" charset="0"/>
              </a:rPr>
              <a:t>5. Operators- </a:t>
            </a:r>
            <a:r>
              <a:rPr lang="en-US" sz="2000" dirty="0" smtClean="0">
                <a:latin typeface="Times New Roman" pitchFamily="18" charset="0"/>
                <a:cs typeface="Times New Roman" pitchFamily="18" charset="0"/>
              </a:rPr>
              <a:t>Symbols used to perform operations-  + - * / % = etc.</a:t>
            </a:r>
          </a:p>
          <a:p>
            <a:pPr marL="0" indent="0" algn="just">
              <a:buNone/>
            </a:pPr>
            <a:r>
              <a:rPr lang="en-US" sz="2000" b="1" dirty="0" smtClean="0">
                <a:latin typeface="Times New Roman" pitchFamily="18" charset="0"/>
                <a:cs typeface="Times New Roman" pitchFamily="18" charset="0"/>
              </a:rPr>
              <a:t>6. Expressions &amp; Statements- </a:t>
            </a:r>
            <a:r>
              <a:rPr lang="en-US" sz="2000" dirty="0" smtClean="0">
                <a:latin typeface="Times New Roman" pitchFamily="18" charset="0"/>
                <a:cs typeface="Times New Roman" pitchFamily="18" charset="0"/>
              </a:rPr>
              <a:t>Expression are Combination of variables, constants, operators while Statement are Complete instruction that ends with ;.</a:t>
            </a:r>
          </a:p>
          <a:p>
            <a:pPr marL="0" indent="0" algn="just">
              <a:buNone/>
            </a:pPr>
            <a:endParaRPr lang="en-US" sz="2000" dirty="0" smtClean="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a:bodyPr>
          <a:lstStyle/>
          <a:p>
            <a:r>
              <a:rPr lang="en-US" sz="4000" b="1" dirty="0" smtClean="0">
                <a:solidFill>
                  <a:schemeClr val="tx2">
                    <a:lumMod val="50000"/>
                  </a:schemeClr>
                </a:solidFill>
                <a:latin typeface="Times New Roman" pitchFamily="18" charset="0"/>
                <a:cs typeface="Times New Roman" pitchFamily="18" charset="0"/>
              </a:rPr>
              <a:t>Components of C Language</a:t>
            </a:r>
            <a:endParaRPr lang="en-US" sz="4000" dirty="0"/>
          </a:p>
        </p:txBody>
      </p:sp>
      <p:sp>
        <p:nvSpPr>
          <p:cNvPr id="3" name="Content Placeholder 2"/>
          <p:cNvSpPr>
            <a:spLocks noGrp="1"/>
          </p:cNvSpPr>
          <p:nvPr>
            <p:ph idx="1"/>
          </p:nvPr>
        </p:nvSpPr>
        <p:spPr>
          <a:xfrm>
            <a:off x="457200" y="884237"/>
            <a:ext cx="8229600" cy="5668963"/>
          </a:xfrm>
        </p:spPr>
        <p:txBody>
          <a:bodyPr>
            <a:normAutofit/>
          </a:bodyPr>
          <a:lstStyle/>
          <a:p>
            <a:pPr marL="0" indent="0">
              <a:buNone/>
            </a:pPr>
            <a:r>
              <a:rPr lang="en-US" sz="2000" b="1" dirty="0" smtClean="0">
                <a:latin typeface="Times New Roman" pitchFamily="18" charset="0"/>
                <a:cs typeface="Times New Roman" pitchFamily="18" charset="0"/>
              </a:rPr>
              <a:t>7. Functions- </a:t>
            </a:r>
            <a:r>
              <a:rPr lang="en-US" sz="2000" dirty="0" smtClean="0">
                <a:latin typeface="Times New Roman" pitchFamily="18" charset="0"/>
                <a:cs typeface="Times New Roman" pitchFamily="18" charset="0"/>
              </a:rPr>
              <a:t>Blocks of code that perform specific tasks.</a:t>
            </a:r>
          </a:p>
          <a:p>
            <a:pPr marL="0" indent="0">
              <a:buNone/>
            </a:pPr>
            <a:r>
              <a:rPr lang="en-US" sz="2000" b="1" dirty="0" smtClean="0">
                <a:latin typeface="Times New Roman" pitchFamily="18" charset="0"/>
                <a:cs typeface="Times New Roman" pitchFamily="18" charset="0"/>
              </a:rPr>
              <a:t>8. Control Structures- </a:t>
            </a:r>
            <a:r>
              <a:rPr lang="en-US" sz="2000" dirty="0" smtClean="0">
                <a:latin typeface="Times New Roman" pitchFamily="18" charset="0"/>
                <a:cs typeface="Times New Roman" pitchFamily="18" charset="0"/>
              </a:rPr>
              <a:t>Control the flow of execution.</a:t>
            </a:r>
          </a:p>
          <a:p>
            <a:pPr marL="0" indent="0">
              <a:buNone/>
            </a:pPr>
            <a:r>
              <a:rPr lang="en-US" sz="2000" b="1" dirty="0" smtClean="0">
                <a:latin typeface="Times New Roman" pitchFamily="18" charset="0"/>
                <a:cs typeface="Times New Roman" pitchFamily="18" charset="0"/>
              </a:rPr>
              <a:t>	Decision-making:</a:t>
            </a:r>
            <a:r>
              <a:rPr lang="en-US" sz="2000" dirty="0" smtClean="0">
                <a:latin typeface="Times New Roman" pitchFamily="18" charset="0"/>
                <a:cs typeface="Times New Roman" pitchFamily="18" charset="0"/>
              </a:rPr>
              <a:t> if, if-else, switch</a:t>
            </a:r>
          </a:p>
          <a:p>
            <a:pPr marL="0" indent="0">
              <a:buNone/>
            </a:pPr>
            <a:r>
              <a:rPr lang="en-US" sz="2000" b="1" dirty="0" smtClean="0">
                <a:latin typeface="Times New Roman" pitchFamily="18" charset="0"/>
                <a:cs typeface="Times New Roman" pitchFamily="18" charset="0"/>
              </a:rPr>
              <a:t>	Loops:</a:t>
            </a:r>
            <a:r>
              <a:rPr lang="en-US" sz="2000" dirty="0" smtClean="0">
                <a:latin typeface="Times New Roman" pitchFamily="18" charset="0"/>
                <a:cs typeface="Times New Roman" pitchFamily="18" charset="0"/>
              </a:rPr>
              <a:t> for, while, do-while</a:t>
            </a:r>
          </a:p>
          <a:p>
            <a:pPr marL="0" indent="0">
              <a:buNone/>
            </a:pPr>
            <a:r>
              <a:rPr lang="en-US" sz="2000" b="1" dirty="0" smtClean="0">
                <a:latin typeface="Times New Roman" pitchFamily="18" charset="0"/>
                <a:cs typeface="Times New Roman" pitchFamily="18" charset="0"/>
              </a:rPr>
              <a:t>	Jump statements:</a:t>
            </a:r>
            <a:r>
              <a:rPr lang="en-US" sz="2000" dirty="0" smtClean="0">
                <a:latin typeface="Times New Roman" pitchFamily="18" charset="0"/>
                <a:cs typeface="Times New Roman" pitchFamily="18" charset="0"/>
              </a:rPr>
              <a:t> break, continue, </a:t>
            </a:r>
            <a:r>
              <a:rPr lang="en-US" sz="2000" dirty="0" err="1" smtClean="0">
                <a:latin typeface="Times New Roman" pitchFamily="18" charset="0"/>
                <a:cs typeface="Times New Roman" pitchFamily="18" charset="0"/>
              </a:rPr>
              <a:t>goto</a:t>
            </a:r>
            <a:r>
              <a:rPr lang="en-US" sz="2000" dirty="0" smtClean="0">
                <a:latin typeface="Times New Roman" pitchFamily="18" charset="0"/>
                <a:cs typeface="Times New Roman" pitchFamily="18" charset="0"/>
              </a:rPr>
              <a:t>, return</a:t>
            </a:r>
          </a:p>
          <a:p>
            <a:pPr marL="0" indent="0">
              <a:buNone/>
            </a:pPr>
            <a:r>
              <a:rPr lang="en-US" sz="2000" b="1" dirty="0" smtClean="0">
                <a:latin typeface="Times New Roman" pitchFamily="18" charset="0"/>
                <a:cs typeface="Times New Roman" pitchFamily="18" charset="0"/>
              </a:rPr>
              <a:t>9. Preprocessors- </a:t>
            </a:r>
            <a:r>
              <a:rPr lang="en-US" sz="2000" dirty="0" smtClean="0">
                <a:latin typeface="Times New Roman" pitchFamily="18" charset="0"/>
                <a:cs typeface="Times New Roman" pitchFamily="18" charset="0"/>
              </a:rPr>
              <a:t>Directives that begin with #, processed before compilation.</a:t>
            </a:r>
          </a:p>
          <a:p>
            <a:pPr marL="0" indent="0">
              <a:buNone/>
            </a:pPr>
            <a:r>
              <a:rPr lang="en-US" sz="2000" b="1" dirty="0" smtClean="0">
                <a:latin typeface="Times New Roman" pitchFamily="18" charset="0"/>
                <a:cs typeface="Times New Roman" pitchFamily="18" charset="0"/>
              </a:rPr>
              <a:t>10. Library Functions- </a:t>
            </a:r>
            <a:r>
              <a:rPr lang="en-US" sz="2000" dirty="0" smtClean="0">
                <a:latin typeface="Times New Roman" pitchFamily="18" charset="0"/>
                <a:cs typeface="Times New Roman" pitchFamily="18" charset="0"/>
              </a:rPr>
              <a:t>Built-in functions provided by C libraries.</a:t>
            </a:r>
          </a:p>
          <a:p>
            <a:pPr marL="0" indent="0" algn="ctr">
              <a:buNone/>
            </a:pPr>
            <a:r>
              <a:rPr lang="en-US" sz="2800" b="1" dirty="0" smtClean="0">
                <a:solidFill>
                  <a:schemeClr val="tx2">
                    <a:lumMod val="50000"/>
                  </a:schemeClr>
                </a:solidFill>
                <a:latin typeface="Times New Roman" pitchFamily="18" charset="0"/>
                <a:cs typeface="Times New Roman" pitchFamily="18" charset="0"/>
              </a:rPr>
              <a:t>List of C Keywords</a:t>
            </a:r>
          </a:p>
          <a:p>
            <a:pPr marL="0" indent="0">
              <a:buNone/>
            </a:pPr>
            <a:r>
              <a:rPr lang="en-US" sz="2000" dirty="0" smtClean="0">
                <a:latin typeface="Consolas" pitchFamily="49" charset="0"/>
              </a:rPr>
              <a:t>auto 	break 	case 	char 	const 	continue 	default </a:t>
            </a:r>
          </a:p>
          <a:p>
            <a:pPr marL="0" indent="0">
              <a:buNone/>
            </a:pPr>
            <a:r>
              <a:rPr lang="en-US" sz="2000" dirty="0" smtClean="0">
                <a:latin typeface="Consolas" pitchFamily="49" charset="0"/>
              </a:rPr>
              <a:t>Do	 double 	else 	</a:t>
            </a:r>
            <a:r>
              <a:rPr lang="en-US" sz="2000" dirty="0" err="1" smtClean="0">
                <a:latin typeface="Consolas" pitchFamily="49" charset="0"/>
              </a:rPr>
              <a:t>enum</a:t>
            </a:r>
            <a:r>
              <a:rPr lang="en-US" sz="2000" dirty="0" smtClean="0">
                <a:latin typeface="Consolas" pitchFamily="49" charset="0"/>
              </a:rPr>
              <a:t> 	extern 	float 	</a:t>
            </a:r>
          </a:p>
          <a:p>
            <a:pPr marL="0" indent="0">
              <a:buNone/>
            </a:pPr>
            <a:r>
              <a:rPr lang="en-US" sz="2000" dirty="0" smtClean="0">
                <a:latin typeface="Consolas" pitchFamily="49" charset="0"/>
              </a:rPr>
              <a:t>for 	</a:t>
            </a:r>
            <a:r>
              <a:rPr lang="en-US" sz="2000" dirty="0" err="1" smtClean="0">
                <a:latin typeface="Consolas" pitchFamily="49" charset="0"/>
              </a:rPr>
              <a:t>goto</a:t>
            </a:r>
            <a:r>
              <a:rPr lang="en-US" sz="2000" dirty="0" smtClean="0">
                <a:latin typeface="Consolas" pitchFamily="49" charset="0"/>
              </a:rPr>
              <a:t> 		if 	</a:t>
            </a:r>
            <a:r>
              <a:rPr lang="en-US" sz="2000" dirty="0" err="1" smtClean="0">
                <a:latin typeface="Consolas" pitchFamily="49" charset="0"/>
              </a:rPr>
              <a:t>int</a:t>
            </a:r>
            <a:r>
              <a:rPr lang="en-US" sz="2000" dirty="0" smtClean="0">
                <a:latin typeface="Consolas" pitchFamily="49" charset="0"/>
              </a:rPr>
              <a:t> 	long 	register	 return 	short	 	signed 	</a:t>
            </a:r>
            <a:r>
              <a:rPr lang="en-US" sz="2000" dirty="0" err="1" smtClean="0">
                <a:latin typeface="Consolas" pitchFamily="49" charset="0"/>
              </a:rPr>
              <a:t>sizeof</a:t>
            </a:r>
            <a:r>
              <a:rPr lang="en-US" sz="2000" dirty="0" smtClean="0">
                <a:latin typeface="Consolas" pitchFamily="49" charset="0"/>
              </a:rPr>
              <a:t> 	static		</a:t>
            </a:r>
            <a:r>
              <a:rPr lang="en-US" sz="2000" dirty="0" err="1" smtClean="0">
                <a:latin typeface="Consolas" pitchFamily="49" charset="0"/>
              </a:rPr>
              <a:t>struct</a:t>
            </a:r>
            <a:r>
              <a:rPr lang="en-US" sz="2000" dirty="0" smtClean="0">
                <a:latin typeface="Consolas" pitchFamily="49" charset="0"/>
              </a:rPr>
              <a:t> 	switch 	</a:t>
            </a:r>
            <a:r>
              <a:rPr lang="en-US" sz="2000" dirty="0" err="1" smtClean="0">
                <a:latin typeface="Consolas" pitchFamily="49" charset="0"/>
              </a:rPr>
              <a:t>typedef</a:t>
            </a:r>
            <a:r>
              <a:rPr lang="en-US" sz="2000" dirty="0" smtClean="0">
                <a:latin typeface="Consolas" pitchFamily="49" charset="0"/>
              </a:rPr>
              <a:t>	 union 	unsigned 	void 	volatile 	while </a:t>
            </a:r>
            <a:endParaRPr lang="en-US" sz="2000" dirty="0" smtClean="0">
              <a:latin typeface="Consolas" pitchFamily="49"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it-IT" sz="3600" b="1" dirty="0" smtClean="0">
                <a:solidFill>
                  <a:schemeClr val="tx2">
                    <a:lumMod val="50000"/>
                  </a:schemeClr>
                </a:solidFill>
                <a:latin typeface="Times New Roman" pitchFamily="18" charset="0"/>
                <a:cs typeface="Times New Roman" pitchFamily="18" charset="0"/>
              </a:rPr>
              <a:t>Standard I/O in C </a:t>
            </a:r>
            <a:endParaRPr lang="en-US" sz="3600"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265237"/>
            <a:ext cx="8229600" cy="5287963"/>
          </a:xfrm>
        </p:spPr>
        <p:txBody>
          <a:bodyPr>
            <a:normAutofit/>
          </a:bodyPr>
          <a:lstStyle/>
          <a:p>
            <a:pPr>
              <a:buNone/>
            </a:pPr>
            <a:r>
              <a:rPr lang="en-US" sz="2400" b="1" dirty="0" smtClean="0">
                <a:solidFill>
                  <a:schemeClr val="tx2">
                    <a:lumMod val="50000"/>
                  </a:schemeClr>
                </a:solidFill>
              </a:rPr>
              <a:t>Standard Input in C-</a:t>
            </a:r>
            <a:r>
              <a:rPr lang="en-US" sz="2000" b="1" dirty="0" smtClean="0"/>
              <a:t> </a:t>
            </a:r>
            <a:r>
              <a:rPr lang="en-US" sz="2000" dirty="0" smtClean="0"/>
              <a:t>Used to take data from the console.</a:t>
            </a:r>
          </a:p>
          <a:p>
            <a:pPr>
              <a:buNone/>
            </a:pPr>
            <a:r>
              <a:rPr lang="en-US" sz="2000" b="1" dirty="0" smtClean="0"/>
              <a:t>1. </a:t>
            </a:r>
            <a:r>
              <a:rPr lang="en-US" sz="2000" b="1" dirty="0" err="1" smtClean="0"/>
              <a:t>scanf</a:t>
            </a:r>
            <a:r>
              <a:rPr lang="en-US" sz="2000" b="1" dirty="0" smtClean="0"/>
              <a:t>(): </a:t>
            </a:r>
            <a:r>
              <a:rPr lang="en-US" sz="2000" dirty="0" smtClean="0"/>
              <a:t>Reads input from the user.</a:t>
            </a:r>
          </a:p>
          <a:p>
            <a:pPr>
              <a:buNone/>
            </a:pPr>
            <a:r>
              <a:rPr lang="en-US" sz="2000" b="1" dirty="0" smtClean="0"/>
              <a:t>	Syntax</a:t>
            </a:r>
            <a:r>
              <a:rPr lang="en-US" sz="2000" dirty="0" smtClean="0"/>
              <a:t>: </a:t>
            </a:r>
            <a:r>
              <a:rPr lang="en-US" sz="2000" dirty="0" err="1" smtClean="0"/>
              <a:t>scanf</a:t>
            </a:r>
            <a:r>
              <a:rPr lang="en-US" sz="2000" dirty="0" smtClean="0"/>
              <a:t>("</a:t>
            </a:r>
            <a:r>
              <a:rPr lang="en-US" sz="2000" dirty="0" err="1" smtClean="0"/>
              <a:t>format_specifiers</a:t>
            </a:r>
            <a:r>
              <a:rPr lang="en-US" sz="2000" dirty="0" smtClean="0"/>
              <a:t>", &amp;</a:t>
            </a:r>
            <a:r>
              <a:rPr lang="en-US" sz="2000" dirty="0" err="1" smtClean="0"/>
              <a:t>variable_list</a:t>
            </a:r>
            <a:r>
              <a:rPr lang="en-US" sz="2000" dirty="0" smtClean="0"/>
              <a:t>); </a:t>
            </a:r>
          </a:p>
          <a:p>
            <a:pPr>
              <a:buNone/>
            </a:pPr>
            <a:r>
              <a:rPr lang="en-US" sz="2000" dirty="0" smtClean="0"/>
              <a:t>	Example:	 </a:t>
            </a:r>
            <a:r>
              <a:rPr lang="en-US" sz="2000" dirty="0" err="1" smtClean="0"/>
              <a:t>int</a:t>
            </a:r>
            <a:r>
              <a:rPr lang="en-US" sz="2000" dirty="0" smtClean="0"/>
              <a:t> age; </a:t>
            </a:r>
            <a:r>
              <a:rPr lang="en-US" sz="2000" dirty="0" err="1" smtClean="0"/>
              <a:t>scanf</a:t>
            </a:r>
            <a:r>
              <a:rPr lang="en-US" sz="2000" dirty="0" smtClean="0"/>
              <a:t>("%d", &amp;age); // reads an integer </a:t>
            </a:r>
          </a:p>
          <a:p>
            <a:pPr>
              <a:buNone/>
            </a:pPr>
            <a:r>
              <a:rPr lang="en-US" sz="2000" b="1" dirty="0" smtClean="0"/>
              <a:t>2. </a:t>
            </a:r>
            <a:r>
              <a:rPr lang="en-US" sz="2000" b="1" dirty="0" err="1" smtClean="0"/>
              <a:t>getchar</a:t>
            </a:r>
            <a:r>
              <a:rPr lang="en-US" sz="2000" b="1" dirty="0" smtClean="0"/>
              <a:t>(): </a:t>
            </a:r>
            <a:r>
              <a:rPr lang="en-US" sz="2000" dirty="0" smtClean="0"/>
              <a:t>Reads a </a:t>
            </a:r>
            <a:r>
              <a:rPr lang="en-US" sz="2000" b="1" dirty="0" smtClean="0"/>
              <a:t>single character</a:t>
            </a:r>
            <a:r>
              <a:rPr lang="en-US" sz="2000" dirty="0" smtClean="0"/>
              <a:t> from input.</a:t>
            </a:r>
          </a:p>
          <a:p>
            <a:pPr>
              <a:buNone/>
            </a:pPr>
            <a:r>
              <a:rPr lang="en-US" sz="2000" dirty="0" smtClean="0"/>
              <a:t>	Example:	char c; c = </a:t>
            </a:r>
            <a:r>
              <a:rPr lang="en-US" sz="2000" dirty="0" err="1" smtClean="0"/>
              <a:t>getchar</a:t>
            </a:r>
            <a:r>
              <a:rPr lang="en-US" sz="2000" dirty="0" smtClean="0"/>
              <a:t>(); // reads a character</a:t>
            </a:r>
          </a:p>
          <a:p>
            <a:pPr marL="0" indent="0">
              <a:buNone/>
            </a:pPr>
            <a:r>
              <a:rPr lang="en-US" sz="2400" b="1" dirty="0" smtClean="0">
                <a:solidFill>
                  <a:schemeClr val="tx2">
                    <a:lumMod val="50000"/>
                  </a:schemeClr>
                </a:solidFill>
              </a:rPr>
              <a:t>Standard Output in C- </a:t>
            </a:r>
            <a:r>
              <a:rPr lang="en-US" sz="2000" dirty="0" smtClean="0"/>
              <a:t>Used to display data on the screen.</a:t>
            </a:r>
          </a:p>
          <a:p>
            <a:pPr marL="0" indent="0">
              <a:buNone/>
            </a:pPr>
            <a:r>
              <a:rPr lang="en-US" sz="2000" b="1" dirty="0" smtClean="0"/>
              <a:t>1. </a:t>
            </a:r>
            <a:r>
              <a:rPr lang="en-US" sz="2000" b="1" dirty="0" err="1" smtClean="0"/>
              <a:t>printf</a:t>
            </a:r>
            <a:r>
              <a:rPr lang="en-US" sz="2000" b="1" dirty="0" smtClean="0"/>
              <a:t>(): </a:t>
            </a:r>
            <a:r>
              <a:rPr lang="en-US" sz="2000" dirty="0" smtClean="0"/>
              <a:t>Prints formatted output on console.</a:t>
            </a:r>
          </a:p>
          <a:p>
            <a:pPr marL="0" indent="0">
              <a:buNone/>
            </a:pPr>
            <a:r>
              <a:rPr lang="en-US" sz="2000" dirty="0" smtClean="0"/>
              <a:t>	</a:t>
            </a:r>
            <a:r>
              <a:rPr lang="en-US" sz="2000" b="1" dirty="0" smtClean="0"/>
              <a:t>Syntax: </a:t>
            </a:r>
            <a:r>
              <a:rPr lang="en-US" sz="2000" dirty="0" err="1" smtClean="0"/>
              <a:t>printf</a:t>
            </a:r>
            <a:r>
              <a:rPr lang="en-US" sz="2000" dirty="0" smtClean="0"/>
              <a:t>("</a:t>
            </a:r>
            <a:r>
              <a:rPr lang="en-US" sz="2000" dirty="0" err="1" smtClean="0"/>
              <a:t>format_specifier</a:t>
            </a:r>
            <a:r>
              <a:rPr lang="en-US" sz="2000" dirty="0" smtClean="0"/>
              <a:t>", variable); </a:t>
            </a:r>
          </a:p>
          <a:p>
            <a:pPr marL="0" indent="0">
              <a:buNone/>
            </a:pPr>
            <a:r>
              <a:rPr lang="en-US" sz="2000" dirty="0" smtClean="0"/>
              <a:t>	Example:	</a:t>
            </a:r>
            <a:r>
              <a:rPr lang="en-US" sz="2000" dirty="0" err="1" smtClean="0"/>
              <a:t>int</a:t>
            </a:r>
            <a:r>
              <a:rPr lang="en-US" sz="2000" dirty="0" smtClean="0"/>
              <a:t> sum = 25; </a:t>
            </a:r>
            <a:r>
              <a:rPr lang="en-US" sz="2000" dirty="0" err="1" smtClean="0"/>
              <a:t>printf</a:t>
            </a:r>
            <a:r>
              <a:rPr lang="en-US" sz="2000" dirty="0" smtClean="0"/>
              <a:t>("Sum = %d", sum); </a:t>
            </a:r>
          </a:p>
          <a:p>
            <a:pPr marL="0" indent="0">
              <a:buNone/>
            </a:pPr>
            <a:r>
              <a:rPr lang="en-US" sz="2000" b="1" dirty="0" smtClean="0"/>
              <a:t>2. </a:t>
            </a:r>
            <a:r>
              <a:rPr lang="en-US" sz="2000" b="1" dirty="0" err="1" smtClean="0"/>
              <a:t>putchar</a:t>
            </a:r>
            <a:r>
              <a:rPr lang="en-US" sz="2000" b="1" dirty="0" smtClean="0"/>
              <a:t>(): </a:t>
            </a:r>
            <a:r>
              <a:rPr lang="en-US" sz="2000" dirty="0" smtClean="0"/>
              <a:t>Writes a single character to output.</a:t>
            </a:r>
          </a:p>
          <a:p>
            <a:pPr marL="0" indent="0">
              <a:buNone/>
            </a:pPr>
            <a:r>
              <a:rPr lang="en-US" sz="2000" dirty="0" smtClean="0"/>
              <a:t>	Example:	</a:t>
            </a:r>
            <a:r>
              <a:rPr lang="en-US" sz="2000" dirty="0" err="1" smtClean="0"/>
              <a:t>putchar</a:t>
            </a:r>
            <a:r>
              <a:rPr lang="en-US" sz="2000" dirty="0" smtClean="0"/>
              <a:t>('A');</a:t>
            </a:r>
          </a:p>
          <a:p>
            <a:pPr marL="0" indent="0">
              <a:buNone/>
            </a:pP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chemeClr val="tx2">
                    <a:lumMod val="50000"/>
                  </a:schemeClr>
                </a:solidFill>
                <a:latin typeface="Times New Roman" pitchFamily="18" charset="0"/>
                <a:cs typeface="Times New Roman" pitchFamily="18" charset="0"/>
              </a:rPr>
              <a:t>Fundamental Data Types</a:t>
            </a:r>
            <a:endParaRPr lang="en-US" b="1" dirty="0">
              <a:solidFill>
                <a:schemeClr val="tx2">
                  <a:lumMod val="50000"/>
                </a:schemeClr>
              </a:solidFill>
              <a:latin typeface="Times New Roman" pitchFamily="18" charset="0"/>
              <a:cs typeface="Times New Roman" pitchFamily="18" charset="0"/>
            </a:endParaRPr>
          </a:p>
        </p:txBody>
      </p:sp>
      <p:pic>
        <p:nvPicPr>
          <p:cNvPr id="6" name="Content Placeholder 5" descr="data types.png"/>
          <p:cNvPicPr>
            <a:picLocks noGrp="1" noChangeAspect="1"/>
          </p:cNvPicPr>
          <p:nvPr>
            <p:ph idx="1"/>
          </p:nvPr>
        </p:nvPicPr>
        <p:blipFill>
          <a:blip r:embed="rId2"/>
          <a:stretch>
            <a:fillRect/>
          </a:stretch>
        </p:blipFill>
        <p:spPr>
          <a:xfrm>
            <a:off x="457200" y="1295400"/>
            <a:ext cx="8229600" cy="51816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200" b="1" dirty="0" smtClean="0">
                <a:latin typeface="Times New Roman" pitchFamily="18" charset="0"/>
                <a:cs typeface="Times New Roman" pitchFamily="18" charset="0"/>
              </a:rPr>
              <a:t>Variables and memory locations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867400"/>
          </a:xfrm>
        </p:spPr>
        <p:txBody>
          <a:bodyPr>
            <a:normAutofit lnSpcReduction="10000"/>
          </a:bodyPr>
          <a:lstStyle/>
          <a:p>
            <a:pPr marL="0" indent="0">
              <a:buNone/>
            </a:pPr>
            <a:r>
              <a:rPr lang="en-US" sz="2000" dirty="0" smtClean="0">
                <a:latin typeface="Times New Roman" pitchFamily="18" charset="0"/>
                <a:cs typeface="Times New Roman" pitchFamily="18" charset="0"/>
              </a:rPr>
              <a:t>A </a:t>
            </a:r>
            <a:r>
              <a:rPr lang="en-US" sz="2000" b="1" dirty="0" smtClean="0">
                <a:latin typeface="Times New Roman" pitchFamily="18" charset="0"/>
                <a:cs typeface="Times New Roman" pitchFamily="18" charset="0"/>
              </a:rPr>
              <a:t>variable</a:t>
            </a:r>
            <a:r>
              <a:rPr lang="en-US" sz="2000" dirty="0" smtClean="0">
                <a:latin typeface="Times New Roman" pitchFamily="18" charset="0"/>
                <a:cs typeface="Times New Roman" pitchFamily="18" charset="0"/>
              </a:rPr>
              <a:t> is a </a:t>
            </a:r>
            <a:r>
              <a:rPr lang="en-US" sz="2000" b="1" dirty="0" smtClean="0">
                <a:latin typeface="Times New Roman" pitchFamily="18" charset="0"/>
                <a:cs typeface="Times New Roman" pitchFamily="18" charset="0"/>
              </a:rPr>
              <a:t>named memory location</a:t>
            </a:r>
            <a:r>
              <a:rPr lang="en-US" sz="2000" dirty="0" smtClean="0">
                <a:latin typeface="Times New Roman" pitchFamily="18" charset="0"/>
                <a:cs typeface="Times New Roman" pitchFamily="18" charset="0"/>
              </a:rPr>
              <a:t> used to store data.</a:t>
            </a:r>
          </a:p>
          <a:p>
            <a:pPr marL="0" indent="0">
              <a:buNone/>
            </a:pPr>
            <a:r>
              <a:rPr lang="en-US" sz="2000" dirty="0" smtClean="0">
                <a:latin typeface="Times New Roman" pitchFamily="18" charset="0"/>
                <a:cs typeface="Times New Roman" pitchFamily="18" charset="0"/>
              </a:rPr>
              <a:t>The </a:t>
            </a:r>
            <a:r>
              <a:rPr lang="en-US" sz="2000" b="1" dirty="0" smtClean="0">
                <a:latin typeface="Times New Roman" pitchFamily="18" charset="0"/>
                <a:cs typeface="Times New Roman" pitchFamily="18" charset="0"/>
              </a:rPr>
              <a:t>name</a:t>
            </a:r>
            <a:r>
              <a:rPr lang="en-US" sz="2000" dirty="0" smtClean="0">
                <a:latin typeface="Times New Roman" pitchFamily="18" charset="0"/>
                <a:cs typeface="Times New Roman" pitchFamily="18" charset="0"/>
              </a:rPr>
              <a:t> (identifier) is what you use in the program, and the </a:t>
            </a:r>
            <a:r>
              <a:rPr lang="en-US" sz="2000" b="1" dirty="0" smtClean="0">
                <a:latin typeface="Times New Roman" pitchFamily="18" charset="0"/>
                <a:cs typeface="Times New Roman" pitchFamily="18" charset="0"/>
              </a:rPr>
              <a:t>memory location (address)</a:t>
            </a:r>
            <a:r>
              <a:rPr lang="en-US" sz="2000" dirty="0" smtClean="0">
                <a:latin typeface="Times New Roman" pitchFamily="18" charset="0"/>
                <a:cs typeface="Times New Roman" pitchFamily="18" charset="0"/>
              </a:rPr>
              <a:t> is where the data is actually stored in RAM</a:t>
            </a:r>
            <a:r>
              <a:rPr lang="en-US"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Variable name</a:t>
            </a:r>
            <a:r>
              <a:rPr lang="en-US" sz="2000" dirty="0" smtClean="0">
                <a:latin typeface="Times New Roman" pitchFamily="18" charset="0"/>
                <a:cs typeface="Times New Roman" pitchFamily="18" charset="0"/>
              </a:rPr>
              <a:t> = label on a box</a:t>
            </a:r>
          </a:p>
          <a:p>
            <a:pPr marL="0" indent="0">
              <a:buNone/>
            </a:pPr>
            <a:r>
              <a:rPr lang="en-US" sz="2000" b="1" dirty="0" smtClean="0">
                <a:latin typeface="Times New Roman" pitchFamily="18" charset="0"/>
                <a:cs typeface="Times New Roman" pitchFamily="18" charset="0"/>
              </a:rPr>
              <a:t>Memory location</a:t>
            </a:r>
            <a:r>
              <a:rPr lang="en-US" sz="2000" dirty="0" smtClean="0">
                <a:latin typeface="Times New Roman" pitchFamily="18" charset="0"/>
                <a:cs typeface="Times New Roman" pitchFamily="18" charset="0"/>
              </a:rPr>
              <a:t> = actual storage space in RAM</a:t>
            </a:r>
          </a:p>
          <a:p>
            <a:pPr marL="0" indent="0">
              <a:buNone/>
            </a:pPr>
            <a:r>
              <a:rPr lang="en-US" sz="2000" b="1" dirty="0" smtClean="0">
                <a:latin typeface="Times New Roman" pitchFamily="18" charset="0"/>
                <a:cs typeface="Times New Roman" pitchFamily="18" charset="0"/>
              </a:rPr>
              <a:t>Value</a:t>
            </a:r>
            <a:r>
              <a:rPr lang="en-US" sz="2000" dirty="0" smtClean="0">
                <a:latin typeface="Times New Roman" pitchFamily="18" charset="0"/>
                <a:cs typeface="Times New Roman" pitchFamily="18" charset="0"/>
              </a:rPr>
              <a:t> = the content inside the </a:t>
            </a:r>
            <a:r>
              <a:rPr lang="en-US" sz="2000" dirty="0" smtClean="0">
                <a:latin typeface="Times New Roman" pitchFamily="18" charset="0"/>
                <a:cs typeface="Times New Roman" pitchFamily="18" charset="0"/>
              </a:rPr>
              <a:t>box</a:t>
            </a:r>
          </a:p>
          <a:p>
            <a:pPr marL="0" indent="0" algn="ctr">
              <a:buNone/>
            </a:pPr>
            <a:r>
              <a:rPr lang="en-US" sz="2800" b="1" dirty="0" smtClean="0">
                <a:solidFill>
                  <a:schemeClr val="tx2">
                    <a:lumMod val="50000"/>
                  </a:schemeClr>
                </a:solidFill>
                <a:latin typeface="Times New Roman" pitchFamily="18" charset="0"/>
                <a:cs typeface="Times New Roman" pitchFamily="18" charset="0"/>
              </a:rPr>
              <a:t>Storage Classes</a:t>
            </a:r>
          </a:p>
          <a:p>
            <a:pPr marL="0" indent="0">
              <a:buNone/>
            </a:pPr>
            <a:r>
              <a:rPr lang="en-US" sz="2200" b="1" dirty="0" smtClean="0">
                <a:latin typeface="Times New Roman" pitchFamily="18" charset="0"/>
                <a:cs typeface="Times New Roman" pitchFamily="18" charset="0"/>
              </a:rPr>
              <a:t>storage class</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defines- </a:t>
            </a:r>
            <a:r>
              <a:rPr lang="en-US" sz="2200" b="1" dirty="0" smtClean="0">
                <a:latin typeface="Times New Roman" pitchFamily="18" charset="0"/>
                <a:cs typeface="Times New Roman" pitchFamily="18" charset="0"/>
              </a:rPr>
              <a:t>Scope</a:t>
            </a:r>
            <a:r>
              <a:rPr lang="en-US" sz="2200" b="1"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where the variable can be accessed (block, file, or program-wide</a:t>
            </a: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Lifetime</a:t>
            </a:r>
            <a:r>
              <a:rPr lang="en-US" sz="2200" dirty="0" smtClean="0">
                <a:latin typeface="Times New Roman" pitchFamily="18" charset="0"/>
                <a:cs typeface="Times New Roman" pitchFamily="18" charset="0"/>
              </a:rPr>
              <a:t> - </a:t>
            </a:r>
            <a:r>
              <a:rPr lang="en-US" sz="2200" dirty="0" smtClean="0">
                <a:latin typeface="Times New Roman" pitchFamily="18" charset="0"/>
                <a:cs typeface="Times New Roman" pitchFamily="18" charset="0"/>
              </a:rPr>
              <a:t>how long the variable exists in </a:t>
            </a:r>
            <a:r>
              <a:rPr lang="en-US" sz="2200" dirty="0" smtClean="0">
                <a:latin typeface="Times New Roman" pitchFamily="18" charset="0"/>
                <a:cs typeface="Times New Roman" pitchFamily="18" charset="0"/>
              </a:rPr>
              <a:t>memory, </a:t>
            </a:r>
            <a:r>
              <a:rPr lang="en-US" sz="2200" b="1" dirty="0" smtClean="0">
                <a:latin typeface="Times New Roman" pitchFamily="18" charset="0"/>
                <a:cs typeface="Times New Roman" pitchFamily="18" charset="0"/>
              </a:rPr>
              <a:t>Default </a:t>
            </a:r>
            <a:r>
              <a:rPr lang="en-US" sz="2200" b="1" dirty="0" smtClean="0">
                <a:latin typeface="Times New Roman" pitchFamily="18" charset="0"/>
                <a:cs typeface="Times New Roman" pitchFamily="18" charset="0"/>
              </a:rPr>
              <a:t>Initial Value</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what value it holds if not </a:t>
            </a:r>
            <a:r>
              <a:rPr lang="en-US" sz="2200" dirty="0" smtClean="0">
                <a:latin typeface="Times New Roman" pitchFamily="18" charset="0"/>
                <a:cs typeface="Times New Roman" pitchFamily="18" charset="0"/>
              </a:rPr>
              <a:t>initialized and </a:t>
            </a:r>
            <a:r>
              <a:rPr lang="en-US" sz="2200" b="1" dirty="0" smtClean="0">
                <a:latin typeface="Times New Roman" pitchFamily="18" charset="0"/>
                <a:cs typeface="Times New Roman" pitchFamily="18" charset="0"/>
              </a:rPr>
              <a:t>Storage </a:t>
            </a:r>
            <a:r>
              <a:rPr lang="en-US" sz="2200" b="1" dirty="0" smtClean="0">
                <a:latin typeface="Times New Roman" pitchFamily="18" charset="0"/>
                <a:cs typeface="Times New Roman" pitchFamily="18" charset="0"/>
              </a:rPr>
              <a:t>Location</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where it is stored (RAM, CPU register, etc.).</a:t>
            </a:r>
          </a:p>
          <a:p>
            <a:pPr>
              <a:buNone/>
            </a:pPr>
            <a:r>
              <a:rPr lang="en-US" sz="2000" dirty="0" smtClean="0">
                <a:latin typeface="Times New Roman" pitchFamily="18" charset="0"/>
                <a:cs typeface="Times New Roman" pitchFamily="18" charset="0"/>
              </a:rPr>
              <a:t>C has </a:t>
            </a:r>
            <a:r>
              <a:rPr lang="en-US" sz="2000" b="1" dirty="0" smtClean="0">
                <a:latin typeface="Times New Roman" pitchFamily="18" charset="0"/>
                <a:cs typeface="Times New Roman" pitchFamily="18" charset="0"/>
              </a:rPr>
              <a:t>4 storage classes</a:t>
            </a:r>
            <a:r>
              <a:rPr lang="en-US" sz="20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auto</a:t>
            </a:r>
          </a:p>
          <a:p>
            <a:r>
              <a:rPr lang="en-US" sz="2200" dirty="0" smtClean="0">
                <a:latin typeface="Times New Roman" pitchFamily="18" charset="0"/>
                <a:cs typeface="Times New Roman" pitchFamily="18" charset="0"/>
              </a:rPr>
              <a:t>register</a:t>
            </a:r>
          </a:p>
          <a:p>
            <a:r>
              <a:rPr lang="en-US" sz="2200" dirty="0" smtClean="0">
                <a:latin typeface="Times New Roman" pitchFamily="18" charset="0"/>
                <a:cs typeface="Times New Roman" pitchFamily="18" charset="0"/>
              </a:rPr>
              <a:t>static</a:t>
            </a:r>
          </a:p>
          <a:p>
            <a:r>
              <a:rPr lang="en-US" sz="2200" dirty="0" smtClean="0">
                <a:latin typeface="Times New Roman" pitchFamily="18" charset="0"/>
                <a:cs typeface="Times New Roman" pitchFamily="18" charset="0"/>
              </a:rPr>
              <a:t>extern</a:t>
            </a:r>
          </a:p>
          <a:p>
            <a:pPr marL="0" indent="0" algn="ctr">
              <a:buNone/>
            </a:pPr>
            <a:endParaRPr lang="en-US" sz="2000" b="1"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solidFill>
                  <a:schemeClr val="tx2">
                    <a:lumMod val="50000"/>
                  </a:schemeClr>
                </a:solidFill>
                <a:latin typeface="Times New Roman" pitchFamily="18" charset="0"/>
                <a:cs typeface="Times New Roman" pitchFamily="18" charset="0"/>
              </a:rPr>
              <a:t>Linker</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562600"/>
          </a:xfrm>
        </p:spPr>
        <p:txBody>
          <a:bodyPr>
            <a:normAutofit/>
          </a:bodyPr>
          <a:lstStyle/>
          <a:p>
            <a:pPr marL="0" indent="0" algn="just">
              <a:buNone/>
            </a:pPr>
            <a:r>
              <a:rPr lang="en-US" sz="2700" dirty="0" smtClean="0">
                <a:latin typeface="Times New Roman" pitchFamily="18" charset="0"/>
                <a:cs typeface="Times New Roman" pitchFamily="18" charset="0"/>
              </a:rPr>
              <a:t>Linker is a system program that combines multiple object files and libraries into a single executable file.</a:t>
            </a:r>
          </a:p>
          <a:p>
            <a:pPr algn="ctr">
              <a:buNone/>
            </a:pPr>
            <a:r>
              <a:rPr lang="en-US" sz="3600" b="1" dirty="0" smtClean="0">
                <a:solidFill>
                  <a:schemeClr val="tx2">
                    <a:lumMod val="50000"/>
                  </a:schemeClr>
                </a:solidFill>
                <a:latin typeface="Times New Roman" pitchFamily="18" charset="0"/>
                <a:cs typeface="Times New Roman" pitchFamily="18" charset="0"/>
              </a:rPr>
              <a:t>Jobs performed by Linker</a:t>
            </a:r>
          </a:p>
          <a:p>
            <a:pPr algn="just"/>
            <a:r>
              <a:rPr lang="en-US" sz="2700" b="1" dirty="0" smtClean="0">
                <a:latin typeface="Times New Roman" pitchFamily="18" charset="0"/>
                <a:cs typeface="Times New Roman" pitchFamily="18" charset="0"/>
              </a:rPr>
              <a:t>Symbol Resolution- </a:t>
            </a:r>
            <a:r>
              <a:rPr lang="en-US" sz="2700" dirty="0" smtClean="0">
                <a:latin typeface="Times New Roman" pitchFamily="18" charset="0"/>
                <a:cs typeface="Times New Roman" pitchFamily="18" charset="0"/>
              </a:rPr>
              <a:t>It matches function calls and variable references with their actual definitions.</a:t>
            </a:r>
          </a:p>
          <a:p>
            <a:pPr algn="just"/>
            <a:r>
              <a:rPr lang="en-US" sz="2700" b="1" dirty="0" smtClean="0">
                <a:latin typeface="Times New Roman" pitchFamily="18" charset="0"/>
                <a:cs typeface="Times New Roman" pitchFamily="18" charset="0"/>
              </a:rPr>
              <a:t>Relocation- </a:t>
            </a:r>
            <a:r>
              <a:rPr lang="en-US" sz="2700" dirty="0" smtClean="0">
                <a:latin typeface="Times New Roman" pitchFamily="18" charset="0"/>
                <a:cs typeface="Times New Roman" pitchFamily="18" charset="0"/>
              </a:rPr>
              <a:t>Adjusts memory addresses of code and data so that all data and code fits into memory.</a:t>
            </a:r>
          </a:p>
          <a:p>
            <a:pPr algn="just"/>
            <a:r>
              <a:rPr lang="en-US" sz="2700" b="1" dirty="0" smtClean="0">
                <a:latin typeface="Times New Roman" pitchFamily="18" charset="0"/>
                <a:cs typeface="Times New Roman" pitchFamily="18" charset="0"/>
              </a:rPr>
              <a:t>Library Linking- </a:t>
            </a:r>
            <a:r>
              <a:rPr lang="en-US" sz="2700" dirty="0" smtClean="0">
                <a:latin typeface="Times New Roman" pitchFamily="18" charset="0"/>
                <a:cs typeface="Times New Roman" pitchFamily="18" charset="0"/>
              </a:rPr>
              <a:t>Adds code from into program.</a:t>
            </a:r>
          </a:p>
          <a:p>
            <a:pPr algn="just"/>
            <a:r>
              <a:rPr lang="en-US" sz="2700" b="1" dirty="0" smtClean="0">
                <a:latin typeface="Times New Roman" pitchFamily="18" charset="0"/>
                <a:cs typeface="Times New Roman" pitchFamily="18" charset="0"/>
              </a:rPr>
              <a:t>Combining Modules-</a:t>
            </a:r>
            <a:r>
              <a:rPr lang="en-US" sz="2700" dirty="0" smtClean="0">
                <a:latin typeface="Times New Roman" pitchFamily="18" charset="0"/>
                <a:cs typeface="Times New Roman" pitchFamily="18" charset="0"/>
              </a:rPr>
              <a:t> The linker merges their object files.</a:t>
            </a:r>
          </a:p>
          <a:p>
            <a:pPr marL="0" indent="0" algn="just">
              <a:buNone/>
            </a:pPr>
            <a:endParaRPr lang="en-US" sz="27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Times New Roman" pitchFamily="18" charset="0"/>
                <a:cs typeface="Times New Roman" pitchFamily="18" charset="0"/>
              </a:rPr>
              <a:t>Types of Linking</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700" b="1" dirty="0" smtClean="0">
                <a:latin typeface="Times New Roman" pitchFamily="18" charset="0"/>
                <a:cs typeface="Times New Roman" pitchFamily="18" charset="0"/>
              </a:rPr>
              <a:t>Static Linking- </a:t>
            </a:r>
            <a:r>
              <a:rPr lang="en-US" sz="2700" dirty="0" smtClean="0">
                <a:latin typeface="Times New Roman" pitchFamily="18" charset="0"/>
                <a:cs typeface="Times New Roman" pitchFamily="18" charset="0"/>
              </a:rPr>
              <a:t>When function calls are linked at compile time, this type of linking is known as static linking. For example a function call in programs is linked at the time of compilation.</a:t>
            </a:r>
          </a:p>
          <a:p>
            <a:pPr algn="just"/>
            <a:r>
              <a:rPr lang="en-US" sz="2700" b="1" dirty="0" smtClean="0">
                <a:latin typeface="Times New Roman" pitchFamily="18" charset="0"/>
                <a:cs typeface="Times New Roman" pitchFamily="18" charset="0"/>
              </a:rPr>
              <a:t>Dynamic Linking- </a:t>
            </a:r>
            <a:r>
              <a:rPr lang="en-US" sz="2700" dirty="0" smtClean="0">
                <a:latin typeface="Times New Roman" pitchFamily="18" charset="0"/>
                <a:cs typeface="Times New Roman" pitchFamily="18" charset="0"/>
              </a:rPr>
              <a:t>The linking to the required resources is performed during the execution of programs, known as dynamic linking. Dynamic method dispatch in OOPs is an example of this kind of linking, where method calls with the associated definitions get resolved at run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Times New Roman" pitchFamily="18" charset="0"/>
                <a:cs typeface="Times New Roman" pitchFamily="18" charset="0"/>
              </a:rPr>
              <a:t>Algorithm</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700" dirty="0">
                <a:latin typeface="Times New Roman" pitchFamily="18" charset="0"/>
                <a:cs typeface="Times New Roman" pitchFamily="18" charset="0"/>
              </a:rPr>
              <a:t>An algorithm is a </a:t>
            </a:r>
            <a:r>
              <a:rPr lang="en-US" sz="2700" b="1" dirty="0">
                <a:latin typeface="Times New Roman" pitchFamily="18" charset="0"/>
                <a:cs typeface="Times New Roman" pitchFamily="18" charset="0"/>
              </a:rPr>
              <a:t>set of instructions that is designed to accomplish a task</a:t>
            </a:r>
            <a:r>
              <a:rPr lang="en-US" sz="2700" dirty="0">
                <a:latin typeface="Times New Roman" pitchFamily="18" charset="0"/>
                <a:cs typeface="Times New Roman" pitchFamily="18" charset="0"/>
              </a:rPr>
              <a:t>. Algorithms usually take one or more inputs, run them systematically through a series of steps, and provide one or more outputs. </a:t>
            </a:r>
            <a:endParaRPr lang="en-US" sz="2700" dirty="0" smtClean="0">
              <a:latin typeface="Times New Roman" pitchFamily="18" charset="0"/>
              <a:cs typeface="Times New Roman" pitchFamily="18" charset="0"/>
            </a:endParaRPr>
          </a:p>
          <a:p>
            <a:pPr marL="0" indent="0" algn="just">
              <a:buNone/>
            </a:pPr>
            <a:r>
              <a:rPr lang="en-US" sz="2700" dirty="0" smtClean="0">
                <a:latin typeface="Times New Roman" pitchFamily="18" charset="0"/>
                <a:cs typeface="Times New Roman" pitchFamily="18" charset="0"/>
              </a:rPr>
              <a:t>Algorithms </a:t>
            </a:r>
            <a:r>
              <a:rPr lang="en-US" sz="2700" dirty="0">
                <a:latin typeface="Times New Roman" pitchFamily="18" charset="0"/>
                <a:cs typeface="Times New Roman" pitchFamily="18" charset="0"/>
              </a:rPr>
              <a:t>are typically associated with computing and are an essential element of computer programming. Algorithms can be used to accomplish a variety of computational tasks, such as </a:t>
            </a:r>
            <a:r>
              <a:rPr lang="en-US" sz="2700" b="1" dirty="0">
                <a:latin typeface="Times New Roman" pitchFamily="18" charset="0"/>
                <a:cs typeface="Times New Roman" pitchFamily="18" charset="0"/>
              </a:rPr>
              <a:t>performing calculations</a:t>
            </a:r>
            <a:r>
              <a:rPr lang="en-US" sz="2700" dirty="0">
                <a:latin typeface="Times New Roman" pitchFamily="18" charset="0"/>
                <a:cs typeface="Times New Roman" pitchFamily="18" charset="0"/>
              </a:rPr>
              <a:t> or </a:t>
            </a:r>
            <a:r>
              <a:rPr lang="en-US" sz="2700" b="1" dirty="0">
                <a:latin typeface="Times New Roman" pitchFamily="18" charset="0"/>
                <a:cs typeface="Times New Roman" pitchFamily="18" charset="0"/>
              </a:rPr>
              <a:t>finding information in databases</a:t>
            </a:r>
            <a:r>
              <a:rPr lang="en-US" sz="2700" dirty="0">
                <a:latin typeface="Times New Roman" pitchFamily="18" charset="0"/>
                <a:cs typeface="Times New Roman"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487362"/>
          </a:xfrm>
        </p:spPr>
        <p:txBody>
          <a:bodyPr>
            <a:noAutofit/>
          </a:bodyPr>
          <a:lstStyle/>
          <a:p>
            <a:r>
              <a:rPr lang="en-US" sz="3200" b="1" dirty="0" smtClean="0"/>
              <a:t>Characteristics of an Algorithm </a:t>
            </a:r>
            <a:br>
              <a:rPr lang="en-US" sz="3200" b="1" dirty="0" smtClean="0"/>
            </a:br>
            <a:endParaRPr lang="en-US" sz="3200" dirty="0"/>
          </a:p>
        </p:txBody>
      </p:sp>
      <p:sp>
        <p:nvSpPr>
          <p:cNvPr id="3" name="Content Placeholder 2"/>
          <p:cNvSpPr>
            <a:spLocks noGrp="1"/>
          </p:cNvSpPr>
          <p:nvPr>
            <p:ph idx="1"/>
          </p:nvPr>
        </p:nvSpPr>
        <p:spPr>
          <a:xfrm>
            <a:off x="457200" y="762000"/>
            <a:ext cx="8229600" cy="6096000"/>
          </a:xfrm>
        </p:spPr>
        <p:txBody>
          <a:bodyPr>
            <a:noAutofit/>
          </a:bodyPr>
          <a:lstStyle/>
          <a:p>
            <a:pPr algn="just"/>
            <a:r>
              <a:rPr lang="en-US" sz="2000" b="1" dirty="0" smtClean="0">
                <a:latin typeface="Times New Roman" pitchFamily="18" charset="0"/>
                <a:cs typeface="Times New Roman" pitchFamily="18" charset="0"/>
              </a:rPr>
              <a:t>Input</a:t>
            </a:r>
            <a:endParaRPr lang="en-US" sz="2000" dirty="0" smtClean="0">
              <a:latin typeface="Times New Roman" pitchFamily="18" charset="0"/>
              <a:cs typeface="Times New Roman" pitchFamily="18" charset="0"/>
            </a:endParaRPr>
          </a:p>
          <a:p>
            <a:pPr lvl="1" algn="just">
              <a:buNone/>
            </a:pPr>
            <a:r>
              <a:rPr lang="en-US" sz="2000" dirty="0" smtClean="0">
                <a:latin typeface="Times New Roman" pitchFamily="18" charset="0"/>
                <a:cs typeface="Times New Roman" pitchFamily="18" charset="0"/>
              </a:rPr>
              <a:t>An algorithm should take </a:t>
            </a:r>
            <a:r>
              <a:rPr lang="en-US" sz="2000" b="1" dirty="0" smtClean="0">
                <a:latin typeface="Times New Roman" pitchFamily="18" charset="0"/>
                <a:cs typeface="Times New Roman" pitchFamily="18" charset="0"/>
              </a:rPr>
              <a:t>zero or more inputs</a:t>
            </a:r>
            <a:r>
              <a:rPr lang="en-US" sz="2000" dirty="0" smtClean="0">
                <a:latin typeface="Times New Roman" pitchFamily="18" charset="0"/>
                <a:cs typeface="Times New Roman" pitchFamily="18" charset="0"/>
              </a:rPr>
              <a:t>.</a:t>
            </a:r>
          </a:p>
          <a:p>
            <a:pPr lvl="1" algn="just">
              <a:buNone/>
            </a:pPr>
            <a:r>
              <a:rPr lang="en-US" sz="2000" dirty="0" smtClean="0">
                <a:latin typeface="Times New Roman" pitchFamily="18" charset="0"/>
                <a:cs typeface="Times New Roman" pitchFamily="18" charset="0"/>
              </a:rPr>
              <a:t>These inputs are taken from a specified set of values.</a:t>
            </a:r>
          </a:p>
          <a:p>
            <a:pPr algn="just"/>
            <a:r>
              <a:rPr lang="en-US" sz="2000" b="1" dirty="0" smtClean="0">
                <a:latin typeface="Times New Roman" pitchFamily="18" charset="0"/>
                <a:cs typeface="Times New Roman" pitchFamily="18" charset="0"/>
              </a:rPr>
              <a:t>Output</a:t>
            </a:r>
            <a:endParaRPr lang="en-US" sz="2000" dirty="0" smtClean="0">
              <a:latin typeface="Times New Roman" pitchFamily="18" charset="0"/>
              <a:cs typeface="Times New Roman" pitchFamily="18" charset="0"/>
            </a:endParaRPr>
          </a:p>
          <a:p>
            <a:pPr lvl="1" algn="just">
              <a:buNone/>
            </a:pPr>
            <a:r>
              <a:rPr lang="en-US" sz="2000" dirty="0" smtClean="0">
                <a:latin typeface="Times New Roman" pitchFamily="18" charset="0"/>
                <a:cs typeface="Times New Roman" pitchFamily="18" charset="0"/>
              </a:rPr>
              <a:t>An algorithm should produce </a:t>
            </a:r>
            <a:r>
              <a:rPr lang="en-US" sz="2000" b="1" dirty="0" smtClean="0">
                <a:latin typeface="Times New Roman" pitchFamily="18" charset="0"/>
                <a:cs typeface="Times New Roman" pitchFamily="18" charset="0"/>
              </a:rPr>
              <a:t>at least one output</a:t>
            </a:r>
            <a:r>
              <a:rPr lang="en-US" sz="2000" dirty="0" smtClean="0">
                <a:latin typeface="Times New Roman" pitchFamily="18" charset="0"/>
                <a:cs typeface="Times New Roman" pitchFamily="18" charset="0"/>
              </a:rPr>
              <a:t>.</a:t>
            </a:r>
          </a:p>
          <a:p>
            <a:pPr lvl="1" algn="just">
              <a:buNone/>
            </a:pPr>
            <a:r>
              <a:rPr lang="en-US" sz="2000" dirty="0" smtClean="0">
                <a:latin typeface="Times New Roman" pitchFamily="18" charset="0"/>
                <a:cs typeface="Times New Roman" pitchFamily="18" charset="0"/>
              </a:rPr>
              <a:t>The output is the solution/result of the problem.</a:t>
            </a:r>
          </a:p>
          <a:p>
            <a:pPr algn="just"/>
            <a:r>
              <a:rPr lang="en-US" sz="2000" b="1" dirty="0" smtClean="0">
                <a:latin typeface="Times New Roman" pitchFamily="18" charset="0"/>
                <a:cs typeface="Times New Roman" pitchFamily="18" charset="0"/>
              </a:rPr>
              <a:t>Definiteness (Unambiguous)</a:t>
            </a:r>
            <a:endParaRPr lang="en-US" sz="2000" dirty="0" smtClean="0">
              <a:latin typeface="Times New Roman" pitchFamily="18" charset="0"/>
              <a:cs typeface="Times New Roman" pitchFamily="18" charset="0"/>
            </a:endParaRPr>
          </a:p>
          <a:p>
            <a:pPr lvl="1" algn="just">
              <a:buNone/>
            </a:pPr>
            <a:r>
              <a:rPr lang="en-US" sz="2000" dirty="0" smtClean="0">
                <a:latin typeface="Times New Roman" pitchFamily="18" charset="0"/>
                <a:cs typeface="Times New Roman" pitchFamily="18" charset="0"/>
              </a:rPr>
              <a:t>Each step of the algorithm must be </a:t>
            </a:r>
            <a:r>
              <a:rPr lang="en-US" sz="2000" b="1" dirty="0" smtClean="0">
                <a:latin typeface="Times New Roman" pitchFamily="18" charset="0"/>
                <a:cs typeface="Times New Roman" pitchFamily="18" charset="0"/>
              </a:rPr>
              <a:t>precisely and clearly defined</a:t>
            </a:r>
            <a:r>
              <a:rPr lang="en-US" sz="2000" dirty="0" smtClean="0">
                <a:latin typeface="Times New Roman" pitchFamily="18" charset="0"/>
                <a:cs typeface="Times New Roman" pitchFamily="18" charset="0"/>
              </a:rPr>
              <a:t>.</a:t>
            </a:r>
          </a:p>
          <a:p>
            <a:pPr lvl="1" algn="just">
              <a:buNone/>
            </a:pPr>
            <a:r>
              <a:rPr lang="en-US" sz="2000" dirty="0" smtClean="0">
                <a:latin typeface="Times New Roman" pitchFamily="18" charset="0"/>
                <a:cs typeface="Times New Roman" pitchFamily="18" charset="0"/>
              </a:rPr>
              <a:t>No room for confusion or interpretation.</a:t>
            </a:r>
          </a:p>
          <a:p>
            <a:pPr algn="just"/>
            <a:r>
              <a:rPr lang="en-US" sz="2000" b="1" dirty="0" smtClean="0">
                <a:latin typeface="Times New Roman" pitchFamily="18" charset="0"/>
                <a:cs typeface="Times New Roman" pitchFamily="18" charset="0"/>
              </a:rPr>
              <a:t>Finiteness (Termination)</a:t>
            </a:r>
            <a:endParaRPr lang="en-US" sz="2000" dirty="0" smtClean="0">
              <a:latin typeface="Times New Roman" pitchFamily="18" charset="0"/>
              <a:cs typeface="Times New Roman" pitchFamily="18" charset="0"/>
            </a:endParaRPr>
          </a:p>
          <a:p>
            <a:pPr lvl="1" algn="just">
              <a:buNone/>
            </a:pPr>
            <a:r>
              <a:rPr lang="en-US" sz="2000" dirty="0" smtClean="0">
                <a:latin typeface="Times New Roman" pitchFamily="18" charset="0"/>
                <a:cs typeface="Times New Roman" pitchFamily="18" charset="0"/>
              </a:rPr>
              <a:t>An algorithm must always </a:t>
            </a:r>
            <a:r>
              <a:rPr lang="en-US" sz="2000" b="1" dirty="0" smtClean="0">
                <a:latin typeface="Times New Roman" pitchFamily="18" charset="0"/>
                <a:cs typeface="Times New Roman" pitchFamily="18" charset="0"/>
              </a:rPr>
              <a:t>terminate after a finite number of steps</a:t>
            </a:r>
            <a:r>
              <a:rPr lang="en-US" sz="2000" dirty="0" smtClean="0">
                <a:latin typeface="Times New Roman" pitchFamily="18" charset="0"/>
                <a:cs typeface="Times New Roman" pitchFamily="18" charset="0"/>
              </a:rPr>
              <a:t>.</a:t>
            </a:r>
          </a:p>
          <a:p>
            <a:pPr lvl="1" algn="just">
              <a:buNone/>
            </a:pPr>
            <a:r>
              <a:rPr lang="en-US" sz="2000" dirty="0" smtClean="0">
                <a:latin typeface="Times New Roman" pitchFamily="18" charset="0"/>
                <a:cs typeface="Times New Roman" pitchFamily="18" charset="0"/>
              </a:rPr>
              <a:t>It should not go into an infinite loop.</a:t>
            </a:r>
          </a:p>
          <a:p>
            <a:pPr algn="just"/>
            <a:r>
              <a:rPr lang="en-US" sz="2000" b="1" dirty="0" smtClean="0">
                <a:latin typeface="Times New Roman" pitchFamily="18" charset="0"/>
                <a:cs typeface="Times New Roman" pitchFamily="18" charset="0"/>
              </a:rPr>
              <a:t>Effectiveness (Feasibility)</a:t>
            </a:r>
            <a:endParaRPr lang="en-US" sz="2000" dirty="0" smtClean="0">
              <a:latin typeface="Times New Roman" pitchFamily="18" charset="0"/>
              <a:cs typeface="Times New Roman" pitchFamily="18" charset="0"/>
            </a:endParaRPr>
          </a:p>
          <a:p>
            <a:pPr lvl="1" algn="just">
              <a:buNone/>
            </a:pPr>
            <a:r>
              <a:rPr lang="en-US" sz="2000" dirty="0" smtClean="0">
                <a:latin typeface="Times New Roman" pitchFamily="18" charset="0"/>
                <a:cs typeface="Times New Roman" pitchFamily="18" charset="0"/>
              </a:rPr>
              <a:t>Each step of the algorithm must be </a:t>
            </a:r>
            <a:r>
              <a:rPr lang="en-US" sz="2000" b="1" dirty="0" smtClean="0">
                <a:latin typeface="Times New Roman" pitchFamily="18" charset="0"/>
                <a:cs typeface="Times New Roman" pitchFamily="18" charset="0"/>
              </a:rPr>
              <a:t>basic enough</a:t>
            </a:r>
            <a:r>
              <a:rPr lang="en-US" sz="2000" dirty="0" smtClean="0">
                <a:latin typeface="Times New Roman" pitchFamily="18" charset="0"/>
                <a:cs typeface="Times New Roman" pitchFamily="18" charset="0"/>
              </a:rPr>
              <a:t> to be carried out, in principle, by a person using pencil and paper.</a:t>
            </a:r>
          </a:p>
          <a:p>
            <a:pPr lvl="1" algn="just">
              <a:buNone/>
            </a:pPr>
            <a:r>
              <a:rPr lang="en-US" sz="2000" dirty="0" smtClean="0">
                <a:latin typeface="Times New Roman" pitchFamily="18" charset="0"/>
                <a:cs typeface="Times New Roman" pitchFamily="18" charset="0"/>
              </a:rPr>
              <a:t>Computation should be feasible with available resources.</a:t>
            </a:r>
          </a:p>
          <a:p>
            <a:pPr algn="just"/>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00800"/>
          </a:xfrm>
        </p:spPr>
        <p:txBody>
          <a:bodyPr>
            <a:normAutofit fontScale="92500" lnSpcReduction="10000"/>
          </a:bodyPr>
          <a:lstStyle/>
          <a:p>
            <a:pPr algn="just" fontAlgn="base">
              <a:buNone/>
            </a:pPr>
            <a:r>
              <a:rPr lang="en-US" sz="3500" b="1" dirty="0">
                <a:solidFill>
                  <a:schemeClr val="tx2">
                    <a:lumMod val="50000"/>
                  </a:schemeClr>
                </a:solidFill>
                <a:latin typeface="Times New Roman" pitchFamily="18" charset="0"/>
                <a:cs typeface="Times New Roman" pitchFamily="18" charset="0"/>
              </a:rPr>
              <a:t>Advantages of </a:t>
            </a:r>
            <a:r>
              <a:rPr lang="en-US" sz="3500" b="1" dirty="0" smtClean="0">
                <a:solidFill>
                  <a:schemeClr val="tx2">
                    <a:lumMod val="50000"/>
                  </a:schemeClr>
                </a:solidFill>
                <a:latin typeface="Times New Roman" pitchFamily="18" charset="0"/>
                <a:cs typeface="Times New Roman" pitchFamily="18" charset="0"/>
              </a:rPr>
              <a:t>Algorithms</a:t>
            </a:r>
            <a:endParaRPr lang="en-US" sz="3500" b="1" dirty="0">
              <a:solidFill>
                <a:schemeClr val="tx2">
                  <a:lumMod val="50000"/>
                </a:schemeClr>
              </a:solidFill>
              <a:latin typeface="Times New Roman" pitchFamily="18" charset="0"/>
              <a:cs typeface="Times New Roman" pitchFamily="18" charset="0"/>
            </a:endParaRPr>
          </a:p>
          <a:p>
            <a:pPr algn="just" fontAlgn="base"/>
            <a:r>
              <a:rPr lang="en-US" sz="2900" dirty="0">
                <a:latin typeface="Times New Roman" pitchFamily="18" charset="0"/>
                <a:cs typeface="Times New Roman" pitchFamily="18" charset="0"/>
              </a:rPr>
              <a:t>It is easy to understand.</a:t>
            </a:r>
          </a:p>
          <a:p>
            <a:pPr algn="just" fontAlgn="base"/>
            <a:r>
              <a:rPr lang="en-US" sz="2900" dirty="0">
                <a:latin typeface="Times New Roman" pitchFamily="18" charset="0"/>
                <a:cs typeface="Times New Roman" pitchFamily="18" charset="0"/>
              </a:rPr>
              <a:t>An algorithm is a step-wise representation of a solution to a given problem.</a:t>
            </a:r>
          </a:p>
          <a:p>
            <a:pPr algn="just" fontAlgn="base"/>
            <a:r>
              <a:rPr lang="en-US" sz="2900" dirty="0">
                <a:latin typeface="Times New Roman" pitchFamily="18" charset="0"/>
                <a:cs typeface="Times New Roman" pitchFamily="18" charset="0"/>
              </a:rPr>
              <a:t>In an Algorithm the problem is broken down into smaller pieces or steps hence, it is easier for the programmer to convert it into an actual program.</a:t>
            </a:r>
          </a:p>
          <a:p>
            <a:pPr algn="just" fontAlgn="base">
              <a:buNone/>
            </a:pPr>
            <a:r>
              <a:rPr lang="en-US" sz="3500" b="1" dirty="0">
                <a:solidFill>
                  <a:schemeClr val="tx2">
                    <a:lumMod val="50000"/>
                  </a:schemeClr>
                </a:solidFill>
                <a:latin typeface="Times New Roman" pitchFamily="18" charset="0"/>
                <a:cs typeface="Times New Roman" pitchFamily="18" charset="0"/>
              </a:rPr>
              <a:t>Disadvantages of </a:t>
            </a:r>
            <a:r>
              <a:rPr lang="en-US" sz="3500" b="1" dirty="0" smtClean="0">
                <a:solidFill>
                  <a:schemeClr val="tx2">
                    <a:lumMod val="50000"/>
                  </a:schemeClr>
                </a:solidFill>
                <a:latin typeface="Times New Roman" pitchFamily="18" charset="0"/>
                <a:cs typeface="Times New Roman" pitchFamily="18" charset="0"/>
              </a:rPr>
              <a:t>Algorithms</a:t>
            </a:r>
            <a:endParaRPr lang="en-US" sz="3500" b="1" dirty="0">
              <a:solidFill>
                <a:schemeClr val="tx2">
                  <a:lumMod val="50000"/>
                </a:schemeClr>
              </a:solidFill>
              <a:latin typeface="Times New Roman" pitchFamily="18" charset="0"/>
              <a:cs typeface="Times New Roman" pitchFamily="18" charset="0"/>
            </a:endParaRPr>
          </a:p>
          <a:p>
            <a:pPr algn="just" fontAlgn="base"/>
            <a:r>
              <a:rPr lang="en-US" sz="2900" dirty="0">
                <a:latin typeface="Times New Roman" pitchFamily="18" charset="0"/>
                <a:cs typeface="Times New Roman" pitchFamily="18" charset="0"/>
              </a:rPr>
              <a:t>Writing an algorithm takes a long time so it is time-consuming.</a:t>
            </a:r>
          </a:p>
          <a:p>
            <a:pPr algn="just" fontAlgn="base"/>
            <a:r>
              <a:rPr lang="en-US" sz="2900" dirty="0">
                <a:latin typeface="Times New Roman" pitchFamily="18" charset="0"/>
                <a:cs typeface="Times New Roman" pitchFamily="18" charset="0"/>
              </a:rPr>
              <a:t>Understanding complex logic through algorithms can be very difficult.</a:t>
            </a:r>
          </a:p>
          <a:p>
            <a:pPr algn="just" fontAlgn="base"/>
            <a:r>
              <a:rPr lang="en-US" sz="2900" dirty="0">
                <a:latin typeface="Times New Roman" pitchFamily="18" charset="0"/>
                <a:cs typeface="Times New Roman" pitchFamily="18" charset="0"/>
              </a:rPr>
              <a:t>Branching and Looping statements are difficult to show in </a:t>
            </a:r>
            <a:r>
              <a:rPr lang="en-US" sz="2900" dirty="0" smtClean="0">
                <a:latin typeface="Times New Roman" pitchFamily="18" charset="0"/>
                <a:cs typeface="Times New Roman" pitchFamily="18" charset="0"/>
              </a:rPr>
              <a:t>Algorithms.</a:t>
            </a:r>
            <a:endParaRPr lang="en-US" sz="2900"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2">
                    <a:lumMod val="50000"/>
                  </a:schemeClr>
                </a:solidFill>
                <a:latin typeface="Times New Roman" pitchFamily="18" charset="0"/>
                <a:cs typeface="Times New Roman" pitchFamily="18" charset="0"/>
              </a:rPr>
              <a:t>Algorithm to prepare a tea</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458200" cy="4525963"/>
          </a:xfrm>
        </p:spPr>
        <p:txBody>
          <a:bodyPr>
            <a:normAutofit/>
          </a:bodyPr>
          <a:lstStyle/>
          <a:p>
            <a:pPr>
              <a:buNone/>
            </a:pPr>
            <a:r>
              <a:rPr lang="en-US" sz="2700" dirty="0" smtClean="0">
                <a:latin typeface="Times New Roman" pitchFamily="18" charset="0"/>
                <a:cs typeface="Times New Roman" pitchFamily="18" charset="0"/>
              </a:rPr>
              <a:t>Step 1: Start</a:t>
            </a:r>
          </a:p>
          <a:p>
            <a:pPr>
              <a:buNone/>
            </a:pPr>
            <a:r>
              <a:rPr lang="en-US" sz="2700" dirty="0" smtClean="0">
                <a:latin typeface="Times New Roman" pitchFamily="18" charset="0"/>
                <a:cs typeface="Times New Roman" pitchFamily="18" charset="0"/>
              </a:rPr>
              <a:t>Step 2: Get the ingredients WATER, MILK, SUGAR, TEA </a:t>
            </a:r>
          </a:p>
          <a:p>
            <a:pPr>
              <a:buNone/>
            </a:pPr>
            <a:r>
              <a:rPr lang="en-US" sz="2700" dirty="0" smtClean="0">
                <a:latin typeface="Times New Roman" pitchFamily="18" charset="0"/>
                <a:cs typeface="Times New Roman" pitchFamily="18" charset="0"/>
              </a:rPr>
              <a:t>Step 3: Boil the WATER and add TEA POWDER </a:t>
            </a:r>
          </a:p>
          <a:p>
            <a:pPr>
              <a:buNone/>
            </a:pPr>
            <a:r>
              <a:rPr lang="en-US" sz="2700" dirty="0" smtClean="0">
                <a:latin typeface="Times New Roman" pitchFamily="18" charset="0"/>
                <a:cs typeface="Times New Roman" pitchFamily="18" charset="0"/>
              </a:rPr>
              <a:t>Step 4: Add SUGAR and pour MILK </a:t>
            </a:r>
          </a:p>
          <a:p>
            <a:pPr>
              <a:buNone/>
            </a:pPr>
            <a:r>
              <a:rPr lang="en-US" sz="2700" dirty="0" smtClean="0">
                <a:latin typeface="Times New Roman" pitchFamily="18" charset="0"/>
                <a:cs typeface="Times New Roman" pitchFamily="18" charset="0"/>
              </a:rPr>
              <a:t>Step 5: Stir well </a:t>
            </a:r>
          </a:p>
          <a:p>
            <a:pPr>
              <a:buNone/>
            </a:pPr>
            <a:r>
              <a:rPr lang="en-US" sz="2700" dirty="0" smtClean="0">
                <a:latin typeface="Times New Roman" pitchFamily="18" charset="0"/>
                <a:cs typeface="Times New Roman" pitchFamily="18" charset="0"/>
              </a:rPr>
              <a:t>Step 6: Strain into cup </a:t>
            </a:r>
          </a:p>
          <a:p>
            <a:pPr>
              <a:buNone/>
            </a:pPr>
            <a:r>
              <a:rPr lang="en-US" sz="2700" dirty="0" smtClean="0">
                <a:latin typeface="Times New Roman" pitchFamily="18" charset="0"/>
                <a:cs typeface="Times New Roman" pitchFamily="18" charset="0"/>
              </a:rPr>
              <a:t>Step 7: A CUP OF TEA is ready to drink </a:t>
            </a:r>
          </a:p>
          <a:p>
            <a:pPr>
              <a:buNone/>
            </a:pPr>
            <a:r>
              <a:rPr lang="en-US" sz="2700" dirty="0" smtClean="0">
                <a:latin typeface="Times New Roman" pitchFamily="18" charset="0"/>
                <a:cs typeface="Times New Roman" pitchFamily="18" charset="0"/>
              </a:rPr>
              <a:t>Step 8: Stop</a:t>
            </a:r>
            <a:endParaRPr lang="en-US" sz="27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chemeClr val="tx2">
                    <a:lumMod val="50000"/>
                  </a:schemeClr>
                </a:solidFill>
                <a:latin typeface="Times New Roman" pitchFamily="18" charset="0"/>
                <a:cs typeface="Times New Roman" pitchFamily="18" charset="0"/>
              </a:rPr>
              <a:t>Algorithm to find maximum of three numbers</a:t>
            </a:r>
            <a:endParaRPr lang="en-US" b="1" dirty="0">
              <a:solidFill>
                <a:schemeClr val="tx2">
                  <a:lumMod val="50000"/>
                </a:schemeClr>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US" sz="2700" dirty="0" smtClean="0">
                <a:latin typeface="Times New Roman" pitchFamily="18" charset="0"/>
                <a:cs typeface="Times New Roman" pitchFamily="18" charset="0"/>
              </a:rPr>
              <a:t>Step 1: Start </a:t>
            </a:r>
          </a:p>
          <a:p>
            <a:pPr marL="0" indent="0">
              <a:buNone/>
            </a:pPr>
            <a:r>
              <a:rPr lang="en-US" sz="2700" dirty="0" smtClean="0">
                <a:latin typeface="Times New Roman" pitchFamily="18" charset="0"/>
                <a:cs typeface="Times New Roman" pitchFamily="18" charset="0"/>
              </a:rPr>
              <a:t>Step 2: Read the three numbers, say A, B and C  </a:t>
            </a:r>
          </a:p>
          <a:p>
            <a:pPr marL="0" indent="0">
              <a:buNone/>
            </a:pPr>
            <a:r>
              <a:rPr lang="en-US" sz="2700" dirty="0" smtClean="0">
                <a:latin typeface="Times New Roman" pitchFamily="18" charset="0"/>
                <a:cs typeface="Times New Roman" pitchFamily="18" charset="0"/>
              </a:rPr>
              <a:t>Step 3: Check whether A is greater than B and C. If, so 	display A is biggest number and Stop </a:t>
            </a:r>
          </a:p>
          <a:p>
            <a:pPr marL="0" indent="0">
              <a:buNone/>
            </a:pPr>
            <a:r>
              <a:rPr lang="en-US" sz="2700" dirty="0" smtClean="0">
                <a:latin typeface="Times New Roman" pitchFamily="18" charset="0"/>
                <a:cs typeface="Times New Roman" pitchFamily="18" charset="0"/>
              </a:rPr>
              <a:t>Step 4: Otherwise, check whether B is greater than C. If, 	so display B is the biggest number and stop. </a:t>
            </a:r>
          </a:p>
          <a:p>
            <a:pPr marL="0" indent="0">
              <a:buNone/>
            </a:pPr>
            <a:r>
              <a:rPr lang="en-US" sz="2700" dirty="0" smtClean="0">
                <a:latin typeface="Times New Roman" pitchFamily="18" charset="0"/>
                <a:cs typeface="Times New Roman" pitchFamily="18" charset="0"/>
              </a:rPr>
              <a:t>Step 5: Otherwise, display C is the biggest number </a:t>
            </a:r>
          </a:p>
          <a:p>
            <a:pPr marL="0" indent="0">
              <a:buNone/>
            </a:pPr>
            <a:r>
              <a:rPr lang="en-US" sz="2700" dirty="0" smtClean="0">
                <a:latin typeface="Times New Roman" pitchFamily="18" charset="0"/>
                <a:cs typeface="Times New Roman" pitchFamily="18" charset="0"/>
              </a:rPr>
              <a:t>Step 6: Stop</a:t>
            </a:r>
            <a:endParaRPr lang="en-US" sz="27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1950</Words>
  <Application>Microsoft Office PowerPoint</Application>
  <PresentationFormat>On-screen Show (4:3)</PresentationFormat>
  <Paragraphs>272</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Loader</vt:lpstr>
      <vt:lpstr>Types of Loader</vt:lpstr>
      <vt:lpstr>Linker</vt:lpstr>
      <vt:lpstr>Types of Linking</vt:lpstr>
      <vt:lpstr>Algorithm</vt:lpstr>
      <vt:lpstr>Characteristics of an Algorithm  </vt:lpstr>
      <vt:lpstr>Slide 7</vt:lpstr>
      <vt:lpstr>Algorithm to prepare a tea</vt:lpstr>
      <vt:lpstr>Algorithm to find maximum of three numbers</vt:lpstr>
      <vt:lpstr>Calculating cut-off mark for N students</vt:lpstr>
      <vt:lpstr>Flowchart</vt:lpstr>
      <vt:lpstr>flowchart can aid in any of these tasks</vt:lpstr>
      <vt:lpstr>Benefits of Flowcharts</vt:lpstr>
      <vt:lpstr>Symbols used in flowchart</vt:lpstr>
      <vt:lpstr>Flowchart to find average of 3 numbers</vt:lpstr>
      <vt:lpstr>Pseudocode</vt:lpstr>
      <vt:lpstr>Algorithm vs Pseudocode</vt:lpstr>
      <vt:lpstr>Pseudocode to prepare a cup of tea</vt:lpstr>
      <vt:lpstr>Pseudo code to find largest number in a list of N numbers</vt:lpstr>
      <vt:lpstr>Factorial of a number</vt:lpstr>
      <vt:lpstr>Flowchart(Factorial of a number)</vt:lpstr>
      <vt:lpstr>Structure of C Programs</vt:lpstr>
      <vt:lpstr>Writing and executing the first C program</vt:lpstr>
      <vt:lpstr>Syntax and Logical Error</vt:lpstr>
      <vt:lpstr>Components of C Language…</vt:lpstr>
      <vt:lpstr>Components of C Language</vt:lpstr>
      <vt:lpstr>Standard I/O in C </vt:lpstr>
      <vt:lpstr>Fundamental Data Types</vt:lpstr>
      <vt:lpstr>Variables and memory locations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Loader</dc:title>
  <dc:creator>Meher</dc:creator>
  <cp:lastModifiedBy>Meher</cp:lastModifiedBy>
  <cp:revision>54</cp:revision>
  <dcterms:created xsi:type="dcterms:W3CDTF">2025-09-13T14:04:59Z</dcterms:created>
  <dcterms:modified xsi:type="dcterms:W3CDTF">2025-09-14T15:13:44Z</dcterms:modified>
</cp:coreProperties>
</file>