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FFEFD1"/>
            </a:gs>
            <a:gs pos="7000">
              <a:schemeClr val="accent6">
                <a:lumMod val="75000"/>
              </a:schemeClr>
            </a:gs>
            <a:gs pos="28000">
              <a:schemeClr val="accent6">
                <a:lumMod val="75000"/>
              </a:schemeClr>
            </a:gs>
            <a:gs pos="56000">
              <a:schemeClr val="accent6">
                <a:lumMod val="60000"/>
                <a:lumOff val="40000"/>
              </a:schemeClr>
            </a:gs>
            <a:gs pos="93000">
              <a:schemeClr val="accent6">
                <a:lumMod val="40000"/>
                <a:lumOff val="60000"/>
              </a:schemeClr>
            </a:gs>
            <a:gs pos="93000">
              <a:schemeClr val="accent6">
                <a:lumMod val="40000"/>
                <a:lumOff val="60000"/>
              </a:schemeClr>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16175"/>
            <a:ext cx="8229600" cy="1470025"/>
          </a:xfrm>
        </p:spPr>
        <p:txBody>
          <a:bodyPr>
            <a:noAutofit/>
          </a:bodyPr>
          <a:lstStyle/>
          <a:p>
            <a:r>
              <a:rPr lang="en-US" sz="11500" dirty="0" smtClean="0">
                <a:solidFill>
                  <a:schemeClr val="tx2">
                    <a:lumMod val="50000"/>
                  </a:schemeClr>
                </a:solidFill>
                <a:latin typeface="Arial Black" pitchFamily="34" charset="0"/>
              </a:rPr>
              <a:t>Functions</a:t>
            </a:r>
            <a:endParaRPr lang="en-US" sz="11500" dirty="0">
              <a:solidFill>
                <a:schemeClr val="tx2">
                  <a:lumMod val="50000"/>
                </a:schemeClr>
              </a:solidFill>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4525963"/>
          </a:xfrm>
        </p:spPr>
        <p:txBody>
          <a:bodyPr>
            <a:noAutofit/>
          </a:bodyPr>
          <a:lstStyle/>
          <a:p>
            <a:pPr algn="ctr">
              <a:spcBef>
                <a:spcPts val="0"/>
              </a:spcBef>
              <a:buNone/>
            </a:pPr>
            <a:r>
              <a:rPr lang="en-US" sz="4800" b="1" dirty="0" smtClean="0">
                <a:solidFill>
                  <a:schemeClr val="tx2">
                    <a:lumMod val="50000"/>
                  </a:schemeClr>
                </a:solidFill>
                <a:latin typeface="NSimSun" pitchFamily="49" charset="-122"/>
                <a:ea typeface="NSimSun" pitchFamily="49" charset="-122"/>
              </a:rPr>
              <a:t>Introduction to functions</a:t>
            </a:r>
          </a:p>
          <a:p>
            <a:pPr algn="ctr">
              <a:spcBef>
                <a:spcPts val="0"/>
              </a:spcBef>
              <a:buNone/>
            </a:pPr>
            <a:r>
              <a:rPr lang="en-US" sz="4800" b="1" dirty="0" smtClean="0">
                <a:solidFill>
                  <a:schemeClr val="tx2">
                    <a:lumMod val="50000"/>
                  </a:schemeClr>
                </a:solidFill>
                <a:latin typeface="NSimSun" pitchFamily="49" charset="-122"/>
                <a:ea typeface="NSimSun" pitchFamily="49" charset="-122"/>
              </a:rPr>
              <a:t>Library functions</a:t>
            </a:r>
          </a:p>
          <a:p>
            <a:pPr algn="ctr">
              <a:spcBef>
                <a:spcPts val="0"/>
              </a:spcBef>
              <a:buNone/>
            </a:pPr>
            <a:r>
              <a:rPr lang="en-US" sz="4800" b="1" dirty="0" smtClean="0">
                <a:solidFill>
                  <a:schemeClr val="tx2">
                    <a:lumMod val="50000"/>
                  </a:schemeClr>
                </a:solidFill>
                <a:latin typeface="NSimSun" pitchFamily="49" charset="-122"/>
                <a:ea typeface="NSimSun" pitchFamily="49" charset="-122"/>
              </a:rPr>
              <a:t>User Defined functions</a:t>
            </a:r>
          </a:p>
          <a:p>
            <a:pPr algn="ctr">
              <a:spcBef>
                <a:spcPts val="0"/>
              </a:spcBef>
              <a:buNone/>
            </a:pPr>
            <a:r>
              <a:rPr lang="en-US" sz="4800" b="1" dirty="0" smtClean="0">
                <a:solidFill>
                  <a:schemeClr val="tx2">
                    <a:lumMod val="50000"/>
                  </a:schemeClr>
                </a:solidFill>
                <a:latin typeface="NSimSun" pitchFamily="49" charset="-122"/>
                <a:ea typeface="NSimSun" pitchFamily="49" charset="-122"/>
              </a:rPr>
              <a:t>Passing parameters</a:t>
            </a:r>
          </a:p>
          <a:p>
            <a:pPr algn="ctr">
              <a:spcBef>
                <a:spcPts val="0"/>
              </a:spcBef>
              <a:buNone/>
            </a:pPr>
            <a:r>
              <a:rPr lang="en-US" sz="4800" b="1" dirty="0" smtClean="0">
                <a:solidFill>
                  <a:schemeClr val="tx2">
                    <a:lumMod val="50000"/>
                  </a:schemeClr>
                </a:solidFill>
                <a:latin typeface="NSimSun" pitchFamily="49" charset="-122"/>
                <a:ea typeface="NSimSun" pitchFamily="49" charset="-122"/>
              </a:rPr>
              <a:t>Call </a:t>
            </a:r>
            <a:r>
              <a:rPr lang="en-US" sz="4800" b="1" dirty="0" smtClean="0">
                <a:solidFill>
                  <a:schemeClr val="tx2">
                    <a:lumMod val="50000"/>
                  </a:schemeClr>
                </a:solidFill>
                <a:latin typeface="NSimSun" pitchFamily="49" charset="-122"/>
                <a:ea typeface="NSimSun" pitchFamily="49" charset="-122"/>
              </a:rPr>
              <a:t>by </a:t>
            </a:r>
            <a:r>
              <a:rPr lang="en-US" sz="4800" b="1" dirty="0" smtClean="0">
                <a:solidFill>
                  <a:schemeClr val="tx2">
                    <a:lumMod val="50000"/>
                  </a:schemeClr>
                </a:solidFill>
                <a:latin typeface="NSimSun" pitchFamily="49" charset="-122"/>
                <a:ea typeface="NSimSun" pitchFamily="49" charset="-122"/>
              </a:rPr>
              <a:t>value</a:t>
            </a:r>
          </a:p>
          <a:p>
            <a:pPr algn="ctr">
              <a:spcBef>
                <a:spcPts val="0"/>
              </a:spcBef>
              <a:buNone/>
            </a:pPr>
            <a:r>
              <a:rPr lang="en-US" sz="4800" b="1" dirty="0" smtClean="0">
                <a:solidFill>
                  <a:schemeClr val="tx2">
                    <a:lumMod val="50000"/>
                  </a:schemeClr>
                </a:solidFill>
                <a:latin typeface="NSimSun" pitchFamily="49" charset="-122"/>
                <a:ea typeface="NSimSun" pitchFamily="49" charset="-122"/>
              </a:rPr>
              <a:t>Call </a:t>
            </a:r>
            <a:r>
              <a:rPr lang="en-US" sz="4800" b="1" dirty="0" smtClean="0">
                <a:solidFill>
                  <a:schemeClr val="tx2">
                    <a:lumMod val="50000"/>
                  </a:schemeClr>
                </a:solidFill>
                <a:latin typeface="NSimSun" pitchFamily="49" charset="-122"/>
                <a:ea typeface="NSimSun" pitchFamily="49" charset="-122"/>
              </a:rPr>
              <a:t>by </a:t>
            </a:r>
            <a:r>
              <a:rPr lang="en-US" sz="4800" b="1" dirty="0" smtClean="0">
                <a:solidFill>
                  <a:schemeClr val="tx2">
                    <a:lumMod val="50000"/>
                  </a:schemeClr>
                </a:solidFill>
                <a:latin typeface="NSimSun" pitchFamily="49" charset="-122"/>
                <a:ea typeface="NSimSun" pitchFamily="49" charset="-122"/>
              </a:rPr>
              <a:t>reference</a:t>
            </a:r>
          </a:p>
          <a:p>
            <a:pPr algn="ctr">
              <a:spcBef>
                <a:spcPts val="0"/>
              </a:spcBef>
              <a:buNone/>
            </a:pPr>
            <a:r>
              <a:rPr lang="en-US" sz="4800" b="1" dirty="0" smtClean="0">
                <a:solidFill>
                  <a:schemeClr val="tx2">
                    <a:lumMod val="50000"/>
                  </a:schemeClr>
                </a:solidFill>
                <a:latin typeface="NSimSun" pitchFamily="49" charset="-122"/>
                <a:ea typeface="NSimSun" pitchFamily="49" charset="-122"/>
              </a:rPr>
              <a:t>Introduction to Array</a:t>
            </a:r>
          </a:p>
          <a:p>
            <a:pPr algn="ctr">
              <a:spcBef>
                <a:spcPts val="0"/>
              </a:spcBef>
              <a:buNone/>
            </a:pPr>
            <a:r>
              <a:rPr lang="en-US" sz="4800" b="1" dirty="0" smtClean="0">
                <a:solidFill>
                  <a:schemeClr val="tx2">
                    <a:lumMod val="50000"/>
                  </a:schemeClr>
                </a:solidFill>
                <a:latin typeface="NSimSun" pitchFamily="49" charset="-122"/>
                <a:ea typeface="NSimSun" pitchFamily="49" charset="-122"/>
              </a:rPr>
              <a:t>Functions </a:t>
            </a:r>
            <a:r>
              <a:rPr lang="en-US" sz="4800" b="1" dirty="0" smtClean="0">
                <a:solidFill>
                  <a:schemeClr val="tx2">
                    <a:lumMod val="50000"/>
                  </a:schemeClr>
                </a:solidFill>
                <a:latin typeface="NSimSun" pitchFamily="49" charset="-122"/>
                <a:ea typeface="NSimSun" pitchFamily="49" charset="-122"/>
              </a:rPr>
              <a:t>with </a:t>
            </a:r>
            <a:r>
              <a:rPr lang="en-US" sz="4800" b="1" dirty="0" smtClean="0">
                <a:solidFill>
                  <a:schemeClr val="tx2">
                    <a:lumMod val="50000"/>
                  </a:schemeClr>
                </a:solidFill>
                <a:latin typeface="NSimSun" pitchFamily="49" charset="-122"/>
                <a:ea typeface="NSimSun" pitchFamily="49" charset="-122"/>
              </a:rPr>
              <a:t>array</a:t>
            </a:r>
          </a:p>
          <a:p>
            <a:pPr algn="ctr">
              <a:spcBef>
                <a:spcPts val="0"/>
              </a:spcBef>
              <a:buNone/>
            </a:pPr>
            <a:r>
              <a:rPr lang="en-US" sz="4800" b="1" dirty="0" smtClean="0">
                <a:solidFill>
                  <a:schemeClr val="tx2">
                    <a:lumMod val="50000"/>
                  </a:schemeClr>
                </a:solidFill>
                <a:latin typeface="NSimSun" pitchFamily="49" charset="-122"/>
                <a:ea typeface="NSimSun" pitchFamily="49" charset="-122"/>
              </a:rPr>
              <a:t>Recursive </a:t>
            </a:r>
            <a:r>
              <a:rPr lang="en-US" sz="4800" b="1" dirty="0" smtClean="0">
                <a:solidFill>
                  <a:schemeClr val="tx2">
                    <a:lumMod val="50000"/>
                  </a:schemeClr>
                </a:solidFill>
                <a:latin typeface="NSimSun" pitchFamily="49" charset="-122"/>
                <a:ea typeface="NSimSun" pitchFamily="49" charset="-122"/>
              </a:rPr>
              <a:t>functions</a:t>
            </a:r>
            <a:endParaRPr lang="en-US" sz="4800" b="1" dirty="0">
              <a:solidFill>
                <a:schemeClr val="tx2">
                  <a:lumMod val="50000"/>
                </a:schemeClr>
              </a:solidFill>
              <a:latin typeface="NSimSun" pitchFamily="49" charset="-122"/>
              <a:ea typeface="NSimSun"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92162"/>
          </a:xfrm>
        </p:spPr>
        <p:txBody>
          <a:bodyPr/>
          <a:lstStyle/>
          <a:p>
            <a:r>
              <a:rPr lang="en-US" b="1" dirty="0" smtClean="0">
                <a:latin typeface="Book Antiqua" pitchFamily="18" charset="0"/>
              </a:rPr>
              <a:t>Functions / Modules</a:t>
            </a:r>
            <a:endParaRPr lang="en-US" b="1" dirty="0">
              <a:latin typeface="Book Antiqua" pitchFamily="18" charset="0"/>
            </a:endParaRPr>
          </a:p>
        </p:txBody>
      </p:sp>
      <p:sp>
        <p:nvSpPr>
          <p:cNvPr id="3" name="Content Placeholder 2"/>
          <p:cNvSpPr>
            <a:spLocks noGrp="1"/>
          </p:cNvSpPr>
          <p:nvPr>
            <p:ph idx="1"/>
          </p:nvPr>
        </p:nvSpPr>
        <p:spPr>
          <a:xfrm>
            <a:off x="228600" y="609600"/>
            <a:ext cx="8610600" cy="5943600"/>
          </a:xfrm>
        </p:spPr>
        <p:txBody>
          <a:bodyPr>
            <a:noAutofit/>
          </a:bodyPr>
          <a:lstStyle/>
          <a:p>
            <a:pPr marL="0" indent="0" algn="just">
              <a:spcBef>
                <a:spcPts val="0"/>
              </a:spcBef>
              <a:buNone/>
            </a:pPr>
            <a:r>
              <a:rPr lang="en-US" sz="2250" dirty="0" smtClean="0">
                <a:latin typeface="Times New Roman" pitchFamily="18" charset="0"/>
                <a:cs typeface="Times New Roman" pitchFamily="18" charset="0"/>
              </a:rPr>
              <a:t>A function </a:t>
            </a:r>
            <a:r>
              <a:rPr lang="en-US" sz="2250" dirty="0" smtClean="0">
                <a:latin typeface="Times New Roman" pitchFamily="18" charset="0"/>
                <a:cs typeface="Times New Roman" pitchFamily="18" charset="0"/>
              </a:rPr>
              <a:t>is a self-contained program segment that carries out some specific, well-defined task. Every C program consists of one or more </a:t>
            </a:r>
            <a:r>
              <a:rPr lang="en-US" sz="2250" dirty="0" smtClean="0">
                <a:latin typeface="Times New Roman" pitchFamily="18" charset="0"/>
                <a:cs typeface="Times New Roman" pitchFamily="18" charset="0"/>
              </a:rPr>
              <a:t>functions. </a:t>
            </a:r>
            <a:r>
              <a:rPr lang="en-US" sz="2250" dirty="0" smtClean="0">
                <a:latin typeface="Times New Roman" pitchFamily="18" charset="0"/>
                <a:cs typeface="Times New Roman" pitchFamily="18" charset="0"/>
              </a:rPr>
              <a:t>One of these functions must be called </a:t>
            </a:r>
            <a:r>
              <a:rPr lang="en-US" sz="2250" dirty="0" smtClean="0">
                <a:latin typeface="Times New Roman" pitchFamily="18" charset="0"/>
                <a:cs typeface="Times New Roman" pitchFamily="18" charset="0"/>
              </a:rPr>
              <a:t>main and </a:t>
            </a:r>
            <a:r>
              <a:rPr lang="en-US" sz="2250" dirty="0" smtClean="0">
                <a:latin typeface="Times New Roman" pitchFamily="18" charset="0"/>
                <a:cs typeface="Times New Roman" pitchFamily="18" charset="0"/>
              </a:rPr>
              <a:t>Execution of the program </a:t>
            </a:r>
            <a:r>
              <a:rPr lang="en-US" sz="2250" dirty="0" smtClean="0">
                <a:latin typeface="Times New Roman" pitchFamily="18" charset="0"/>
                <a:cs typeface="Times New Roman" pitchFamily="18" charset="0"/>
              </a:rPr>
              <a:t>always </a:t>
            </a:r>
            <a:r>
              <a:rPr lang="en-US" sz="2250" dirty="0" smtClean="0">
                <a:latin typeface="Times New Roman" pitchFamily="18" charset="0"/>
                <a:cs typeface="Times New Roman" pitchFamily="18" charset="0"/>
              </a:rPr>
              <a:t>begin by carrying out the instructions in main. Additional functions will be subordinate to main, and perhaps to one </a:t>
            </a:r>
            <a:r>
              <a:rPr lang="en-US" sz="2250" dirty="0" smtClean="0">
                <a:latin typeface="Times New Roman" pitchFamily="18" charset="0"/>
                <a:cs typeface="Times New Roman" pitchFamily="18" charset="0"/>
              </a:rPr>
              <a:t>another.</a:t>
            </a:r>
          </a:p>
          <a:p>
            <a:pPr marL="0" indent="0" algn="just">
              <a:spcBef>
                <a:spcPts val="0"/>
              </a:spcBef>
              <a:buNone/>
            </a:pPr>
            <a:r>
              <a:rPr lang="en-US" sz="2250" dirty="0" smtClean="0">
                <a:latin typeface="Times New Roman" pitchFamily="18" charset="0"/>
                <a:cs typeface="Times New Roman" pitchFamily="18" charset="0"/>
              </a:rPr>
              <a:t>If </a:t>
            </a:r>
            <a:r>
              <a:rPr lang="en-US" sz="2250" dirty="0" smtClean="0">
                <a:latin typeface="Times New Roman" pitchFamily="18" charset="0"/>
                <a:cs typeface="Times New Roman" pitchFamily="18" charset="0"/>
              </a:rPr>
              <a:t>a program contains multiple </a:t>
            </a:r>
            <a:r>
              <a:rPr lang="en-US" sz="2250" dirty="0" smtClean="0">
                <a:latin typeface="Times New Roman" pitchFamily="18" charset="0"/>
                <a:cs typeface="Times New Roman" pitchFamily="18" charset="0"/>
              </a:rPr>
              <a:t>functions</a:t>
            </a:r>
            <a:r>
              <a:rPr lang="en-US" sz="2250" dirty="0" smtClean="0">
                <a:latin typeface="Times New Roman" pitchFamily="18" charset="0"/>
                <a:cs typeface="Times New Roman" pitchFamily="18" charset="0"/>
              </a:rPr>
              <a:t>, their definitions may appear in any order, though they must be independent of one another. That is, one function definition cannot be embedded within another. </a:t>
            </a:r>
            <a:endParaRPr lang="en-US" sz="2250" dirty="0" smtClean="0">
              <a:latin typeface="Times New Roman" pitchFamily="18" charset="0"/>
              <a:cs typeface="Times New Roman" pitchFamily="18" charset="0"/>
            </a:endParaRPr>
          </a:p>
          <a:p>
            <a:pPr marL="0" indent="0" algn="just">
              <a:spcBef>
                <a:spcPts val="0"/>
              </a:spcBef>
              <a:buNone/>
            </a:pPr>
            <a:r>
              <a:rPr lang="en-US" sz="2250" dirty="0" smtClean="0">
                <a:latin typeface="Times New Roman" pitchFamily="18" charset="0"/>
                <a:cs typeface="Times New Roman" pitchFamily="18" charset="0"/>
              </a:rPr>
              <a:t>A function will carry out its intended action whenever it is accessed </a:t>
            </a:r>
            <a:r>
              <a:rPr lang="en-US" sz="2250" dirty="0" smtClean="0">
                <a:latin typeface="Times New Roman" pitchFamily="18" charset="0"/>
                <a:cs typeface="Times New Roman" pitchFamily="18" charset="0"/>
              </a:rPr>
              <a:t>from </a:t>
            </a:r>
            <a:r>
              <a:rPr lang="en-US" sz="2250" dirty="0" smtClean="0">
                <a:latin typeface="Times New Roman" pitchFamily="18" charset="0"/>
                <a:cs typeface="Times New Roman" pitchFamily="18" charset="0"/>
              </a:rPr>
              <a:t>some other portion of the program. The same function can be accessed from several </a:t>
            </a:r>
            <a:r>
              <a:rPr lang="en-US" sz="2250" dirty="0" smtClean="0">
                <a:latin typeface="Times New Roman" pitchFamily="18" charset="0"/>
                <a:cs typeface="Times New Roman" pitchFamily="18" charset="0"/>
              </a:rPr>
              <a:t>different places </a:t>
            </a:r>
            <a:r>
              <a:rPr lang="en-US" sz="2250" dirty="0" smtClean="0">
                <a:latin typeface="Times New Roman" pitchFamily="18" charset="0"/>
                <a:cs typeface="Times New Roman" pitchFamily="18" charset="0"/>
              </a:rPr>
              <a:t>within a program. Once the function has carried out its intended action, control will be returned to the point from which the function was accessed</a:t>
            </a:r>
            <a:r>
              <a:rPr lang="en-US" sz="2250" dirty="0" smtClean="0">
                <a:latin typeface="Times New Roman" pitchFamily="18" charset="0"/>
                <a:cs typeface="Times New Roman" pitchFamily="18" charset="0"/>
              </a:rPr>
              <a:t>.</a:t>
            </a:r>
          </a:p>
          <a:p>
            <a:pPr marL="0" indent="0" algn="just">
              <a:spcBef>
                <a:spcPts val="0"/>
              </a:spcBef>
              <a:buNone/>
            </a:pPr>
            <a:r>
              <a:rPr lang="en-US" sz="2250" dirty="0" smtClean="0">
                <a:latin typeface="Times New Roman" pitchFamily="18" charset="0"/>
                <a:cs typeface="Times New Roman" pitchFamily="18" charset="0"/>
              </a:rPr>
              <a:t>Function process </a:t>
            </a:r>
            <a:r>
              <a:rPr lang="en-US" sz="2250" dirty="0" smtClean="0">
                <a:latin typeface="Times New Roman" pitchFamily="18" charset="0"/>
                <a:cs typeface="Times New Roman" pitchFamily="18" charset="0"/>
              </a:rPr>
              <a:t>information that is passed to it </a:t>
            </a:r>
            <a:r>
              <a:rPr lang="en-US" sz="2250" dirty="0" smtClean="0">
                <a:latin typeface="Times New Roman" pitchFamily="18" charset="0"/>
                <a:cs typeface="Times New Roman" pitchFamily="18" charset="0"/>
              </a:rPr>
              <a:t>from </a:t>
            </a:r>
            <a:r>
              <a:rPr lang="en-US" sz="2250" dirty="0" smtClean="0">
                <a:latin typeface="Times New Roman" pitchFamily="18" charset="0"/>
                <a:cs typeface="Times New Roman" pitchFamily="18" charset="0"/>
              </a:rPr>
              <a:t>the calling portion of the program, and return a single value. Information is passed to the function via special identifiers called arguments </a:t>
            </a:r>
            <a:r>
              <a:rPr lang="en-US" sz="2250" dirty="0" smtClean="0">
                <a:latin typeface="Times New Roman" pitchFamily="18" charset="0"/>
                <a:cs typeface="Times New Roman" pitchFamily="18" charset="0"/>
              </a:rPr>
              <a:t>/ parameters, </a:t>
            </a:r>
            <a:r>
              <a:rPr lang="en-US" sz="2250" dirty="0" smtClean="0">
                <a:latin typeface="Times New Roman" pitchFamily="18" charset="0"/>
                <a:cs typeface="Times New Roman" pitchFamily="18" charset="0"/>
              </a:rPr>
              <a:t>and returned via the </a:t>
            </a:r>
            <a:r>
              <a:rPr lang="en-US" sz="2250" dirty="0" smtClean="0">
                <a:latin typeface="Times New Roman" pitchFamily="18" charset="0"/>
                <a:cs typeface="Times New Roman" pitchFamily="18" charset="0"/>
              </a:rPr>
              <a:t>return </a:t>
            </a:r>
            <a:r>
              <a:rPr lang="en-US" sz="2250" dirty="0" smtClean="0">
                <a:latin typeface="Times New Roman" pitchFamily="18" charset="0"/>
                <a:cs typeface="Times New Roman" pitchFamily="18" charset="0"/>
              </a:rPr>
              <a:t>statement.</a:t>
            </a:r>
            <a:endParaRPr lang="en-US" sz="225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92162"/>
          </a:xfrm>
        </p:spPr>
        <p:txBody>
          <a:bodyPr/>
          <a:lstStyle/>
          <a:p>
            <a:r>
              <a:rPr lang="en-US" b="1" dirty="0" smtClean="0">
                <a:latin typeface="Book Antiqua" pitchFamily="18" charset="0"/>
              </a:rPr>
              <a:t>Types of Functions</a:t>
            </a:r>
            <a:endParaRPr lang="en-US" b="1" dirty="0">
              <a:latin typeface="Book Antiqua" pitchFamily="18" charset="0"/>
            </a:endParaRPr>
          </a:p>
        </p:txBody>
      </p:sp>
      <p:sp>
        <p:nvSpPr>
          <p:cNvPr id="3" name="Content Placeholder 2"/>
          <p:cNvSpPr>
            <a:spLocks noGrp="1"/>
          </p:cNvSpPr>
          <p:nvPr>
            <p:ph idx="1"/>
          </p:nvPr>
        </p:nvSpPr>
        <p:spPr>
          <a:xfrm>
            <a:off x="228600" y="914400"/>
            <a:ext cx="8610600" cy="5943600"/>
          </a:xfrm>
        </p:spPr>
        <p:txBody>
          <a:bodyPr>
            <a:noAutofit/>
          </a:bodyPr>
          <a:lstStyle/>
          <a:p>
            <a:pPr marL="0" indent="0" algn="just">
              <a:buNone/>
            </a:pPr>
            <a:r>
              <a:rPr lang="en-US" sz="2800" b="1" dirty="0" smtClean="0">
                <a:latin typeface="Times New Roman" pitchFamily="18" charset="0"/>
                <a:cs typeface="Times New Roman" pitchFamily="18" charset="0"/>
              </a:rPr>
              <a:t>Library / Pre Defined / Inbuilt / readymade Functions</a:t>
            </a:r>
            <a:endParaRPr lang="en-US" sz="2800" b="1"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Library </a:t>
            </a:r>
            <a:r>
              <a:rPr lang="en-US" sz="2400" dirty="0" smtClean="0">
                <a:latin typeface="Times New Roman" pitchFamily="18" charset="0"/>
                <a:cs typeface="Times New Roman" pitchFamily="18" charset="0"/>
              </a:rPr>
              <a:t>functions are already defined in the C libraries. </a:t>
            </a:r>
            <a:r>
              <a:rPr lang="en-US" sz="2400" dirty="0" smtClean="0">
                <a:latin typeface="Times New Roman" pitchFamily="18" charset="0"/>
                <a:cs typeface="Times New Roman" pitchFamily="18" charset="0"/>
              </a:rPr>
              <a:t>We </a:t>
            </a:r>
            <a:r>
              <a:rPr lang="en-US" sz="2400" dirty="0" smtClean="0">
                <a:latin typeface="Times New Roman" pitchFamily="18" charset="0"/>
                <a:cs typeface="Times New Roman" pitchFamily="18" charset="0"/>
              </a:rPr>
              <a:t>can simply call them without defining them as they are already defined. However, we need to include the </a:t>
            </a:r>
            <a:r>
              <a:rPr lang="en-US" sz="2400" dirty="0" smtClean="0">
                <a:latin typeface="Times New Roman" pitchFamily="18" charset="0"/>
                <a:cs typeface="Times New Roman" pitchFamily="18" charset="0"/>
              </a:rPr>
              <a:t>library (Header File) </a:t>
            </a:r>
            <a:r>
              <a:rPr lang="en-US" sz="2400" dirty="0" smtClean="0">
                <a:latin typeface="Times New Roman" pitchFamily="18" charset="0"/>
                <a:cs typeface="Times New Roman" pitchFamily="18" charset="0"/>
              </a:rPr>
              <a:t>at the beginning of the code for calling a library </a:t>
            </a:r>
            <a:r>
              <a:rPr lang="en-US" sz="2400" dirty="0" smtClean="0">
                <a:latin typeface="Times New Roman" pitchFamily="18" charset="0"/>
                <a:cs typeface="Times New Roman" pitchFamily="18" charset="0"/>
              </a:rPr>
              <a:t>function. For example the Printf() and </a:t>
            </a: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 are in the </a:t>
            </a:r>
            <a:r>
              <a:rPr lang="en-US" sz="2400" dirty="0" err="1" smtClean="0">
                <a:latin typeface="Times New Roman" pitchFamily="18" charset="0"/>
                <a:cs typeface="Times New Roman" pitchFamily="18" charset="0"/>
              </a:rPr>
              <a:t>stdio.h</a:t>
            </a:r>
            <a:r>
              <a:rPr lang="en-US" sz="2400" dirty="0" smtClean="0">
                <a:latin typeface="Times New Roman" pitchFamily="18" charset="0"/>
                <a:cs typeface="Times New Roman" pitchFamily="18" charset="0"/>
              </a:rPr>
              <a:t> file and </a:t>
            </a:r>
            <a:r>
              <a:rPr lang="en-US" sz="2400" dirty="0" smtClean="0">
                <a:latin typeface="Times New Roman" pitchFamily="18" charset="0"/>
                <a:cs typeface="Times New Roman" pitchFamily="18" charset="0"/>
              </a:rPr>
              <a:t>ceil(), and floor() </a:t>
            </a:r>
            <a:r>
              <a:rPr lang="en-US" sz="2400" dirty="0" smtClean="0">
                <a:latin typeface="Times New Roman" pitchFamily="18" charset="0"/>
                <a:cs typeface="Times New Roman" pitchFamily="18" charset="0"/>
              </a:rPr>
              <a:t>are found in </a:t>
            </a:r>
            <a:r>
              <a:rPr lang="en-US" sz="2400" dirty="0" err="1" smtClean="0">
                <a:latin typeface="Times New Roman" pitchFamily="18" charset="0"/>
                <a:cs typeface="Times New Roman" pitchFamily="18" charset="0"/>
              </a:rPr>
              <a:t>math.h</a:t>
            </a:r>
            <a:r>
              <a:rPr lang="en-US" sz="2400" dirty="0" smtClean="0">
                <a:latin typeface="Times New Roman" pitchFamily="18" charset="0"/>
                <a:cs typeface="Times New Roman" pitchFamily="18" charset="0"/>
              </a:rPr>
              <a:t> header file.</a:t>
            </a:r>
            <a:endParaRPr lang="en-US" sz="2400" dirty="0" smtClean="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User-Defined </a:t>
            </a:r>
            <a:r>
              <a:rPr lang="en-US" sz="2800" b="1" dirty="0" smtClean="0">
                <a:latin typeface="Times New Roman" pitchFamily="18" charset="0"/>
                <a:cs typeface="Times New Roman" pitchFamily="18" charset="0"/>
              </a:rPr>
              <a:t>Functions</a:t>
            </a:r>
          </a:p>
          <a:p>
            <a:pPr marL="0" indent="0" algn="just">
              <a:buNone/>
            </a:pPr>
            <a:r>
              <a:rPr lang="en-US" sz="2400" dirty="0" smtClean="0">
                <a:latin typeface="Times New Roman" pitchFamily="18" charset="0"/>
                <a:cs typeface="Times New Roman" pitchFamily="18" charset="0"/>
              </a:rPr>
              <a:t>These are the functions that a developer or the user declares, defines, and calls in a program. This increases the scope and functionality, and reusability of C programming as we can define and use any function we want. A major plus point of C programming is that we can add a user-defined to any library to use it in other programs.</a:t>
            </a:r>
          </a:p>
          <a:p>
            <a:pPr marL="0" indent="0" algn="just">
              <a:spcBef>
                <a:spcPts val="0"/>
              </a:spcBef>
              <a:buNone/>
            </a:pPr>
            <a:endParaRPr lang="en-US" sz="225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smtClean="0">
                <a:latin typeface="Times New Roman" pitchFamily="18" charset="0"/>
                <a:cs typeface="Times New Roman" pitchFamily="18" charset="0"/>
              </a:rPr>
              <a:t>Some Useful Header </a:t>
            </a:r>
            <a:r>
              <a:rPr lang="en-US" b="1" dirty="0" smtClean="0">
                <a:latin typeface="Times New Roman" pitchFamily="18" charset="0"/>
                <a:cs typeface="Times New Roman" pitchFamily="18" charset="0"/>
              </a:rPr>
              <a:t>Files</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685800"/>
          <a:ext cx="8229600" cy="5974080"/>
        </p:xfrm>
        <a:graphic>
          <a:graphicData uri="http://schemas.openxmlformats.org/drawingml/2006/table">
            <a:tbl>
              <a:tblPr firstRow="1" bandRow="1">
                <a:tableStyleId>{93296810-A885-4BE3-A3E7-6D5BEEA58F35}</a:tableStyleId>
              </a:tblPr>
              <a:tblGrid>
                <a:gridCol w="1752600"/>
                <a:gridCol w="6477000"/>
              </a:tblGrid>
              <a:tr h="667139">
                <a:tc>
                  <a:txBody>
                    <a:bodyPr/>
                    <a:lstStyle/>
                    <a:p>
                      <a:pPr algn="ctr"/>
                      <a:r>
                        <a:rPr lang="en-US" sz="2800" dirty="0" smtClean="0">
                          <a:latin typeface="Times New Roman" pitchFamily="18" charset="0"/>
                          <a:cs typeface="Times New Roman" pitchFamily="18" charset="0"/>
                        </a:rPr>
                        <a:t>Header</a:t>
                      </a:r>
                      <a:endParaRPr lang="en-US" sz="2800" b="1" i="0" dirty="0">
                        <a:solidFill>
                          <a:schemeClr val="tx1"/>
                        </a:solidFill>
                        <a:latin typeface="Times New Roman" pitchFamily="18" charset="0"/>
                        <a:cs typeface="Times New Roman" pitchFamily="18" charset="0"/>
                      </a:endParaRPr>
                    </a:p>
                  </a:txBody>
                  <a:tcPr marT="121920" marB="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kern="1200" dirty="0" smtClean="0">
                          <a:latin typeface="Times New Roman" pitchFamily="18" charset="0"/>
                          <a:cs typeface="Times New Roman" pitchFamily="18" charset="0"/>
                        </a:rPr>
                        <a:t>Description</a:t>
                      </a:r>
                      <a:endParaRPr lang="en-US" sz="2800" b="1" i="0" kern="1200" dirty="0" smtClean="0">
                        <a:solidFill>
                          <a:schemeClr val="tx1"/>
                        </a:solidFill>
                        <a:latin typeface="Times New Roman" pitchFamily="18" charset="0"/>
                        <a:ea typeface="+mn-ea"/>
                        <a:cs typeface="Times New Roman" pitchFamily="18" charset="0"/>
                      </a:endParaRPr>
                    </a:p>
                  </a:txBody>
                  <a:tcPr marT="121920" marB="121920" anchor="ctr"/>
                </a:tc>
              </a:tr>
              <a:tr h="636814">
                <a:tc>
                  <a:txBody>
                    <a:bodyPr/>
                    <a:lstStyle/>
                    <a:p>
                      <a:pPr algn="just"/>
                      <a:r>
                        <a:rPr lang="en-US" sz="1800" kern="1200" dirty="0" err="1" smtClean="0">
                          <a:latin typeface="Consolas" pitchFamily="49" charset="0"/>
                          <a:cs typeface="Times New Roman" pitchFamily="18" charset="0"/>
                        </a:rPr>
                        <a:t>stdio.h</a:t>
                      </a:r>
                      <a:endParaRPr lang="en-US" dirty="0">
                        <a:solidFill>
                          <a:schemeClr val="tx1"/>
                        </a:solidFill>
                        <a:latin typeface="Consolas" pitchFamily="49" charset="0"/>
                        <a:cs typeface="Times New Roman" pitchFamily="18" charset="0"/>
                      </a:endParaRPr>
                    </a:p>
                  </a:txBody>
                  <a:tcPr/>
                </a:tc>
                <a:tc>
                  <a:txBody>
                    <a:bodyPr/>
                    <a:lstStyle/>
                    <a:p>
                      <a:pPr algn="just"/>
                      <a:r>
                        <a:rPr lang="en-US" sz="1800" kern="1200" dirty="0" smtClean="0">
                          <a:latin typeface="Times New Roman" pitchFamily="18" charset="0"/>
                          <a:cs typeface="Times New Roman" pitchFamily="18" charset="0"/>
                        </a:rPr>
                        <a:t>The input/output header file contains all the library functions related to input and output operations.</a:t>
                      </a:r>
                      <a:endParaRPr lang="en-US" dirty="0">
                        <a:solidFill>
                          <a:schemeClr val="tx1"/>
                        </a:solidFill>
                        <a:latin typeface="Times New Roman" pitchFamily="18" charset="0"/>
                        <a:cs typeface="Times New Roman" pitchFamily="18" charset="0"/>
                      </a:endParaRPr>
                    </a:p>
                  </a:txBody>
                  <a:tcPr/>
                </a:tc>
              </a:tr>
              <a:tr h="636814">
                <a:tc>
                  <a:txBody>
                    <a:bodyPr/>
                    <a:lstStyle/>
                    <a:p>
                      <a:pPr algn="just"/>
                      <a:r>
                        <a:rPr lang="en-US" sz="1800" kern="1200" dirty="0" err="1" smtClean="0">
                          <a:latin typeface="Consolas" pitchFamily="49" charset="0"/>
                          <a:cs typeface="Times New Roman" pitchFamily="18" charset="0"/>
                        </a:rPr>
                        <a:t>conio.h</a:t>
                      </a:r>
                      <a:endParaRPr lang="en-US" dirty="0">
                        <a:solidFill>
                          <a:schemeClr val="tx1"/>
                        </a:solidFill>
                        <a:latin typeface="Consolas" pitchFamily="49" charset="0"/>
                        <a:cs typeface="Times New Roman" pitchFamily="18" charset="0"/>
                      </a:endParaRPr>
                    </a:p>
                  </a:txBody>
                  <a:tcPr/>
                </a:tc>
                <a:tc>
                  <a:txBody>
                    <a:bodyPr/>
                    <a:lstStyle/>
                    <a:p>
                      <a:pPr algn="just"/>
                      <a:r>
                        <a:rPr lang="en-US" sz="1800" kern="1200" dirty="0" smtClean="0">
                          <a:latin typeface="Times New Roman" pitchFamily="18" charset="0"/>
                          <a:cs typeface="Times New Roman" pitchFamily="18" charset="0"/>
                        </a:rPr>
                        <a:t>It is the console I/O file and contains library functions for console input/output operations.</a:t>
                      </a:r>
                      <a:endParaRPr lang="en-US" dirty="0">
                        <a:solidFill>
                          <a:schemeClr val="tx1"/>
                        </a:solidFill>
                        <a:latin typeface="Times New Roman" pitchFamily="18" charset="0"/>
                        <a:cs typeface="Times New Roman" pitchFamily="18" charset="0"/>
                      </a:endParaRPr>
                    </a:p>
                  </a:txBody>
                  <a:tcPr/>
                </a:tc>
              </a:tr>
              <a:tr h="636814">
                <a:tc>
                  <a:txBody>
                    <a:bodyPr/>
                    <a:lstStyle/>
                    <a:p>
                      <a:pPr algn="just"/>
                      <a:r>
                        <a:rPr lang="en-US" sz="1800" kern="1200" dirty="0" err="1" smtClean="0">
                          <a:latin typeface="Consolas" pitchFamily="49" charset="0"/>
                          <a:cs typeface="Times New Roman" pitchFamily="18" charset="0"/>
                        </a:rPr>
                        <a:t>string.h</a:t>
                      </a:r>
                      <a:endParaRPr lang="en-US" dirty="0">
                        <a:solidFill>
                          <a:schemeClr val="tx1"/>
                        </a:solidFill>
                        <a:latin typeface="Consolas" pitchFamily="49" charset="0"/>
                        <a:cs typeface="Times New Roman" pitchFamily="18" charset="0"/>
                      </a:endParaRPr>
                    </a:p>
                  </a:txBody>
                  <a:tcPr/>
                </a:tc>
                <a:tc>
                  <a:txBody>
                    <a:bodyPr/>
                    <a:lstStyle/>
                    <a:p>
                      <a:pPr algn="just"/>
                      <a:r>
                        <a:rPr lang="en-US" sz="1800" kern="1200" dirty="0" smtClean="0">
                          <a:latin typeface="Times New Roman" pitchFamily="18" charset="0"/>
                          <a:cs typeface="Times New Roman" pitchFamily="18" charset="0"/>
                        </a:rPr>
                        <a:t>This is the string header file that contains functions related to working with strings.</a:t>
                      </a:r>
                      <a:endParaRPr lang="en-US" dirty="0">
                        <a:solidFill>
                          <a:schemeClr val="tx1"/>
                        </a:solidFill>
                        <a:latin typeface="Times New Roman" pitchFamily="18" charset="0"/>
                        <a:cs typeface="Times New Roman" pitchFamily="18" charset="0"/>
                      </a:endParaRPr>
                    </a:p>
                  </a:txBody>
                  <a:tcPr/>
                </a:tc>
              </a:tr>
              <a:tr h="515516">
                <a:tc>
                  <a:txBody>
                    <a:bodyPr/>
                    <a:lstStyle/>
                    <a:p>
                      <a:pPr algn="just"/>
                      <a:r>
                        <a:rPr lang="en-US" dirty="0" err="1">
                          <a:latin typeface="Consolas" pitchFamily="49" charset="0"/>
                          <a:cs typeface="Times New Roman" pitchFamily="18" charset="0"/>
                        </a:rPr>
                        <a:t>stdlib.h</a:t>
                      </a:r>
                      <a:endParaRPr lang="en-US" b="0" i="0" dirty="0">
                        <a:solidFill>
                          <a:schemeClr val="tx1"/>
                        </a:solidFill>
                        <a:latin typeface="Consolas" pitchFamily="49" charset="0"/>
                        <a:cs typeface="Times New Roman" pitchFamily="18" charset="0"/>
                      </a:endParaRPr>
                    </a:p>
                  </a:txBody>
                  <a:tcPr marT="121920" marB="121920" anchor="ctr"/>
                </a:tc>
                <a:tc>
                  <a:txBody>
                    <a:bodyPr/>
                    <a:lstStyle/>
                    <a:p>
                      <a:pPr algn="just"/>
                      <a:r>
                        <a:rPr lang="en-US" dirty="0">
                          <a:latin typeface="Times New Roman" pitchFamily="18" charset="0"/>
                          <a:cs typeface="Times New Roman" pitchFamily="18" charset="0"/>
                        </a:rPr>
                        <a:t>The standard library consists of all general functions.</a:t>
                      </a:r>
                      <a:endParaRPr lang="en-US" b="0" i="0" dirty="0">
                        <a:solidFill>
                          <a:schemeClr val="tx1"/>
                        </a:solidFill>
                        <a:latin typeface="Times New Roman" pitchFamily="18" charset="0"/>
                        <a:cs typeface="Times New Roman" pitchFamily="18" charset="0"/>
                      </a:endParaRPr>
                    </a:p>
                  </a:txBody>
                  <a:tcPr marT="121920" marB="121920" anchor="ctr"/>
                </a:tc>
              </a:tr>
              <a:tr h="788437">
                <a:tc>
                  <a:txBody>
                    <a:bodyPr/>
                    <a:lstStyle/>
                    <a:p>
                      <a:pPr algn="just"/>
                      <a:r>
                        <a:rPr lang="en-US" dirty="0" err="1">
                          <a:latin typeface="Consolas" pitchFamily="49" charset="0"/>
                          <a:cs typeface="Times New Roman" pitchFamily="18" charset="0"/>
                        </a:rPr>
                        <a:t>math.h</a:t>
                      </a:r>
                      <a:endParaRPr lang="en-US" b="0" i="0" dirty="0">
                        <a:solidFill>
                          <a:schemeClr val="tx1"/>
                        </a:solidFill>
                        <a:latin typeface="Consolas" pitchFamily="49" charset="0"/>
                        <a:cs typeface="Times New Roman" pitchFamily="18" charset="0"/>
                      </a:endParaRPr>
                    </a:p>
                  </a:txBody>
                  <a:tcPr marT="121920" marB="121920" anchor="ctr"/>
                </a:tc>
                <a:tc>
                  <a:txBody>
                    <a:bodyPr/>
                    <a:lstStyle/>
                    <a:p>
                      <a:pPr algn="just"/>
                      <a:r>
                        <a:rPr lang="en-US" dirty="0">
                          <a:latin typeface="Times New Roman" pitchFamily="18" charset="0"/>
                          <a:cs typeface="Times New Roman" pitchFamily="18" charset="0"/>
                        </a:rPr>
                        <a:t>It is the math header file and contains all library functions related to math operations.</a:t>
                      </a:r>
                      <a:endParaRPr lang="en-US" b="0" i="0" dirty="0">
                        <a:solidFill>
                          <a:schemeClr val="tx1"/>
                        </a:solidFill>
                        <a:latin typeface="Times New Roman" pitchFamily="18" charset="0"/>
                        <a:cs typeface="Times New Roman" pitchFamily="18" charset="0"/>
                      </a:endParaRPr>
                    </a:p>
                  </a:txBody>
                  <a:tcPr marT="121920" marB="121920" anchor="ctr"/>
                </a:tc>
              </a:tr>
              <a:tr h="515516">
                <a:tc>
                  <a:txBody>
                    <a:bodyPr/>
                    <a:lstStyle/>
                    <a:p>
                      <a:pPr algn="just"/>
                      <a:r>
                        <a:rPr lang="en-US" dirty="0" err="1">
                          <a:latin typeface="Consolas" pitchFamily="49" charset="0"/>
                          <a:cs typeface="Times New Roman" pitchFamily="18" charset="0"/>
                        </a:rPr>
                        <a:t>time.h</a:t>
                      </a:r>
                      <a:endParaRPr lang="en-US" b="0" i="0" dirty="0">
                        <a:solidFill>
                          <a:schemeClr val="tx1"/>
                        </a:solidFill>
                        <a:latin typeface="Consolas" pitchFamily="49" charset="0"/>
                        <a:cs typeface="Times New Roman" pitchFamily="18" charset="0"/>
                      </a:endParaRPr>
                    </a:p>
                  </a:txBody>
                  <a:tcPr marT="121920" marB="121920" anchor="ctr"/>
                </a:tc>
                <a:tc>
                  <a:txBody>
                    <a:bodyPr/>
                    <a:lstStyle/>
                    <a:p>
                      <a:pPr algn="just"/>
                      <a:r>
                        <a:rPr lang="en-US" dirty="0">
                          <a:latin typeface="Times New Roman" pitchFamily="18" charset="0"/>
                          <a:cs typeface="Times New Roman" pitchFamily="18" charset="0"/>
                        </a:rPr>
                        <a:t>This header file consists of all the time-related </a:t>
                      </a:r>
                      <a:r>
                        <a:rPr lang="en-US" dirty="0" smtClean="0">
                          <a:latin typeface="Times New Roman" pitchFamily="18" charset="0"/>
                          <a:cs typeface="Times New Roman" pitchFamily="18" charset="0"/>
                        </a:rPr>
                        <a:t>functions.</a:t>
                      </a:r>
                      <a:endParaRPr lang="en-US" b="0" i="0" dirty="0">
                        <a:solidFill>
                          <a:schemeClr val="tx1"/>
                        </a:solidFill>
                        <a:latin typeface="Times New Roman" pitchFamily="18" charset="0"/>
                        <a:cs typeface="Times New Roman" pitchFamily="18" charset="0"/>
                      </a:endParaRPr>
                    </a:p>
                  </a:txBody>
                  <a:tcPr marT="121920" marB="121920" anchor="ctr"/>
                </a:tc>
              </a:tr>
              <a:tr h="515516">
                <a:tc>
                  <a:txBody>
                    <a:bodyPr/>
                    <a:lstStyle/>
                    <a:p>
                      <a:pPr algn="just"/>
                      <a:r>
                        <a:rPr lang="en-US" b="0" i="0" dirty="0" err="1">
                          <a:solidFill>
                            <a:schemeClr val="tx1"/>
                          </a:solidFill>
                          <a:latin typeface="Consolas" pitchFamily="49" charset="0"/>
                          <a:cs typeface="Times New Roman" pitchFamily="18" charset="0"/>
                        </a:rPr>
                        <a:t>ctype.h</a:t>
                      </a:r>
                      <a:endParaRPr lang="en-US" b="0" i="0" dirty="0">
                        <a:solidFill>
                          <a:schemeClr val="tx1"/>
                        </a:solidFill>
                        <a:latin typeface="Consolas" pitchFamily="49" charset="0"/>
                        <a:cs typeface="Times New Roman" pitchFamily="18" charset="0"/>
                      </a:endParaRPr>
                    </a:p>
                  </a:txBody>
                  <a:tcPr marT="121920" marB="121920" anchor="ctr"/>
                </a:tc>
                <a:tc>
                  <a:txBody>
                    <a:bodyPr/>
                    <a:lstStyle/>
                    <a:p>
                      <a:pPr algn="just"/>
                      <a:r>
                        <a:rPr lang="en-US" b="0" i="0" dirty="0">
                          <a:solidFill>
                            <a:schemeClr val="tx1"/>
                          </a:solidFill>
                          <a:latin typeface="Times New Roman" pitchFamily="18" charset="0"/>
                          <a:cs typeface="Times New Roman" pitchFamily="18" charset="0"/>
                        </a:rPr>
                        <a:t>The </a:t>
                      </a:r>
                      <a:r>
                        <a:rPr lang="en-US" b="0" i="0" dirty="0" err="1">
                          <a:solidFill>
                            <a:schemeClr val="tx1"/>
                          </a:solidFill>
                          <a:latin typeface="Times New Roman" pitchFamily="18" charset="0"/>
                          <a:cs typeface="Times New Roman" pitchFamily="18" charset="0"/>
                        </a:rPr>
                        <a:t>ctype.h</a:t>
                      </a:r>
                      <a:r>
                        <a:rPr lang="en-US" b="0" i="0" dirty="0">
                          <a:solidFill>
                            <a:schemeClr val="tx1"/>
                          </a:solidFill>
                          <a:latin typeface="Times New Roman" pitchFamily="18" charset="0"/>
                          <a:cs typeface="Times New Roman" pitchFamily="18" charset="0"/>
                        </a:rPr>
                        <a:t> file includes all character handling functions.</a:t>
                      </a:r>
                    </a:p>
                  </a:txBody>
                  <a:tcPr marT="121920" marB="121920" anchor="ctr"/>
                </a:tc>
              </a:tr>
              <a:tr h="515516">
                <a:tc>
                  <a:txBody>
                    <a:bodyPr/>
                    <a:lstStyle/>
                    <a:p>
                      <a:pPr algn="just"/>
                      <a:r>
                        <a:rPr lang="en-US" b="0" i="0" dirty="0" err="1">
                          <a:solidFill>
                            <a:schemeClr val="tx1"/>
                          </a:solidFill>
                          <a:latin typeface="Consolas" pitchFamily="49" charset="0"/>
                          <a:cs typeface="Times New Roman" pitchFamily="18" charset="0"/>
                        </a:rPr>
                        <a:t>stdarg.h</a:t>
                      </a:r>
                      <a:endParaRPr lang="en-US" b="0" i="0" dirty="0">
                        <a:solidFill>
                          <a:schemeClr val="tx1"/>
                        </a:solidFill>
                        <a:latin typeface="Consolas" pitchFamily="49" charset="0"/>
                        <a:cs typeface="Times New Roman" pitchFamily="18" charset="0"/>
                      </a:endParaRPr>
                    </a:p>
                  </a:txBody>
                  <a:tcPr marT="121920" marB="121920" anchor="ctr"/>
                </a:tc>
                <a:tc>
                  <a:txBody>
                    <a:bodyPr/>
                    <a:lstStyle/>
                    <a:p>
                      <a:pPr algn="just"/>
                      <a:r>
                        <a:rPr lang="en-US" b="0" i="0" dirty="0">
                          <a:solidFill>
                            <a:schemeClr val="tx1"/>
                          </a:solidFill>
                          <a:latin typeface="Times New Roman" pitchFamily="18" charset="0"/>
                          <a:cs typeface="Times New Roman" pitchFamily="18" charset="0"/>
                        </a:rPr>
                        <a:t>This header file consists of all the variable argument functions.</a:t>
                      </a:r>
                    </a:p>
                  </a:txBody>
                  <a:tcPr marT="121920" marB="121920" anchor="ctr"/>
                </a:tc>
              </a:tr>
              <a:tr h="457200">
                <a:tc>
                  <a:txBody>
                    <a:bodyPr/>
                    <a:lstStyle/>
                    <a:p>
                      <a:pPr algn="just"/>
                      <a:r>
                        <a:rPr lang="en-US" b="0" i="0" dirty="0" err="1">
                          <a:solidFill>
                            <a:schemeClr val="tx1"/>
                          </a:solidFill>
                          <a:latin typeface="Consolas" pitchFamily="49" charset="0"/>
                          <a:cs typeface="Times New Roman" pitchFamily="18" charset="0"/>
                        </a:rPr>
                        <a:t>signal.h</a:t>
                      </a:r>
                      <a:endParaRPr lang="en-US" b="0" i="0" dirty="0">
                        <a:solidFill>
                          <a:schemeClr val="tx1"/>
                        </a:solidFill>
                        <a:latin typeface="Consolas" pitchFamily="49" charset="0"/>
                        <a:cs typeface="Times New Roman" pitchFamily="18" charset="0"/>
                      </a:endParaRPr>
                    </a:p>
                  </a:txBody>
                  <a:tcPr marT="121920" marB="121920" anchor="ctr"/>
                </a:tc>
                <a:tc>
                  <a:txBody>
                    <a:bodyPr/>
                    <a:lstStyle/>
                    <a:p>
                      <a:pPr algn="just"/>
                      <a:r>
                        <a:rPr lang="en-US" b="0" i="0" dirty="0">
                          <a:solidFill>
                            <a:schemeClr val="tx1"/>
                          </a:solidFill>
                          <a:latin typeface="Times New Roman" pitchFamily="18" charset="0"/>
                          <a:cs typeface="Times New Roman" pitchFamily="18" charset="0"/>
                        </a:rPr>
                        <a:t>The </a:t>
                      </a:r>
                      <a:r>
                        <a:rPr lang="en-US" b="0" i="0" dirty="0" err="1">
                          <a:solidFill>
                            <a:schemeClr val="tx1"/>
                          </a:solidFill>
                          <a:latin typeface="Times New Roman" pitchFamily="18" charset="0"/>
                          <a:cs typeface="Times New Roman" pitchFamily="18" charset="0"/>
                        </a:rPr>
                        <a:t>signal.h</a:t>
                      </a:r>
                      <a:r>
                        <a:rPr lang="en-US" b="0" i="0" dirty="0">
                          <a:solidFill>
                            <a:schemeClr val="tx1"/>
                          </a:solidFill>
                          <a:latin typeface="Times New Roman" pitchFamily="18" charset="0"/>
                          <a:cs typeface="Times New Roman" pitchFamily="18" charset="0"/>
                        </a:rPr>
                        <a:t> file contains all the signal handling functions.</a:t>
                      </a:r>
                    </a:p>
                  </a:txBody>
                  <a:tcPr marT="121920" marB="12192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b="1" dirty="0" smtClean="0">
                <a:latin typeface="Times New Roman" pitchFamily="18" charset="0"/>
                <a:cs typeface="Times New Roman" pitchFamily="18" charset="0"/>
              </a:rPr>
              <a:t>Parts of Functions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6400800"/>
          </a:xfrm>
        </p:spPr>
        <p:txBody>
          <a:bodyPr>
            <a:noAutofit/>
          </a:bodyPr>
          <a:lstStyle/>
          <a:p>
            <a:pPr marL="514350" indent="-514350" algn="just">
              <a:buAutoNum type="arabicPeriod"/>
            </a:pPr>
            <a:r>
              <a:rPr lang="en-GB" sz="2000" b="1" dirty="0" smtClean="0">
                <a:latin typeface="Times New Roman" pitchFamily="18" charset="0"/>
                <a:cs typeface="Times New Roman" pitchFamily="18" charset="0"/>
              </a:rPr>
              <a:t>Prototype / Declaration Part.</a:t>
            </a:r>
          </a:p>
          <a:p>
            <a:pPr marL="514350" indent="-514350" algn="just">
              <a:buAutoNum type="arabicPeriod"/>
            </a:pPr>
            <a:r>
              <a:rPr lang="en-GB" sz="2000" b="1" dirty="0" smtClean="0">
                <a:latin typeface="Times New Roman" pitchFamily="18" charset="0"/>
                <a:cs typeface="Times New Roman" pitchFamily="18" charset="0"/>
              </a:rPr>
              <a:t>Definition Part</a:t>
            </a:r>
          </a:p>
          <a:p>
            <a:pPr marL="514350" indent="-514350" algn="just">
              <a:buAutoNum type="arabicPeriod"/>
            </a:pPr>
            <a:r>
              <a:rPr lang="en-GB" sz="2000" b="1" dirty="0" smtClean="0">
                <a:latin typeface="Times New Roman" pitchFamily="18" charset="0"/>
                <a:cs typeface="Times New Roman" pitchFamily="18" charset="0"/>
              </a:rPr>
              <a:t>Calling Part</a:t>
            </a:r>
          </a:p>
          <a:p>
            <a:pPr marL="0" indent="0" algn="just">
              <a:buNone/>
            </a:pPr>
            <a:r>
              <a:rPr lang="en-GB" sz="1800" b="1" dirty="0" smtClean="0">
                <a:latin typeface="Times New Roman" pitchFamily="18" charset="0"/>
                <a:cs typeface="Times New Roman" pitchFamily="18" charset="0"/>
              </a:rPr>
              <a:t>Prototype / Declaration Part- </a:t>
            </a:r>
            <a:r>
              <a:rPr lang="en-GB" sz="1800" dirty="0" smtClean="0">
                <a:latin typeface="Times New Roman" pitchFamily="18" charset="0"/>
                <a:cs typeface="Times New Roman" pitchFamily="18" charset="0"/>
              </a:rPr>
              <a:t>Before </a:t>
            </a:r>
            <a:r>
              <a:rPr lang="en-GB" sz="1800" dirty="0" smtClean="0">
                <a:latin typeface="Times New Roman" pitchFamily="18" charset="0"/>
                <a:cs typeface="Times New Roman" pitchFamily="18" charset="0"/>
              </a:rPr>
              <a:t>a function can be called in a given translation </a:t>
            </a:r>
            <a:r>
              <a:rPr lang="en-GB" sz="1800" dirty="0" smtClean="0">
                <a:latin typeface="Times New Roman" pitchFamily="18" charset="0"/>
                <a:cs typeface="Times New Roman" pitchFamily="18" charset="0"/>
              </a:rPr>
              <a:t>unit, </a:t>
            </a:r>
            <a:r>
              <a:rPr lang="en-GB" sz="1800" dirty="0" smtClean="0">
                <a:latin typeface="Times New Roman" pitchFamily="18" charset="0"/>
                <a:cs typeface="Times New Roman" pitchFamily="18" charset="0"/>
              </a:rPr>
              <a:t>it must be </a:t>
            </a:r>
            <a:r>
              <a:rPr lang="en-GB" sz="1800" dirty="0" smtClean="0">
                <a:latin typeface="Times New Roman" pitchFamily="18" charset="0"/>
                <a:cs typeface="Times New Roman" pitchFamily="18" charset="0"/>
              </a:rPr>
              <a:t>declared. </a:t>
            </a:r>
            <a:r>
              <a:rPr lang="en-GB" sz="1800" dirty="0" smtClean="0">
                <a:latin typeface="Times New Roman" pitchFamily="18" charset="0"/>
                <a:cs typeface="Times New Roman" pitchFamily="18" charset="0"/>
              </a:rPr>
              <a:t>A function prototype is a declaration that indicates the types of the function's parameters as well as its return value</a:t>
            </a: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This prototype informs the compiler </a:t>
            </a:r>
            <a:r>
              <a:rPr lang="en-GB" sz="1800" dirty="0" smtClean="0">
                <a:latin typeface="Times New Roman" pitchFamily="18" charset="0"/>
                <a:cs typeface="Times New Roman" pitchFamily="18" charset="0"/>
              </a:rPr>
              <a:t>about the function’s arguments, their types, </a:t>
            </a:r>
            <a:r>
              <a:rPr lang="en-GB" sz="1800" dirty="0" smtClean="0">
                <a:latin typeface="Times New Roman" pitchFamily="18" charset="0"/>
                <a:cs typeface="Times New Roman" pitchFamily="18" charset="0"/>
              </a:rPr>
              <a:t>and </a:t>
            </a:r>
            <a:r>
              <a:rPr lang="en-GB" sz="1800" dirty="0" smtClean="0">
                <a:latin typeface="Times New Roman" pitchFamily="18" charset="0"/>
                <a:cs typeface="Times New Roman" pitchFamily="18" charset="0"/>
              </a:rPr>
              <a:t>returning types of values.</a:t>
            </a:r>
          </a:p>
          <a:p>
            <a:pPr marL="0" indent="0" algn="just">
              <a:buNone/>
            </a:pPr>
            <a:r>
              <a:rPr lang="da-DK" sz="1800" b="1" dirty="0" smtClean="0">
                <a:latin typeface="Times New Roman" pitchFamily="18" charset="0"/>
                <a:cs typeface="Times New Roman" pitchFamily="18" charset="0"/>
              </a:rPr>
              <a:t>For Example:</a:t>
            </a:r>
            <a:r>
              <a:rPr lang="da-DK" sz="1800" dirty="0" smtClean="0">
                <a:latin typeface="Times New Roman" pitchFamily="18" charset="0"/>
                <a:cs typeface="Times New Roman" pitchFamily="18" charset="0"/>
              </a:rPr>
              <a:t> </a:t>
            </a:r>
            <a:r>
              <a:rPr lang="da-DK" sz="1800" dirty="0" smtClean="0">
                <a:latin typeface="Consolas" pitchFamily="49" charset="0"/>
              </a:rPr>
              <a:t>double </a:t>
            </a:r>
            <a:r>
              <a:rPr lang="da-DK" sz="1800" dirty="0" smtClean="0">
                <a:latin typeface="Consolas" pitchFamily="49" charset="0"/>
              </a:rPr>
              <a:t>pow( double base, double exponent </a:t>
            </a:r>
            <a:r>
              <a:rPr lang="da-DK" sz="1800" dirty="0" smtClean="0">
                <a:latin typeface="Consolas" pitchFamily="49" charset="0"/>
              </a:rPr>
              <a:t>); </a:t>
            </a:r>
            <a:r>
              <a:rPr lang="da-DK" sz="1800" dirty="0" smtClean="0">
                <a:latin typeface="Times New Roman" pitchFamily="18" charset="0"/>
                <a:cs typeface="Times New Roman" pitchFamily="18" charset="0"/>
              </a:rPr>
              <a:t>//</a:t>
            </a:r>
            <a:r>
              <a:rPr lang="en-GB" sz="1800" i="1" dirty="0" smtClean="0">
                <a:latin typeface="Times New Roman" pitchFamily="18" charset="0"/>
                <a:cs typeface="Times New Roman" pitchFamily="18" charset="0"/>
              </a:rPr>
              <a:t>This prototype informs the compiler that the function </a:t>
            </a:r>
            <a:r>
              <a:rPr lang="en-GB" sz="1800" i="1" dirty="0" err="1" smtClean="0">
                <a:latin typeface="Times New Roman" pitchFamily="18" charset="0"/>
                <a:cs typeface="Times New Roman" pitchFamily="18" charset="0"/>
              </a:rPr>
              <a:t>pow</a:t>
            </a:r>
            <a:r>
              <a:rPr lang="en-GB" sz="1800" i="1" dirty="0" smtClean="0">
                <a:latin typeface="Times New Roman" pitchFamily="18" charset="0"/>
                <a:cs typeface="Times New Roman" pitchFamily="18" charset="0"/>
              </a:rPr>
              <a:t>() expects two arguments of type double, and returns a result of type double</a:t>
            </a:r>
            <a:r>
              <a:rPr lang="en-GB" sz="1800" i="1" dirty="0" smtClean="0">
                <a:latin typeface="Times New Roman" pitchFamily="18" charset="0"/>
                <a:cs typeface="Times New Roman" pitchFamily="18" charset="0"/>
              </a:rPr>
              <a:t>.</a:t>
            </a:r>
          </a:p>
          <a:p>
            <a:pPr>
              <a:buNone/>
            </a:pPr>
            <a:r>
              <a:rPr lang="da-DK" sz="1800" dirty="0" smtClean="0">
                <a:latin typeface="Times New Roman" pitchFamily="18" charset="0"/>
                <a:cs typeface="Times New Roman" pitchFamily="18" charset="0"/>
              </a:rPr>
              <a:t>Functions that do not return any result are declared with the type specifier </a:t>
            </a:r>
            <a:r>
              <a:rPr lang="da-DK" sz="1800" dirty="0" smtClean="0">
                <a:latin typeface="Times New Roman" pitchFamily="18" charset="0"/>
                <a:cs typeface="Times New Roman" pitchFamily="18" charset="0"/>
              </a:rPr>
              <a:t>void.</a:t>
            </a:r>
          </a:p>
          <a:p>
            <a:pPr>
              <a:buNone/>
            </a:pPr>
            <a:r>
              <a:rPr lang="da-DK" sz="1800" b="1" dirty="0" smtClean="0">
                <a:latin typeface="Times New Roman" pitchFamily="18" charset="0"/>
                <a:cs typeface="Times New Roman" pitchFamily="18" charset="0"/>
              </a:rPr>
              <a:t>For </a:t>
            </a:r>
            <a:r>
              <a:rPr lang="da-DK" sz="1800" b="1" dirty="0" smtClean="0">
                <a:latin typeface="Times New Roman" pitchFamily="18" charset="0"/>
                <a:cs typeface="Times New Roman" pitchFamily="18" charset="0"/>
              </a:rPr>
              <a:t>example: </a:t>
            </a:r>
            <a:r>
              <a:rPr lang="da-DK" sz="1800" dirty="0" smtClean="0">
                <a:latin typeface="Consolas" pitchFamily="49" charset="0"/>
              </a:rPr>
              <a:t>void </a:t>
            </a:r>
            <a:r>
              <a:rPr lang="da-DK" sz="1800" dirty="0" smtClean="0">
                <a:latin typeface="Consolas" pitchFamily="49" charset="0"/>
              </a:rPr>
              <a:t>func1( char *str </a:t>
            </a:r>
            <a:r>
              <a:rPr lang="da-DK" sz="1800" dirty="0" smtClean="0">
                <a:latin typeface="Consolas" pitchFamily="49" charset="0"/>
              </a:rPr>
              <a:t>);</a:t>
            </a:r>
          </a:p>
          <a:p>
            <a:pPr marL="0" indent="0">
              <a:buNone/>
            </a:pPr>
            <a:r>
              <a:rPr lang="da-DK" sz="1800" dirty="0" smtClean="0">
                <a:latin typeface="Times New Roman" pitchFamily="18" charset="0"/>
                <a:cs typeface="Times New Roman" pitchFamily="18" charset="0"/>
              </a:rPr>
              <a:t>Functions with no parameters are declared with the type specifier void in the </a:t>
            </a:r>
            <a:r>
              <a:rPr lang="da-DK" sz="1800" dirty="0" smtClean="0">
                <a:latin typeface="Times New Roman" pitchFamily="18" charset="0"/>
                <a:cs typeface="Times New Roman" pitchFamily="18" charset="0"/>
              </a:rPr>
              <a:t>parameter list. </a:t>
            </a:r>
            <a:r>
              <a:rPr lang="da-DK" sz="1800" b="1" dirty="0" smtClean="0">
                <a:latin typeface="Times New Roman" pitchFamily="18" charset="0"/>
                <a:cs typeface="Times New Roman" pitchFamily="18" charset="0"/>
              </a:rPr>
              <a:t>For Example</a:t>
            </a:r>
            <a:r>
              <a:rPr lang="da-DK" sz="1800" b="1" dirty="0" smtClean="0">
                <a:latin typeface="Consolas" pitchFamily="49" charset="0"/>
                <a:cs typeface="Times New Roman" pitchFamily="18" charset="0"/>
              </a:rPr>
              <a:t>:</a:t>
            </a:r>
            <a:r>
              <a:rPr lang="da-DK" sz="1800" dirty="0" smtClean="0">
                <a:latin typeface="Consolas" pitchFamily="49" charset="0"/>
                <a:cs typeface="Times New Roman" pitchFamily="18" charset="0"/>
              </a:rPr>
              <a:t> </a:t>
            </a:r>
            <a:r>
              <a:rPr lang="da-DK" sz="1800" dirty="0" smtClean="0">
                <a:latin typeface="Consolas" pitchFamily="49" charset="0"/>
              </a:rPr>
              <a:t>int  func2( void </a:t>
            </a:r>
            <a:r>
              <a:rPr lang="da-DK" sz="1800" dirty="0" smtClean="0">
                <a:latin typeface="Consolas" pitchFamily="49" charset="0"/>
              </a:rPr>
              <a:t>);</a:t>
            </a:r>
            <a:endParaRPr lang="en-GB" sz="1800" i="1" dirty="0" smtClean="0">
              <a:latin typeface="Consolas" pitchFamily="49" charset="0"/>
              <a:cs typeface="Times New Roman" pitchFamily="18" charset="0"/>
            </a:endParaRPr>
          </a:p>
          <a:p>
            <a:pPr marL="0" indent="0" algn="just">
              <a:buNone/>
            </a:pPr>
            <a:r>
              <a:rPr lang="en-GB" sz="1800" dirty="0" smtClean="0">
                <a:latin typeface="Times New Roman" pitchFamily="18" charset="0"/>
                <a:cs typeface="Times New Roman" pitchFamily="18" charset="0"/>
              </a:rPr>
              <a:t>Function </a:t>
            </a:r>
            <a:r>
              <a:rPr lang="en-GB" sz="1800" dirty="0" smtClean="0">
                <a:latin typeface="Times New Roman" pitchFamily="18" charset="0"/>
                <a:cs typeface="Times New Roman" pitchFamily="18" charset="0"/>
              </a:rPr>
              <a:t>names are external names by default, the storage class </a:t>
            </a:r>
            <a:r>
              <a:rPr lang="en-GB" sz="1800" dirty="0" err="1" smtClean="0">
                <a:latin typeface="Times New Roman" pitchFamily="18" charset="0"/>
                <a:cs typeface="Times New Roman" pitchFamily="18" charset="0"/>
              </a:rPr>
              <a:t>specifier</a:t>
            </a:r>
            <a:r>
              <a:rPr lang="en-GB" sz="1800" dirty="0" smtClean="0">
                <a:latin typeface="Times New Roman" pitchFamily="18" charset="0"/>
                <a:cs typeface="Times New Roman" pitchFamily="18" charset="0"/>
              </a:rPr>
              <a:t> extern can also be omitted</a:t>
            </a:r>
            <a:r>
              <a:rPr lang="en-GB" sz="1800" dirty="0" smtClean="0">
                <a:latin typeface="Times New Roman" pitchFamily="18" charset="0"/>
                <a:cs typeface="Times New Roman" pitchFamily="18" charset="0"/>
              </a:rPr>
              <a:t>. </a:t>
            </a:r>
            <a:r>
              <a:rPr lang="en-GB" sz="1800" b="1" dirty="0" smtClean="0">
                <a:latin typeface="Times New Roman" pitchFamily="18" charset="0"/>
                <a:cs typeface="Times New Roman" pitchFamily="18" charset="0"/>
              </a:rPr>
              <a:t>For example: </a:t>
            </a:r>
            <a:r>
              <a:rPr lang="en-GB" sz="1800" dirty="0" smtClean="0">
                <a:latin typeface="Consolas" pitchFamily="49" charset="0"/>
                <a:cs typeface="Times New Roman" pitchFamily="18" charset="0"/>
              </a:rPr>
              <a:t>extern </a:t>
            </a:r>
            <a:r>
              <a:rPr lang="en-GB" sz="1800" dirty="0" smtClean="0">
                <a:latin typeface="Consolas" pitchFamily="49" charset="0"/>
                <a:cs typeface="Times New Roman" pitchFamily="18" charset="0"/>
              </a:rPr>
              <a:t>double </a:t>
            </a:r>
            <a:r>
              <a:rPr lang="en-GB" sz="1800" dirty="0" err="1" smtClean="0">
                <a:latin typeface="Consolas" pitchFamily="49" charset="0"/>
                <a:cs typeface="Times New Roman" pitchFamily="18" charset="0"/>
              </a:rPr>
              <a:t>pow</a:t>
            </a:r>
            <a:r>
              <a:rPr lang="en-GB" sz="1800" dirty="0" smtClean="0">
                <a:latin typeface="Consolas" pitchFamily="49" charset="0"/>
                <a:cs typeface="Times New Roman" pitchFamily="18" charset="0"/>
              </a:rPr>
              <a:t>();</a:t>
            </a:r>
            <a:r>
              <a:rPr lang="da-DK" sz="1800" dirty="0" smtClean="0">
                <a:latin typeface="Consolas" pitchFamily="49" charset="0"/>
                <a:cs typeface="Times New Roman" pitchFamily="18" charset="0"/>
              </a:rPr>
              <a:t> </a:t>
            </a:r>
            <a:r>
              <a:rPr lang="da-DK" sz="1800" dirty="0" smtClean="0">
                <a:latin typeface="Times New Roman" pitchFamily="18" charset="0"/>
                <a:cs typeface="Times New Roman" pitchFamily="18" charset="0"/>
              </a:rPr>
              <a:t>and </a:t>
            </a:r>
            <a:r>
              <a:rPr lang="da-DK" sz="1800" dirty="0" smtClean="0">
                <a:latin typeface="Consolas" pitchFamily="49" charset="0"/>
                <a:cs typeface="Times New Roman" pitchFamily="18" charset="0"/>
              </a:rPr>
              <a:t>double pow(); </a:t>
            </a:r>
            <a:r>
              <a:rPr lang="da-DK" sz="1800" dirty="0" smtClean="0">
                <a:latin typeface="Times New Roman" pitchFamily="18" charset="0"/>
                <a:cs typeface="Times New Roman" pitchFamily="18" charset="0"/>
              </a:rPr>
              <a:t>are same.</a:t>
            </a:r>
          </a:p>
          <a:p>
            <a:pPr marL="0" indent="0" algn="just">
              <a:spcBef>
                <a:spcPts val="0"/>
              </a:spcBef>
              <a:buNone/>
            </a:pPr>
            <a:r>
              <a:rPr lang="da-DK" sz="2000" b="1" dirty="0" smtClean="0">
                <a:latin typeface="Times New Roman" pitchFamily="18" charset="0"/>
                <a:cs typeface="Times New Roman" pitchFamily="18" charset="0"/>
              </a:rPr>
              <a:t>Syntax to declare a new function-</a:t>
            </a:r>
            <a:endParaRPr lang="en-GB" sz="1600" b="1" dirty="0" smtClean="0">
              <a:latin typeface="Times New Roman" pitchFamily="18" charset="0"/>
              <a:cs typeface="Times New Roman" pitchFamily="18" charset="0"/>
            </a:endParaRPr>
          </a:p>
          <a:p>
            <a:pPr marL="0" indent="0">
              <a:spcBef>
                <a:spcPts val="0"/>
              </a:spcBef>
              <a:buNone/>
            </a:pPr>
            <a:r>
              <a:rPr lang="en-US" sz="2150" dirty="0" smtClean="0">
                <a:latin typeface="Consolas" pitchFamily="49" charset="0"/>
              </a:rPr>
              <a:t>&lt;</a:t>
            </a:r>
            <a:r>
              <a:rPr lang="en-US" sz="2150" dirty="0" err="1" smtClean="0">
                <a:latin typeface="Consolas" pitchFamily="49" charset="0"/>
              </a:rPr>
              <a:t>storage_class</a:t>
            </a:r>
            <a:r>
              <a:rPr lang="en-US" sz="2150" dirty="0" smtClean="0">
                <a:latin typeface="Consolas" pitchFamily="49" charset="0"/>
              </a:rPr>
              <a:t>&gt; &lt;type&gt; </a:t>
            </a:r>
            <a:r>
              <a:rPr lang="en-US" sz="2150" dirty="0" err="1" smtClean="0">
                <a:latin typeface="Consolas" pitchFamily="49" charset="0"/>
              </a:rPr>
              <a:t>function_name</a:t>
            </a:r>
            <a:r>
              <a:rPr lang="en-US" sz="2150" dirty="0" smtClean="0">
                <a:latin typeface="Consolas" pitchFamily="49" charset="0"/>
              </a:rPr>
              <a:t> ( &lt;argument </a:t>
            </a:r>
            <a:r>
              <a:rPr lang="en-US" sz="2150" dirty="0" smtClean="0">
                <a:latin typeface="Consolas" pitchFamily="49" charset="0"/>
              </a:rPr>
              <a:t>l</a:t>
            </a:r>
            <a:r>
              <a:rPr lang="en-US" sz="2150" dirty="0" smtClean="0">
                <a:latin typeface="Consolas" pitchFamily="49" charset="0"/>
              </a:rPr>
              <a:t>ist&gt;);</a:t>
            </a:r>
            <a:endParaRPr lang="en-US" sz="2150" dirty="0">
              <a:latin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normAutofit fontScale="62500" lnSpcReduction="20000"/>
          </a:bodyPr>
          <a:lstStyle/>
          <a:p>
            <a:pPr marL="0" indent="0">
              <a:buNone/>
            </a:pPr>
            <a:r>
              <a:rPr lang="en-GB" b="1" dirty="0" smtClean="0">
                <a:latin typeface="Times New Roman" pitchFamily="18" charset="0"/>
                <a:cs typeface="Times New Roman" pitchFamily="18" charset="0"/>
              </a:rPr>
              <a:t>Definition </a:t>
            </a:r>
            <a:r>
              <a:rPr lang="en-GB" b="1" dirty="0" smtClean="0">
                <a:latin typeface="Times New Roman" pitchFamily="18" charset="0"/>
                <a:cs typeface="Times New Roman" pitchFamily="18" charset="0"/>
              </a:rPr>
              <a:t>Part</a:t>
            </a:r>
            <a:endParaRPr lang="da-DK" dirty="0" smtClean="0"/>
          </a:p>
          <a:p>
            <a:pPr marL="0" indent="0">
              <a:buNone/>
            </a:pPr>
            <a:r>
              <a:rPr lang="da-DK" sz="3900" i="1" dirty="0" smtClean="0">
                <a:latin typeface="Consolas" pitchFamily="49" charset="0"/>
              </a:rPr>
              <a:t>&lt;storage_class&gt;</a:t>
            </a:r>
            <a:r>
              <a:rPr lang="da-DK" sz="3900" dirty="0" smtClean="0">
                <a:latin typeface="Consolas" pitchFamily="49" charset="0"/>
              </a:rPr>
              <a:t> &lt;</a:t>
            </a:r>
            <a:r>
              <a:rPr lang="da-DK" sz="3900" i="1" dirty="0" smtClean="0">
                <a:latin typeface="Consolas" pitchFamily="49" charset="0"/>
              </a:rPr>
              <a:t>type&gt; function_name</a:t>
            </a:r>
            <a:r>
              <a:rPr lang="da-DK" sz="3900" dirty="0" smtClean="0">
                <a:latin typeface="Consolas" pitchFamily="49" charset="0"/>
              </a:rPr>
              <a:t>( </a:t>
            </a:r>
            <a:r>
              <a:rPr lang="da-DK" sz="3900" dirty="0" smtClean="0">
                <a:latin typeface="Consolas" pitchFamily="49" charset="0"/>
              </a:rPr>
              <a:t>&lt;</a:t>
            </a:r>
            <a:r>
              <a:rPr lang="da-DK" sz="3900" i="1" dirty="0" smtClean="0">
                <a:latin typeface="Consolas" pitchFamily="49" charset="0"/>
              </a:rPr>
              <a:t>parameter_list&gt;</a:t>
            </a:r>
            <a:r>
              <a:rPr lang="da-DK" sz="3900" dirty="0" smtClean="0">
                <a:latin typeface="Consolas" pitchFamily="49" charset="0"/>
              </a:rPr>
              <a:t> )</a:t>
            </a:r>
          </a:p>
          <a:p>
            <a:pPr marL="0" indent="0">
              <a:buNone/>
            </a:pPr>
            <a:r>
              <a:rPr lang="da-DK" sz="3900" dirty="0" smtClean="0">
                <a:latin typeface="Consolas" pitchFamily="49" charset="0"/>
              </a:rPr>
              <a:t>{</a:t>
            </a:r>
            <a:r>
              <a:rPr lang="da-DK" sz="3900" dirty="0" smtClean="0">
                <a:latin typeface="Consolas" pitchFamily="49" charset="0"/>
              </a:rPr>
              <a:t>  </a:t>
            </a:r>
            <a:endParaRPr lang="da-DK" sz="3900" dirty="0" smtClean="0">
              <a:latin typeface="Consolas" pitchFamily="49" charset="0"/>
            </a:endParaRPr>
          </a:p>
          <a:p>
            <a:pPr marL="0" indent="0">
              <a:buNone/>
            </a:pPr>
            <a:r>
              <a:rPr lang="da-DK" sz="3900" dirty="0" smtClean="0">
                <a:latin typeface="Consolas" pitchFamily="49" charset="0"/>
              </a:rPr>
              <a:t>Statement 1;</a:t>
            </a:r>
          </a:p>
          <a:p>
            <a:pPr marL="0" indent="0">
              <a:buNone/>
            </a:pPr>
            <a:r>
              <a:rPr lang="da-DK" sz="3900" dirty="0" smtClean="0">
                <a:latin typeface="Consolas" pitchFamily="49" charset="0"/>
              </a:rPr>
              <a:t>Statement 2;</a:t>
            </a:r>
          </a:p>
          <a:p>
            <a:pPr marL="0" indent="0">
              <a:buNone/>
            </a:pPr>
            <a:r>
              <a:rPr lang="da-DK" sz="3900" dirty="0" smtClean="0">
                <a:latin typeface="Consolas" pitchFamily="49" charset="0"/>
              </a:rPr>
              <a:t>.					</a:t>
            </a:r>
            <a:r>
              <a:rPr lang="da-DK" sz="3900" dirty="0" smtClean="0">
                <a:latin typeface="Consolas" pitchFamily="49" charset="0"/>
              </a:rPr>
              <a:t> // function body</a:t>
            </a:r>
            <a:endParaRPr lang="da-DK" sz="3900" dirty="0" smtClean="0">
              <a:latin typeface="Consolas" pitchFamily="49" charset="0"/>
            </a:endParaRPr>
          </a:p>
          <a:p>
            <a:pPr marL="0" indent="0">
              <a:buNone/>
            </a:pPr>
            <a:r>
              <a:rPr lang="da-DK" sz="3900" dirty="0" smtClean="0">
                <a:latin typeface="Consolas" pitchFamily="49" charset="0"/>
              </a:rPr>
              <a:t>.</a:t>
            </a:r>
          </a:p>
          <a:p>
            <a:pPr marL="0" indent="0">
              <a:buNone/>
            </a:pPr>
            <a:r>
              <a:rPr lang="da-DK" sz="3900" dirty="0" smtClean="0">
                <a:latin typeface="Consolas" pitchFamily="49" charset="0"/>
              </a:rPr>
              <a:t>Statement n;</a:t>
            </a:r>
            <a:r>
              <a:rPr lang="da-DK" sz="3900" dirty="0" smtClean="0">
                <a:latin typeface="Consolas" pitchFamily="49" charset="0"/>
              </a:rPr>
              <a:t>     </a:t>
            </a:r>
            <a:endParaRPr lang="da-DK" sz="3900" dirty="0" smtClean="0">
              <a:latin typeface="Consolas" pitchFamily="49" charset="0"/>
            </a:endParaRPr>
          </a:p>
          <a:p>
            <a:pPr marL="0" indent="0">
              <a:buNone/>
            </a:pPr>
            <a:r>
              <a:rPr lang="da-DK" sz="3900" dirty="0" smtClean="0">
                <a:latin typeface="Consolas" pitchFamily="49" charset="0"/>
              </a:rPr>
              <a:t>}                          //End of function definition </a:t>
            </a:r>
          </a:p>
          <a:p>
            <a:pPr marL="0" indent="0" algn="just">
              <a:buNone/>
            </a:pPr>
            <a:r>
              <a:rPr lang="da-DK" b="1" i="1" dirty="0" smtClean="0">
                <a:latin typeface="Times New Roman" pitchFamily="18" charset="0"/>
                <a:cs typeface="Times New Roman" pitchFamily="18" charset="0"/>
              </a:rPr>
              <a:t>S</a:t>
            </a:r>
            <a:r>
              <a:rPr lang="da-DK" b="1" i="1" dirty="0" smtClean="0">
                <a:latin typeface="Times New Roman" pitchFamily="18" charset="0"/>
                <a:cs typeface="Times New Roman" pitchFamily="18" charset="0"/>
              </a:rPr>
              <a:t>torage_class</a:t>
            </a:r>
            <a:r>
              <a:rPr lang="da-DK" b="1" dirty="0" smtClean="0">
                <a:latin typeface="Times New Roman" pitchFamily="18" charset="0"/>
                <a:cs typeface="Times New Roman" pitchFamily="18" charset="0"/>
              </a:rPr>
              <a:t> - </a:t>
            </a:r>
            <a:r>
              <a:rPr lang="da-DK" dirty="0" smtClean="0">
                <a:latin typeface="Times New Roman" pitchFamily="18" charset="0"/>
                <a:cs typeface="Times New Roman" pitchFamily="18" charset="0"/>
              </a:rPr>
              <a:t>One </a:t>
            </a:r>
            <a:r>
              <a:rPr lang="da-DK" dirty="0" smtClean="0">
                <a:latin typeface="Times New Roman" pitchFamily="18" charset="0"/>
                <a:cs typeface="Times New Roman" pitchFamily="18" charset="0"/>
              </a:rPr>
              <a:t>of the storage class specifiers extern or static. Because extern is the default storage class for functions, most function definitions do not include </a:t>
            </a:r>
            <a:r>
              <a:rPr lang="da-DK" dirty="0" smtClean="0">
                <a:latin typeface="Times New Roman" pitchFamily="18" charset="0"/>
                <a:cs typeface="Times New Roman" pitchFamily="18" charset="0"/>
              </a:rPr>
              <a:t>it. </a:t>
            </a:r>
            <a:endParaRPr lang="da-DK" dirty="0" smtClean="0">
              <a:latin typeface="Times New Roman" pitchFamily="18" charset="0"/>
              <a:cs typeface="Times New Roman" pitchFamily="18" charset="0"/>
            </a:endParaRPr>
          </a:p>
          <a:p>
            <a:pPr marL="0" indent="0" algn="just">
              <a:buNone/>
            </a:pPr>
            <a:r>
              <a:rPr lang="da-DK" b="1" i="1" dirty="0" smtClean="0">
                <a:latin typeface="Times New Roman" pitchFamily="18" charset="0"/>
                <a:cs typeface="Times New Roman" pitchFamily="18" charset="0"/>
              </a:rPr>
              <a:t>Type- </a:t>
            </a:r>
            <a:r>
              <a:rPr lang="da-DK" dirty="0" smtClean="0">
                <a:latin typeface="Times New Roman" pitchFamily="18" charset="0"/>
                <a:cs typeface="Times New Roman" pitchFamily="18" charset="0"/>
              </a:rPr>
              <a:t>The </a:t>
            </a:r>
            <a:r>
              <a:rPr lang="da-DK" dirty="0" smtClean="0">
                <a:latin typeface="Times New Roman" pitchFamily="18" charset="0"/>
                <a:cs typeface="Times New Roman" pitchFamily="18" charset="0"/>
              </a:rPr>
              <a:t>type of the function's return value. This can be either void or any other </a:t>
            </a:r>
            <a:r>
              <a:rPr lang="da-DK" dirty="0" smtClean="0">
                <a:latin typeface="Times New Roman" pitchFamily="18" charset="0"/>
                <a:cs typeface="Times New Roman" pitchFamily="18" charset="0"/>
              </a:rPr>
              <a:t>type. </a:t>
            </a:r>
            <a:endParaRPr lang="da-DK" dirty="0" smtClean="0">
              <a:latin typeface="Times New Roman" pitchFamily="18" charset="0"/>
              <a:cs typeface="Times New Roman" pitchFamily="18" charset="0"/>
            </a:endParaRPr>
          </a:p>
          <a:p>
            <a:pPr marL="0" indent="0" algn="just">
              <a:buNone/>
            </a:pPr>
            <a:r>
              <a:rPr lang="da-DK" b="1" i="1" dirty="0" smtClean="0">
                <a:latin typeface="Times New Roman" pitchFamily="18" charset="0"/>
                <a:cs typeface="Times New Roman" pitchFamily="18" charset="0"/>
              </a:rPr>
              <a:t>Function_name- </a:t>
            </a:r>
            <a:r>
              <a:rPr lang="da-DK" dirty="0" smtClean="0">
                <a:latin typeface="Times New Roman" pitchFamily="18" charset="0"/>
                <a:cs typeface="Times New Roman" pitchFamily="18" charset="0"/>
              </a:rPr>
              <a:t>The </a:t>
            </a:r>
            <a:r>
              <a:rPr lang="da-DK" dirty="0" smtClean="0">
                <a:latin typeface="Times New Roman" pitchFamily="18" charset="0"/>
                <a:cs typeface="Times New Roman" pitchFamily="18" charset="0"/>
              </a:rPr>
              <a:t>name of the function.</a:t>
            </a:r>
          </a:p>
          <a:p>
            <a:pPr marL="0" indent="0" algn="just">
              <a:buNone/>
            </a:pPr>
            <a:r>
              <a:rPr lang="da-DK" b="1" i="1" dirty="0" smtClean="0">
                <a:latin typeface="Times New Roman" pitchFamily="18" charset="0"/>
                <a:cs typeface="Times New Roman" pitchFamily="18" charset="0"/>
              </a:rPr>
              <a:t>parameter_list-</a:t>
            </a:r>
            <a:r>
              <a:rPr lang="da-DK" b="1" dirty="0" smtClean="0">
                <a:latin typeface="Times New Roman" pitchFamily="18" charset="0"/>
                <a:cs typeface="Times New Roman" pitchFamily="18" charset="0"/>
              </a:rPr>
              <a:t> </a:t>
            </a:r>
            <a:r>
              <a:rPr lang="da-DK" dirty="0" smtClean="0">
                <a:latin typeface="Times New Roman" pitchFamily="18" charset="0"/>
                <a:cs typeface="Times New Roman" pitchFamily="18" charset="0"/>
              </a:rPr>
              <a:t>The </a:t>
            </a:r>
            <a:r>
              <a:rPr lang="da-DK" dirty="0" smtClean="0">
                <a:latin typeface="Times New Roman" pitchFamily="18" charset="0"/>
                <a:cs typeface="Times New Roman" pitchFamily="18" charset="0"/>
              </a:rPr>
              <a:t>declarations of the function's parameters. If the function has no parameters, the list is empty. </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smtClean="0">
                <a:latin typeface="Times New Roman" pitchFamily="18" charset="0"/>
                <a:cs typeface="Times New Roman" pitchFamily="18" charset="0"/>
              </a:rPr>
              <a:t>Properties of function definitions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533400"/>
            <a:ext cx="8839200" cy="6172200"/>
          </a:xfrm>
        </p:spPr>
        <p:txBody>
          <a:bodyPr>
            <a:noAutofit/>
          </a:bodyPr>
          <a:lstStyle/>
          <a:p>
            <a:pPr marL="0" indent="0" algn="just">
              <a:buNone/>
            </a:pPr>
            <a:r>
              <a:rPr lang="da-DK" sz="1800" dirty="0" smtClean="0">
                <a:latin typeface="Times New Roman" pitchFamily="18" charset="0"/>
                <a:cs typeface="Times New Roman" pitchFamily="18" charset="0"/>
              </a:rPr>
              <a:t>By </a:t>
            </a:r>
            <a:r>
              <a:rPr lang="da-DK" sz="1800" dirty="0" smtClean="0">
                <a:latin typeface="Times New Roman" pitchFamily="18" charset="0"/>
                <a:cs typeface="Times New Roman" pitchFamily="18" charset="0"/>
              </a:rPr>
              <a:t>default </a:t>
            </a:r>
            <a:r>
              <a:rPr lang="da-DK" sz="1800" i="1" dirty="0" smtClean="0">
                <a:latin typeface="Times New Roman" pitchFamily="18" charset="0"/>
                <a:cs typeface="Times New Roman" pitchFamily="18" charset="0"/>
              </a:rPr>
              <a:t>function names</a:t>
            </a:r>
            <a:r>
              <a:rPr lang="da-DK" sz="1800" dirty="0" smtClean="0">
                <a:latin typeface="Times New Roman" pitchFamily="18" charset="0"/>
                <a:cs typeface="Times New Roman" pitchFamily="18" charset="0"/>
              </a:rPr>
              <a:t> are external </a:t>
            </a:r>
            <a:r>
              <a:rPr lang="da-DK" sz="1800" dirty="0" smtClean="0">
                <a:latin typeface="Times New Roman" pitchFamily="18" charset="0"/>
                <a:cs typeface="Times New Roman" pitchFamily="18" charset="0"/>
              </a:rPr>
              <a:t>names and </a:t>
            </a:r>
            <a:r>
              <a:rPr lang="da-DK" sz="1800" dirty="0" smtClean="0">
                <a:latin typeface="Times New Roman" pitchFamily="18" charset="0"/>
                <a:cs typeface="Times New Roman" pitchFamily="18" charset="0"/>
              </a:rPr>
              <a:t>the functions of a program can be distributed among different source files, and can appear in any sequence within a source file</a:t>
            </a:r>
            <a:r>
              <a:rPr lang="da-DK" sz="1800" dirty="0" smtClean="0">
                <a:latin typeface="Times New Roman" pitchFamily="18" charset="0"/>
                <a:cs typeface="Times New Roman" pitchFamily="18" charset="0"/>
              </a:rPr>
              <a:t>.</a:t>
            </a:r>
          </a:p>
          <a:p>
            <a:pPr marL="0" indent="0" algn="just">
              <a:buNone/>
            </a:pPr>
            <a:r>
              <a:rPr lang="da-DK" sz="1800" dirty="0" smtClean="0">
                <a:latin typeface="Times New Roman" pitchFamily="18" charset="0"/>
                <a:cs typeface="Times New Roman" pitchFamily="18" charset="0"/>
              </a:rPr>
              <a:t>Functions that are declared as static, however, can only be called in the same translation unit in which they are defined. But it is not possible to define functions with block scope—in other words, a function definition cannot appear within another function</a:t>
            </a:r>
            <a:r>
              <a:rPr lang="da-DK" sz="1800" dirty="0" smtClean="0">
                <a:latin typeface="Times New Roman" pitchFamily="18" charset="0"/>
                <a:cs typeface="Times New Roman" pitchFamily="18" charset="0"/>
              </a:rPr>
              <a:t>.</a:t>
            </a:r>
          </a:p>
          <a:p>
            <a:pPr marL="0" indent="0" algn="just">
              <a:buNone/>
            </a:pPr>
            <a:r>
              <a:rPr lang="da-DK" sz="1800" dirty="0" smtClean="0">
                <a:latin typeface="Times New Roman" pitchFamily="18" charset="0"/>
                <a:cs typeface="Times New Roman" pitchFamily="18" charset="0"/>
              </a:rPr>
              <a:t>The </a:t>
            </a:r>
            <a:r>
              <a:rPr lang="da-DK" sz="1800" i="1" dirty="0" smtClean="0">
                <a:latin typeface="Times New Roman" pitchFamily="18" charset="0"/>
                <a:cs typeface="Times New Roman" pitchFamily="18" charset="0"/>
              </a:rPr>
              <a:t>parameters</a:t>
            </a:r>
            <a:r>
              <a:rPr lang="da-DK" sz="1800" dirty="0" smtClean="0">
                <a:latin typeface="Times New Roman" pitchFamily="18" charset="0"/>
                <a:cs typeface="Times New Roman" pitchFamily="18" charset="0"/>
              </a:rPr>
              <a:t> of a function are ordinary variables whose scope is limited to the function. When the function is called, they are initialized with the values of the arguments received from the caller</a:t>
            </a:r>
            <a:r>
              <a:rPr lang="da-DK" sz="1800" dirty="0" smtClean="0">
                <a:latin typeface="Times New Roman" pitchFamily="18" charset="0"/>
                <a:cs typeface="Times New Roman" pitchFamily="18" charset="0"/>
              </a:rPr>
              <a:t>.</a:t>
            </a:r>
          </a:p>
          <a:p>
            <a:pPr marL="0" indent="0" algn="just">
              <a:buNone/>
            </a:pPr>
            <a:r>
              <a:rPr lang="da-DK" sz="1800" dirty="0" smtClean="0">
                <a:latin typeface="Times New Roman" pitchFamily="18" charset="0"/>
                <a:cs typeface="Times New Roman" pitchFamily="18" charset="0"/>
              </a:rPr>
              <a:t>The </a:t>
            </a:r>
            <a:r>
              <a:rPr lang="da-DK" sz="1800" i="1" dirty="0" smtClean="0">
                <a:latin typeface="Times New Roman" pitchFamily="18" charset="0"/>
                <a:cs typeface="Times New Roman" pitchFamily="18" charset="0"/>
              </a:rPr>
              <a:t>statements in the function body</a:t>
            </a:r>
            <a:r>
              <a:rPr lang="da-DK" sz="1800" dirty="0" smtClean="0">
                <a:latin typeface="Times New Roman" pitchFamily="18" charset="0"/>
                <a:cs typeface="Times New Roman" pitchFamily="18" charset="0"/>
              </a:rPr>
              <a:t> define what the function does. When the flow of execution reaches a return statement or the end of the function body, control returns to the calling function</a:t>
            </a:r>
            <a:r>
              <a:rPr lang="da-DK" sz="1800" dirty="0" smtClean="0">
                <a:latin typeface="Times New Roman" pitchFamily="18" charset="0"/>
                <a:cs typeface="Times New Roman" pitchFamily="18" charset="0"/>
              </a:rPr>
              <a:t>.</a:t>
            </a:r>
          </a:p>
          <a:p>
            <a:pPr marL="0" indent="0" algn="just">
              <a:buNone/>
            </a:pPr>
            <a:r>
              <a:rPr lang="da-DK" sz="1800" dirty="0" smtClean="0">
                <a:latin typeface="Times New Roman" pitchFamily="18" charset="0"/>
                <a:cs typeface="Times New Roman" pitchFamily="18" charset="0"/>
              </a:rPr>
              <a:t>A function that calls itself, directly or indirectly, is called </a:t>
            </a:r>
            <a:r>
              <a:rPr lang="da-DK" sz="1800" b="1" i="1" dirty="0" smtClean="0">
                <a:latin typeface="Times New Roman" pitchFamily="18" charset="0"/>
                <a:cs typeface="Times New Roman" pitchFamily="18" charset="0"/>
              </a:rPr>
              <a:t>recursive function</a:t>
            </a:r>
            <a:r>
              <a:rPr lang="da-DK" sz="1800" i="1" dirty="0" smtClean="0">
                <a:latin typeface="Times New Roman" pitchFamily="18" charset="0"/>
                <a:cs typeface="Times New Roman" pitchFamily="18" charset="0"/>
              </a:rPr>
              <a:t>.</a:t>
            </a:r>
            <a:endParaRPr lang="da-DK" sz="1800" dirty="0" smtClean="0">
              <a:latin typeface="Times New Roman" pitchFamily="18" charset="0"/>
              <a:cs typeface="Times New Roman" pitchFamily="18" charset="0"/>
            </a:endParaRPr>
          </a:p>
          <a:p>
            <a:pPr marL="0" indent="0" algn="just">
              <a:buNone/>
            </a:pPr>
            <a:r>
              <a:rPr lang="da-DK" sz="1800" b="1" dirty="0" smtClean="0">
                <a:latin typeface="Times New Roman" pitchFamily="18" charset="0"/>
                <a:cs typeface="Times New Roman" pitchFamily="18" charset="0"/>
              </a:rPr>
              <a:t>Inline Functions:</a:t>
            </a:r>
            <a:r>
              <a:rPr lang="da-DK" sz="1800" dirty="0" smtClean="0">
                <a:latin typeface="Times New Roman" pitchFamily="18" charset="0"/>
                <a:cs typeface="Times New Roman" pitchFamily="18" charset="0"/>
              </a:rPr>
              <a:t> Functions </a:t>
            </a:r>
            <a:r>
              <a:rPr lang="da-DK" sz="1800" dirty="0" smtClean="0">
                <a:latin typeface="Times New Roman" pitchFamily="18" charset="0"/>
                <a:cs typeface="Times New Roman" pitchFamily="18" charset="0"/>
              </a:rPr>
              <a:t>can also be defined as </a:t>
            </a:r>
            <a:r>
              <a:rPr lang="da-DK" sz="1800" b="1" i="1" dirty="0" smtClean="0">
                <a:latin typeface="Times New Roman" pitchFamily="18" charset="0"/>
                <a:cs typeface="Times New Roman" pitchFamily="18" charset="0"/>
              </a:rPr>
              <a:t>inline</a:t>
            </a:r>
            <a:r>
              <a:rPr lang="da-DK" sz="1800" dirty="0" smtClean="0">
                <a:latin typeface="Times New Roman" pitchFamily="18" charset="0"/>
                <a:cs typeface="Times New Roman" pitchFamily="18" charset="0"/>
              </a:rPr>
              <a:t>. The inline function specifier instructs the compiler to optimize the speed of the function call, generally by inserting the function's machine code directly into the calling routine. The inline keyword is prefixed to the </a:t>
            </a:r>
            <a:r>
              <a:rPr lang="da-DK" sz="1800" dirty="0" smtClean="0">
                <a:latin typeface="Times New Roman" pitchFamily="18" charset="0"/>
                <a:cs typeface="Times New Roman" pitchFamily="18" charset="0"/>
              </a:rPr>
              <a:t>definition of function:</a:t>
            </a:r>
          </a:p>
          <a:p>
            <a:pPr marL="0" indent="0" algn="just">
              <a:buNone/>
            </a:pPr>
            <a:r>
              <a:rPr lang="da-DK" sz="1800" dirty="0" smtClean="0">
                <a:latin typeface="Times New Roman" pitchFamily="18" charset="0"/>
                <a:cs typeface="Times New Roman" pitchFamily="18" charset="0"/>
              </a:rPr>
              <a:t>If an inline function contains too many statements, the compiler may ignore the inline specifier and generate a normal function call</a:t>
            </a:r>
            <a:r>
              <a:rPr lang="da-DK" sz="1800" dirty="0" smtClean="0">
                <a:latin typeface="Times New Roman" pitchFamily="18" charset="0"/>
                <a:cs typeface="Times New Roman" pitchFamily="18" charset="0"/>
              </a:rPr>
              <a:t>.</a:t>
            </a:r>
          </a:p>
          <a:p>
            <a:pPr marL="0" indent="0" algn="just">
              <a:buNone/>
            </a:pPr>
            <a:r>
              <a:rPr lang="da-DK" sz="1800" dirty="0" smtClean="0">
                <a:latin typeface="Times New Roman" pitchFamily="18" charset="0"/>
                <a:cs typeface="Times New Roman" pitchFamily="18" charset="0"/>
              </a:rPr>
              <a:t>Inline functions are an alternative to macros with parameters. In translating a macro, the preprocessor simply substitutes text. An inline function, however, behaves like a normal function—so that the compiler tests for compatible arguments</a:t>
            </a:r>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lstStyle/>
          <a:p>
            <a:r>
              <a:rPr lang="da-DK" b="1" dirty="0" smtClean="0">
                <a:latin typeface="Times New Roman" pitchFamily="18" charset="0"/>
                <a:cs typeface="Times New Roman" pitchFamily="18" charset="0"/>
              </a:rPr>
              <a:t>Calling Part (function calls)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686800" cy="5029200"/>
          </a:xfrm>
        </p:spPr>
        <p:txBody>
          <a:bodyPr>
            <a:noAutofit/>
          </a:bodyPr>
          <a:lstStyle/>
          <a:p>
            <a:pPr marL="0" indent="0" algn="just">
              <a:spcBef>
                <a:spcPts val="0"/>
              </a:spcBef>
              <a:buNone/>
            </a:pPr>
            <a:r>
              <a:rPr lang="da-DK" sz="2150" dirty="0" smtClean="0">
                <a:latin typeface="Times New Roman" pitchFamily="18" charset="0"/>
                <a:cs typeface="Times New Roman" pitchFamily="18" charset="0"/>
              </a:rPr>
              <a:t>A function call is an expression whose value and type are those of the function's return value</a:t>
            </a:r>
            <a:r>
              <a:rPr lang="da-DK" sz="2150" dirty="0" smtClean="0">
                <a:latin typeface="Times New Roman" pitchFamily="18" charset="0"/>
                <a:cs typeface="Times New Roman" pitchFamily="18" charset="0"/>
              </a:rPr>
              <a:t>. The </a:t>
            </a:r>
            <a:r>
              <a:rPr lang="da-DK" sz="2150" dirty="0" smtClean="0">
                <a:latin typeface="Times New Roman" pitchFamily="18" charset="0"/>
                <a:cs typeface="Times New Roman" pitchFamily="18" charset="0"/>
              </a:rPr>
              <a:t>number and the type of the arguments in a function call must agree with the number and type of the parameters in the function definition. Any expression, including constants and arithmetic expressions, may be specified as an argument in a function call. When the function is called, the </a:t>
            </a:r>
            <a:r>
              <a:rPr lang="da-DK" sz="2150" i="1" dirty="0" smtClean="0">
                <a:latin typeface="Times New Roman" pitchFamily="18" charset="0"/>
                <a:cs typeface="Times New Roman" pitchFamily="18" charset="0"/>
              </a:rPr>
              <a:t>value</a:t>
            </a:r>
            <a:r>
              <a:rPr lang="da-DK" sz="2150" dirty="0" smtClean="0">
                <a:latin typeface="Times New Roman" pitchFamily="18" charset="0"/>
                <a:cs typeface="Times New Roman" pitchFamily="18" charset="0"/>
              </a:rPr>
              <a:t> of the argument is </a:t>
            </a:r>
            <a:r>
              <a:rPr lang="da-DK" sz="2150" i="1" dirty="0" smtClean="0">
                <a:latin typeface="Times New Roman" pitchFamily="18" charset="0"/>
                <a:cs typeface="Times New Roman" pitchFamily="18" charset="0"/>
              </a:rPr>
              <a:t>copied</a:t>
            </a:r>
            <a:r>
              <a:rPr lang="da-DK" sz="2150" dirty="0" smtClean="0">
                <a:latin typeface="Times New Roman" pitchFamily="18" charset="0"/>
                <a:cs typeface="Times New Roman" pitchFamily="18" charset="0"/>
              </a:rPr>
              <a:t> to the corresponding parameter of the </a:t>
            </a:r>
            <a:r>
              <a:rPr lang="da-DK" sz="2150" dirty="0" smtClean="0">
                <a:latin typeface="Times New Roman" pitchFamily="18" charset="0"/>
                <a:cs typeface="Times New Roman" pitchFamily="18" charset="0"/>
              </a:rPr>
              <a:t>function.</a:t>
            </a:r>
          </a:p>
          <a:p>
            <a:pPr algn="just">
              <a:spcBef>
                <a:spcPts val="0"/>
              </a:spcBef>
              <a:buNone/>
            </a:pPr>
            <a:r>
              <a:rPr lang="da-DK" sz="2150" i="1" dirty="0" smtClean="0">
                <a:latin typeface="Times New Roman" pitchFamily="18" charset="0"/>
                <a:cs typeface="Times New Roman" pitchFamily="18" charset="0"/>
              </a:rPr>
              <a:t>The arguments of a function are subject to implicit type conversion: </a:t>
            </a:r>
          </a:p>
          <a:p>
            <a:pPr marL="0" indent="0" algn="just">
              <a:spcBef>
                <a:spcPts val="0"/>
              </a:spcBef>
              <a:buNone/>
            </a:pPr>
            <a:r>
              <a:rPr lang="da-DK" sz="2150" dirty="0" smtClean="0">
                <a:latin typeface="Times New Roman" pitchFamily="18" charset="0"/>
                <a:cs typeface="Times New Roman" pitchFamily="18" charset="0"/>
              </a:rPr>
              <a:t>·   </a:t>
            </a:r>
            <a:r>
              <a:rPr lang="da-DK" sz="2150" dirty="0" smtClean="0">
                <a:latin typeface="Times New Roman" pitchFamily="18" charset="0"/>
                <a:cs typeface="Times New Roman" pitchFamily="18" charset="0"/>
              </a:rPr>
              <a:t>If </a:t>
            </a:r>
            <a:r>
              <a:rPr lang="da-DK" sz="2150" dirty="0" smtClean="0">
                <a:latin typeface="Times New Roman" pitchFamily="18" charset="0"/>
                <a:cs typeface="Times New Roman" pitchFamily="18" charset="0"/>
              </a:rPr>
              <a:t>the function was declared in prototype form (as is usually the case), each argument is converted to the type of the corresponding parameter, as for an assignment. </a:t>
            </a:r>
          </a:p>
          <a:p>
            <a:pPr marL="0" indent="0" algn="just">
              <a:spcBef>
                <a:spcPts val="0"/>
              </a:spcBef>
              <a:buNone/>
            </a:pPr>
            <a:r>
              <a:rPr lang="da-DK" sz="2150" dirty="0" smtClean="0">
                <a:latin typeface="Times New Roman" pitchFamily="18" charset="0"/>
                <a:cs typeface="Times New Roman" pitchFamily="18" charset="0"/>
              </a:rPr>
              <a:t>·  </a:t>
            </a:r>
            <a:r>
              <a:rPr lang="da-DK" sz="2150" dirty="0" smtClean="0">
                <a:latin typeface="Times New Roman" pitchFamily="18" charset="0"/>
                <a:cs typeface="Times New Roman" pitchFamily="18" charset="0"/>
              </a:rPr>
              <a:t>If </a:t>
            </a:r>
            <a:r>
              <a:rPr lang="da-DK" sz="2150" dirty="0" smtClean="0">
                <a:latin typeface="Times New Roman" pitchFamily="18" charset="0"/>
                <a:cs typeface="Times New Roman" pitchFamily="18" charset="0"/>
              </a:rPr>
              <a:t>no prototype is present, </a:t>
            </a:r>
            <a:r>
              <a:rPr lang="da-DK" sz="2150" i="1" dirty="0" smtClean="0">
                <a:latin typeface="Times New Roman" pitchFamily="18" charset="0"/>
                <a:cs typeface="Times New Roman" pitchFamily="18" charset="0"/>
              </a:rPr>
              <a:t>integer promotion</a:t>
            </a:r>
            <a:r>
              <a:rPr lang="da-DK" sz="2150" dirty="0" smtClean="0">
                <a:latin typeface="Times New Roman" pitchFamily="18" charset="0"/>
                <a:cs typeface="Times New Roman" pitchFamily="18" charset="0"/>
              </a:rPr>
              <a:t> is performed on each integer argument. Arguments of type float are converted to double. </a:t>
            </a:r>
          </a:p>
          <a:p>
            <a:pPr marL="0" indent="0" algn="just">
              <a:spcBef>
                <a:spcPts val="0"/>
              </a:spcBef>
              <a:buNone/>
            </a:pPr>
            <a:r>
              <a:rPr lang="da-DK" sz="2150" dirty="0" smtClean="0">
                <a:latin typeface="Times New Roman" pitchFamily="18" charset="0"/>
                <a:cs typeface="Times New Roman" pitchFamily="18" charset="0"/>
              </a:rPr>
              <a:t>When the </a:t>
            </a:r>
            <a:r>
              <a:rPr lang="da-DK" sz="2150" dirty="0" smtClean="0">
                <a:latin typeface="Times New Roman" pitchFamily="18" charset="0"/>
                <a:cs typeface="Times New Roman" pitchFamily="18" charset="0"/>
              </a:rPr>
              <a:t>arguments are passed to the function </a:t>
            </a:r>
            <a:r>
              <a:rPr lang="da-DK" sz="2150" i="1" dirty="0" smtClean="0">
                <a:latin typeface="Times New Roman" pitchFamily="18" charset="0"/>
                <a:cs typeface="Times New Roman" pitchFamily="18" charset="0"/>
              </a:rPr>
              <a:t>by </a:t>
            </a:r>
            <a:r>
              <a:rPr lang="da-DK" sz="2150" i="1" dirty="0" smtClean="0">
                <a:latin typeface="Times New Roman" pitchFamily="18" charset="0"/>
                <a:cs typeface="Times New Roman" pitchFamily="18" charset="0"/>
              </a:rPr>
              <a:t>value,</a:t>
            </a:r>
            <a:r>
              <a:rPr lang="da-DK" sz="2150" dirty="0" smtClean="0">
                <a:latin typeface="Times New Roman" pitchFamily="18" charset="0"/>
                <a:cs typeface="Times New Roman" pitchFamily="18" charset="0"/>
              </a:rPr>
              <a:t> </a:t>
            </a:r>
            <a:r>
              <a:rPr lang="da-DK" sz="2150" dirty="0" smtClean="0">
                <a:latin typeface="Times New Roman" pitchFamily="18" charset="0"/>
                <a:cs typeface="Times New Roman" pitchFamily="18" charset="0"/>
              </a:rPr>
              <a:t>The function itself cannot modify the values of the arguments in the calling function: it can only access its local copy of the values</a:t>
            </a:r>
            <a:r>
              <a:rPr lang="da-DK" sz="2150" dirty="0" smtClean="0">
                <a:latin typeface="Times New Roman" pitchFamily="18" charset="0"/>
                <a:cs typeface="Times New Roman" pitchFamily="18" charset="0"/>
              </a:rPr>
              <a:t>. For </a:t>
            </a:r>
            <a:r>
              <a:rPr lang="da-DK" sz="2150" dirty="0" smtClean="0">
                <a:latin typeface="Times New Roman" pitchFamily="18" charset="0"/>
                <a:cs typeface="Times New Roman" pitchFamily="18" charset="0"/>
              </a:rPr>
              <a:t>a function to modify the value of a variable directly, the caller must </a:t>
            </a:r>
            <a:r>
              <a:rPr lang="da-DK" sz="2150" dirty="0" smtClean="0">
                <a:latin typeface="Times New Roman" pitchFamily="18" charset="0"/>
                <a:cs typeface="Times New Roman" pitchFamily="18" charset="0"/>
              </a:rPr>
              <a:t>give to  </a:t>
            </a:r>
            <a:r>
              <a:rPr lang="da-DK" sz="2150" dirty="0" smtClean="0">
                <a:latin typeface="Times New Roman" pitchFamily="18" charset="0"/>
                <a:cs typeface="Times New Roman" pitchFamily="18" charset="0"/>
              </a:rPr>
              <a:t>the function the </a:t>
            </a:r>
            <a:r>
              <a:rPr lang="da-DK" sz="2150" i="1" dirty="0" smtClean="0">
                <a:latin typeface="Times New Roman" pitchFamily="18" charset="0"/>
                <a:cs typeface="Times New Roman" pitchFamily="18" charset="0"/>
              </a:rPr>
              <a:t>address</a:t>
            </a:r>
            <a:r>
              <a:rPr lang="da-DK" sz="2150" dirty="0" smtClean="0">
                <a:latin typeface="Times New Roman" pitchFamily="18" charset="0"/>
                <a:cs typeface="Times New Roman" pitchFamily="18" charset="0"/>
              </a:rPr>
              <a:t> of the variable as an </a:t>
            </a:r>
            <a:r>
              <a:rPr lang="da-DK" sz="2150" dirty="0" smtClean="0">
                <a:latin typeface="Times New Roman" pitchFamily="18" charset="0"/>
                <a:cs typeface="Times New Roman" pitchFamily="18" charset="0"/>
              </a:rPr>
              <a:t>argument i.e. variable </a:t>
            </a:r>
            <a:r>
              <a:rPr lang="da-DK" sz="2150" dirty="0" smtClean="0">
                <a:latin typeface="Times New Roman" pitchFamily="18" charset="0"/>
                <a:cs typeface="Times New Roman" pitchFamily="18" charset="0"/>
              </a:rPr>
              <a:t>must be passed </a:t>
            </a:r>
            <a:r>
              <a:rPr lang="da-DK" sz="2150" i="1" dirty="0" smtClean="0">
                <a:latin typeface="Times New Roman" pitchFamily="18" charset="0"/>
                <a:cs typeface="Times New Roman" pitchFamily="18" charset="0"/>
              </a:rPr>
              <a:t>by </a:t>
            </a:r>
            <a:r>
              <a:rPr lang="da-DK" sz="2150" i="1" dirty="0" smtClean="0">
                <a:latin typeface="Times New Roman" pitchFamily="18" charset="0"/>
                <a:cs typeface="Times New Roman" pitchFamily="18" charset="0"/>
              </a:rPr>
              <a:t>reference</a:t>
            </a:r>
            <a:r>
              <a:rPr lang="da-DK" sz="2150" dirty="0" smtClean="0">
                <a:latin typeface="Times New Roman" pitchFamily="18" charset="0"/>
                <a:cs typeface="Times New Roman" pitchFamily="18" charset="0"/>
              </a:rPr>
              <a:t>. </a:t>
            </a:r>
            <a:endParaRPr lang="en-US" sz="215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1068</Words>
  <Application>Microsoft Office PowerPoint</Application>
  <PresentationFormat>On-screen Show (4:3)</PresentationFormat>
  <Paragraphs>81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Functions</vt:lpstr>
      <vt:lpstr>Slide 2</vt:lpstr>
      <vt:lpstr>Functions / Modules</vt:lpstr>
      <vt:lpstr>Types of Functions</vt:lpstr>
      <vt:lpstr>Some Useful Header Files</vt:lpstr>
      <vt:lpstr>Parts of Functions</vt:lpstr>
      <vt:lpstr>Slide 7</vt:lpstr>
      <vt:lpstr>Properties of function definitions</vt:lpstr>
      <vt:lpstr>Calling Part (function calls)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Meher</dc:creator>
  <cp:lastModifiedBy>Meher</cp:lastModifiedBy>
  <cp:revision>24</cp:revision>
  <dcterms:created xsi:type="dcterms:W3CDTF">2006-08-16T00:00:00Z</dcterms:created>
  <dcterms:modified xsi:type="dcterms:W3CDTF">2025-09-25T11:19:34Z</dcterms:modified>
</cp:coreProperties>
</file>