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9" r:id="rId13"/>
    <p:sldId id="270" r:id="rId14"/>
    <p:sldId id="271" r:id="rId15"/>
    <p:sldId id="267" r:id="rId16"/>
    <p:sldId id="268"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6890E6-E50F-4CDD-9A64-A8E5AFAB1FFB}"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890E6-E50F-4CDD-9A64-A8E5AFAB1FFB}"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890E6-E50F-4CDD-9A64-A8E5AFAB1FFB}"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6890E6-E50F-4CDD-9A64-A8E5AFAB1FFB}"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890E6-E50F-4CDD-9A64-A8E5AFAB1FFB}" type="datetimeFigureOut">
              <a:rPr lang="en-US" smtClean="0"/>
              <a:pPr/>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6890E6-E50F-4CDD-9A64-A8E5AFAB1FFB}" type="datetimeFigureOut">
              <a:rPr lang="en-US" smtClean="0"/>
              <a:pPr/>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6890E6-E50F-4CDD-9A64-A8E5AFAB1FFB}" type="datetimeFigureOut">
              <a:rPr lang="en-US" smtClean="0"/>
              <a:pPr/>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6890E6-E50F-4CDD-9A64-A8E5AFAB1FFB}" type="datetimeFigureOut">
              <a:rPr lang="en-US" smtClean="0"/>
              <a:pPr/>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890E6-E50F-4CDD-9A64-A8E5AFAB1FFB}" type="datetimeFigureOut">
              <a:rPr lang="en-US" smtClean="0"/>
              <a:pPr/>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890E6-E50F-4CDD-9A64-A8E5AFAB1FFB}" type="datetimeFigureOut">
              <a:rPr lang="en-US" smtClean="0"/>
              <a:pPr/>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6890E6-E50F-4CDD-9A64-A8E5AFAB1FFB}" type="datetimeFigureOut">
              <a:rPr lang="en-US" smtClean="0"/>
              <a:pPr/>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FF65A-4CA3-4118-A1AF-B28F593AC6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39999">
              <a:srgbClr val="0A128C"/>
            </a:gs>
            <a:gs pos="70000">
              <a:srgbClr val="181CC7"/>
            </a:gs>
            <a:gs pos="88000">
              <a:srgbClr val="7005D4"/>
            </a:gs>
            <a:gs pos="100000">
              <a:srgbClr val="8C3D9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6890E6-E50F-4CDD-9A64-A8E5AFAB1FFB}" type="datetimeFigureOut">
              <a:rPr lang="en-US" smtClean="0"/>
              <a:pPr/>
              <a:t>9/26/2025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FF65A-4CA3-4118-A1AF-B28F593AC65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92375"/>
            <a:ext cx="7772400" cy="1470025"/>
          </a:xfrm>
        </p:spPr>
        <p:txBody>
          <a:bodyPr>
            <a:noAutofit/>
          </a:bodyPr>
          <a:lstStyle/>
          <a:p>
            <a:r>
              <a:rPr lang="en-US" sz="8800" b="1" dirty="0" smtClean="0">
                <a:latin typeface="Arial Rounded MT Bold" pitchFamily="34" charset="0"/>
              </a:rPr>
              <a:t>Iteration</a:t>
            </a:r>
            <a:br>
              <a:rPr lang="en-US" sz="8800" b="1" dirty="0" smtClean="0">
                <a:latin typeface="Arial Rounded MT Bold" pitchFamily="34" charset="0"/>
              </a:rPr>
            </a:br>
            <a:r>
              <a:rPr lang="en-US" sz="8800" b="1" dirty="0" smtClean="0">
                <a:latin typeface="Arial Rounded MT Bold" pitchFamily="34" charset="0"/>
              </a:rPr>
              <a:t>loops</a:t>
            </a:r>
            <a:br>
              <a:rPr lang="en-US" sz="8800" b="1" dirty="0" smtClean="0">
                <a:latin typeface="Arial Rounded MT Bold" pitchFamily="34" charset="0"/>
              </a:rPr>
            </a:br>
            <a:r>
              <a:rPr lang="en-US" sz="8800" b="1" dirty="0" smtClean="0">
                <a:latin typeface="Arial Rounded MT Bold" pitchFamily="34" charset="0"/>
              </a:rPr>
              <a:t>Cycle</a:t>
            </a:r>
            <a:br>
              <a:rPr lang="en-US" sz="8800" b="1" dirty="0" smtClean="0">
                <a:latin typeface="Arial Rounded MT Bold" pitchFamily="34" charset="0"/>
              </a:rPr>
            </a:br>
            <a:r>
              <a:rPr lang="en-US" sz="8800" b="1" dirty="0" smtClean="0">
                <a:latin typeface="Arial Rounded MT Bold" pitchFamily="34" charset="0"/>
              </a:rPr>
              <a:t>Repetition</a:t>
            </a:r>
            <a:endParaRPr lang="en-US" sz="8800" b="1" dirty="0">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olas" pitchFamily="49" charset="0"/>
              </a:rPr>
              <a:t>Do while </a:t>
            </a:r>
            <a:r>
              <a:rPr lang="en-US" b="1" dirty="0" smtClean="0">
                <a:latin typeface="Times New Roman" pitchFamily="18" charset="0"/>
                <a:cs typeface="Times New Roman" pitchFamily="18" charset="0"/>
              </a:rPr>
              <a:t>Loop</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92500"/>
          </a:bodyPr>
          <a:lstStyle/>
          <a:p>
            <a:pPr marL="0" indent="0" algn="just">
              <a:buNone/>
            </a:pPr>
            <a:r>
              <a:rPr lang="en-GB" dirty="0" smtClean="0">
                <a:latin typeface="Times New Roman" pitchFamily="18" charset="0"/>
                <a:cs typeface="Times New Roman" pitchFamily="18" charset="0"/>
              </a:rPr>
              <a:t>The do ... while statement is a "bottom-driven" loop: first the body of the loop is executed, then the controlling expression is evaluated. This is repeated until the controlling expression is "false", or 0. </a:t>
            </a:r>
            <a:endParaRPr lang="da-DK" dirty="0" smtClean="0">
              <a:latin typeface="Times New Roman" pitchFamily="18" charset="0"/>
              <a:cs typeface="Times New Roman" pitchFamily="18" charset="0"/>
            </a:endParaRPr>
          </a:p>
          <a:p>
            <a:pPr marL="0" indent="0" algn="just">
              <a:buNone/>
            </a:pPr>
            <a:r>
              <a:rPr lang="en-GB" dirty="0" smtClean="0">
                <a:latin typeface="Times New Roman" pitchFamily="18" charset="0"/>
                <a:cs typeface="Times New Roman" pitchFamily="18" charset="0"/>
              </a:rPr>
              <a:t>The key difference from a while statement is that a do ... while loop body is always executed at least once. A while loop may not execute at all, because its expression could be false to begin with. </a:t>
            </a:r>
            <a:endParaRPr lang="da-DK" dirty="0" smtClean="0">
              <a:latin typeface="Times New Roman" pitchFamily="18" charset="0"/>
              <a:cs typeface="Times New Roman" pitchFamily="18" charset="0"/>
            </a:endParaRPr>
          </a:p>
          <a:p>
            <a:pPr marL="0" indent="0" algn="ctr">
              <a:buNone/>
            </a:pPr>
            <a:r>
              <a:rPr lang="en-GB" sz="3900" b="1" dirty="0" smtClean="0">
                <a:solidFill>
                  <a:srgbClr val="FFFF00"/>
                </a:solidFill>
                <a:latin typeface="Times New Roman" pitchFamily="18" charset="0"/>
                <a:cs typeface="Times New Roman" pitchFamily="18" charset="0"/>
              </a:rPr>
              <a:t>Syntax</a:t>
            </a:r>
            <a:endParaRPr lang="da-DK" b="1" dirty="0" smtClean="0">
              <a:solidFill>
                <a:srgbClr val="FFFF00"/>
              </a:solidFill>
              <a:latin typeface="Times New Roman" pitchFamily="18" charset="0"/>
              <a:cs typeface="Times New Roman" pitchFamily="18" charset="0"/>
            </a:endParaRPr>
          </a:p>
          <a:p>
            <a:pPr>
              <a:buNone/>
            </a:pPr>
            <a:r>
              <a:rPr lang="en-GB" b="1" dirty="0" smtClean="0">
                <a:solidFill>
                  <a:schemeClr val="accent2">
                    <a:lumMod val="50000"/>
                  </a:schemeClr>
                </a:solidFill>
                <a:latin typeface="Consolas" pitchFamily="49" charset="0"/>
              </a:rPr>
              <a:t>do </a:t>
            </a:r>
            <a:r>
              <a:rPr lang="en-GB" b="1" i="1" dirty="0" smtClean="0">
                <a:solidFill>
                  <a:schemeClr val="accent2">
                    <a:lumMod val="50000"/>
                  </a:schemeClr>
                </a:solidFill>
                <a:latin typeface="Consolas" pitchFamily="49" charset="0"/>
              </a:rPr>
              <a:t>statement</a:t>
            </a:r>
            <a:r>
              <a:rPr lang="en-GB" b="1" dirty="0" smtClean="0">
                <a:solidFill>
                  <a:schemeClr val="accent2">
                    <a:lumMod val="50000"/>
                  </a:schemeClr>
                </a:solidFill>
                <a:latin typeface="Consolas" pitchFamily="49" charset="0"/>
              </a:rPr>
              <a:t>  while (</a:t>
            </a:r>
            <a:r>
              <a:rPr lang="en-GB" b="1" i="1" dirty="0" smtClean="0">
                <a:solidFill>
                  <a:schemeClr val="accent2">
                    <a:lumMod val="50000"/>
                  </a:schemeClr>
                </a:solidFill>
                <a:latin typeface="Consolas" pitchFamily="49" charset="0"/>
              </a:rPr>
              <a:t> expression</a:t>
            </a:r>
            <a:r>
              <a:rPr lang="en-GB" b="1" dirty="0" smtClean="0">
                <a:solidFill>
                  <a:schemeClr val="accent2">
                    <a:lumMod val="50000"/>
                  </a:schemeClr>
                </a:solidFill>
                <a:latin typeface="Consolas" pitchFamily="49" charset="0"/>
              </a:rPr>
              <a:t> ) ;</a:t>
            </a:r>
            <a:r>
              <a:rPr lang="da-DK" b="1" dirty="0" smtClean="0">
                <a:solidFill>
                  <a:schemeClr val="accent2">
                    <a:lumMod val="50000"/>
                  </a:schemeClr>
                </a:solidFill>
                <a:latin typeface="Consolas" pitchFamily="49"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4832092"/>
          </a:xfrm>
          <a:prstGeom prst="rect">
            <a:avLst/>
          </a:prstGeom>
          <a:noFill/>
        </p:spPr>
        <p:txBody>
          <a:bodyPr wrap="square" rtlCol="0">
            <a:spAutoFit/>
          </a:bodyPr>
          <a:lstStyle/>
          <a:p>
            <a:pPr marL="342900" indent="-342900" algn="just">
              <a:buBlip>
                <a:blip r:embed="rId2"/>
              </a:buBlip>
            </a:pPr>
            <a:r>
              <a:rPr lang="en-US" sz="2800" dirty="0" smtClean="0">
                <a:latin typeface="Times New Roman" pitchFamily="18" charset="0"/>
                <a:cs typeface="Times New Roman" pitchFamily="18" charset="0"/>
              </a:rPr>
              <a:t>WAP to print the sum of all numbers up to a given number.</a:t>
            </a:r>
          </a:p>
          <a:p>
            <a:pPr marL="342900" indent="-342900" algn="just">
              <a:buBlip>
                <a:blip r:embed="rId2"/>
              </a:buBlip>
            </a:pPr>
            <a:r>
              <a:rPr lang="en-US" sz="2800" dirty="0" smtClean="0">
                <a:latin typeface="Times New Roman" pitchFamily="18" charset="0"/>
                <a:cs typeface="Times New Roman" pitchFamily="18" charset="0"/>
              </a:rPr>
              <a:t>WAP to find the factorial of a given number.</a:t>
            </a:r>
          </a:p>
          <a:p>
            <a:pPr marL="342900" indent="-342900" algn="just">
              <a:buBlip>
                <a:blip r:embed="rId2"/>
              </a:buBlip>
            </a:pPr>
            <a:r>
              <a:rPr lang="en-US" sz="2800" dirty="0" smtClean="0">
                <a:latin typeface="Times New Roman" pitchFamily="18" charset="0"/>
                <a:cs typeface="Times New Roman" pitchFamily="18" charset="0"/>
              </a:rPr>
              <a:t>WAP to print sum of even and odd numbers from 1 to N numbers.</a:t>
            </a:r>
          </a:p>
          <a:p>
            <a:pPr marL="342900" indent="-342900" algn="just">
              <a:buBlip>
                <a:blip r:embed="rId2"/>
              </a:buBlip>
            </a:pPr>
            <a:r>
              <a:rPr lang="en-US" sz="2800" dirty="0" smtClean="0">
                <a:latin typeface="Times New Roman" pitchFamily="18" charset="0"/>
                <a:cs typeface="Times New Roman" pitchFamily="18" charset="0"/>
              </a:rPr>
              <a:t>WAP to print the Fibonacci series.</a:t>
            </a:r>
          </a:p>
          <a:p>
            <a:pPr marL="342900" indent="-342900" algn="just">
              <a:buBlip>
                <a:blip r:embed="rId2"/>
              </a:buBlip>
            </a:pPr>
            <a:r>
              <a:rPr lang="en-US" sz="2800" dirty="0" smtClean="0">
                <a:latin typeface="Times New Roman" pitchFamily="18" charset="0"/>
                <a:cs typeface="Times New Roman" pitchFamily="18" charset="0"/>
              </a:rPr>
              <a:t>WAP to check whether the entered number is prime or not.</a:t>
            </a:r>
          </a:p>
          <a:p>
            <a:pPr marL="342900" indent="-342900" algn="just">
              <a:buBlip>
                <a:blip r:embed="rId2"/>
              </a:buBlip>
            </a:pPr>
            <a:r>
              <a:rPr lang="en-US" sz="2800" dirty="0" smtClean="0">
                <a:latin typeface="Times New Roman" pitchFamily="18" charset="0"/>
                <a:cs typeface="Times New Roman" pitchFamily="18" charset="0"/>
              </a:rPr>
              <a:t>WAP to find the sum of digits of the entered number.</a:t>
            </a:r>
          </a:p>
          <a:p>
            <a:pPr marL="342900" indent="-342900" algn="just">
              <a:buBlip>
                <a:blip r:embed="rId2"/>
              </a:buBlip>
            </a:pPr>
            <a:r>
              <a:rPr lang="en-US" sz="2800" dirty="0" smtClean="0">
                <a:latin typeface="Times New Roman" pitchFamily="18" charset="0"/>
                <a:cs typeface="Times New Roman" pitchFamily="18" charset="0"/>
              </a:rPr>
              <a:t>WAP to find the reverse of a number.</a:t>
            </a:r>
          </a:p>
          <a:p>
            <a:pPr marL="342900" indent="-342900" algn="just">
              <a:buBlip>
                <a:blip r:embed="rId2"/>
              </a:buBlip>
            </a:pPr>
            <a:r>
              <a:rPr lang="en-US" sz="2800" dirty="0" smtClean="0">
                <a:latin typeface="Times New Roman" pitchFamily="18" charset="0"/>
                <a:cs typeface="Times New Roman" pitchFamily="18" charset="0"/>
              </a:rPr>
              <a:t>WAP to print Armstrong numbers from 1 to 10000</a:t>
            </a:r>
            <a:endParaRPr lang="en-US" sz="2800" dirty="0">
              <a:latin typeface="Times New Roman" pitchFamily="18" charset="0"/>
              <a:cs typeface="Times New Roman" pitchFamily="18" charset="0"/>
            </a:endParaRPr>
          </a:p>
        </p:txBody>
      </p:sp>
      <p:sp>
        <p:nvSpPr>
          <p:cNvPr id="5" name="Title 1"/>
          <p:cNvSpPr>
            <a:spLocks noGrp="1"/>
          </p:cNvSpPr>
          <p:nvPr>
            <p:ph type="title"/>
          </p:nvPr>
        </p:nvSpPr>
        <p:spPr>
          <a:xfrm>
            <a:off x="0" y="274638"/>
            <a:ext cx="9144000" cy="1143000"/>
          </a:xfrm>
        </p:spPr>
        <p:txBody>
          <a:bodyPr>
            <a:noAutofit/>
          </a:bodyPr>
          <a:lstStyle/>
          <a:p>
            <a:r>
              <a:rPr lang="en-US" sz="5100" b="1" dirty="0" smtClean="0">
                <a:latin typeface="Times New Roman" pitchFamily="18" charset="0"/>
                <a:cs typeface="Times New Roman" pitchFamily="18" charset="0"/>
              </a:rPr>
              <a:t>Solve Using do </a:t>
            </a:r>
            <a:r>
              <a:rPr lang="en-US" sz="5100" b="1" dirty="0" smtClean="0">
                <a:latin typeface="Consolas" pitchFamily="49" charset="0"/>
              </a:rPr>
              <a:t>while </a:t>
            </a:r>
            <a:r>
              <a:rPr lang="en-US" sz="5100" b="1" dirty="0" smtClean="0">
                <a:latin typeface="Times New Roman" pitchFamily="18" charset="0"/>
                <a:cs typeface="Times New Roman" pitchFamily="18" charset="0"/>
              </a:rPr>
              <a:t>Loop</a:t>
            </a:r>
            <a:endParaRPr lang="en-US" sz="51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olas" pitchFamily="49" charset="0"/>
              </a:rPr>
              <a:t>Multiple loop variables</a:t>
            </a:r>
            <a:endParaRPr lang="en-US" dirty="0"/>
          </a:p>
        </p:txBody>
      </p:sp>
      <p:sp>
        <p:nvSpPr>
          <p:cNvPr id="3" name="Content Placeholder 2"/>
          <p:cNvSpPr>
            <a:spLocks noGrp="1"/>
          </p:cNvSpPr>
          <p:nvPr>
            <p:ph idx="1"/>
          </p:nvPr>
        </p:nvSpPr>
        <p:spPr>
          <a:xfrm>
            <a:off x="457200" y="2438400"/>
            <a:ext cx="8229600" cy="2819400"/>
          </a:xfrm>
        </p:spPr>
        <p:txBody>
          <a:bodyPr>
            <a:normAutofit/>
          </a:bodyPr>
          <a:lstStyle/>
          <a:p>
            <a:pPr marL="0" indent="0" algn="just">
              <a:buNone/>
            </a:pPr>
            <a:r>
              <a:rPr lang="en-US" dirty="0" smtClean="0">
                <a:latin typeface="Times New Roman" pitchFamily="18" charset="0"/>
                <a:cs typeface="Times New Roman" pitchFamily="18" charset="0"/>
              </a:rPr>
              <a:t>We can declare multiple variables in </a:t>
            </a:r>
            <a:r>
              <a:rPr lang="en-US" dirty="0" smtClean="0">
                <a:latin typeface="Times New Roman" pitchFamily="18" charset="0"/>
                <a:cs typeface="Times New Roman" pitchFamily="18" charset="0"/>
              </a:rPr>
              <a:t>INITIALIZATION </a:t>
            </a:r>
            <a:r>
              <a:rPr lang="en-US" dirty="0" smtClean="0">
                <a:latin typeface="Times New Roman" pitchFamily="18" charset="0"/>
                <a:cs typeface="Times New Roman" pitchFamily="18" charset="0"/>
              </a:rPr>
              <a:t>clause of a for loop: </a:t>
            </a:r>
          </a:p>
          <a:p>
            <a:pPr marL="0" indent="0">
              <a:buNone/>
            </a:pPr>
            <a:r>
              <a:rPr lang="en-US" b="1" dirty="0" smtClean="0">
                <a:solidFill>
                  <a:schemeClr val="accent2">
                    <a:lumMod val="50000"/>
                  </a:schemeClr>
                </a:solidFill>
                <a:latin typeface="Consolas" pitchFamily="49" charset="0"/>
              </a:rPr>
              <a:t>for( </a:t>
            </a:r>
            <a:r>
              <a:rPr lang="en-US" b="1" dirty="0" err="1" smtClean="0">
                <a:solidFill>
                  <a:schemeClr val="accent2">
                    <a:lumMod val="50000"/>
                  </a:schemeClr>
                </a:solidFill>
                <a:latin typeface="Consolas" pitchFamily="49" charset="0"/>
              </a:rPr>
              <a:t>int</a:t>
            </a:r>
            <a:r>
              <a:rPr lang="en-US" b="1" dirty="0" smtClean="0">
                <a:solidFill>
                  <a:schemeClr val="accent2">
                    <a:lumMod val="50000"/>
                  </a:schemeClr>
                </a:solidFill>
                <a:latin typeface="Consolas" pitchFamily="49" charset="0"/>
              </a:rPr>
              <a:t> </a:t>
            </a:r>
            <a:r>
              <a:rPr lang="en-US" b="1" dirty="0" smtClean="0">
                <a:solidFill>
                  <a:schemeClr val="accent2">
                    <a:lumMod val="50000"/>
                  </a:schemeClr>
                </a:solidFill>
                <a:latin typeface="Consolas" pitchFamily="49" charset="0"/>
              </a:rPr>
              <a:t>a= 5,b,c=0</a:t>
            </a:r>
            <a:r>
              <a:rPr lang="en-US" b="1" dirty="0" smtClean="0">
                <a:solidFill>
                  <a:schemeClr val="accent2">
                    <a:lumMod val="50000"/>
                  </a:schemeClr>
                </a:solidFill>
                <a:latin typeface="Consolas" pitchFamily="49" charset="0"/>
              </a:rPr>
              <a:t>;;); </a:t>
            </a:r>
            <a:r>
              <a:rPr lang="en-US" dirty="0" smtClean="0">
                <a:latin typeface="Consolas" pitchFamily="49" charset="0"/>
              </a:rPr>
              <a:t>//Compiles</a:t>
            </a:r>
            <a:endParaRPr lang="en-US" sz="4000" dirty="0" smtClean="0">
              <a:latin typeface="Consolas" pitchFamily="49" charset="0"/>
            </a:endParaRPr>
          </a:p>
          <a:p>
            <a:pPr marL="0" indent="0" algn="just">
              <a:buNone/>
            </a:pPr>
            <a:r>
              <a:rPr lang="en-US" dirty="0" smtClean="0">
                <a:latin typeface="Times New Roman" pitchFamily="18" charset="0"/>
                <a:cs typeface="Times New Roman" pitchFamily="18" charset="0"/>
              </a:rPr>
              <a:t>We can </a:t>
            </a:r>
            <a:r>
              <a:rPr lang="en-US" dirty="0" smtClean="0">
                <a:latin typeface="Times New Roman" pitchFamily="18" charset="0"/>
                <a:cs typeface="Times New Roman" pitchFamily="18" charset="0"/>
              </a:rPr>
              <a:t>declare any no. of variables here but t</a:t>
            </a:r>
            <a:r>
              <a:rPr lang="en-US" dirty="0" smtClean="0">
                <a:latin typeface="Times New Roman" pitchFamily="18" charset="0"/>
                <a:cs typeface="Times New Roman" pitchFamily="18" charset="0"/>
              </a:rPr>
              <a:t>he </a:t>
            </a:r>
            <a:r>
              <a:rPr lang="en-US" dirty="0" smtClean="0">
                <a:latin typeface="Times New Roman" pitchFamily="18" charset="0"/>
                <a:cs typeface="Times New Roman" pitchFamily="18" charset="0"/>
              </a:rPr>
              <a:t>scope of all these variables is limited to that </a:t>
            </a:r>
            <a:r>
              <a:rPr lang="en-US" dirty="0" smtClean="0">
                <a:latin typeface="Times New Roman" pitchFamily="18" charset="0"/>
                <a:cs typeface="Times New Roman" pitchFamily="18" charset="0"/>
              </a:rPr>
              <a:t>for.</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latin typeface="Times New Roman" pitchFamily="18" charset="0"/>
                <a:cs typeface="Times New Roman" pitchFamily="18" charset="0"/>
              </a:rPr>
              <a:t>Nested Loops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943600"/>
          </a:xfrm>
        </p:spPr>
        <p:txBody>
          <a:bodyPr>
            <a:normAutofit fontScale="92500" lnSpcReduction="20000"/>
          </a:bodyPr>
          <a:lstStyle/>
          <a:p>
            <a:pPr marL="0" indent="0">
              <a:buNone/>
            </a:pPr>
            <a:r>
              <a:rPr lang="en-US" dirty="0" smtClean="0">
                <a:latin typeface="Times New Roman" pitchFamily="18" charset="0"/>
                <a:cs typeface="Times New Roman" pitchFamily="18" charset="0"/>
              </a:rPr>
              <a:t>Loop statement inside another loop statement are known as nested loops.</a:t>
            </a:r>
          </a:p>
          <a:p>
            <a:pPr marL="0" indent="0">
              <a:buNone/>
            </a:pPr>
            <a:r>
              <a:rPr lang="en-US" dirty="0" smtClean="0">
                <a:latin typeface="Times New Roman" pitchFamily="18" charset="0"/>
                <a:cs typeface="Times New Roman" pitchFamily="18" charset="0"/>
              </a:rPr>
              <a:t>For a nested loop, the inner loop performs all of its iterations for each iteration of the outer loop.</a:t>
            </a:r>
          </a:p>
          <a:p>
            <a:pPr marL="0" indent="0">
              <a:buNone/>
            </a:pPr>
            <a:r>
              <a:rPr lang="en-US" dirty="0" smtClean="0">
                <a:latin typeface="Times New Roman" pitchFamily="18" charset="0"/>
                <a:cs typeface="Times New Roman" pitchFamily="18" charset="0"/>
              </a:rPr>
              <a:t>No limits in layers of nesting's.</a:t>
            </a:r>
          </a:p>
          <a:p>
            <a:pPr marL="0" indent="0" algn="ctr">
              <a:buNone/>
            </a:pPr>
            <a:r>
              <a:rPr lang="en-US" b="1" dirty="0" smtClean="0">
                <a:solidFill>
                  <a:schemeClr val="accent2">
                    <a:lumMod val="50000"/>
                  </a:schemeClr>
                </a:solidFill>
                <a:latin typeface="Times New Roman" pitchFamily="18" charset="0"/>
                <a:cs typeface="Times New Roman" pitchFamily="18" charset="0"/>
              </a:rPr>
              <a:t>Syntax</a:t>
            </a:r>
          </a:p>
          <a:p>
            <a:pPr marL="0" indent="0">
              <a:buNone/>
            </a:pPr>
            <a:r>
              <a:rPr lang="en-US" dirty="0" smtClean="0">
                <a:solidFill>
                  <a:srgbClr val="FFFF00"/>
                </a:solidFill>
                <a:latin typeface="Consolas" pitchFamily="49" charset="0"/>
                <a:cs typeface="Times New Roman" pitchFamily="18" charset="0"/>
              </a:rPr>
              <a:t>LOOP 1</a:t>
            </a:r>
          </a:p>
          <a:p>
            <a:pPr marL="0" indent="0">
              <a:buNone/>
            </a:pPr>
            <a:r>
              <a:rPr lang="en-US" dirty="0" smtClean="0">
                <a:solidFill>
                  <a:srgbClr val="FFFF00"/>
                </a:solidFill>
                <a:latin typeface="Consolas" pitchFamily="49" charset="0"/>
                <a:cs typeface="Times New Roman" pitchFamily="18" charset="0"/>
              </a:rPr>
              <a:t>	LOOP 2</a:t>
            </a:r>
          </a:p>
          <a:p>
            <a:pPr marL="0" indent="0">
              <a:buNone/>
            </a:pPr>
            <a:r>
              <a:rPr lang="en-US" dirty="0" smtClean="0">
                <a:solidFill>
                  <a:srgbClr val="FFFF00"/>
                </a:solidFill>
                <a:latin typeface="Consolas" pitchFamily="49" charset="0"/>
                <a:cs typeface="Times New Roman" pitchFamily="18" charset="0"/>
              </a:rPr>
              <a:t>		LOOP 3</a:t>
            </a:r>
          </a:p>
          <a:p>
            <a:pPr marL="0" indent="0">
              <a:buNone/>
            </a:pPr>
            <a:r>
              <a:rPr lang="en-US" dirty="0" smtClean="0">
                <a:solidFill>
                  <a:srgbClr val="FFFF00"/>
                </a:solidFill>
                <a:latin typeface="Consolas" pitchFamily="49" charset="0"/>
                <a:cs typeface="Times New Roman" pitchFamily="18" charset="0"/>
              </a:rPr>
              <a:t>			……………</a:t>
            </a:r>
          </a:p>
          <a:p>
            <a:pPr marL="0" indent="0">
              <a:buNone/>
            </a:pPr>
            <a:r>
              <a:rPr lang="en-US" dirty="0" smtClean="0">
                <a:solidFill>
                  <a:srgbClr val="FFFF00"/>
                </a:solidFill>
                <a:latin typeface="Consolas" pitchFamily="49" charset="0"/>
                <a:cs typeface="Times New Roman" pitchFamily="18" charset="0"/>
              </a:rPr>
              <a:t>		END OF LOOP 3</a:t>
            </a:r>
          </a:p>
          <a:p>
            <a:pPr marL="0" indent="0">
              <a:buNone/>
            </a:pPr>
            <a:r>
              <a:rPr lang="en-US" dirty="0" smtClean="0">
                <a:solidFill>
                  <a:srgbClr val="FFFF00"/>
                </a:solidFill>
                <a:latin typeface="Consolas" pitchFamily="49" charset="0"/>
                <a:cs typeface="Times New Roman" pitchFamily="18" charset="0"/>
              </a:rPr>
              <a:t>	END OF LOOP 2</a:t>
            </a:r>
          </a:p>
          <a:p>
            <a:pPr marL="0" indent="0">
              <a:buNone/>
            </a:pPr>
            <a:r>
              <a:rPr lang="en-US" dirty="0" smtClean="0">
                <a:solidFill>
                  <a:srgbClr val="FFFF00"/>
                </a:solidFill>
                <a:latin typeface="Consolas" pitchFamily="49" charset="0"/>
                <a:cs typeface="Times New Roman" pitchFamily="18" charset="0"/>
              </a:rPr>
              <a:t>END OF LOOP 1</a:t>
            </a:r>
          </a:p>
          <a:p>
            <a:pPr marL="0" indent="0">
              <a:buNone/>
            </a:pPr>
            <a:endParaRPr lang="en-US" dirty="0" smtClean="0">
              <a:latin typeface="Consolas" pitchFamily="49" charset="0"/>
              <a:cs typeface="Times New Roman" pitchFamily="18" charset="0"/>
            </a:endParaRPr>
          </a:p>
          <a:p>
            <a:pPr marL="0" indent="0">
              <a:buNone/>
            </a:pPr>
            <a:endParaRPr lang="en-US" dirty="0">
              <a:latin typeface="Consolas" pitchFamily="49" charset="0"/>
              <a:cs typeface="Times New Roman" pitchFamily="18" charset="0"/>
            </a:endParaRPr>
          </a:p>
        </p:txBody>
      </p:sp>
      <p:sp>
        <p:nvSpPr>
          <p:cNvPr id="4" name="TextBox 3"/>
          <p:cNvSpPr txBox="1"/>
          <p:nvPr/>
        </p:nvSpPr>
        <p:spPr>
          <a:xfrm>
            <a:off x="5181600" y="3490079"/>
            <a:ext cx="3886200" cy="3139321"/>
          </a:xfrm>
          <a:prstGeom prst="rect">
            <a:avLst/>
          </a:prstGeom>
          <a:noFill/>
        </p:spPr>
        <p:txBody>
          <a:bodyPr wrap="square" rtlCol="0">
            <a:spAutoFit/>
          </a:bodyPr>
          <a:lstStyle/>
          <a:p>
            <a:r>
              <a:rPr lang="en-US" b="1" dirty="0" smtClean="0">
                <a:solidFill>
                  <a:srgbClr val="99FFCC"/>
                </a:solidFill>
                <a:latin typeface="Consolas" pitchFamily="49" charset="0"/>
              </a:rPr>
              <a:t>for(</a:t>
            </a:r>
            <a:r>
              <a:rPr lang="en-US" b="1" dirty="0" err="1" smtClean="0">
                <a:solidFill>
                  <a:srgbClr val="99FFCC"/>
                </a:solidFill>
                <a:latin typeface="Consolas" pitchFamily="49" charset="0"/>
              </a:rPr>
              <a:t>int</a:t>
            </a:r>
            <a:r>
              <a:rPr lang="en-US" b="1" dirty="0" smtClean="0">
                <a:solidFill>
                  <a:srgbClr val="99FFCC"/>
                </a:solidFill>
                <a:latin typeface="Consolas" pitchFamily="49" charset="0"/>
              </a:rPr>
              <a:t> </a:t>
            </a:r>
            <a:r>
              <a:rPr lang="en-US" b="1" dirty="0" err="1" smtClean="0">
                <a:solidFill>
                  <a:srgbClr val="99FFCC"/>
                </a:solidFill>
                <a:latin typeface="Consolas" pitchFamily="49" charset="0"/>
              </a:rPr>
              <a:t>i</a:t>
            </a:r>
            <a:r>
              <a:rPr lang="en-US" b="1" dirty="0" smtClean="0">
                <a:solidFill>
                  <a:srgbClr val="99FFCC"/>
                </a:solidFill>
                <a:latin typeface="Consolas" pitchFamily="49" charset="0"/>
              </a:rPr>
              <a:t>=0; </a:t>
            </a:r>
            <a:r>
              <a:rPr lang="en-US" b="1" dirty="0" err="1" smtClean="0">
                <a:solidFill>
                  <a:srgbClr val="99FFCC"/>
                </a:solidFill>
                <a:latin typeface="Consolas" pitchFamily="49" charset="0"/>
              </a:rPr>
              <a:t>i</a:t>
            </a:r>
            <a:r>
              <a:rPr lang="en-US" b="1" dirty="0" smtClean="0">
                <a:solidFill>
                  <a:srgbClr val="99FFCC"/>
                </a:solidFill>
                <a:latin typeface="Consolas" pitchFamily="49" charset="0"/>
              </a:rPr>
              <a:t>&lt;3; </a:t>
            </a:r>
            <a:r>
              <a:rPr lang="en-US" b="1" dirty="0" err="1" smtClean="0">
                <a:solidFill>
                  <a:srgbClr val="99FFCC"/>
                </a:solidFill>
                <a:latin typeface="Consolas" pitchFamily="49" charset="0"/>
              </a:rPr>
              <a:t>i</a:t>
            </a:r>
            <a:r>
              <a:rPr lang="en-US" b="1" dirty="0" smtClean="0">
                <a:solidFill>
                  <a:srgbClr val="99FFCC"/>
                </a:solidFill>
                <a:latin typeface="Consolas" pitchFamily="49" charset="0"/>
              </a:rPr>
              <a:t>++)</a:t>
            </a:r>
          </a:p>
          <a:p>
            <a:r>
              <a:rPr lang="en-US" b="1" dirty="0" smtClean="0">
                <a:solidFill>
                  <a:srgbClr val="99FFCC"/>
                </a:solidFill>
                <a:latin typeface="Consolas" pitchFamily="49" charset="0"/>
              </a:rPr>
              <a:t>{</a:t>
            </a:r>
          </a:p>
          <a:p>
            <a:r>
              <a:rPr lang="en-US" b="1" dirty="0" smtClean="0">
                <a:solidFill>
                  <a:srgbClr val="99FFCC"/>
                </a:solidFill>
                <a:latin typeface="Consolas" pitchFamily="49" charset="0"/>
              </a:rPr>
              <a:t>  for(</a:t>
            </a:r>
            <a:r>
              <a:rPr lang="en-US" b="1" dirty="0" err="1" smtClean="0">
                <a:solidFill>
                  <a:srgbClr val="99FFCC"/>
                </a:solidFill>
                <a:latin typeface="Consolas" pitchFamily="49" charset="0"/>
              </a:rPr>
              <a:t>int</a:t>
            </a:r>
            <a:r>
              <a:rPr lang="en-US" b="1" dirty="0" smtClean="0">
                <a:solidFill>
                  <a:srgbClr val="99FFCC"/>
                </a:solidFill>
                <a:latin typeface="Consolas" pitchFamily="49" charset="0"/>
              </a:rPr>
              <a:t> j=0;j&lt;4;j++)</a:t>
            </a:r>
          </a:p>
          <a:p>
            <a:r>
              <a:rPr lang="en-US" b="1" dirty="0" smtClean="0">
                <a:solidFill>
                  <a:srgbClr val="99FFCC"/>
                </a:solidFill>
                <a:latin typeface="Consolas" pitchFamily="49" charset="0"/>
              </a:rPr>
              <a:t>  {</a:t>
            </a:r>
          </a:p>
          <a:p>
            <a:r>
              <a:rPr lang="en-US" b="1" dirty="0" smtClean="0">
                <a:solidFill>
                  <a:srgbClr val="99FFCC"/>
                </a:solidFill>
                <a:latin typeface="Consolas" pitchFamily="49" charset="0"/>
              </a:rPr>
              <a:t>    for(</a:t>
            </a:r>
            <a:r>
              <a:rPr lang="en-US" b="1" dirty="0" err="1" smtClean="0">
                <a:solidFill>
                  <a:srgbClr val="99FFCC"/>
                </a:solidFill>
                <a:latin typeface="Consolas" pitchFamily="49" charset="0"/>
              </a:rPr>
              <a:t>int</a:t>
            </a:r>
            <a:r>
              <a:rPr lang="en-US" b="1" dirty="0" smtClean="0">
                <a:solidFill>
                  <a:srgbClr val="99FFCC"/>
                </a:solidFill>
                <a:latin typeface="Consolas" pitchFamily="49" charset="0"/>
              </a:rPr>
              <a:t> k=0; k&lt;5; k++)</a:t>
            </a:r>
          </a:p>
          <a:p>
            <a:r>
              <a:rPr lang="en-US" b="1" dirty="0" smtClean="0">
                <a:solidFill>
                  <a:srgbClr val="99FFCC"/>
                </a:solidFill>
                <a:latin typeface="Consolas" pitchFamily="49" charset="0"/>
              </a:rPr>
              <a:t>    {</a:t>
            </a:r>
          </a:p>
          <a:p>
            <a:r>
              <a:rPr lang="en-US" b="1" dirty="0" smtClean="0">
                <a:solidFill>
                  <a:srgbClr val="99FFCC"/>
                </a:solidFill>
                <a:latin typeface="Consolas" pitchFamily="49" charset="0"/>
              </a:rPr>
              <a:t>     printf(“\</a:t>
            </a:r>
            <a:r>
              <a:rPr lang="en-US" b="1" dirty="0" err="1" smtClean="0">
                <a:solidFill>
                  <a:srgbClr val="99FFCC"/>
                </a:solidFill>
                <a:latin typeface="Consolas" pitchFamily="49" charset="0"/>
              </a:rPr>
              <a:t>ni</a:t>
            </a:r>
            <a:r>
              <a:rPr lang="en-US" b="1" dirty="0" smtClean="0">
                <a:solidFill>
                  <a:srgbClr val="99FFCC"/>
                </a:solidFill>
                <a:latin typeface="Consolas" pitchFamily="49" charset="0"/>
              </a:rPr>
              <a:t>= %d  j= 	%d  k= %</a:t>
            </a:r>
            <a:r>
              <a:rPr lang="en-US" b="1" dirty="0" err="1" smtClean="0">
                <a:solidFill>
                  <a:srgbClr val="99FFCC"/>
                </a:solidFill>
                <a:latin typeface="Consolas" pitchFamily="49" charset="0"/>
              </a:rPr>
              <a:t>d”,I,j,k</a:t>
            </a:r>
            <a:r>
              <a:rPr lang="en-US" b="1" dirty="0" smtClean="0">
                <a:solidFill>
                  <a:srgbClr val="99FFCC"/>
                </a:solidFill>
                <a:latin typeface="Consolas" pitchFamily="49" charset="0"/>
              </a:rPr>
              <a:t>);</a:t>
            </a:r>
          </a:p>
          <a:p>
            <a:r>
              <a:rPr lang="en-US" b="1" dirty="0" smtClean="0">
                <a:solidFill>
                  <a:srgbClr val="99FFCC"/>
                </a:solidFill>
                <a:latin typeface="Consolas" pitchFamily="49" charset="0"/>
              </a:rPr>
              <a:t>     }</a:t>
            </a:r>
          </a:p>
          <a:p>
            <a:r>
              <a:rPr lang="en-US" b="1" dirty="0" smtClean="0">
                <a:solidFill>
                  <a:srgbClr val="99FFCC"/>
                </a:solidFill>
                <a:latin typeface="Consolas" pitchFamily="49" charset="0"/>
              </a:rPr>
              <a:t>   }</a:t>
            </a:r>
          </a:p>
          <a:p>
            <a:r>
              <a:rPr lang="en-US" b="1" dirty="0" smtClean="0">
                <a:solidFill>
                  <a:srgbClr val="99FFCC"/>
                </a:solidFill>
                <a:latin typeface="Consolas" pitchFamily="49" charset="0"/>
              </a:rPr>
              <a:t>}</a:t>
            </a:r>
            <a:endParaRPr lang="en-US" b="1" dirty="0">
              <a:solidFill>
                <a:srgbClr val="99FFCC"/>
              </a:solidFill>
              <a:latin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Uses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normAutofit fontScale="92500" lnSpcReduction="20000"/>
          </a:bodyPr>
          <a:lstStyle/>
          <a:p>
            <a:pPr algn="just" fontAlgn="base"/>
            <a:r>
              <a:rPr lang="en-US" b="1" dirty="0" smtClean="0">
                <a:latin typeface="Times New Roman" pitchFamily="18" charset="0"/>
                <a:cs typeface="Times New Roman" pitchFamily="18" charset="0"/>
              </a:rPr>
              <a:t>Printing Patterns:</a:t>
            </a:r>
            <a:r>
              <a:rPr lang="en-US" dirty="0" smtClean="0">
                <a:latin typeface="Times New Roman" pitchFamily="18" charset="0"/>
                <a:cs typeface="Times New Roman" pitchFamily="18" charset="0"/>
              </a:rPr>
              <a:t> Nested loops are often used to print complex patterns such as printing shapes, grids, or tables.</a:t>
            </a:r>
          </a:p>
          <a:p>
            <a:pPr algn="just" fontAlgn="base"/>
            <a:r>
              <a:rPr lang="en-US" b="1" dirty="0" smtClean="0">
                <a:latin typeface="Times New Roman" pitchFamily="18" charset="0"/>
                <a:cs typeface="Times New Roman" pitchFamily="18" charset="0"/>
              </a:rPr>
              <a:t>Searching and Sorting: </a:t>
            </a:r>
            <a:r>
              <a:rPr lang="en-US" dirty="0" smtClean="0">
                <a:latin typeface="Times New Roman" pitchFamily="18" charset="0"/>
                <a:cs typeface="Times New Roman" pitchFamily="18" charset="0"/>
              </a:rPr>
              <a:t>Nested loops are used in algorithms that involve searching for or sorting elements like bubble sort, insertion sort, matrix searching etc.</a:t>
            </a:r>
          </a:p>
          <a:p>
            <a:pPr algn="just" fontAlgn="base"/>
            <a:r>
              <a:rPr lang="en-US" b="1" dirty="0" smtClean="0">
                <a:latin typeface="Times New Roman" pitchFamily="18" charset="0"/>
                <a:cs typeface="Times New Roman" pitchFamily="18" charset="0"/>
              </a:rPr>
              <a:t>Multi-Dimensional Data</a:t>
            </a:r>
            <a:r>
              <a:rPr lang="en-US" dirty="0" smtClean="0">
                <a:latin typeface="Times New Roman" pitchFamily="18" charset="0"/>
                <a:cs typeface="Times New Roman" pitchFamily="18" charset="0"/>
              </a:rPr>
              <a:t>: Nested loops are useful when dealing with multidimensional data structures like 2D or 3D arrays, matrices, list of lists.</a:t>
            </a:r>
          </a:p>
          <a:p>
            <a:pPr algn="just" fontAlgn="base"/>
            <a:r>
              <a:rPr lang="en-US" b="1" dirty="0" smtClean="0">
                <a:latin typeface="Times New Roman" pitchFamily="18" charset="0"/>
                <a:cs typeface="Times New Roman" pitchFamily="18" charset="0"/>
              </a:rPr>
              <a:t>Dynamic Programming: </a:t>
            </a:r>
            <a:r>
              <a:rPr lang="en-US" dirty="0" smtClean="0">
                <a:latin typeface="Times New Roman" pitchFamily="18" charset="0"/>
                <a:cs typeface="Times New Roman" pitchFamily="18" charset="0"/>
              </a:rPr>
              <a:t>Nested loops are commonly used in dynamic Programming for solving problems like knapsack problem or longest common subsequence</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da-DK" b="1" i="1" dirty="0" smtClean="0">
                <a:latin typeface="Consolas" pitchFamily="49" charset="0"/>
              </a:rPr>
              <a:t>continue</a:t>
            </a:r>
            <a:endParaRPr lang="en-US" dirty="0">
              <a:latin typeface="Consolas" pitchFamily="49" charset="0"/>
            </a:endParaRPr>
          </a:p>
        </p:txBody>
      </p:sp>
      <p:sp>
        <p:nvSpPr>
          <p:cNvPr id="3" name="Content Placeholder 2"/>
          <p:cNvSpPr>
            <a:spLocks noGrp="1"/>
          </p:cNvSpPr>
          <p:nvPr>
            <p:ph idx="1"/>
          </p:nvPr>
        </p:nvSpPr>
        <p:spPr>
          <a:xfrm>
            <a:off x="457200" y="838200"/>
            <a:ext cx="8229600" cy="6019800"/>
          </a:xfrm>
        </p:spPr>
        <p:txBody>
          <a:bodyPr>
            <a:normAutofit fontScale="85000" lnSpcReduction="20000"/>
          </a:bodyPr>
          <a:lstStyle/>
          <a:p>
            <a:pPr marL="0" indent="0" algn="just">
              <a:buNone/>
            </a:pPr>
            <a:r>
              <a:rPr lang="en-GB" dirty="0" smtClean="0">
                <a:latin typeface="Times New Roman" pitchFamily="18" charset="0"/>
                <a:cs typeface="Times New Roman" pitchFamily="18" charset="0"/>
              </a:rPr>
              <a:t>The continue statement can only be used within the body of a loop. It jumps over the remainder of the loop body. </a:t>
            </a:r>
          </a:p>
          <a:p>
            <a:pPr marL="0" indent="0" algn="just">
              <a:buNone/>
            </a:pPr>
            <a:r>
              <a:rPr lang="en-GB" dirty="0" smtClean="0">
                <a:latin typeface="Times New Roman" pitchFamily="18" charset="0"/>
                <a:cs typeface="Times New Roman" pitchFamily="18" charset="0"/>
              </a:rPr>
              <a:t>In a while or do ... while loop, it jumps to the next test of the controlling expression.</a:t>
            </a:r>
          </a:p>
          <a:p>
            <a:pPr marL="0" indent="0" algn="just">
              <a:buNone/>
            </a:pPr>
            <a:r>
              <a:rPr lang="en-GB" dirty="0" smtClean="0">
                <a:latin typeface="Times New Roman" pitchFamily="18" charset="0"/>
                <a:cs typeface="Times New Roman" pitchFamily="18" charset="0"/>
              </a:rPr>
              <a:t>In a for loop it jumps to the step.</a:t>
            </a:r>
          </a:p>
          <a:p>
            <a:pPr algn="ctr">
              <a:buNone/>
            </a:pPr>
            <a:r>
              <a:rPr lang="en-GB" sz="3500" b="1" dirty="0" smtClean="0">
                <a:solidFill>
                  <a:srgbClr val="FFFF00"/>
                </a:solidFill>
                <a:latin typeface="Times New Roman" pitchFamily="18" charset="0"/>
                <a:cs typeface="Times New Roman" pitchFamily="18" charset="0"/>
              </a:rPr>
              <a:t>Syntax</a:t>
            </a:r>
            <a:endParaRPr lang="da-DK" b="1" dirty="0" smtClean="0">
              <a:solidFill>
                <a:srgbClr val="FFFF00"/>
              </a:solidFill>
              <a:latin typeface="Times New Roman" pitchFamily="18" charset="0"/>
              <a:cs typeface="Times New Roman" pitchFamily="18" charset="0"/>
            </a:endParaRPr>
          </a:p>
          <a:p>
            <a:pPr>
              <a:buNone/>
            </a:pPr>
            <a:r>
              <a:rPr lang="en-GB" b="1" dirty="0" smtClean="0">
                <a:solidFill>
                  <a:schemeClr val="accent2">
                    <a:lumMod val="50000"/>
                  </a:schemeClr>
                </a:solidFill>
                <a:latin typeface="Consolas" pitchFamily="49" charset="0"/>
              </a:rPr>
              <a:t>continue; </a:t>
            </a:r>
          </a:p>
          <a:p>
            <a:pPr algn="ctr">
              <a:buNone/>
            </a:pPr>
            <a:r>
              <a:rPr lang="en-GB" sz="3800" b="1" dirty="0" smtClean="0">
                <a:latin typeface="Times New Roman" pitchFamily="18" charset="0"/>
                <a:cs typeface="Times New Roman" pitchFamily="18" charset="0"/>
              </a:rPr>
              <a:t>Example</a:t>
            </a:r>
            <a:endParaRPr lang="en-GB" b="1" dirty="0" smtClean="0">
              <a:latin typeface="Times New Roman" pitchFamily="18" charset="0"/>
              <a:cs typeface="Times New Roman" pitchFamily="18" charset="0"/>
            </a:endParaRPr>
          </a:p>
          <a:p>
            <a:pPr>
              <a:buNone/>
            </a:pPr>
            <a:r>
              <a:rPr lang="en-GB" b="1" dirty="0" smtClean="0">
                <a:solidFill>
                  <a:schemeClr val="accent2">
                    <a:lumMod val="50000"/>
                  </a:schemeClr>
                </a:solidFill>
                <a:latin typeface="Consolas" pitchFamily="49" charset="0"/>
              </a:rPr>
              <a:t>for (</a:t>
            </a:r>
            <a:r>
              <a:rPr lang="en-GB" b="1" dirty="0" err="1" smtClean="0">
                <a:solidFill>
                  <a:schemeClr val="accent2">
                    <a:lumMod val="50000"/>
                  </a:schemeClr>
                </a:solidFill>
                <a:latin typeface="Consolas" pitchFamily="49" charset="0"/>
              </a:rPr>
              <a:t>i</a:t>
            </a:r>
            <a:r>
              <a:rPr lang="en-GB" b="1" dirty="0" smtClean="0">
                <a:solidFill>
                  <a:schemeClr val="accent2">
                    <a:lumMod val="50000"/>
                  </a:schemeClr>
                </a:solidFill>
                <a:latin typeface="Consolas" pitchFamily="49" charset="0"/>
              </a:rPr>
              <a:t> = -10; </a:t>
            </a:r>
            <a:r>
              <a:rPr lang="en-GB" b="1" dirty="0" err="1" smtClean="0">
                <a:solidFill>
                  <a:schemeClr val="accent2">
                    <a:lumMod val="50000"/>
                  </a:schemeClr>
                </a:solidFill>
                <a:latin typeface="Consolas" pitchFamily="49" charset="0"/>
              </a:rPr>
              <a:t>i</a:t>
            </a:r>
            <a:r>
              <a:rPr lang="en-GB" b="1" dirty="0" smtClean="0">
                <a:solidFill>
                  <a:schemeClr val="accent2">
                    <a:lumMod val="50000"/>
                  </a:schemeClr>
                </a:solidFill>
                <a:latin typeface="Consolas" pitchFamily="49" charset="0"/>
              </a:rPr>
              <a:t> &lt; 10; ++</a:t>
            </a:r>
            <a:r>
              <a:rPr lang="en-GB" b="1" dirty="0" err="1" smtClean="0">
                <a:solidFill>
                  <a:schemeClr val="accent2">
                    <a:lumMod val="50000"/>
                  </a:schemeClr>
                </a:solidFill>
                <a:latin typeface="Consolas" pitchFamily="49" charset="0"/>
              </a:rPr>
              <a:t>i</a:t>
            </a:r>
            <a:r>
              <a:rPr lang="en-GB" b="1" dirty="0" smtClean="0">
                <a:solidFill>
                  <a:schemeClr val="accent2">
                    <a:lumMod val="50000"/>
                  </a:schemeClr>
                </a:solidFill>
                <a:latin typeface="Consolas" pitchFamily="49" charset="0"/>
              </a:rPr>
              <a:t>)</a:t>
            </a:r>
          </a:p>
          <a:p>
            <a:pPr>
              <a:buNone/>
            </a:pPr>
            <a:r>
              <a:rPr lang="en-GB" b="1" dirty="0" smtClean="0">
                <a:solidFill>
                  <a:schemeClr val="accent2">
                    <a:lumMod val="50000"/>
                  </a:schemeClr>
                </a:solidFill>
                <a:latin typeface="Consolas" pitchFamily="49" charset="0"/>
              </a:rPr>
              <a:t>{  </a:t>
            </a:r>
          </a:p>
          <a:p>
            <a:pPr>
              <a:buNone/>
            </a:pPr>
            <a:r>
              <a:rPr lang="en-GB" b="1" dirty="0" smtClean="0">
                <a:solidFill>
                  <a:schemeClr val="accent2">
                    <a:lumMod val="50000"/>
                  </a:schemeClr>
                </a:solidFill>
                <a:latin typeface="Consolas" pitchFamily="49" charset="0"/>
              </a:rPr>
              <a:t>...  </a:t>
            </a:r>
          </a:p>
          <a:p>
            <a:pPr>
              <a:buNone/>
            </a:pPr>
            <a:r>
              <a:rPr lang="en-GB" b="1" dirty="0" smtClean="0">
                <a:solidFill>
                  <a:schemeClr val="accent2">
                    <a:lumMod val="50000"/>
                  </a:schemeClr>
                </a:solidFill>
                <a:latin typeface="Consolas" pitchFamily="49" charset="0"/>
              </a:rPr>
              <a:t>if (</a:t>
            </a:r>
            <a:r>
              <a:rPr lang="en-GB" b="1" dirty="0" err="1" smtClean="0">
                <a:solidFill>
                  <a:schemeClr val="accent2">
                    <a:lumMod val="50000"/>
                  </a:schemeClr>
                </a:solidFill>
                <a:latin typeface="Consolas" pitchFamily="49" charset="0"/>
              </a:rPr>
              <a:t>i</a:t>
            </a:r>
            <a:r>
              <a:rPr lang="en-GB" b="1" dirty="0" smtClean="0">
                <a:solidFill>
                  <a:schemeClr val="accent2">
                    <a:lumMod val="50000"/>
                  </a:schemeClr>
                </a:solidFill>
                <a:latin typeface="Consolas" pitchFamily="49" charset="0"/>
              </a:rPr>
              <a:t> == 0) continue; // Skip 0   </a:t>
            </a:r>
          </a:p>
          <a:p>
            <a:pPr>
              <a:buNone/>
            </a:pPr>
            <a:r>
              <a:rPr lang="da-DK" b="1" dirty="0" smtClean="0">
                <a:solidFill>
                  <a:schemeClr val="accent2">
                    <a:lumMod val="50000"/>
                  </a:schemeClr>
                </a:solidFill>
                <a:latin typeface="Consolas" pitchFamily="49" charset="0"/>
              </a:rPr>
              <a:t>...</a:t>
            </a:r>
          </a:p>
          <a:p>
            <a:pPr>
              <a:buNone/>
            </a:pPr>
            <a:r>
              <a:rPr lang="da-DK" b="1" dirty="0" smtClean="0">
                <a:solidFill>
                  <a:schemeClr val="accent2">
                    <a:lumMod val="50000"/>
                  </a:schemeClr>
                </a:solidFill>
                <a:latin typeface="Consolas" pitchFamily="49" charset="0"/>
              </a:rPr>
              <a:t>}</a:t>
            </a:r>
          </a:p>
          <a:p>
            <a:pPr marL="0" indent="0">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da-DK" b="1" dirty="0" smtClean="0">
                <a:latin typeface="Consolas" pitchFamily="49" charset="0"/>
              </a:rPr>
              <a:t>break</a:t>
            </a:r>
            <a:endParaRPr lang="en-US" dirty="0">
              <a:latin typeface="Consolas" pitchFamily="49" charset="0"/>
            </a:endParaRPr>
          </a:p>
        </p:txBody>
      </p:sp>
      <p:sp>
        <p:nvSpPr>
          <p:cNvPr id="3" name="Content Placeholder 2"/>
          <p:cNvSpPr>
            <a:spLocks noGrp="1"/>
          </p:cNvSpPr>
          <p:nvPr>
            <p:ph idx="1"/>
          </p:nvPr>
        </p:nvSpPr>
        <p:spPr>
          <a:xfrm>
            <a:off x="457200" y="762000"/>
            <a:ext cx="8229600" cy="5791200"/>
          </a:xfrm>
        </p:spPr>
        <p:txBody>
          <a:bodyPr>
            <a:normAutofit fontScale="92500" lnSpcReduction="10000"/>
          </a:bodyPr>
          <a:lstStyle/>
          <a:p>
            <a:pPr marL="0" indent="0" algn="just">
              <a:buNone/>
            </a:pPr>
            <a:r>
              <a:rPr lang="en-GB" dirty="0" smtClean="0">
                <a:latin typeface="Times New Roman" pitchFamily="18" charset="0"/>
                <a:cs typeface="Times New Roman" pitchFamily="18" charset="0"/>
              </a:rPr>
              <a:t>The break statement jumps immediately to the statement after the end of a loop or switch statement. This provides a way to end execution of a loop at any point in the loop body.</a:t>
            </a:r>
          </a:p>
          <a:p>
            <a:pPr marL="0" indent="0" algn="ctr">
              <a:buNone/>
            </a:pPr>
            <a:r>
              <a:rPr lang="da-DK" b="1" dirty="0" smtClean="0">
                <a:solidFill>
                  <a:srgbClr val="FFFF00"/>
                </a:solidFill>
                <a:latin typeface="Times New Roman" pitchFamily="18" charset="0"/>
                <a:cs typeface="Times New Roman" pitchFamily="18" charset="0"/>
              </a:rPr>
              <a:t>Syntax</a:t>
            </a:r>
          </a:p>
          <a:p>
            <a:pPr marL="0" indent="0">
              <a:buNone/>
            </a:pPr>
            <a:r>
              <a:rPr lang="da-DK" b="1" dirty="0" smtClean="0">
                <a:solidFill>
                  <a:schemeClr val="accent2">
                    <a:lumMod val="50000"/>
                  </a:schemeClr>
                </a:solidFill>
                <a:latin typeface="Consolas" pitchFamily="49" charset="0"/>
              </a:rPr>
              <a:t>break;             </a:t>
            </a:r>
          </a:p>
          <a:p>
            <a:pPr marL="0" indent="0" algn="ctr">
              <a:buNone/>
            </a:pPr>
            <a:r>
              <a:rPr lang="da-DK" b="1" dirty="0" smtClean="0">
                <a:latin typeface="Times New Roman" pitchFamily="18" charset="0"/>
                <a:cs typeface="Times New Roman" pitchFamily="18" charset="0"/>
              </a:rPr>
              <a:t>Example</a:t>
            </a:r>
          </a:p>
          <a:p>
            <a:pPr marL="0" indent="0">
              <a:buNone/>
            </a:pPr>
            <a:r>
              <a:rPr lang="en-GB" b="1" dirty="0" smtClean="0">
                <a:solidFill>
                  <a:schemeClr val="accent2">
                    <a:lumMod val="50000"/>
                  </a:schemeClr>
                </a:solidFill>
                <a:latin typeface="Consolas" pitchFamily="49" charset="0"/>
              </a:rPr>
              <a:t>while (1)</a:t>
            </a:r>
          </a:p>
          <a:p>
            <a:pPr marL="0" indent="0">
              <a:buNone/>
            </a:pPr>
            <a:r>
              <a:rPr lang="en-GB" b="1" dirty="0" smtClean="0">
                <a:solidFill>
                  <a:schemeClr val="accent2">
                    <a:lumMod val="50000"/>
                  </a:schemeClr>
                </a:solidFill>
                <a:latin typeface="Consolas" pitchFamily="49" charset="0"/>
              </a:rPr>
              <a:t>{  ...   </a:t>
            </a:r>
          </a:p>
          <a:p>
            <a:pPr marL="0" indent="0">
              <a:buNone/>
            </a:pPr>
            <a:r>
              <a:rPr lang="en-GB" b="1" dirty="0" smtClean="0">
                <a:solidFill>
                  <a:schemeClr val="accent2">
                    <a:lumMod val="50000"/>
                  </a:schemeClr>
                </a:solidFill>
                <a:latin typeface="Consolas" pitchFamily="49" charset="0"/>
              </a:rPr>
              <a:t>if (command == ESC) break;     // Exit </a:t>
            </a:r>
          </a:p>
          <a:p>
            <a:pPr marL="0" indent="0">
              <a:buNone/>
            </a:pPr>
            <a:r>
              <a:rPr lang="en-GB" b="1" dirty="0" smtClean="0">
                <a:solidFill>
                  <a:schemeClr val="accent2">
                    <a:lumMod val="50000"/>
                  </a:schemeClr>
                </a:solidFill>
                <a:latin typeface="Consolas" pitchFamily="49" charset="0"/>
              </a:rPr>
              <a:t>  </a:t>
            </a:r>
            <a:r>
              <a:rPr lang="da-DK" b="1" dirty="0" smtClean="0">
                <a:solidFill>
                  <a:schemeClr val="accent2">
                    <a:lumMod val="50000"/>
                  </a:schemeClr>
                </a:solidFill>
                <a:latin typeface="Consolas" pitchFamily="49" charset="0"/>
              </a:rPr>
              <a:t>...</a:t>
            </a:r>
          </a:p>
          <a:p>
            <a:pPr marL="0" indent="0">
              <a:buNone/>
            </a:pPr>
            <a:r>
              <a:rPr lang="da-DK" b="1" dirty="0" smtClean="0">
                <a:solidFill>
                  <a:schemeClr val="accent2">
                    <a:lumMod val="50000"/>
                  </a:schemeClr>
                </a:solidFill>
                <a:latin typeface="Consolas" pitchFamily="49" charset="0"/>
              </a:rPr>
              <a:t>}</a:t>
            </a:r>
            <a:endParaRPr lang="en-US" b="1" dirty="0">
              <a:solidFill>
                <a:schemeClr val="accent2">
                  <a:lumMod val="50000"/>
                </a:schemeClr>
              </a:solidFill>
              <a:latin typeface="Consolas" pitchFamily="49"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20762"/>
          </a:xfrm>
        </p:spPr>
        <p:txBody>
          <a:bodyPr/>
          <a:lstStyle/>
          <a:p>
            <a:r>
              <a:rPr lang="en-US" sz="4800" b="1" dirty="0" smtClean="0">
                <a:latin typeface="Times New Roman" pitchFamily="18" charset="0"/>
                <a:cs typeface="Times New Roman" pitchFamily="18" charset="0"/>
              </a:rPr>
              <a:t>Uses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Autofit/>
          </a:bodyPr>
          <a:lstStyle/>
          <a:p>
            <a:pPr marL="457200" indent="-457200" algn="just">
              <a:buBlip>
                <a:blip r:embed="rId2"/>
              </a:buBlip>
            </a:pPr>
            <a:r>
              <a:rPr lang="en-US" sz="2700" dirty="0" smtClean="0">
                <a:latin typeface="Times New Roman" pitchFamily="18" charset="0"/>
                <a:cs typeface="Times New Roman" pitchFamily="18" charset="0"/>
              </a:rPr>
              <a:t>It can be use to terminate a case in the switch statement.</a:t>
            </a:r>
          </a:p>
          <a:p>
            <a:pPr marL="457200" indent="-457200" algn="just">
              <a:buBlip>
                <a:blip r:embed="rId2"/>
              </a:buBlip>
            </a:pPr>
            <a:r>
              <a:rPr lang="en-US" sz="2700" dirty="0" smtClean="0">
                <a:latin typeface="Times New Roman" pitchFamily="18" charset="0"/>
                <a:cs typeface="Times New Roman" pitchFamily="18" charset="0"/>
              </a:rPr>
              <a:t>It can also use to force immediate termination of a loop, bypassing the normal loop conditional test.</a:t>
            </a:r>
          </a:p>
          <a:p>
            <a:pPr marL="457200" indent="-457200" algn="just">
              <a:buBlip>
                <a:blip r:embed="rId2"/>
              </a:buBlip>
            </a:pPr>
            <a:r>
              <a:rPr lang="en-US" sz="2700" dirty="0" smtClean="0">
                <a:latin typeface="Times New Roman" pitchFamily="18" charset="0"/>
                <a:cs typeface="Times New Roman" pitchFamily="18" charset="0"/>
              </a:rPr>
              <a:t>A break causes an exit from only the innermost loop. </a:t>
            </a:r>
          </a:p>
          <a:p>
            <a:pPr marL="457200" indent="-457200" algn="just">
              <a:buBlip>
                <a:blip r:embed="rId2"/>
              </a:buBlip>
            </a:pPr>
            <a:r>
              <a:rPr lang="en-US" sz="2700" dirty="0" smtClean="0">
                <a:latin typeface="Times New Roman" pitchFamily="18" charset="0"/>
                <a:cs typeface="Times New Roman" pitchFamily="18" charset="0"/>
              </a:rPr>
              <a:t>When the break statement is encountered inside a loop, the loop is immediately terminated, and program control resumes at the next statement following the loop.</a:t>
            </a:r>
          </a:p>
          <a:p>
            <a:pPr marL="457200" indent="-457200" algn="just">
              <a:buBlip>
                <a:blip r:embed="rId2"/>
              </a:buBlip>
            </a:pPr>
            <a:r>
              <a:rPr lang="en-US" sz="2700" dirty="0" smtClean="0">
                <a:latin typeface="Times New Roman" pitchFamily="18" charset="0"/>
                <a:cs typeface="Times New Roman" pitchFamily="18" charset="0"/>
              </a:rPr>
              <a:t>A break used in a switch statement will affect only that switch. It does not affect any loop the switch happens to be in.</a:t>
            </a:r>
            <a:endParaRPr lang="en-US" sz="27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latin typeface="Consolas" pitchFamily="49" charset="0"/>
              </a:rPr>
              <a:t>exit( )</a:t>
            </a:r>
            <a:endParaRPr lang="en-US" b="1" dirty="0">
              <a:latin typeface="Consolas" pitchFamily="49" charset="0"/>
            </a:endParaRPr>
          </a:p>
        </p:txBody>
      </p:sp>
      <p:sp>
        <p:nvSpPr>
          <p:cNvPr id="3" name="Content Placeholder 2"/>
          <p:cNvSpPr>
            <a:spLocks noGrp="1"/>
          </p:cNvSpPr>
          <p:nvPr>
            <p:ph idx="1"/>
          </p:nvPr>
        </p:nvSpPr>
        <p:spPr>
          <a:xfrm>
            <a:off x="457200" y="1066800"/>
            <a:ext cx="8229600" cy="5562600"/>
          </a:xfrm>
        </p:spPr>
        <p:txBody>
          <a:bodyPr>
            <a:normAutofit/>
          </a:bodyPr>
          <a:lstStyle/>
          <a:p>
            <a:pPr marL="0" indent="0" algn="just">
              <a:buNone/>
            </a:pPr>
            <a:r>
              <a:rPr lang="en-US" dirty="0" smtClean="0">
                <a:latin typeface="Times New Roman" pitchFamily="18" charset="0"/>
                <a:cs typeface="Times New Roman" pitchFamily="18" charset="0"/>
              </a:rPr>
              <a:t>It is not a program control statement, but we can HALT / STOP / TERMINATE a program by using the standard library function exit( ) present in the </a:t>
            </a:r>
            <a:r>
              <a:rPr lang="en-US" dirty="0" err="1" smtClean="0">
                <a:latin typeface="Times New Roman" pitchFamily="18" charset="0"/>
                <a:cs typeface="Times New Roman" pitchFamily="18" charset="0"/>
              </a:rPr>
              <a:t>stdlib.h</a:t>
            </a:r>
            <a:r>
              <a:rPr lang="en-US" dirty="0" smtClean="0">
                <a:latin typeface="Times New Roman" pitchFamily="18" charset="0"/>
                <a:cs typeface="Times New Roman" pitchFamily="18" charset="0"/>
              </a:rPr>
              <a:t> header file.</a:t>
            </a:r>
          </a:p>
          <a:p>
            <a:pPr marL="0" indent="0" algn="ctr">
              <a:buNone/>
            </a:pPr>
            <a:r>
              <a:rPr lang="en-US" sz="4000" b="1" dirty="0" smtClean="0">
                <a:solidFill>
                  <a:srgbClr val="FFFF00"/>
                </a:solidFill>
                <a:latin typeface="Times New Roman" pitchFamily="18" charset="0"/>
                <a:cs typeface="Times New Roman" pitchFamily="18" charset="0"/>
              </a:rPr>
              <a:t>Syntax</a:t>
            </a:r>
            <a:endParaRPr lang="en-US" b="1" dirty="0" smtClean="0">
              <a:solidFill>
                <a:srgbClr val="FFFF00"/>
              </a:solidFill>
              <a:latin typeface="Times New Roman" pitchFamily="18" charset="0"/>
              <a:cs typeface="Times New Roman" pitchFamily="18" charset="0"/>
            </a:endParaRPr>
          </a:p>
          <a:p>
            <a:pPr marL="0" indent="0" algn="just">
              <a:buNone/>
            </a:pPr>
            <a:r>
              <a:rPr lang="en-US" b="1" dirty="0" smtClean="0">
                <a:solidFill>
                  <a:schemeClr val="accent2">
                    <a:lumMod val="50000"/>
                  </a:schemeClr>
                </a:solidFill>
                <a:latin typeface="Consolas" pitchFamily="49" charset="0"/>
              </a:rPr>
              <a:t>void exit(</a:t>
            </a:r>
            <a:r>
              <a:rPr lang="en-US" b="1" dirty="0" err="1" smtClean="0">
                <a:solidFill>
                  <a:schemeClr val="accent2">
                    <a:lumMod val="50000"/>
                  </a:schemeClr>
                </a:solidFill>
                <a:latin typeface="Consolas" pitchFamily="49" charset="0"/>
              </a:rPr>
              <a:t>int</a:t>
            </a:r>
            <a:r>
              <a:rPr lang="en-US" b="1" dirty="0" smtClean="0">
                <a:solidFill>
                  <a:schemeClr val="accent2">
                    <a:lumMod val="50000"/>
                  </a:schemeClr>
                </a:solidFill>
                <a:latin typeface="Consolas" pitchFamily="49" charset="0"/>
              </a:rPr>
              <a:t> </a:t>
            </a:r>
            <a:r>
              <a:rPr lang="en-US" b="1" dirty="0" err="1" smtClean="0">
                <a:solidFill>
                  <a:schemeClr val="accent2">
                    <a:lumMod val="50000"/>
                  </a:schemeClr>
                </a:solidFill>
                <a:latin typeface="Consolas" pitchFamily="49" charset="0"/>
              </a:rPr>
              <a:t>return_code</a:t>
            </a:r>
            <a:r>
              <a:rPr lang="en-US" b="1" dirty="0" smtClean="0">
                <a:solidFill>
                  <a:schemeClr val="accent2">
                    <a:lumMod val="50000"/>
                  </a:schemeClr>
                </a:solidFill>
                <a:latin typeface="Consolas" pitchFamily="49" charset="0"/>
              </a:rPr>
              <a:t>);</a:t>
            </a:r>
          </a:p>
          <a:p>
            <a:pPr marL="0" indent="0" algn="just">
              <a:buNone/>
            </a:pPr>
            <a:r>
              <a:rPr lang="en-US" i="1" dirty="0" smtClean="0">
                <a:solidFill>
                  <a:srgbClr val="99FFCC"/>
                </a:solidFill>
                <a:latin typeface="Times New Roman" pitchFamily="18" charset="0"/>
                <a:cs typeface="Times New Roman" pitchFamily="18" charset="0"/>
              </a:rPr>
              <a:t>Value of </a:t>
            </a:r>
            <a:r>
              <a:rPr lang="en-US" i="1" dirty="0" err="1" smtClean="0">
                <a:solidFill>
                  <a:srgbClr val="99FFCC"/>
                </a:solidFill>
                <a:latin typeface="Times New Roman" pitchFamily="18" charset="0"/>
                <a:cs typeface="Times New Roman" pitchFamily="18" charset="0"/>
              </a:rPr>
              <a:t>return_code</a:t>
            </a:r>
            <a:r>
              <a:rPr lang="en-US" i="1" dirty="0" smtClean="0">
                <a:solidFill>
                  <a:srgbClr val="99FFCC"/>
                </a:solidFill>
                <a:latin typeface="Times New Roman" pitchFamily="18" charset="0"/>
                <a:cs typeface="Times New Roman" pitchFamily="18" charset="0"/>
              </a:rPr>
              <a:t> is returned to the calling process, which is usually the operating system. Zero is commonly used as a return code to indicate normal program termination.</a:t>
            </a:r>
            <a:endParaRPr lang="en-US" b="1" i="1" dirty="0" smtClean="0">
              <a:solidFill>
                <a:srgbClr val="99FFCC"/>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latin typeface="Times New Roman" pitchFamily="18" charset="0"/>
                <a:cs typeface="Times New Roman" pitchFamily="18" charset="0"/>
              </a:rPr>
              <a:t>Exercise Bank Level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0" y="838200"/>
            <a:ext cx="8763000" cy="6019800"/>
          </a:xfrm>
        </p:spPr>
        <p:txBody>
          <a:bodyPr>
            <a:normAutofit fontScale="70000" lnSpcReduction="20000"/>
          </a:bodyPr>
          <a:lstStyle/>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print all natural numbers from 1 to n. – using while loop</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print all natural no. in reverse (from n to 1). – using while loop</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print all alphabets from a to z. – using while loop</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print all even no. between 1 to 100. – using while loop</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print all odd number between 1 to 100.</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find sum of all natural numbers between 1 to n.</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find sum of all even numbers between 1 to n.</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find sum of all odd numbers between 1 to n.</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print multiplication table of any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count number of digits in a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find first and last digit of a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find sum of first and last digit of a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swap first and last digits of a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calculate sum of digits of a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calculate product of digits of a number.</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enter a number and print its reverse.</a:t>
            </a:r>
          </a:p>
          <a:p>
            <a:pPr marL="514350" indent="-514350">
              <a:lnSpc>
                <a:spcPct val="120000"/>
              </a:lnSpc>
              <a:spcBef>
                <a:spcPts val="0"/>
              </a:spcBef>
              <a:buFont typeface="+mj-lt"/>
              <a:buAutoNum type="arabicParenR"/>
            </a:pPr>
            <a:r>
              <a:rPr lang="en-US" dirty="0" smtClean="0">
                <a:latin typeface="Times New Roman" pitchFamily="18" charset="0"/>
                <a:cs typeface="Times New Roman" pitchFamily="18" charset="0"/>
              </a:rPr>
              <a:t>WAP to check whether a number is palindrome or not.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Arial Black" pitchFamily="34" charset="0"/>
              </a:rPr>
              <a:t>Objective</a:t>
            </a:r>
            <a:endParaRPr lang="en-US" sz="6000" dirty="0">
              <a:latin typeface="Arial Black" pitchFamily="34" charset="0"/>
            </a:endParaRPr>
          </a:p>
        </p:txBody>
      </p:sp>
      <p:sp>
        <p:nvSpPr>
          <p:cNvPr id="4" name="Subtitle 2"/>
          <p:cNvSpPr>
            <a:spLocks noGrp="1"/>
          </p:cNvSpPr>
          <p:nvPr>
            <p:ph idx="1"/>
          </p:nvPr>
        </p:nvSpPr>
        <p:spPr>
          <a:xfrm>
            <a:off x="609600" y="1951037"/>
            <a:ext cx="8534400" cy="4525963"/>
          </a:xfrm>
        </p:spPr>
        <p:txBody>
          <a:bodyPr/>
          <a:lstStyle/>
          <a:p>
            <a:pPr>
              <a:buFont typeface="Wingdings" pitchFamily="2" charset="2"/>
              <a:buChar char="J"/>
            </a:pPr>
            <a:r>
              <a:rPr lang="en-US" sz="4000" dirty="0" smtClean="0">
                <a:latin typeface="Consolas" pitchFamily="49" charset="0"/>
              </a:rPr>
              <a:t> </a:t>
            </a:r>
            <a:r>
              <a:rPr lang="en-US" sz="4000" b="1" dirty="0" smtClean="0">
                <a:latin typeface="Consolas" pitchFamily="49" charset="0"/>
              </a:rPr>
              <a:t>Use of for</a:t>
            </a:r>
          </a:p>
          <a:p>
            <a:pPr>
              <a:buFont typeface="Wingdings" pitchFamily="2" charset="2"/>
              <a:buChar char="J"/>
            </a:pPr>
            <a:r>
              <a:rPr lang="en-US" sz="4000" b="1" dirty="0" smtClean="0">
                <a:latin typeface="Consolas" pitchFamily="49" charset="0"/>
              </a:rPr>
              <a:t> Use of while</a:t>
            </a:r>
          </a:p>
          <a:p>
            <a:pPr>
              <a:buFont typeface="Wingdings" pitchFamily="2" charset="2"/>
              <a:buChar char="J"/>
            </a:pPr>
            <a:r>
              <a:rPr lang="en-US" sz="4000" b="1" dirty="0" smtClean="0">
                <a:latin typeface="Consolas" pitchFamily="49" charset="0"/>
              </a:rPr>
              <a:t> Use of do while loops</a:t>
            </a:r>
          </a:p>
          <a:p>
            <a:pPr>
              <a:buFont typeface="Wingdings" pitchFamily="2" charset="2"/>
              <a:buChar char="J"/>
            </a:pPr>
            <a:r>
              <a:rPr lang="en-US" sz="4000" b="1" dirty="0" smtClean="0">
                <a:latin typeface="Consolas" pitchFamily="49" charset="0"/>
              </a:rPr>
              <a:t> Multiple loop variables</a:t>
            </a:r>
          </a:p>
          <a:p>
            <a:pPr>
              <a:buFont typeface="Wingdings" pitchFamily="2" charset="2"/>
              <a:buChar char=""/>
            </a:pPr>
            <a:r>
              <a:rPr lang="en-US" sz="4000" b="1" dirty="0" smtClean="0">
                <a:latin typeface="Consolas" pitchFamily="49" charset="0"/>
              </a:rPr>
              <a:t> Use of jumping statements</a:t>
            </a:r>
            <a:endParaRPr lang="en-US" dirty="0">
              <a:latin typeface="Consolas"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b="1" dirty="0" smtClean="0">
                <a:latin typeface="Times New Roman" pitchFamily="18" charset="0"/>
                <a:cs typeface="Times New Roman" pitchFamily="18" charset="0"/>
              </a:rPr>
              <a:t>Exercise Bank Level 2</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609600"/>
            <a:ext cx="8763000" cy="6019800"/>
          </a:xfrm>
        </p:spPr>
        <p:txBody>
          <a:bodyPr>
            <a:noAutofit/>
          </a:bodyPr>
          <a:lstStyle/>
          <a:p>
            <a:pPr marL="457200" indent="-457200">
              <a:spcBef>
                <a:spcPts val="0"/>
              </a:spcBef>
              <a:buFont typeface="+mj-lt"/>
              <a:buAutoNum type="arabicParenR"/>
            </a:pPr>
            <a:r>
              <a:rPr lang="en-US" sz="2200" dirty="0" smtClean="0">
                <a:latin typeface="Times New Roman" pitchFamily="18" charset="0"/>
                <a:cs typeface="Times New Roman" pitchFamily="18" charset="0"/>
              </a:rPr>
              <a:t>WAP to enter a number and print it in words.</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print all ASCII character with their values.</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find power of a number using for loop.</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find all factors of a number.</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calculate factorial of a number.</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find HCF (GCD) of two numbers.</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find LCM of two numbers.</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check whether a number is Prime number or not.</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print all Prime numbers between 1 to n.</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find sum of all prime numbers between 1 to n.</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find all prime factors of a number.</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check whether a number is Armstrong number or not.</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print all Armstrong numbers between 1 to n.</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check whether a number is Perfect number or not.</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print all Perfect numbers between 1 to n.</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check whether a number is Strong number or not.</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print all Strong numbers between 1 to n.</a:t>
            </a:r>
          </a:p>
          <a:p>
            <a:pPr marL="457200" indent="-457200">
              <a:spcBef>
                <a:spcPts val="0"/>
              </a:spcBef>
              <a:buFont typeface="+mj-lt"/>
              <a:buAutoNum type="arabicParenR"/>
            </a:pPr>
            <a:r>
              <a:rPr lang="en-US" sz="2200" dirty="0" smtClean="0">
                <a:latin typeface="Times New Roman" pitchFamily="18" charset="0"/>
                <a:cs typeface="Times New Roman" pitchFamily="18" charset="0"/>
              </a:rPr>
              <a:t>WAP to print Fibonacci series up to n terms.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2800" b="1" dirty="0" smtClean="0">
                <a:solidFill>
                  <a:srgbClr val="99FFCC"/>
                </a:solidFill>
                <a:latin typeface="Consolas" pitchFamily="49" charset="0"/>
              </a:rPr>
              <a:t>WAP to print these patterns on console</a:t>
            </a:r>
            <a:endParaRPr lang="en-US" sz="2800" b="1" dirty="0">
              <a:solidFill>
                <a:srgbClr val="99FFCC"/>
              </a:solidFill>
              <a:latin typeface="Consolas" pitchFamily="49" charset="0"/>
            </a:endParaRPr>
          </a:p>
        </p:txBody>
      </p:sp>
      <p:pic>
        <p:nvPicPr>
          <p:cNvPr id="4" name="Content Placeholder 3" descr="Screenshot 1.png"/>
          <p:cNvPicPr>
            <a:picLocks noGrp="1" noChangeAspect="1"/>
          </p:cNvPicPr>
          <p:nvPr>
            <p:ph idx="1"/>
          </p:nvPr>
        </p:nvPicPr>
        <p:blipFill>
          <a:blip r:embed="rId2">
            <a:biLevel thresh="50000"/>
            <a:lum bright="-10000" contrast="40000"/>
          </a:blip>
          <a:stretch>
            <a:fillRect/>
          </a:stretch>
        </p:blipFill>
        <p:spPr>
          <a:xfrm>
            <a:off x="381000" y="990600"/>
            <a:ext cx="8382000" cy="5562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2800" b="1" dirty="0" smtClean="0">
                <a:solidFill>
                  <a:srgbClr val="99FFCC"/>
                </a:solidFill>
                <a:latin typeface="Consolas" pitchFamily="49" charset="0"/>
              </a:rPr>
              <a:t>WAP to print these patterns on console</a:t>
            </a:r>
            <a:endParaRPr lang="en-US" sz="2800" dirty="0"/>
          </a:p>
        </p:txBody>
      </p:sp>
      <p:pic>
        <p:nvPicPr>
          <p:cNvPr id="7" name="Picture 6" descr="Screenshot 2.png"/>
          <p:cNvPicPr>
            <a:picLocks noChangeAspect="1"/>
          </p:cNvPicPr>
          <p:nvPr/>
        </p:nvPicPr>
        <p:blipFill>
          <a:blip r:embed="rId2">
            <a:biLevel thresh="50000"/>
            <a:lum bright="-10000" contrast="40000"/>
          </a:blip>
          <a:stretch>
            <a:fillRect/>
          </a:stretch>
        </p:blipFill>
        <p:spPr>
          <a:xfrm>
            <a:off x="609600" y="1066800"/>
            <a:ext cx="3810000" cy="5455920"/>
          </a:xfrm>
          <a:prstGeom prst="rect">
            <a:avLst/>
          </a:prstGeom>
          <a:ln>
            <a:noFill/>
          </a:ln>
          <a:effectLst>
            <a:outerShdw blurRad="190500" algn="tl" rotWithShape="0">
              <a:srgbClr val="000000">
                <a:alpha val="70000"/>
              </a:srgbClr>
            </a:outerShdw>
          </a:effectLst>
        </p:spPr>
      </p:pic>
      <p:pic>
        <p:nvPicPr>
          <p:cNvPr id="9" name="Picture 8" descr="Screenshot 3.png"/>
          <p:cNvPicPr>
            <a:picLocks noChangeAspect="1"/>
          </p:cNvPicPr>
          <p:nvPr/>
        </p:nvPicPr>
        <p:blipFill>
          <a:blip r:embed="rId3">
            <a:biLevel thresh="50000"/>
            <a:lum bright="-10000" contrast="40000"/>
          </a:blip>
          <a:stretch>
            <a:fillRect/>
          </a:stretch>
        </p:blipFill>
        <p:spPr>
          <a:xfrm>
            <a:off x="5029200" y="1066800"/>
            <a:ext cx="3657600" cy="54483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2800" b="1" dirty="0" smtClean="0">
                <a:solidFill>
                  <a:srgbClr val="99FFCC"/>
                </a:solidFill>
                <a:latin typeface="Consolas" pitchFamily="49" charset="0"/>
              </a:rPr>
              <a:t>WAP to print these patterns on console</a:t>
            </a:r>
            <a:endParaRPr lang="en-US" sz="2800" b="1" dirty="0">
              <a:solidFill>
                <a:srgbClr val="99FFCC"/>
              </a:solidFill>
              <a:latin typeface="Consolas" pitchFamily="49" charset="0"/>
            </a:endParaRPr>
          </a:p>
        </p:txBody>
      </p:sp>
      <p:pic>
        <p:nvPicPr>
          <p:cNvPr id="4" name="Content Placeholder 3" descr="Screenshot 1.png"/>
          <p:cNvPicPr>
            <a:picLocks noGrp="1" noChangeAspect="1"/>
          </p:cNvPicPr>
          <p:nvPr>
            <p:ph idx="1"/>
          </p:nvPr>
        </p:nvPicPr>
        <p:blipFill>
          <a:blip r:embed="rId2">
            <a:biLevel thresh="50000"/>
            <a:lum/>
          </a:blip>
          <a:stretch>
            <a:fillRect/>
          </a:stretch>
        </p:blipFill>
        <p:spPr>
          <a:xfrm>
            <a:off x="533401" y="990600"/>
            <a:ext cx="7924800" cy="55626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Times New Roman" pitchFamily="18" charset="0"/>
                <a:cs typeface="Times New Roman" pitchFamily="18" charset="0"/>
              </a:rPr>
              <a:t>Loops</a:t>
            </a:r>
            <a:endParaRPr lang="en-US" sz="5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marL="0" indent="0" algn="just">
              <a:buNone/>
            </a:pP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teration statements (also called loops) allow a set of instructions to be repeatedly executed until a certain condition is reached. </a:t>
            </a:r>
          </a:p>
          <a:p>
            <a:pPr marL="514350" indent="-514350" algn="just">
              <a:buAutoNum type="arabicPeriod"/>
            </a:pPr>
            <a:r>
              <a:rPr lang="en-US" dirty="0" smtClean="0">
                <a:latin typeface="Times New Roman" pitchFamily="18" charset="0"/>
                <a:cs typeface="Times New Roman" pitchFamily="18" charset="0"/>
              </a:rPr>
              <a:t>For Loop</a:t>
            </a:r>
          </a:p>
          <a:p>
            <a:pPr marL="514350" indent="-514350" algn="just">
              <a:buAutoNum type="arabicPeriod"/>
            </a:pPr>
            <a:r>
              <a:rPr lang="en-US" dirty="0" smtClean="0">
                <a:latin typeface="Times New Roman" pitchFamily="18" charset="0"/>
                <a:cs typeface="Times New Roman" pitchFamily="18" charset="0"/>
              </a:rPr>
              <a:t>While Loop</a:t>
            </a:r>
          </a:p>
          <a:p>
            <a:pPr marL="514350" indent="-514350" algn="just">
              <a:buAutoNum type="arabicPeriod"/>
            </a:pPr>
            <a:r>
              <a:rPr lang="en-US" dirty="0" smtClean="0">
                <a:latin typeface="Times New Roman" pitchFamily="18" charset="0"/>
                <a:cs typeface="Times New Roman" pitchFamily="18" charset="0"/>
              </a:rPr>
              <a:t>Do While Loop</a:t>
            </a:r>
          </a:p>
          <a:p>
            <a:pPr marL="0" indent="0" algn="just">
              <a:buNone/>
            </a:pPr>
            <a:r>
              <a:rPr lang="en-US" dirty="0" smtClean="0">
                <a:latin typeface="Times New Roman" pitchFamily="18" charset="0"/>
                <a:cs typeface="Times New Roman" pitchFamily="18" charset="0"/>
              </a:rPr>
              <a:t>for and while are entry control loops, because the condition is checked before execution of a single statement and the do – while loop is exit control,  loop will always execute at-least once, either condition is FALSE or TRUE.</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itchFamily="18" charset="0"/>
                <a:cs typeface="Times New Roman" pitchFamily="18" charset="0"/>
              </a:rPr>
              <a:t>The </a:t>
            </a:r>
            <a:r>
              <a:rPr lang="en-US" sz="4800" b="1" dirty="0" smtClean="0">
                <a:latin typeface="Consolas" pitchFamily="49" charset="0"/>
              </a:rPr>
              <a:t>for </a:t>
            </a:r>
            <a:r>
              <a:rPr lang="en-US" sz="4800" b="1" dirty="0" smtClean="0">
                <a:latin typeface="Times New Roman" pitchFamily="18" charset="0"/>
                <a:cs typeface="Times New Roman" pitchFamily="18" charset="0"/>
              </a:rPr>
              <a:t>Loop</a:t>
            </a:r>
            <a:endParaRPr lang="en-US" sz="4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686800" cy="5257800"/>
          </a:xfrm>
        </p:spPr>
        <p:txBody>
          <a:bodyPr>
            <a:normAutofit lnSpcReduction="10000"/>
          </a:bodyPr>
          <a:lstStyle/>
          <a:p>
            <a:pPr marL="0" indent="0" algn="just">
              <a:buNone/>
            </a:pPr>
            <a:r>
              <a:rPr lang="en-US" sz="2300" dirty="0">
                <a:latin typeface="Times New Roman" pitchFamily="18" charset="0"/>
                <a:cs typeface="Times New Roman" pitchFamily="18" charset="0"/>
              </a:rPr>
              <a:t>the '</a:t>
            </a:r>
            <a:r>
              <a:rPr lang="en-US" sz="2300" dirty="0" smtClean="0">
                <a:latin typeface="Times New Roman" pitchFamily="18" charset="0"/>
                <a:cs typeface="Times New Roman" pitchFamily="18" charset="0"/>
              </a:rPr>
              <a:t>for'</a:t>
            </a:r>
            <a:r>
              <a:rPr lang="en-US" sz="2300" dirty="0">
                <a:latin typeface="Times New Roman" pitchFamily="18" charset="0"/>
                <a:cs typeface="Times New Roman" pitchFamily="18" charset="0"/>
              </a:rPr>
              <a:t> loop is a control flow statement that is used to repeatedly execute a block of code as many times as instructed. It uses a variable (loop variable) whose value is used to decide the number of repetitions.</a:t>
            </a:r>
            <a:endParaRPr lang="en-US" sz="2300" b="1" dirty="0" smtClean="0">
              <a:solidFill>
                <a:schemeClr val="bg2">
                  <a:lumMod val="20000"/>
                  <a:lumOff val="80000"/>
                </a:schemeClr>
              </a:solidFill>
              <a:latin typeface="Times New Roman" pitchFamily="18" charset="0"/>
              <a:cs typeface="Times New Roman" pitchFamily="18" charset="0"/>
            </a:endParaRPr>
          </a:p>
          <a:p>
            <a:pPr algn="ctr">
              <a:buNone/>
            </a:pPr>
            <a:r>
              <a:rPr lang="en-US" sz="3300" b="1" dirty="0" smtClean="0">
                <a:solidFill>
                  <a:srgbClr val="C00000"/>
                </a:solidFill>
                <a:latin typeface="Times New Roman" pitchFamily="18" charset="0"/>
                <a:cs typeface="Times New Roman" pitchFamily="18" charset="0"/>
              </a:rPr>
              <a:t>Syntax</a:t>
            </a:r>
          </a:p>
          <a:p>
            <a:pPr algn="ctr">
              <a:buNone/>
            </a:pPr>
            <a:r>
              <a:rPr lang="en-US" sz="3300" dirty="0" smtClean="0">
                <a:latin typeface="Consolas" pitchFamily="49" charset="0"/>
              </a:rPr>
              <a:t>for(initialization; condition; step) statement;</a:t>
            </a:r>
          </a:p>
          <a:p>
            <a:pPr algn="just">
              <a:buNone/>
            </a:pPr>
            <a:r>
              <a:rPr lang="en-US" sz="2100" b="1" dirty="0">
                <a:solidFill>
                  <a:srgbClr val="FFFF99"/>
                </a:solidFill>
                <a:latin typeface="Consolas" pitchFamily="49" charset="0"/>
              </a:rPr>
              <a:t>i</a:t>
            </a:r>
            <a:r>
              <a:rPr lang="en-US" sz="2100" b="1" dirty="0" smtClean="0">
                <a:solidFill>
                  <a:srgbClr val="FFFF99"/>
                </a:solidFill>
                <a:latin typeface="Consolas" pitchFamily="49" charset="0"/>
              </a:rPr>
              <a:t>nitialization: </a:t>
            </a:r>
            <a:r>
              <a:rPr lang="en-US" sz="2100" dirty="0" smtClean="0">
                <a:solidFill>
                  <a:srgbClr val="FFFF99"/>
                </a:solidFill>
                <a:latin typeface="Consolas" pitchFamily="49" charset="0"/>
              </a:rPr>
              <a:t>initialize the control / counter variables</a:t>
            </a:r>
          </a:p>
          <a:p>
            <a:pPr algn="just">
              <a:buNone/>
            </a:pPr>
            <a:r>
              <a:rPr lang="en-US" sz="2100" b="1" dirty="0">
                <a:solidFill>
                  <a:srgbClr val="FFFF99"/>
                </a:solidFill>
                <a:latin typeface="Consolas" pitchFamily="49" charset="0"/>
              </a:rPr>
              <a:t>c</a:t>
            </a:r>
            <a:r>
              <a:rPr lang="en-US" sz="2100" b="1" dirty="0" smtClean="0">
                <a:solidFill>
                  <a:srgbClr val="FFFF99"/>
                </a:solidFill>
                <a:latin typeface="Consolas" pitchFamily="49" charset="0"/>
              </a:rPr>
              <a:t>ondition: </a:t>
            </a:r>
            <a:r>
              <a:rPr lang="en-US" sz="2100" dirty="0" smtClean="0">
                <a:solidFill>
                  <a:srgbClr val="FFFF99"/>
                </a:solidFill>
                <a:latin typeface="Consolas" pitchFamily="49" charset="0"/>
              </a:rPr>
              <a:t>condition is an expression to terminate loop</a:t>
            </a:r>
          </a:p>
          <a:p>
            <a:pPr algn="just">
              <a:buNone/>
            </a:pPr>
            <a:r>
              <a:rPr lang="en-US" sz="2100" b="1" dirty="0" smtClean="0">
                <a:solidFill>
                  <a:srgbClr val="FFFF99"/>
                </a:solidFill>
                <a:latin typeface="Consolas" pitchFamily="49" charset="0"/>
              </a:rPr>
              <a:t>step: </a:t>
            </a:r>
            <a:r>
              <a:rPr lang="en-US" sz="2100" dirty="0" smtClean="0">
                <a:solidFill>
                  <a:srgbClr val="FFFF99"/>
                </a:solidFill>
                <a:latin typeface="Consolas" pitchFamily="49" charset="0"/>
              </a:rPr>
              <a:t>increment / decrement the counter variable here</a:t>
            </a:r>
            <a:endParaRPr lang="en-US" sz="2100" dirty="0">
              <a:solidFill>
                <a:srgbClr val="FFFF99"/>
              </a:solidFill>
              <a:latin typeface="Consolas" pitchFamily="49" charset="0"/>
            </a:endParaRPr>
          </a:p>
          <a:p>
            <a:pPr algn="ctr">
              <a:buNone/>
            </a:pPr>
            <a:r>
              <a:rPr lang="en-US" sz="2000" b="1" dirty="0" smtClean="0">
                <a:solidFill>
                  <a:schemeClr val="tx1">
                    <a:lumMod val="95000"/>
                  </a:schemeClr>
                </a:solidFill>
                <a:latin typeface="Consolas" pitchFamily="49" charset="0"/>
              </a:rPr>
              <a:t>Example to print from 1 to 10</a:t>
            </a:r>
          </a:p>
          <a:p>
            <a:pPr algn="ctr">
              <a:buNone/>
            </a:pPr>
            <a:r>
              <a:rPr lang="en-US" sz="2000" dirty="0">
                <a:latin typeface="Consolas" pitchFamily="49" charset="0"/>
              </a:rPr>
              <a:t>f</a:t>
            </a:r>
            <a:r>
              <a:rPr lang="en-US" sz="2000" dirty="0" smtClean="0">
                <a:latin typeface="Consolas" pitchFamily="49" charset="0"/>
              </a:rPr>
              <a:t>or(</a:t>
            </a:r>
            <a:r>
              <a:rPr lang="en-US" sz="2000" dirty="0" err="1" smtClean="0">
                <a:latin typeface="Consolas" pitchFamily="49" charset="0"/>
              </a:rPr>
              <a:t>int</a:t>
            </a:r>
            <a:r>
              <a:rPr lang="en-US" sz="2000" dirty="0" smtClean="0">
                <a:latin typeface="Consolas" pitchFamily="49" charset="0"/>
              </a:rPr>
              <a:t> </a:t>
            </a:r>
            <a:r>
              <a:rPr lang="en-US" sz="2000" dirty="0" err="1" smtClean="0">
                <a:latin typeface="Consolas" pitchFamily="49" charset="0"/>
              </a:rPr>
              <a:t>i</a:t>
            </a:r>
            <a:r>
              <a:rPr lang="en-US" sz="2000" dirty="0" smtClean="0">
                <a:latin typeface="Consolas" pitchFamily="49" charset="0"/>
              </a:rPr>
              <a:t>=1;i</a:t>
            </a:r>
            <a:r>
              <a:rPr lang="en-US" sz="2000" dirty="0" smtClean="0">
                <a:latin typeface="Consolas" pitchFamily="49" charset="0"/>
                <a:sym typeface="Wingdings" pitchFamily="2" charset="2"/>
              </a:rPr>
              <a:t>&lt;=10;i++) printf(“ %</a:t>
            </a:r>
            <a:r>
              <a:rPr lang="en-US" sz="2000" dirty="0" err="1" smtClean="0">
                <a:latin typeface="Consolas" pitchFamily="49" charset="0"/>
                <a:sym typeface="Wingdings" pitchFamily="2" charset="2"/>
              </a:rPr>
              <a:t>d”,i</a:t>
            </a:r>
            <a:r>
              <a:rPr lang="en-US" sz="2000" dirty="0" smtClean="0">
                <a:latin typeface="Consolas" pitchFamily="49" charset="0"/>
                <a:sym typeface="Wingdings" pitchFamily="2" charset="2"/>
              </a:rPr>
              <a:t>);</a:t>
            </a:r>
          </a:p>
          <a:p>
            <a:pPr algn="ctr">
              <a:buNone/>
            </a:pPr>
            <a:r>
              <a:rPr lang="en-US" sz="2000" b="1" dirty="0" smtClean="0">
                <a:solidFill>
                  <a:schemeClr val="tx1">
                    <a:lumMod val="95000"/>
                  </a:schemeClr>
                </a:solidFill>
                <a:latin typeface="Consolas" pitchFamily="49" charset="0"/>
              </a:rPr>
              <a:t>Example to print table of 10</a:t>
            </a:r>
          </a:p>
          <a:p>
            <a:pPr algn="ctr">
              <a:buNone/>
            </a:pPr>
            <a:r>
              <a:rPr lang="en-US" sz="2000" dirty="0" smtClean="0">
                <a:latin typeface="Consolas" pitchFamily="49" charset="0"/>
              </a:rPr>
              <a:t>for(</a:t>
            </a:r>
            <a:r>
              <a:rPr lang="en-US" sz="2000" dirty="0" err="1" smtClean="0">
                <a:latin typeface="Consolas" pitchFamily="49" charset="0"/>
              </a:rPr>
              <a:t>int</a:t>
            </a:r>
            <a:r>
              <a:rPr lang="en-US" sz="2000" dirty="0" smtClean="0">
                <a:latin typeface="Consolas" pitchFamily="49" charset="0"/>
              </a:rPr>
              <a:t> </a:t>
            </a:r>
            <a:r>
              <a:rPr lang="en-US" sz="2000" dirty="0" err="1" smtClean="0">
                <a:latin typeface="Consolas" pitchFamily="49" charset="0"/>
              </a:rPr>
              <a:t>i</a:t>
            </a:r>
            <a:r>
              <a:rPr lang="en-US" sz="2000" dirty="0" smtClean="0">
                <a:latin typeface="Consolas" pitchFamily="49" charset="0"/>
              </a:rPr>
              <a:t>=1;i</a:t>
            </a:r>
            <a:r>
              <a:rPr lang="en-US" sz="2000" dirty="0" smtClean="0">
                <a:latin typeface="Consolas" pitchFamily="49" charset="0"/>
                <a:sym typeface="Wingdings" pitchFamily="2" charset="2"/>
              </a:rPr>
              <a:t>&lt;=10;i++) printf(“ %</a:t>
            </a:r>
            <a:r>
              <a:rPr lang="en-US" sz="2000" dirty="0" err="1" smtClean="0">
                <a:latin typeface="Consolas" pitchFamily="49" charset="0"/>
                <a:sym typeface="Wingdings" pitchFamily="2" charset="2"/>
              </a:rPr>
              <a:t>d”,i</a:t>
            </a:r>
            <a:r>
              <a:rPr lang="en-US" sz="2000" dirty="0" smtClean="0">
                <a:latin typeface="Consolas" pitchFamily="49" charset="0"/>
                <a:sym typeface="Wingdings" pitchFamily="2" charset="2"/>
              </a:rPr>
              <a:t>*10);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olas" pitchFamily="49" charset="0"/>
              </a:rPr>
              <a:t>for</a:t>
            </a:r>
            <a:r>
              <a:rPr lang="en-US" b="1" dirty="0" smtClean="0"/>
              <a:t> </a:t>
            </a:r>
            <a:r>
              <a:rPr lang="en-US" b="1" dirty="0" smtClean="0">
                <a:latin typeface="Times New Roman" pitchFamily="18" charset="0"/>
                <a:cs typeface="Times New Roman" pitchFamily="18" charset="0"/>
              </a:rPr>
              <a:t>Loop Variations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257800"/>
          </a:xfrm>
        </p:spPr>
        <p:txBody>
          <a:bodyPr>
            <a:normAutofit fontScale="85000" lnSpcReduction="10000"/>
          </a:bodyPr>
          <a:lstStyle/>
          <a:p>
            <a:pPr marL="0" indent="0" algn="just">
              <a:buNone/>
            </a:pPr>
            <a:r>
              <a:rPr lang="en-US" dirty="0" smtClean="0">
                <a:latin typeface="Times New Roman" pitchFamily="18" charset="0"/>
                <a:cs typeface="Times New Roman" pitchFamily="18" charset="0"/>
              </a:rPr>
              <a:t>All arguments in for loop signature are optional. for(;;); is OK and known as infinite for.</a:t>
            </a:r>
          </a:p>
          <a:p>
            <a:pPr marL="0" indent="0" algn="just">
              <a:buNone/>
            </a:pPr>
            <a:r>
              <a:rPr lang="en-US" b="1" dirty="0" smtClean="0">
                <a:solidFill>
                  <a:schemeClr val="accent2">
                    <a:lumMod val="50000"/>
                  </a:schemeClr>
                </a:solidFill>
                <a:latin typeface="Consolas" pitchFamily="49" charset="0"/>
              </a:rPr>
              <a:t>for(;;) printf(“Infinite For ”); //OK</a:t>
            </a:r>
          </a:p>
          <a:p>
            <a:pPr marL="0" indent="0" algn="just">
              <a:buNone/>
            </a:pPr>
            <a:r>
              <a:rPr lang="en-US" dirty="0" smtClean="0">
                <a:latin typeface="Times New Roman" pitchFamily="18" charset="0"/>
                <a:cs typeface="Times New Roman" pitchFamily="18" charset="0"/>
              </a:rPr>
              <a:t>A statement may be empty. This means that the body of the for loop (or any other loop) may also be empty.</a:t>
            </a:r>
          </a:p>
          <a:p>
            <a:pPr marL="0" indent="0" algn="just">
              <a:buNone/>
            </a:pPr>
            <a:r>
              <a:rPr lang="en-US" b="1" dirty="0" smtClean="0">
                <a:solidFill>
                  <a:schemeClr val="accent2">
                    <a:lumMod val="50000"/>
                  </a:schemeClr>
                </a:solidFill>
                <a:latin typeface="Consolas" pitchFamily="49" charset="0"/>
              </a:rPr>
              <a:t>for(;;); //No Error</a:t>
            </a:r>
          </a:p>
          <a:p>
            <a:pPr marL="0" indent="0" algn="just">
              <a:buNone/>
            </a:pPr>
            <a:r>
              <a:rPr lang="en-US" dirty="0" smtClean="0">
                <a:latin typeface="Times New Roman" pitchFamily="18" charset="0"/>
                <a:cs typeface="Times New Roman" pitchFamily="18" charset="0"/>
              </a:rPr>
              <a:t>In C99 and C++, but not in C89, it is possible to </a:t>
            </a:r>
            <a:r>
              <a:rPr lang="en-US" dirty="0" smtClean="0">
                <a:latin typeface="Times New Roman" pitchFamily="18" charset="0"/>
                <a:cs typeface="Times New Roman" pitchFamily="18" charset="0"/>
              </a:rPr>
              <a:t>declare variables </a:t>
            </a:r>
            <a:r>
              <a:rPr lang="en-US" dirty="0" smtClean="0">
                <a:latin typeface="Times New Roman" pitchFamily="18" charset="0"/>
                <a:cs typeface="Times New Roman" pitchFamily="18" charset="0"/>
              </a:rPr>
              <a:t>within the initialization portion of a for loop. a variable declared within a for loop will be local to that </a:t>
            </a:r>
            <a:r>
              <a:rPr lang="en-US" dirty="0" smtClean="0">
                <a:latin typeface="Times New Roman" pitchFamily="18" charset="0"/>
                <a:cs typeface="Times New Roman" pitchFamily="18" charset="0"/>
              </a:rPr>
              <a:t>loop, and this kind of variable declaration is known as multiple loop variables.</a:t>
            </a:r>
            <a:endParaRPr lang="en-US" dirty="0" smtClean="0">
              <a:latin typeface="Times New Roman" pitchFamily="18" charset="0"/>
              <a:cs typeface="Times New Roman" pitchFamily="18" charset="0"/>
            </a:endParaRPr>
          </a:p>
          <a:p>
            <a:pPr marL="0" indent="0" algn="just">
              <a:buNone/>
            </a:pPr>
            <a:r>
              <a:rPr lang="en-US" b="1" dirty="0" smtClean="0">
                <a:solidFill>
                  <a:schemeClr val="accent2">
                    <a:lumMod val="50000"/>
                  </a:schemeClr>
                </a:solidFill>
                <a:latin typeface="Consolas" pitchFamily="49" charset="0"/>
              </a:rPr>
              <a:t>for(</a:t>
            </a:r>
            <a:r>
              <a:rPr lang="en-US" b="1" dirty="0" err="1" smtClean="0">
                <a:solidFill>
                  <a:schemeClr val="accent2">
                    <a:lumMod val="50000"/>
                  </a:schemeClr>
                </a:solidFill>
                <a:latin typeface="Consolas" pitchFamily="49" charset="0"/>
              </a:rPr>
              <a:t>int</a:t>
            </a:r>
            <a:r>
              <a:rPr lang="en-US" b="1" dirty="0" smtClean="0">
                <a:solidFill>
                  <a:schemeClr val="accent2">
                    <a:lumMod val="50000"/>
                  </a:schemeClr>
                </a:solidFill>
                <a:latin typeface="Consolas" pitchFamily="49" charset="0"/>
              </a:rPr>
              <a:t> x=10;;);  //Error in C89 Compiler</a:t>
            </a:r>
            <a:endParaRPr lang="en-US" b="1" dirty="0">
              <a:solidFill>
                <a:schemeClr val="accent2">
                  <a:lumMod val="50000"/>
                </a:schemeClr>
              </a:solidFill>
              <a:latin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b="1" dirty="0" smtClean="0">
                <a:latin typeface="Times New Roman" pitchFamily="18" charset="0"/>
                <a:cs typeface="Times New Roman" pitchFamily="18" charset="0"/>
              </a:rPr>
              <a:t>Flow Chart of for Loop</a:t>
            </a:r>
            <a:endParaRPr lang="en-US" sz="5400" b="1" dirty="0">
              <a:latin typeface="Times New Roman" pitchFamily="18" charset="0"/>
              <a:cs typeface="Times New Roman" pitchFamily="18" charset="0"/>
            </a:endParaRPr>
          </a:p>
        </p:txBody>
      </p:sp>
      <p:sp>
        <p:nvSpPr>
          <p:cNvPr id="5" name="Oval 4"/>
          <p:cNvSpPr/>
          <p:nvPr/>
        </p:nvSpPr>
        <p:spPr>
          <a:xfrm>
            <a:off x="3048000" y="914400"/>
            <a:ext cx="3048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glow rad="228600">
                    <a:schemeClr val="accent2">
                      <a:satMod val="175000"/>
                      <a:alpha val="40000"/>
                    </a:schemeClr>
                  </a:glow>
                </a:effectLst>
              </a:rPr>
              <a:t>START</a:t>
            </a:r>
            <a:endParaRPr lang="en-US" b="1" dirty="0">
              <a:effectLst>
                <a:glow rad="228600">
                  <a:schemeClr val="accent2">
                    <a:satMod val="175000"/>
                    <a:alpha val="40000"/>
                  </a:schemeClr>
                </a:glow>
              </a:effectLst>
            </a:endParaRPr>
          </a:p>
        </p:txBody>
      </p:sp>
      <p:sp>
        <p:nvSpPr>
          <p:cNvPr id="6" name="Rectangle 5"/>
          <p:cNvSpPr/>
          <p:nvPr/>
        </p:nvSpPr>
        <p:spPr>
          <a:xfrm>
            <a:off x="2971800" y="1676400"/>
            <a:ext cx="3124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glow rad="228600">
                    <a:schemeClr val="accent3">
                      <a:satMod val="175000"/>
                      <a:alpha val="40000"/>
                    </a:schemeClr>
                  </a:glow>
                </a:effectLst>
              </a:rPr>
              <a:t>INITIALIZATION</a:t>
            </a:r>
            <a:endParaRPr lang="en-US" b="1" dirty="0">
              <a:effectLst>
                <a:glow rad="228600">
                  <a:schemeClr val="accent3">
                    <a:satMod val="175000"/>
                    <a:alpha val="40000"/>
                  </a:schemeClr>
                </a:glow>
              </a:effectLst>
            </a:endParaRPr>
          </a:p>
        </p:txBody>
      </p:sp>
      <p:sp>
        <p:nvSpPr>
          <p:cNvPr id="7" name="Rectangle 6"/>
          <p:cNvSpPr/>
          <p:nvPr/>
        </p:nvSpPr>
        <p:spPr>
          <a:xfrm>
            <a:off x="2971800" y="4191000"/>
            <a:ext cx="3124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glow rad="228600">
                    <a:schemeClr val="accent1">
                      <a:satMod val="175000"/>
                      <a:alpha val="40000"/>
                    </a:schemeClr>
                  </a:glow>
                </a:effectLst>
              </a:rPr>
              <a:t>BLOCK OF STATEMENTS</a:t>
            </a:r>
            <a:endParaRPr lang="en-US" b="1" dirty="0">
              <a:effectLst>
                <a:glow rad="228600">
                  <a:schemeClr val="accent1">
                    <a:satMod val="175000"/>
                    <a:alpha val="40000"/>
                  </a:schemeClr>
                </a:glow>
              </a:effectLst>
            </a:endParaRPr>
          </a:p>
        </p:txBody>
      </p:sp>
      <p:sp>
        <p:nvSpPr>
          <p:cNvPr id="9" name="Rectangle 8"/>
          <p:cNvSpPr/>
          <p:nvPr/>
        </p:nvSpPr>
        <p:spPr>
          <a:xfrm>
            <a:off x="2971800" y="5105400"/>
            <a:ext cx="3124200" cy="609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glow rad="228600">
                    <a:schemeClr val="accent6">
                      <a:satMod val="175000"/>
                      <a:alpha val="40000"/>
                    </a:schemeClr>
                  </a:glow>
                </a:effectLst>
              </a:rPr>
              <a:t>STEP</a:t>
            </a:r>
            <a:endParaRPr lang="en-US" b="1" dirty="0">
              <a:effectLst>
                <a:glow rad="228600">
                  <a:schemeClr val="accent6">
                    <a:satMod val="175000"/>
                    <a:alpha val="40000"/>
                  </a:schemeClr>
                </a:glow>
              </a:effectLst>
            </a:endParaRPr>
          </a:p>
        </p:txBody>
      </p:sp>
      <p:sp>
        <p:nvSpPr>
          <p:cNvPr id="10" name="Oval 9"/>
          <p:cNvSpPr/>
          <p:nvPr/>
        </p:nvSpPr>
        <p:spPr>
          <a:xfrm>
            <a:off x="2971800" y="6019800"/>
            <a:ext cx="30480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glow rad="228600">
                    <a:schemeClr val="accent2">
                      <a:satMod val="175000"/>
                      <a:alpha val="40000"/>
                    </a:schemeClr>
                  </a:glow>
                </a:effectLst>
              </a:rPr>
              <a:t>STOP</a:t>
            </a:r>
            <a:endParaRPr lang="en-US" b="1" dirty="0">
              <a:effectLst>
                <a:glow rad="228600">
                  <a:schemeClr val="accent2">
                    <a:satMod val="175000"/>
                    <a:alpha val="40000"/>
                  </a:schemeClr>
                </a:glow>
              </a:effectLst>
            </a:endParaRPr>
          </a:p>
        </p:txBody>
      </p:sp>
      <p:sp>
        <p:nvSpPr>
          <p:cNvPr id="11" name="Diamond 10"/>
          <p:cNvSpPr/>
          <p:nvPr/>
        </p:nvSpPr>
        <p:spPr>
          <a:xfrm>
            <a:off x="3124200" y="2819400"/>
            <a:ext cx="2971800" cy="8382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glow rad="228600">
                    <a:schemeClr val="accent6">
                      <a:satMod val="175000"/>
                      <a:alpha val="40000"/>
                    </a:schemeClr>
                  </a:glow>
                </a:effectLst>
              </a:rPr>
              <a:t>CONDITION</a:t>
            </a:r>
            <a:endParaRPr lang="en-US" b="1" dirty="0">
              <a:effectLst>
                <a:glow rad="228600">
                  <a:schemeClr val="accent6">
                    <a:satMod val="175000"/>
                    <a:alpha val="40000"/>
                  </a:schemeClr>
                </a:glow>
              </a:effectLst>
            </a:endParaRPr>
          </a:p>
        </p:txBody>
      </p:sp>
      <p:cxnSp>
        <p:nvCxnSpPr>
          <p:cNvPr id="13" name="Straight Arrow Connector 12"/>
          <p:cNvCxnSpPr/>
          <p:nvPr/>
        </p:nvCxnSpPr>
        <p:spPr>
          <a:xfrm rot="5400000" flipH="1" flipV="1">
            <a:off x="381000" y="4266406"/>
            <a:ext cx="2286000" cy="1588"/>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1524000" y="5410200"/>
            <a:ext cx="1447800" cy="1588"/>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4000" y="3200400"/>
            <a:ext cx="1600200" cy="1588"/>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6" idx="0"/>
          </p:cNvCxnSpPr>
          <p:nvPr/>
        </p:nvCxnSpPr>
        <p:spPr>
          <a:xfrm rot="5400000">
            <a:off x="4438652" y="1543049"/>
            <a:ext cx="228599" cy="38102"/>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0"/>
          </p:cNvCxnSpPr>
          <p:nvPr/>
        </p:nvCxnSpPr>
        <p:spPr>
          <a:xfrm rot="5400000">
            <a:off x="4343401" y="2552699"/>
            <a:ext cx="533400" cy="2"/>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381499" y="3924299"/>
            <a:ext cx="533400" cy="2"/>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4476750" y="4972050"/>
            <a:ext cx="381000" cy="38100"/>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48200" y="3581400"/>
            <a:ext cx="990600" cy="461665"/>
          </a:xfrm>
          <a:prstGeom prst="rect">
            <a:avLst/>
          </a:prstGeom>
          <a:noFill/>
        </p:spPr>
        <p:txBody>
          <a:bodyPr wrap="square" rtlCol="0">
            <a:spAutoFit/>
          </a:bodyPr>
          <a:lstStyle/>
          <a:p>
            <a:r>
              <a:rPr lang="en-US" sz="2400" b="1" dirty="0" smtClean="0">
                <a:solidFill>
                  <a:srgbClr val="FF0000"/>
                </a:solidFill>
                <a:effectLst>
                  <a:glow rad="228600">
                    <a:schemeClr val="accent3">
                      <a:satMod val="175000"/>
                      <a:alpha val="40000"/>
                    </a:schemeClr>
                  </a:glow>
                </a:effectLst>
              </a:rPr>
              <a:t>TRUE</a:t>
            </a:r>
            <a:endParaRPr lang="en-US" b="1" dirty="0">
              <a:solidFill>
                <a:srgbClr val="FF0000"/>
              </a:solidFill>
              <a:effectLst>
                <a:glow rad="228600">
                  <a:schemeClr val="accent3">
                    <a:satMod val="175000"/>
                    <a:alpha val="40000"/>
                  </a:schemeClr>
                </a:glow>
              </a:effectLst>
            </a:endParaRPr>
          </a:p>
        </p:txBody>
      </p:sp>
      <p:cxnSp>
        <p:nvCxnSpPr>
          <p:cNvPr id="36" name="Straight Arrow Connector 35"/>
          <p:cNvCxnSpPr/>
          <p:nvPr/>
        </p:nvCxnSpPr>
        <p:spPr>
          <a:xfrm rot="16200000" flipH="1">
            <a:off x="5981700" y="4686299"/>
            <a:ext cx="3047999" cy="76201"/>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flipH="1" flipV="1">
            <a:off x="6019800" y="3200400"/>
            <a:ext cx="1447800" cy="1588"/>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019800" y="6248400"/>
            <a:ext cx="1600200" cy="1588"/>
          </a:xfrm>
          <a:prstGeom prst="straightConnector1">
            <a:avLst/>
          </a:prstGeom>
          <a:ln w="444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172200" y="2743200"/>
            <a:ext cx="990600" cy="461665"/>
          </a:xfrm>
          <a:prstGeom prst="rect">
            <a:avLst/>
          </a:prstGeom>
          <a:noFill/>
        </p:spPr>
        <p:txBody>
          <a:bodyPr wrap="square" rtlCol="0">
            <a:spAutoFit/>
          </a:bodyPr>
          <a:lstStyle/>
          <a:p>
            <a:r>
              <a:rPr lang="en-US" sz="2400" b="1" dirty="0" smtClean="0">
                <a:solidFill>
                  <a:srgbClr val="FF0000"/>
                </a:solidFill>
                <a:effectLst>
                  <a:glow rad="101600">
                    <a:schemeClr val="accent3">
                      <a:satMod val="175000"/>
                      <a:alpha val="40000"/>
                    </a:schemeClr>
                  </a:glow>
                </a:effectLst>
              </a:rPr>
              <a:t>FALSE</a:t>
            </a:r>
            <a:endParaRPr lang="en-US" sz="2400" b="1" dirty="0">
              <a:solidFill>
                <a:srgbClr val="FF0000"/>
              </a:solidFill>
              <a:effectLst>
                <a:glow rad="101600">
                  <a:schemeClr val="accent3">
                    <a:satMod val="175000"/>
                    <a:alpha val="40000"/>
                  </a:schemeClr>
                </a:glo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4832092"/>
          </a:xfrm>
          <a:prstGeom prst="rect">
            <a:avLst/>
          </a:prstGeom>
          <a:noFill/>
        </p:spPr>
        <p:txBody>
          <a:bodyPr wrap="square" rtlCol="0">
            <a:spAutoFit/>
          </a:bodyPr>
          <a:lstStyle/>
          <a:p>
            <a:pPr marL="342900" indent="-342900" algn="just">
              <a:buBlip>
                <a:blip r:embed="rId2"/>
              </a:buBlip>
            </a:pPr>
            <a:r>
              <a:rPr lang="en-US" sz="2800" dirty="0" smtClean="0">
                <a:latin typeface="Times New Roman" pitchFamily="18" charset="0"/>
                <a:cs typeface="Times New Roman" pitchFamily="18" charset="0"/>
              </a:rPr>
              <a:t>WAP to print the sum of all numbers up to a given number.</a:t>
            </a:r>
          </a:p>
          <a:p>
            <a:pPr marL="342900" indent="-342900" algn="just">
              <a:buBlip>
                <a:blip r:embed="rId2"/>
              </a:buBlip>
            </a:pPr>
            <a:r>
              <a:rPr lang="en-US" sz="2800" dirty="0" smtClean="0">
                <a:latin typeface="Times New Roman" pitchFamily="18" charset="0"/>
                <a:cs typeface="Times New Roman" pitchFamily="18" charset="0"/>
              </a:rPr>
              <a:t>WAP to find the factorial of a given number.</a:t>
            </a:r>
          </a:p>
          <a:p>
            <a:pPr marL="342900" indent="-342900" algn="just">
              <a:buBlip>
                <a:blip r:embed="rId2"/>
              </a:buBlip>
            </a:pPr>
            <a:r>
              <a:rPr lang="en-US" sz="2800" dirty="0" smtClean="0">
                <a:latin typeface="Times New Roman" pitchFamily="18" charset="0"/>
                <a:cs typeface="Times New Roman" pitchFamily="18" charset="0"/>
              </a:rPr>
              <a:t>WAP to print sum of even and odd numbers from 1 to N numbers.</a:t>
            </a:r>
          </a:p>
          <a:p>
            <a:pPr marL="342900" indent="-342900" algn="just">
              <a:buBlip>
                <a:blip r:embed="rId2"/>
              </a:buBlip>
            </a:pPr>
            <a:r>
              <a:rPr lang="en-US" sz="2800" dirty="0" smtClean="0">
                <a:latin typeface="Times New Roman" pitchFamily="18" charset="0"/>
                <a:cs typeface="Times New Roman" pitchFamily="18" charset="0"/>
              </a:rPr>
              <a:t>WAP to print the Fibonacci series.</a:t>
            </a:r>
          </a:p>
          <a:p>
            <a:pPr marL="342900" indent="-342900" algn="just">
              <a:buBlip>
                <a:blip r:embed="rId2"/>
              </a:buBlip>
            </a:pPr>
            <a:r>
              <a:rPr lang="en-US" sz="2800" dirty="0" smtClean="0">
                <a:latin typeface="Times New Roman" pitchFamily="18" charset="0"/>
                <a:cs typeface="Times New Roman" pitchFamily="18" charset="0"/>
              </a:rPr>
              <a:t>WAP to check whether the entered number is prime or not.</a:t>
            </a:r>
          </a:p>
          <a:p>
            <a:pPr marL="342900" indent="-342900" algn="just">
              <a:buBlip>
                <a:blip r:embed="rId2"/>
              </a:buBlip>
            </a:pPr>
            <a:r>
              <a:rPr lang="en-US" sz="2800" dirty="0" smtClean="0">
                <a:latin typeface="Times New Roman" pitchFamily="18" charset="0"/>
                <a:cs typeface="Times New Roman" pitchFamily="18" charset="0"/>
              </a:rPr>
              <a:t>WAP to find the sum of digits of the entered number.</a:t>
            </a:r>
          </a:p>
          <a:p>
            <a:pPr marL="342900" indent="-342900" algn="just">
              <a:buBlip>
                <a:blip r:embed="rId2"/>
              </a:buBlip>
            </a:pPr>
            <a:r>
              <a:rPr lang="en-US" sz="2800" dirty="0" smtClean="0">
                <a:latin typeface="Times New Roman" pitchFamily="18" charset="0"/>
                <a:cs typeface="Times New Roman" pitchFamily="18" charset="0"/>
              </a:rPr>
              <a:t>WAP to find the reverse of a number.</a:t>
            </a:r>
          </a:p>
          <a:p>
            <a:pPr marL="342900" indent="-342900" algn="just">
              <a:buBlip>
                <a:blip r:embed="rId2"/>
              </a:buBlip>
            </a:pPr>
            <a:r>
              <a:rPr lang="en-US" sz="2800" dirty="0" smtClean="0">
                <a:latin typeface="Times New Roman" pitchFamily="18" charset="0"/>
                <a:cs typeface="Times New Roman" pitchFamily="18" charset="0"/>
              </a:rPr>
              <a:t>WAP to print Armstrong numbers from 1 to 10000</a:t>
            </a:r>
            <a:endParaRPr lang="en-US" sz="2800" dirty="0">
              <a:latin typeface="Times New Roman" pitchFamily="18" charset="0"/>
              <a:cs typeface="Times New Roman" pitchFamily="18" charset="0"/>
            </a:endParaRPr>
          </a:p>
        </p:txBody>
      </p:sp>
      <p:sp>
        <p:nvSpPr>
          <p:cNvPr id="5" name="Title 1"/>
          <p:cNvSpPr>
            <a:spLocks noGrp="1"/>
          </p:cNvSpPr>
          <p:nvPr>
            <p:ph type="title"/>
          </p:nvPr>
        </p:nvSpPr>
        <p:spPr>
          <a:xfrm>
            <a:off x="457200" y="274638"/>
            <a:ext cx="8229600" cy="1143000"/>
          </a:xfrm>
        </p:spPr>
        <p:txBody>
          <a:bodyPr>
            <a:normAutofit/>
          </a:bodyPr>
          <a:lstStyle/>
          <a:p>
            <a:r>
              <a:rPr lang="en-US" sz="4800" b="1" dirty="0" smtClean="0">
                <a:latin typeface="Times New Roman" pitchFamily="18" charset="0"/>
                <a:cs typeface="Times New Roman" pitchFamily="18" charset="0"/>
              </a:rPr>
              <a:t>Solve These using </a:t>
            </a:r>
            <a:r>
              <a:rPr lang="en-US" sz="4800" b="1" dirty="0" smtClean="0">
                <a:latin typeface="Consolas" pitchFamily="49" charset="0"/>
              </a:rPr>
              <a:t>for </a:t>
            </a:r>
            <a:r>
              <a:rPr lang="en-US" sz="4800" b="1" dirty="0" smtClean="0">
                <a:latin typeface="Times New Roman" pitchFamily="18" charset="0"/>
                <a:cs typeface="Times New Roman" pitchFamily="18" charset="0"/>
              </a:rPr>
              <a:t>Loop</a:t>
            </a:r>
            <a:endParaRPr lang="en-US" sz="48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Consolas" pitchFamily="49" charset="0"/>
              </a:rPr>
              <a:t>w</a:t>
            </a:r>
            <a:r>
              <a:rPr lang="en-US" sz="5400" b="1" dirty="0" smtClean="0">
                <a:latin typeface="Consolas" pitchFamily="49" charset="0"/>
              </a:rPr>
              <a:t>hile</a:t>
            </a:r>
            <a:r>
              <a:rPr lang="en-US" sz="5400" b="1" dirty="0" smtClean="0"/>
              <a:t> Loop</a:t>
            </a:r>
            <a:endParaRPr lang="en-US" sz="5400" b="1" dirty="0"/>
          </a:p>
        </p:txBody>
      </p:sp>
      <p:sp>
        <p:nvSpPr>
          <p:cNvPr id="3" name="Content Placeholder 2"/>
          <p:cNvSpPr>
            <a:spLocks noGrp="1"/>
          </p:cNvSpPr>
          <p:nvPr>
            <p:ph idx="1"/>
          </p:nvPr>
        </p:nvSpPr>
        <p:spPr>
          <a:xfrm>
            <a:off x="381000" y="1143000"/>
            <a:ext cx="8382000" cy="5562600"/>
          </a:xfrm>
        </p:spPr>
        <p:txBody>
          <a:bodyPr>
            <a:normAutofit/>
          </a:bodyPr>
          <a:lstStyle/>
          <a:p>
            <a:pPr marL="0" indent="0" algn="just">
              <a:buNone/>
            </a:pPr>
            <a:r>
              <a:rPr lang="en-US" sz="2300" dirty="0">
                <a:latin typeface="Times New Roman" pitchFamily="18" charset="0"/>
                <a:cs typeface="Times New Roman" pitchFamily="18" charset="0"/>
              </a:rPr>
              <a:t>The </a:t>
            </a:r>
            <a:r>
              <a:rPr lang="en-US" sz="2300" b="1" dirty="0">
                <a:latin typeface="Times New Roman" pitchFamily="18" charset="0"/>
                <a:cs typeface="Times New Roman" pitchFamily="18" charset="0"/>
              </a:rPr>
              <a:t>while loop</a:t>
            </a:r>
            <a:r>
              <a:rPr lang="en-US" sz="2300" dirty="0">
                <a:latin typeface="Times New Roman" pitchFamily="18" charset="0"/>
                <a:cs typeface="Times New Roman" pitchFamily="18" charset="0"/>
              </a:rPr>
              <a:t> in C allows a block of code to be executed repeatedly as long as a given condition remains true. It is often used when we want to repeat a block of code till some condition is satisfied</a:t>
            </a:r>
            <a:r>
              <a:rPr lang="en-US" sz="2300" dirty="0" smtClean="0">
                <a:latin typeface="Times New Roman" pitchFamily="18" charset="0"/>
                <a:cs typeface="Times New Roman" pitchFamily="18" charset="0"/>
              </a:rPr>
              <a:t>.</a:t>
            </a:r>
          </a:p>
          <a:p>
            <a:pPr marL="0" indent="0" algn="just">
              <a:buNone/>
            </a:pPr>
            <a:r>
              <a:rPr lang="en-US" sz="3300" b="1" dirty="0" smtClean="0">
                <a:latin typeface="Times New Roman" pitchFamily="18" charset="0"/>
                <a:cs typeface="Times New Roman" pitchFamily="18" charset="0"/>
              </a:rPr>
              <a:t>Syntax: </a:t>
            </a:r>
            <a:r>
              <a:rPr lang="en-US" b="1" dirty="0" smtClean="0">
                <a:latin typeface="Consolas" pitchFamily="49" charset="0"/>
              </a:rPr>
              <a:t>while (condition) statement;</a:t>
            </a:r>
          </a:p>
          <a:p>
            <a:pPr marL="0" indent="0" algn="just">
              <a:buNone/>
            </a:pPr>
            <a:r>
              <a:rPr lang="en-US" sz="2400" dirty="0" smtClean="0">
                <a:solidFill>
                  <a:schemeClr val="bg2">
                    <a:lumMod val="20000"/>
                    <a:lumOff val="80000"/>
                  </a:schemeClr>
                </a:solidFill>
                <a:latin typeface="Times New Roman" pitchFamily="18" charset="0"/>
                <a:cs typeface="Times New Roman" pitchFamily="18" charset="0"/>
              </a:rPr>
              <a:t>where </a:t>
            </a:r>
            <a:r>
              <a:rPr lang="en-US" sz="2400" b="1" dirty="0" smtClean="0">
                <a:solidFill>
                  <a:schemeClr val="bg2">
                    <a:lumMod val="20000"/>
                    <a:lumOff val="80000"/>
                  </a:schemeClr>
                </a:solidFill>
                <a:latin typeface="Times New Roman" pitchFamily="18" charset="0"/>
                <a:cs typeface="Times New Roman" pitchFamily="18" charset="0"/>
              </a:rPr>
              <a:t>statement</a:t>
            </a:r>
            <a:r>
              <a:rPr lang="en-US" sz="2400" dirty="0" smtClean="0">
                <a:solidFill>
                  <a:schemeClr val="bg2">
                    <a:lumMod val="20000"/>
                    <a:lumOff val="80000"/>
                  </a:schemeClr>
                </a:solidFill>
                <a:latin typeface="Times New Roman" pitchFamily="18" charset="0"/>
                <a:cs typeface="Times New Roman" pitchFamily="18" charset="0"/>
              </a:rPr>
              <a:t> is either an empty statement, a single statement, or a block of statements. The </a:t>
            </a:r>
            <a:r>
              <a:rPr lang="en-US" sz="2400" b="1" dirty="0" smtClean="0">
                <a:solidFill>
                  <a:schemeClr val="bg2">
                    <a:lumMod val="20000"/>
                    <a:lumOff val="80000"/>
                  </a:schemeClr>
                </a:solidFill>
                <a:latin typeface="Times New Roman" pitchFamily="18" charset="0"/>
                <a:cs typeface="Times New Roman" pitchFamily="18" charset="0"/>
              </a:rPr>
              <a:t>condition</a:t>
            </a:r>
            <a:r>
              <a:rPr lang="en-US" sz="2400" dirty="0" smtClean="0">
                <a:solidFill>
                  <a:schemeClr val="bg2">
                    <a:lumMod val="20000"/>
                    <a:lumOff val="80000"/>
                  </a:schemeClr>
                </a:solidFill>
                <a:latin typeface="Times New Roman" pitchFamily="18" charset="0"/>
                <a:cs typeface="Times New Roman" pitchFamily="18" charset="0"/>
              </a:rPr>
              <a:t> may be any expression, and true is any nonzero value. The loop iterates while the condition is true. When the condition becomes false, program control passes to the line of code immediately following the loop.</a:t>
            </a:r>
          </a:p>
          <a:p>
            <a:pPr marL="0" indent="0" algn="just">
              <a:buNone/>
            </a:pPr>
            <a:r>
              <a:rPr lang="en-US" sz="2400" dirty="0" smtClean="0">
                <a:solidFill>
                  <a:srgbClr val="FFFF00"/>
                </a:solidFill>
                <a:latin typeface="Times New Roman" pitchFamily="18" charset="0"/>
                <a:cs typeface="Times New Roman" pitchFamily="18" charset="0"/>
              </a:rPr>
              <a:t>Like for loops, while loops check the test condition at the top of the loop, which means that the body of the loop will not execute if the condition is false to begin with.</a:t>
            </a:r>
            <a:endParaRPr lang="en-US" sz="2300" b="1" dirty="0">
              <a:solidFill>
                <a:srgbClr val="FFFF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676400"/>
            <a:ext cx="8763000" cy="4832092"/>
          </a:xfrm>
          <a:prstGeom prst="rect">
            <a:avLst/>
          </a:prstGeom>
          <a:noFill/>
        </p:spPr>
        <p:txBody>
          <a:bodyPr wrap="square" rtlCol="0">
            <a:spAutoFit/>
          </a:bodyPr>
          <a:lstStyle/>
          <a:p>
            <a:pPr marL="342900" indent="-342900" algn="just">
              <a:buBlip>
                <a:blip r:embed="rId2"/>
              </a:buBlip>
            </a:pPr>
            <a:r>
              <a:rPr lang="en-US" sz="2800" dirty="0" smtClean="0">
                <a:latin typeface="Times New Roman" pitchFamily="18" charset="0"/>
                <a:cs typeface="Times New Roman" pitchFamily="18" charset="0"/>
              </a:rPr>
              <a:t>WAP to print the sum of all numbers up to a given number.</a:t>
            </a:r>
          </a:p>
          <a:p>
            <a:pPr marL="342900" indent="-342900" algn="just">
              <a:buBlip>
                <a:blip r:embed="rId2"/>
              </a:buBlip>
            </a:pPr>
            <a:r>
              <a:rPr lang="en-US" sz="2800" dirty="0" smtClean="0">
                <a:latin typeface="Times New Roman" pitchFamily="18" charset="0"/>
                <a:cs typeface="Times New Roman" pitchFamily="18" charset="0"/>
              </a:rPr>
              <a:t>WAP to find the factorial of a given number.</a:t>
            </a:r>
          </a:p>
          <a:p>
            <a:pPr marL="342900" indent="-342900" algn="just">
              <a:buBlip>
                <a:blip r:embed="rId2"/>
              </a:buBlip>
            </a:pPr>
            <a:r>
              <a:rPr lang="en-US" sz="2800" dirty="0" smtClean="0">
                <a:latin typeface="Times New Roman" pitchFamily="18" charset="0"/>
                <a:cs typeface="Times New Roman" pitchFamily="18" charset="0"/>
              </a:rPr>
              <a:t>WAP to print sum of even and odd numbers from 1 to N numbers.</a:t>
            </a:r>
          </a:p>
          <a:p>
            <a:pPr marL="342900" indent="-342900" algn="just">
              <a:buBlip>
                <a:blip r:embed="rId2"/>
              </a:buBlip>
            </a:pPr>
            <a:r>
              <a:rPr lang="en-US" sz="2800" dirty="0" smtClean="0">
                <a:latin typeface="Times New Roman" pitchFamily="18" charset="0"/>
                <a:cs typeface="Times New Roman" pitchFamily="18" charset="0"/>
              </a:rPr>
              <a:t>WAP to print the Fibonacci series.</a:t>
            </a:r>
          </a:p>
          <a:p>
            <a:pPr marL="342900" indent="-342900" algn="just">
              <a:buBlip>
                <a:blip r:embed="rId2"/>
              </a:buBlip>
            </a:pPr>
            <a:r>
              <a:rPr lang="en-US" sz="2800" dirty="0" smtClean="0">
                <a:latin typeface="Times New Roman" pitchFamily="18" charset="0"/>
                <a:cs typeface="Times New Roman" pitchFamily="18" charset="0"/>
              </a:rPr>
              <a:t>WAP to check whether the entered number is prime or not.</a:t>
            </a:r>
          </a:p>
          <a:p>
            <a:pPr marL="342900" indent="-342900" algn="just">
              <a:buBlip>
                <a:blip r:embed="rId2"/>
              </a:buBlip>
            </a:pPr>
            <a:r>
              <a:rPr lang="en-US" sz="2800" dirty="0" smtClean="0">
                <a:latin typeface="Times New Roman" pitchFamily="18" charset="0"/>
                <a:cs typeface="Times New Roman" pitchFamily="18" charset="0"/>
              </a:rPr>
              <a:t>WAP to find the sum of digits of the entered number.</a:t>
            </a:r>
          </a:p>
          <a:p>
            <a:pPr marL="342900" indent="-342900" algn="just">
              <a:buBlip>
                <a:blip r:embed="rId2"/>
              </a:buBlip>
            </a:pPr>
            <a:r>
              <a:rPr lang="en-US" sz="2800" dirty="0" smtClean="0">
                <a:latin typeface="Times New Roman" pitchFamily="18" charset="0"/>
                <a:cs typeface="Times New Roman" pitchFamily="18" charset="0"/>
              </a:rPr>
              <a:t>WAP to find the reverse of a number.</a:t>
            </a:r>
          </a:p>
          <a:p>
            <a:pPr marL="342900" indent="-342900" algn="just">
              <a:buBlip>
                <a:blip r:embed="rId2"/>
              </a:buBlip>
            </a:pPr>
            <a:r>
              <a:rPr lang="en-US" sz="2800" dirty="0" smtClean="0">
                <a:latin typeface="Times New Roman" pitchFamily="18" charset="0"/>
                <a:cs typeface="Times New Roman" pitchFamily="18" charset="0"/>
              </a:rPr>
              <a:t>WAP to print Armstrong numbers from 1 to 10000</a:t>
            </a:r>
            <a:endParaRPr lang="en-US" sz="2800" dirty="0">
              <a:latin typeface="Times New Roman" pitchFamily="18" charset="0"/>
              <a:cs typeface="Times New Roman" pitchFamily="18" charset="0"/>
            </a:endParaRPr>
          </a:p>
        </p:txBody>
      </p:sp>
      <p:sp>
        <p:nvSpPr>
          <p:cNvPr id="5" name="Title 1"/>
          <p:cNvSpPr>
            <a:spLocks noGrp="1"/>
          </p:cNvSpPr>
          <p:nvPr>
            <p:ph type="title"/>
          </p:nvPr>
        </p:nvSpPr>
        <p:spPr>
          <a:xfrm>
            <a:off x="0" y="274638"/>
            <a:ext cx="9144000" cy="1143000"/>
          </a:xfrm>
        </p:spPr>
        <p:txBody>
          <a:bodyPr>
            <a:noAutofit/>
          </a:bodyPr>
          <a:lstStyle/>
          <a:p>
            <a:r>
              <a:rPr lang="en-US" sz="5100" b="1" dirty="0" smtClean="0">
                <a:latin typeface="Times New Roman" pitchFamily="18" charset="0"/>
                <a:cs typeface="Times New Roman" pitchFamily="18" charset="0"/>
              </a:rPr>
              <a:t>Solve These using </a:t>
            </a:r>
            <a:r>
              <a:rPr lang="en-US" sz="5100" b="1" dirty="0" smtClean="0">
                <a:latin typeface="Consolas" pitchFamily="49" charset="0"/>
              </a:rPr>
              <a:t>while </a:t>
            </a:r>
            <a:r>
              <a:rPr lang="en-US" sz="5100" b="1" dirty="0" smtClean="0">
                <a:latin typeface="Times New Roman" pitchFamily="18" charset="0"/>
                <a:cs typeface="Times New Roman" pitchFamily="18" charset="0"/>
              </a:rPr>
              <a:t>Loop</a:t>
            </a:r>
            <a:endParaRPr lang="en-US" sz="51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1260</Words>
  <Application>Microsoft Office PowerPoint</Application>
  <PresentationFormat>On-screen Show (4:3)</PresentationFormat>
  <Paragraphs>182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Iteration loops Cycle Repetition</vt:lpstr>
      <vt:lpstr>Objective</vt:lpstr>
      <vt:lpstr>Loops</vt:lpstr>
      <vt:lpstr>The for Loop</vt:lpstr>
      <vt:lpstr>for Loop Variations</vt:lpstr>
      <vt:lpstr>Flow Chart of for Loop</vt:lpstr>
      <vt:lpstr>Solve These using for Loop</vt:lpstr>
      <vt:lpstr>while Loop</vt:lpstr>
      <vt:lpstr>Solve These using while Loop</vt:lpstr>
      <vt:lpstr>Do while Loop</vt:lpstr>
      <vt:lpstr>Solve Using do while Loop</vt:lpstr>
      <vt:lpstr>Multiple loop variables</vt:lpstr>
      <vt:lpstr>Nested Loops</vt:lpstr>
      <vt:lpstr>Uses</vt:lpstr>
      <vt:lpstr>continue</vt:lpstr>
      <vt:lpstr>break</vt:lpstr>
      <vt:lpstr>Uses</vt:lpstr>
      <vt:lpstr>exit( )</vt:lpstr>
      <vt:lpstr>Exercise Bank Level 1</vt:lpstr>
      <vt:lpstr>Exercise Bank Level 2</vt:lpstr>
      <vt:lpstr>WAP to print these patterns on console</vt:lpstr>
      <vt:lpstr>WAP to print these patterns on console</vt:lpstr>
      <vt:lpstr>WAP to print these patterns on console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loops Cycle Repetitive</dc:title>
  <dc:creator>Meher</dc:creator>
  <cp:lastModifiedBy>Meher</cp:lastModifiedBy>
  <cp:revision>63</cp:revision>
  <dcterms:created xsi:type="dcterms:W3CDTF">2025-09-23T09:01:31Z</dcterms:created>
  <dcterms:modified xsi:type="dcterms:W3CDTF">2025-09-26T05:16:33Z</dcterms:modified>
</cp:coreProperties>
</file>