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4" r:id="rId22"/>
    <p:sldId id="278" r:id="rId23"/>
    <p:sldId id="283" r:id="rId24"/>
    <p:sldId id="284" r:id="rId25"/>
    <p:sldId id="285" r:id="rId26"/>
    <p:sldId id="279" r:id="rId27"/>
    <p:sldId id="280" r:id="rId28"/>
    <p:sldId id="282" r:id="rId29"/>
    <p:sldId id="281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FF13-8F4B-5C17-7026-3401CC566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A84F-0604-26D9-9AF8-00027AEC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0B6B-E659-16D4-EA05-A0E09F34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72D0E-4956-59CA-C9C9-2B40FC0E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9703A-9CFD-CF18-ABDA-36CE04A5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07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E5FD-6329-5259-FA28-CAFD17F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1702-BEF0-CAF0-8DD0-F27D88962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512-CF0D-677C-EADB-09BA0B73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94BE1-EEC6-DEAA-844F-EE3D0BF2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E106-0140-C45A-2061-D6F822BD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06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BBB8F-EB7F-C2E8-9D8A-D1899FF1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8E202-3357-CAB3-919C-C93D3D0D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0A04-49C2-A96D-14AD-48AA0680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42CB-C1AA-E32B-F7DE-77D0CBE2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59DC-1D3D-D664-5986-73B1634C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64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92AB-D2F3-4BEA-EA5F-66DD3C68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610D-8B0F-F851-00EA-00A780B7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9E3A-4FF8-F9AC-102B-66B3C994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D3A1-C6E9-FA5C-8AA4-09DA1853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20490-3867-0B8A-1B28-88EEA585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DC90-2FB1-F804-69C5-08348D41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1BDCA-5A25-BDAB-44C5-29C558D13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2E6F-F218-CC31-6026-945A0B0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0F611-5359-77D7-4940-E9E513E6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FBF5-F428-46EC-CC97-FB756987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9267-3092-D018-8B59-4F03B0E6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0CEF-5491-2586-2D14-590F733E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740A6-B345-B19E-8A3C-88018895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65620-DABE-CEBF-9E36-5274BB5B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1B3D4-4B1B-924E-626A-211A0FC4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4C1A9-E55F-5FF1-E5E2-0DCF4043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86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CFF8-9A9F-26F6-3A8E-07064076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08CC-F688-1128-D200-A409CD8C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0455E-7C94-646A-E74A-A057DB706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A2CE3-3DB4-B643-491A-A14216B6A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4C24-E30B-7DF1-1FEF-CE52F04BA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B5280-8C2B-4233-4283-E5D6B8F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87D31-0218-C460-17F8-AF82CD36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4FD4F-A389-28D0-B2F5-956BC10B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535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28AD-6866-FA0B-44ED-1DACE2D5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A5C0C-59CC-24C2-0A92-9596B656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29FFA-F67D-EBAC-104B-B60ACB10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78D65-3C3F-2893-81D3-BAA4F3F2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2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5E62C-96C7-359B-BC2F-8D6BC97E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36FB-40D5-D38F-4534-FD55305D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1D5E-3494-8F71-7796-DB795585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5081-5B34-5A10-44B8-29253EC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43C9-2C7A-23CF-47E9-FC6A36BF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0F37E-AD15-9DE0-0F6E-9946A24B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B0B0-FAB1-18DF-FD34-7E37C45F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3CB30-4E13-845F-8418-788D34CF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2822D-8A50-1611-CAFC-B42E93D6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99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A781-1DBD-BF39-9FDF-D1553308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C1053-D815-2C41-ACF0-F397A6FE4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A63E-0A08-D49A-A6CD-E7C43EBF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85087-62A2-3A54-0A2F-9193C0E4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36EA-B9B6-F2C7-88ED-1C6D88AE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A81D-3BAA-E817-0D9F-0124985E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8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5566A-BBF0-C06A-1B86-799D5A30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1D75-D44A-FFD0-6682-5CE55C8D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8CCC-7A87-36D9-BD9E-7A5EEC87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C93A-5C74-4EE9-8698-C41824CC3616}" type="datetimeFigureOut">
              <a:rPr lang="en-IN" smtClean="0"/>
              <a:t>05-10-2025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E1CE-A806-6DFD-509E-4F523FDD6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33B9-3407-5BF7-D6C0-AD02FD9B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E5A4-5C96-4413-B6A4-EA2F9516526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84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6FEB-6409-96F8-2E18-52F90CB40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40" y="283780"/>
            <a:ext cx="9969063" cy="1166648"/>
          </a:xfrm>
        </p:spPr>
        <p:txBody>
          <a:bodyPr/>
          <a:lstStyle/>
          <a:p>
            <a:r>
              <a:rPr lang="en-US" b="1" dirty="0"/>
              <a:t>Types of information systems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BCAEB-6A8F-0E59-5697-D9535DBCB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4566"/>
            <a:ext cx="9144000" cy="3563006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4000" dirty="0"/>
              <a:t>Transaction Processing System(TPS)</a:t>
            </a:r>
          </a:p>
          <a:p>
            <a:pPr marL="457200" indent="-457200" algn="l">
              <a:buAutoNum type="arabicPeriod"/>
            </a:pPr>
            <a:r>
              <a:rPr lang="en-US" sz="4000" dirty="0"/>
              <a:t>Management Information System(MIS)</a:t>
            </a:r>
          </a:p>
          <a:p>
            <a:pPr marL="457200" indent="-457200" algn="l">
              <a:buAutoNum type="arabicPeriod"/>
            </a:pPr>
            <a:r>
              <a:rPr lang="en-US" sz="4000" dirty="0"/>
              <a:t>Decision Support System(DSS)</a:t>
            </a:r>
          </a:p>
          <a:p>
            <a:pPr marL="457200" indent="-457200" algn="l">
              <a:buAutoNum type="arabicPeriod"/>
            </a:pPr>
            <a:r>
              <a:rPr lang="en-US" sz="4000" dirty="0"/>
              <a:t>Executive Information system(EIS)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5768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A4A4-7F0D-9C09-59F3-65FD4D25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MIS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E4C-2DE1-DF40-78AF-4049C26D6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3600" dirty="0"/>
              <a:t>Management Oriented</a:t>
            </a:r>
          </a:p>
          <a:p>
            <a:r>
              <a:rPr lang="en-US" sz="3600" dirty="0"/>
              <a:t>Integrated System: Hardware, Software, Network, Data, People</a:t>
            </a:r>
          </a:p>
          <a:p>
            <a:r>
              <a:rPr lang="en-US" sz="3600" dirty="0"/>
              <a:t>Provide relevant information to Managers</a:t>
            </a:r>
          </a:p>
          <a:p>
            <a:r>
              <a:rPr lang="en-US" sz="3600" dirty="0"/>
              <a:t>Avoid Redundancy in data(avoid duplicate data)</a:t>
            </a:r>
          </a:p>
          <a:p>
            <a:r>
              <a:rPr lang="en-US" sz="3600" dirty="0"/>
              <a:t>Flexible(data is change accordingly)</a:t>
            </a:r>
          </a:p>
          <a:p>
            <a:r>
              <a:rPr lang="en-US" sz="3600" dirty="0"/>
              <a:t>Transform Data into Information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2820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0104-FAAB-44EE-7BB5-D414BC24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Purpose/Objective of MIS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B54C3-1ADF-5A26-EB49-D558DC6C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provide information for </a:t>
            </a:r>
            <a:r>
              <a:rPr lang="en-US" sz="3600" b="1" dirty="0"/>
              <a:t>decision-making</a:t>
            </a:r>
          </a:p>
          <a:p>
            <a:r>
              <a:rPr lang="en-US" sz="3600" dirty="0"/>
              <a:t>To provide the necessary information to managers and supervisors at various levels to help to perform their functions of PODSCORB</a:t>
            </a:r>
          </a:p>
          <a:p>
            <a:pPr marL="0" indent="0">
              <a:buNone/>
            </a:pPr>
            <a:r>
              <a:rPr lang="en-US" sz="3600" b="1" dirty="0"/>
              <a:t>PODSCORB</a:t>
            </a:r>
            <a:r>
              <a:rPr lang="en-US" sz="3600" dirty="0"/>
              <a:t>(Planning , organizing, Directing, Staffing, Coordinating, Reporting, Budgeting)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0482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0AE1-90A0-29F3-9048-BF15C9D4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Need/Importance of MIS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E436-10E2-7741-AF42-6205163D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Provide information needed for </a:t>
            </a:r>
            <a:r>
              <a:rPr lang="en-US" sz="3600" b="1" dirty="0"/>
              <a:t>effective decision making</a:t>
            </a:r>
          </a:p>
          <a:p>
            <a:r>
              <a:rPr lang="en-US" sz="3600" dirty="0"/>
              <a:t>Provide information needed to perform different </a:t>
            </a:r>
            <a:r>
              <a:rPr lang="en-US" sz="3600" b="1" dirty="0"/>
              <a:t>Management functions</a:t>
            </a:r>
          </a:p>
          <a:p>
            <a:r>
              <a:rPr lang="en-US" sz="3600" dirty="0"/>
              <a:t>Enhance the Productivity</a:t>
            </a:r>
          </a:p>
          <a:p>
            <a:r>
              <a:rPr lang="en-US" sz="3600" dirty="0"/>
              <a:t>Effective Communication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227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149D-D589-A0EB-ED5E-5CB6098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Support System(DSS)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D589C-BE40-1AD5-AD23-4724C121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5231634"/>
          </a:xfrm>
        </p:spPr>
        <p:txBody>
          <a:bodyPr>
            <a:noAutofit/>
          </a:bodyPr>
          <a:lstStyle/>
          <a:p>
            <a:r>
              <a:rPr lang="en-US" sz="3200" dirty="0"/>
              <a:t>It is a computer program application used to </a:t>
            </a:r>
            <a:r>
              <a:rPr lang="en-US" sz="3200" b="1" dirty="0"/>
              <a:t>improve a companies decision making capabilities.</a:t>
            </a:r>
          </a:p>
          <a:p>
            <a:r>
              <a:rPr lang="en-US" sz="3200" dirty="0"/>
              <a:t>It assist the management of an organization by </a:t>
            </a:r>
            <a:r>
              <a:rPr lang="en-US" sz="3200" b="1" dirty="0"/>
              <a:t>analyzing huge volume of data, compiling comprehensive information </a:t>
            </a:r>
            <a:r>
              <a:rPr lang="en-US" sz="3200" dirty="0"/>
              <a:t>that can be used to solve problems and help in decision making.</a:t>
            </a:r>
          </a:p>
          <a:p>
            <a:r>
              <a:rPr lang="en-US" sz="3200" dirty="0"/>
              <a:t>It helps in </a:t>
            </a:r>
            <a:r>
              <a:rPr lang="en-US" sz="3200" b="1" dirty="0"/>
              <a:t>fast and efficient </a:t>
            </a:r>
            <a:r>
              <a:rPr lang="en-US" sz="3200" dirty="0"/>
              <a:t>decision making, timely problem solving thus improving the efficiency of planning and operations of an organization.</a:t>
            </a:r>
          </a:p>
          <a:p>
            <a:r>
              <a:rPr lang="en-US" sz="3200" dirty="0"/>
              <a:t>It helps in decision making process and do not make the decision itself.</a:t>
            </a:r>
          </a:p>
        </p:txBody>
      </p:sp>
    </p:spTree>
    <p:extLst>
      <p:ext uri="{BB962C8B-B14F-4D97-AF65-F5344CB8AC3E}">
        <p14:creationId xmlns:p14="http://schemas.microsoft.com/office/powerpoint/2010/main" val="1030001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ACF9-2CA7-1B4D-9267-6BB7AE5B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b="1" dirty="0"/>
              <a:t>Components of DSS: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FAC3-E055-7EAC-27CD-A4A9CFEB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662"/>
            <a:ext cx="10515600" cy="5058213"/>
          </a:xfrm>
        </p:spPr>
        <p:txBody>
          <a:bodyPr>
            <a:noAutofit/>
          </a:bodyPr>
          <a:lstStyle/>
          <a:p>
            <a:r>
              <a:rPr lang="en-US" sz="3200" b="1" dirty="0"/>
              <a:t>Knowledge database: </a:t>
            </a:r>
            <a:r>
              <a:rPr lang="en-US" sz="3200" dirty="0"/>
              <a:t>Containing information from both internal and external sources. It is a library of information related to particular subjects.</a:t>
            </a:r>
          </a:p>
          <a:p>
            <a:r>
              <a:rPr lang="en-US" sz="3200" b="1" dirty="0"/>
              <a:t>The Software System: </a:t>
            </a:r>
            <a:r>
              <a:rPr lang="en-US" sz="3200" dirty="0"/>
              <a:t>Composed of model management system. Organizations use models to predict how outcomes will change with different adjustments to the systems.</a:t>
            </a:r>
          </a:p>
          <a:p>
            <a:r>
              <a:rPr lang="en-US" sz="3200" dirty="0"/>
              <a:t>It consist of different mathematical &amp; Statistical tools to analyze huge volume of data and generate information. </a:t>
            </a:r>
          </a:p>
          <a:p>
            <a:r>
              <a:rPr lang="en-US" sz="3200" b="1" dirty="0"/>
              <a:t>User Interface: </a:t>
            </a:r>
            <a:r>
              <a:rPr lang="en-US" sz="3200" dirty="0"/>
              <a:t>Interface presents information to users through graphs, charts, text, tables etc.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7456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F62C-990D-1347-3274-AA99260B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289"/>
          </a:xfrm>
        </p:spPr>
        <p:txBody>
          <a:bodyPr/>
          <a:lstStyle/>
          <a:p>
            <a:r>
              <a:rPr lang="en-US" b="1" dirty="0"/>
              <a:t>Characteristics/Features of DSS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E8C7-8B62-4EBB-B9F1-380B4EE3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414"/>
            <a:ext cx="10515600" cy="5310461"/>
          </a:xfrm>
        </p:spPr>
        <p:txBody>
          <a:bodyPr>
            <a:normAutofit/>
          </a:bodyPr>
          <a:lstStyle/>
          <a:p>
            <a:r>
              <a:rPr lang="en-US" sz="3200" dirty="0"/>
              <a:t>Support &amp; facilitates different level of management </a:t>
            </a:r>
            <a:r>
              <a:rPr lang="en-US" sz="3200" dirty="0" err="1"/>
              <a:t>i.e</a:t>
            </a:r>
            <a:r>
              <a:rPr lang="en-US" sz="3200" dirty="0"/>
              <a:t> top management, middle management, lower level management</a:t>
            </a:r>
          </a:p>
          <a:p>
            <a:r>
              <a:rPr lang="en-US" sz="3200" dirty="0"/>
              <a:t>Handle &amp; process huge data, perform complex and sophisticated analysis</a:t>
            </a:r>
          </a:p>
          <a:p>
            <a:r>
              <a:rPr lang="en-US" sz="3200" dirty="0"/>
              <a:t>Suitable for </a:t>
            </a:r>
            <a:r>
              <a:rPr lang="en-US" sz="3200" b="1" dirty="0"/>
              <a:t>individual and groups</a:t>
            </a:r>
          </a:p>
          <a:p>
            <a:r>
              <a:rPr lang="en-US" sz="3200" dirty="0"/>
              <a:t>It is </a:t>
            </a:r>
            <a:r>
              <a:rPr lang="en-US" sz="3200" b="1" dirty="0"/>
              <a:t>adaptive &amp; flexible</a:t>
            </a:r>
          </a:p>
          <a:p>
            <a:r>
              <a:rPr lang="en-US" sz="3200" dirty="0"/>
              <a:t>DSS helps in decision making but does not necessarily makes decisions on his own</a:t>
            </a:r>
          </a:p>
          <a:p>
            <a:r>
              <a:rPr lang="en-US" sz="3200" dirty="0"/>
              <a:t>Easy to use</a:t>
            </a:r>
          </a:p>
          <a:p>
            <a:r>
              <a:rPr lang="en-US" sz="3200" dirty="0"/>
              <a:t>Easy to extend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1399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8E7D-BE5F-B5A4-01F6-A4F6F8D9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Benefits of DSS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F071-1E0A-A13A-A921-3E901061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883"/>
            <a:ext cx="10515600" cy="5026080"/>
          </a:xfrm>
        </p:spPr>
        <p:txBody>
          <a:bodyPr>
            <a:normAutofit/>
          </a:bodyPr>
          <a:lstStyle/>
          <a:p>
            <a:r>
              <a:rPr lang="en-US" sz="3200" dirty="0"/>
              <a:t>It is </a:t>
            </a:r>
            <a:r>
              <a:rPr lang="en-US" sz="3200" b="1" dirty="0"/>
              <a:t>fast &amp; efficient </a:t>
            </a:r>
            <a:r>
              <a:rPr lang="en-US" sz="3200" dirty="0"/>
              <a:t>, makes work more easier.</a:t>
            </a:r>
          </a:p>
          <a:p>
            <a:r>
              <a:rPr lang="en-US" sz="3200" dirty="0"/>
              <a:t>Helps in planning &amp; Management</a:t>
            </a:r>
          </a:p>
          <a:p>
            <a:r>
              <a:rPr lang="en-US" sz="3200" dirty="0"/>
              <a:t>Anticipate potential outcomes</a:t>
            </a:r>
          </a:p>
          <a:p>
            <a:r>
              <a:rPr lang="en-US" sz="3200" dirty="0"/>
              <a:t>Cost effective, no need of extra manpower to analyze huge volume of data</a:t>
            </a:r>
          </a:p>
          <a:p>
            <a:r>
              <a:rPr lang="en-US" sz="3200" b="1" dirty="0"/>
              <a:t>Less risk, minimum chances of error</a:t>
            </a:r>
          </a:p>
          <a:p>
            <a:r>
              <a:rPr lang="en-US" sz="3200" dirty="0"/>
              <a:t>Faster Communication</a:t>
            </a:r>
          </a:p>
          <a:p>
            <a:r>
              <a:rPr lang="en-US" sz="3200" dirty="0"/>
              <a:t>Automation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733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7313-9576-1AA4-39DE-5906568A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Information System(EIS)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B394-82E9-221B-4601-29CE3206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 type of management  support system that </a:t>
            </a:r>
            <a:r>
              <a:rPr lang="en-US" sz="3600" b="1" dirty="0"/>
              <a:t>facilitates and supports senior executive information and decision-making needs</a:t>
            </a:r>
            <a:r>
              <a:rPr lang="en-US" sz="3600" dirty="0"/>
              <a:t>.</a:t>
            </a:r>
          </a:p>
          <a:p>
            <a:r>
              <a:rPr lang="en-US" sz="3600" dirty="0"/>
              <a:t>It provide </a:t>
            </a:r>
            <a:r>
              <a:rPr lang="en-US" sz="3600" b="1" dirty="0"/>
              <a:t>easy access to important data </a:t>
            </a:r>
            <a:r>
              <a:rPr lang="en-US" sz="3600" dirty="0"/>
              <a:t>needed to achieve </a:t>
            </a:r>
            <a:r>
              <a:rPr lang="en-US" sz="3600" b="1" dirty="0"/>
              <a:t>strategic goals </a:t>
            </a:r>
            <a:r>
              <a:rPr lang="en-US" sz="3600" dirty="0"/>
              <a:t>in an organization.</a:t>
            </a:r>
          </a:p>
          <a:p>
            <a:r>
              <a:rPr lang="en-US" sz="3600" dirty="0"/>
              <a:t>It provides easy access to </a:t>
            </a:r>
            <a:r>
              <a:rPr lang="en-US" sz="3600" b="1" dirty="0"/>
              <a:t>internal and external information </a:t>
            </a:r>
            <a:r>
              <a:rPr lang="en-US" sz="3600" dirty="0"/>
              <a:t>relevant to organizational goals.</a:t>
            </a:r>
          </a:p>
          <a:p>
            <a:r>
              <a:rPr lang="en-US" sz="3600" dirty="0"/>
              <a:t>An EIS supports executives in decision making that’s why it is also called Executive Support System (ESS).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6496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28B4-4033-32F5-9768-8E19162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Information System(EIS)or (ESS)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DC2ED-AEF1-0218-0921-C7FD7438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It is </a:t>
            </a:r>
            <a:r>
              <a:rPr lang="en-US" sz="3600" b="1" dirty="0"/>
              <a:t>used by senior executives</a:t>
            </a:r>
            <a:r>
              <a:rPr lang="en-US" sz="3600" dirty="0"/>
              <a:t> to make strategic decisions.</a:t>
            </a:r>
          </a:p>
          <a:p>
            <a:r>
              <a:rPr lang="en-US" sz="3600" dirty="0"/>
              <a:t>Example: easy access to </a:t>
            </a:r>
            <a:r>
              <a:rPr lang="en-US" sz="3600" b="1" dirty="0"/>
              <a:t>actions of competitors</a:t>
            </a:r>
          </a:p>
          <a:p>
            <a:r>
              <a:rPr lang="en-US" sz="3600" dirty="0"/>
              <a:t>Provide critical information from </a:t>
            </a:r>
            <a:r>
              <a:rPr lang="en-US" sz="3600" b="1" dirty="0"/>
              <a:t>MIS and DSS.</a:t>
            </a:r>
          </a:p>
          <a:p>
            <a:r>
              <a:rPr lang="en-US" sz="3600" dirty="0"/>
              <a:t>It is commonly considered a </a:t>
            </a:r>
            <a:r>
              <a:rPr lang="en-US" sz="3600" b="1" dirty="0"/>
              <a:t>specialized form of decision support system(DSS).</a:t>
            </a:r>
          </a:p>
          <a:p>
            <a:r>
              <a:rPr lang="en-US" sz="3600" b="1" dirty="0"/>
              <a:t>EIS </a:t>
            </a:r>
            <a:r>
              <a:rPr lang="en-US" sz="3600" dirty="0"/>
              <a:t>is designed to support the information needs of senior executives and decision-makers.</a:t>
            </a:r>
          </a:p>
          <a:p>
            <a:pPr marL="0" indent="0">
              <a:buNone/>
            </a:pPr>
            <a:endParaRPr lang="en-US" sz="3600" b="1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3459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BBF6-33B2-ADCC-27AE-AB38CB6C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Information System(EIS)or (ESS)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C345-6E2B-6344-E419-71688FFA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EIS  uses </a:t>
            </a:r>
            <a:r>
              <a:rPr lang="en-US" sz="3600" b="1" dirty="0"/>
              <a:t>high level data, analytical models and user friendly software</a:t>
            </a:r>
            <a:r>
              <a:rPr lang="en-US" sz="3600" dirty="0"/>
              <a:t> for taking decisions.</a:t>
            </a:r>
          </a:p>
          <a:p>
            <a:r>
              <a:rPr lang="en-US" sz="3600" dirty="0"/>
              <a:t>It is structured, automated tracking system that operates </a:t>
            </a:r>
            <a:r>
              <a:rPr lang="en-US" sz="3600" b="1" dirty="0"/>
              <a:t>continuously to keep everything </a:t>
            </a:r>
            <a:r>
              <a:rPr lang="en-US" sz="3600" dirty="0"/>
              <a:t>managed.</a:t>
            </a:r>
          </a:p>
          <a:p>
            <a:r>
              <a:rPr lang="en-US" sz="3600" dirty="0"/>
              <a:t>It provides </a:t>
            </a:r>
            <a:r>
              <a:rPr lang="en-US" sz="3600" b="1" dirty="0"/>
              <a:t>exception and status reporting </a:t>
            </a:r>
          </a:p>
          <a:p>
            <a:pPr marL="0" indent="0">
              <a:buNone/>
            </a:pPr>
            <a:r>
              <a:rPr lang="en-US" sz="3600" dirty="0"/>
              <a:t>  capabilities.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907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7A8D-093A-8383-7321-481BEA0F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Transaction Processing System(TPS)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BC9F-0E26-070D-B124-B97C1719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What is Transaction?</a:t>
            </a:r>
          </a:p>
          <a:p>
            <a:r>
              <a:rPr lang="en-US" sz="3200" dirty="0"/>
              <a:t>A transaction is an exchange or a business event that involves the transfer of goods, services or funds between two or more parties.</a:t>
            </a:r>
          </a:p>
          <a:p>
            <a:r>
              <a:rPr lang="en-US" sz="3200" dirty="0"/>
              <a:t>A business activity between seller and buyer to exchange an asset for payment.</a:t>
            </a:r>
          </a:p>
          <a:p>
            <a:r>
              <a:rPr lang="en-US" sz="3200" dirty="0"/>
              <a:t>Basic business operations such as customer orders, purchase order, receipts , payment invoices and payroll checks in an organization.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8990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D1E1-1AEF-8DF5-FEF2-3CCF4951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DSS v/s EIS or ESS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C1A9-A72E-9614-633B-2FDCD70AC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Decision Support System(DSS)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FA1A9-58AC-FE9A-5449-439F2F01B0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is used by </a:t>
            </a:r>
            <a:r>
              <a:rPr lang="en-US" b="1" dirty="0"/>
              <a:t>professionals.</a:t>
            </a:r>
          </a:p>
          <a:p>
            <a:r>
              <a:rPr lang="en-US" dirty="0"/>
              <a:t>Required for </a:t>
            </a:r>
            <a:r>
              <a:rPr lang="en-US" b="1" dirty="0"/>
              <a:t>day-to-day operations.</a:t>
            </a:r>
          </a:p>
          <a:p>
            <a:r>
              <a:rPr lang="en-US" dirty="0"/>
              <a:t>It consists of </a:t>
            </a:r>
            <a:r>
              <a:rPr lang="en-US" b="1" dirty="0"/>
              <a:t>only internal information.</a:t>
            </a:r>
          </a:p>
          <a:p>
            <a:r>
              <a:rPr lang="en-US" dirty="0"/>
              <a:t>It allows taking</a:t>
            </a:r>
            <a:r>
              <a:rPr lang="en-US" b="1" dirty="0"/>
              <a:t> non-routines decisions.</a:t>
            </a:r>
            <a:endParaRPr lang="en-I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042CE-EBB8-3F4D-C674-2F2F7F350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/>
              <a:t>Executive Information System(EIS)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4ABE8-7FD3-46FE-3AF8-C1F71389AF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is used by </a:t>
            </a:r>
            <a:r>
              <a:rPr lang="en-US" b="1" dirty="0"/>
              <a:t>executives.</a:t>
            </a:r>
          </a:p>
          <a:p>
            <a:r>
              <a:rPr lang="en-US" dirty="0"/>
              <a:t>Required for </a:t>
            </a:r>
            <a:r>
              <a:rPr lang="en-US" b="1" dirty="0"/>
              <a:t>strategic plans and procedures.</a:t>
            </a:r>
          </a:p>
          <a:p>
            <a:r>
              <a:rPr lang="en-US" dirty="0"/>
              <a:t>It consists of both </a:t>
            </a:r>
            <a:r>
              <a:rPr lang="en-US" b="1" dirty="0"/>
              <a:t>internal and external information.</a:t>
            </a:r>
          </a:p>
          <a:p>
            <a:r>
              <a:rPr lang="en-US" dirty="0"/>
              <a:t>It allows taking decisions to </a:t>
            </a:r>
            <a:r>
              <a:rPr lang="en-US" b="1" dirty="0"/>
              <a:t>meet the strategic goals </a:t>
            </a:r>
            <a:r>
              <a:rPr lang="en-US" dirty="0"/>
              <a:t>of the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3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D00B-9914-5420-7793-91D7BE5F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EIS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71EC-8B36-2529-B5C7-1CD5483B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Drill-Down Capabilities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This helps the </a:t>
            </a:r>
            <a:r>
              <a:rPr lang="en-US" sz="3600" b="1" dirty="0"/>
              <a:t>executive to get the details from       particular information</a:t>
            </a:r>
            <a:r>
              <a:rPr lang="en-US" sz="3600" dirty="0"/>
              <a:t>.</a:t>
            </a:r>
          </a:p>
          <a:p>
            <a:pPr marL="0" indent="0">
              <a:buNone/>
            </a:pPr>
            <a:r>
              <a:rPr lang="en-US" sz="3600" dirty="0" err="1"/>
              <a:t>e.q</a:t>
            </a:r>
            <a:r>
              <a:rPr lang="en-US" sz="3600" dirty="0"/>
              <a:t>. drop in corporate sales in a particular region.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EIS allows executives to drill down into detailed data to analyze specific business issues.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60616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6EDA-770C-0020-5986-A44AB5D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EIS/ESS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C59D-552E-2792-AD2A-C6E79A8D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/>
              <a:t>Status Access</a:t>
            </a:r>
            <a:r>
              <a:rPr lang="en-US" sz="3600" dirty="0"/>
              <a:t>(sales, profit,)</a:t>
            </a:r>
          </a:p>
          <a:p>
            <a:r>
              <a:rPr lang="en-US" sz="3600" b="1" dirty="0"/>
              <a:t>Trend Analysis</a:t>
            </a:r>
            <a:r>
              <a:rPr lang="en-US" sz="3600" dirty="0"/>
              <a:t>(when demand high, low)</a:t>
            </a:r>
          </a:p>
          <a:p>
            <a:r>
              <a:rPr lang="en-US" sz="3600" b="1" dirty="0"/>
              <a:t>Exception Reporting</a:t>
            </a:r>
            <a:r>
              <a:rPr lang="en-US" sz="3600" dirty="0"/>
              <a:t>(sudden sale high or sudden drop)</a:t>
            </a:r>
          </a:p>
          <a:p>
            <a:r>
              <a:rPr lang="en-US" sz="3600" b="1" dirty="0"/>
              <a:t>Personalized Analysis</a:t>
            </a:r>
            <a:r>
              <a:rPr lang="en-US" sz="3600" dirty="0"/>
              <a:t>(specific product analysis, sales analysis, customer analysis)</a:t>
            </a:r>
          </a:p>
          <a:p>
            <a:r>
              <a:rPr lang="en-US" sz="3600" dirty="0"/>
              <a:t>Presents </a:t>
            </a:r>
            <a:r>
              <a:rPr lang="en-US" sz="3600" b="1" dirty="0"/>
              <a:t>Graphical, Tabular and/or Textual information</a:t>
            </a:r>
          </a:p>
          <a:p>
            <a:r>
              <a:rPr lang="en-US" sz="3600" b="1" dirty="0"/>
              <a:t>Navigation of information</a:t>
            </a:r>
            <a:r>
              <a:rPr lang="en-US" sz="3600" dirty="0"/>
              <a:t>(access new or old data)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35329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585F-7B06-EF12-30EB-69967A8C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of EIS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48E8-540A-E1AC-19B8-DCF4B1FE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EIS provide </a:t>
            </a:r>
            <a:r>
              <a:rPr lang="en-US" sz="3600" b="1" dirty="0"/>
              <a:t>detailed data</a:t>
            </a:r>
          </a:p>
          <a:p>
            <a:r>
              <a:rPr lang="en-US" sz="3600" dirty="0"/>
              <a:t>Integrate data from </a:t>
            </a:r>
            <a:r>
              <a:rPr lang="en-US" sz="3600" b="1" dirty="0"/>
              <a:t>internal and external </a:t>
            </a:r>
            <a:r>
              <a:rPr lang="en-US" sz="3600" dirty="0"/>
              <a:t>sources</a:t>
            </a:r>
          </a:p>
          <a:p>
            <a:r>
              <a:rPr lang="en-US" sz="3600" dirty="0"/>
              <a:t>EIS present information in an efficient manner for </a:t>
            </a:r>
            <a:r>
              <a:rPr lang="en-US" sz="3600" b="1" dirty="0"/>
              <a:t>decision making</a:t>
            </a:r>
          </a:p>
          <a:p>
            <a:r>
              <a:rPr lang="en-US" sz="3600" dirty="0"/>
              <a:t>Provide facility of </a:t>
            </a:r>
            <a:r>
              <a:rPr lang="en-US" sz="3600" b="1" dirty="0"/>
              <a:t>trend analysis, predictions and impact analysis</a:t>
            </a:r>
          </a:p>
          <a:p>
            <a:r>
              <a:rPr lang="en-US" sz="3600" dirty="0"/>
              <a:t>EIS easy to use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8433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63BC-6005-9395-2F35-C1DAA065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of EIS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9D821-E750-8073-A852-4F00517B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Fast and efficient decision making</a:t>
            </a:r>
          </a:p>
          <a:p>
            <a:r>
              <a:rPr lang="en-US" sz="3600" dirty="0"/>
              <a:t>Improve corporate performance in the marketplace</a:t>
            </a:r>
          </a:p>
          <a:p>
            <a:r>
              <a:rPr lang="en-US" sz="3600" dirty="0"/>
              <a:t>Development of managerial and leadership skills</a:t>
            </a:r>
          </a:p>
          <a:p>
            <a:r>
              <a:rPr lang="en-US" sz="3600" dirty="0"/>
              <a:t>Both capacity and quality of information is increased</a:t>
            </a:r>
          </a:p>
          <a:p>
            <a:r>
              <a:rPr lang="en-US" sz="3600" dirty="0"/>
              <a:t>Chances of error are minimalized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4186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0C3F-6AFE-9B08-DC7D-9FEA2315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Disadvantages of EIS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5B21-93FA-E7EE-655E-00B9772F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Costly not suitable for small organizations</a:t>
            </a:r>
          </a:p>
          <a:p>
            <a:r>
              <a:rPr lang="en-US" sz="3600" dirty="0"/>
              <a:t>Data/information overload</a:t>
            </a:r>
          </a:p>
          <a:p>
            <a:r>
              <a:rPr lang="en-US" sz="3600" dirty="0"/>
              <a:t>Limited functionality</a:t>
            </a:r>
          </a:p>
          <a:p>
            <a:r>
              <a:rPr lang="en-US" sz="3600" dirty="0"/>
              <a:t>System may become slow, large and difficult to manage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7661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D580-5559-2764-D42C-EAAB21D1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Decision Support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D36E-DE20-7F3E-4D1B-A0BB2BE4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interactive computer-based system that facilitates a number of decision-makers(</a:t>
            </a:r>
            <a:r>
              <a:rPr lang="en-US" sz="3600" b="1" dirty="0"/>
              <a:t>working together in a group).</a:t>
            </a:r>
          </a:p>
          <a:p>
            <a:r>
              <a:rPr lang="en-US" sz="3600" dirty="0"/>
              <a:t>Finding </a:t>
            </a:r>
            <a:r>
              <a:rPr lang="en-US" sz="3600" b="1" dirty="0"/>
              <a:t>solutions to problems that are unstructured in nature.</a:t>
            </a:r>
          </a:p>
          <a:p>
            <a:r>
              <a:rPr lang="en-US" sz="3600" dirty="0"/>
              <a:t>Are designed in such a way that they take </a:t>
            </a:r>
            <a:r>
              <a:rPr lang="en-US" sz="3600" b="1" dirty="0"/>
              <a:t>input from multiple users </a:t>
            </a:r>
            <a:r>
              <a:rPr lang="en-US" sz="3600" dirty="0"/>
              <a:t>interacting simultaneously with the systems to arrive at a decision as a group.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3047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0F4B-6719-3EE2-3FEF-2C5E5976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Expert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214-9FB5-F4BB-EE44-4098C7ED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Chatbot, Voice recognition</a:t>
            </a:r>
          </a:p>
          <a:p>
            <a:r>
              <a:rPr lang="en-US" sz="3600" dirty="0"/>
              <a:t>A computer program that uses artificial intelligence(AI) technologies to simulate the judgment and behavior of a human or</a:t>
            </a:r>
          </a:p>
          <a:p>
            <a:r>
              <a:rPr lang="en-US" sz="3600" dirty="0"/>
              <a:t>An organization that has </a:t>
            </a:r>
            <a:r>
              <a:rPr lang="en-US" sz="3600" b="1" dirty="0"/>
              <a:t>expert knowledge and experience</a:t>
            </a:r>
            <a:r>
              <a:rPr lang="en-US" sz="3600" dirty="0"/>
              <a:t> in a particular field.</a:t>
            </a:r>
          </a:p>
          <a:p>
            <a:r>
              <a:rPr lang="en-US" sz="3600" dirty="0"/>
              <a:t>Draws Expert knowledge</a:t>
            </a:r>
          </a:p>
          <a:p>
            <a:r>
              <a:rPr lang="en-US" sz="3600" dirty="0"/>
              <a:t>Stores in knowledge base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25719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5357-3A7C-7392-C21D-B718A8EA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Expert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43C2-5066-4F48-B118-33D424CC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Example</a:t>
            </a:r>
          </a:p>
          <a:p>
            <a:r>
              <a:rPr lang="en-US" sz="3600" b="1" dirty="0"/>
              <a:t>DENDRAL</a:t>
            </a:r>
            <a:r>
              <a:rPr lang="en-US" sz="3600" dirty="0"/>
              <a:t>: Expert system used for chemical analysis to predict molecular structure.</a:t>
            </a:r>
          </a:p>
          <a:p>
            <a:r>
              <a:rPr lang="en-US" sz="3600" b="1" dirty="0"/>
              <a:t>PXDES</a:t>
            </a:r>
            <a:r>
              <a:rPr lang="en-US" sz="3600" dirty="0"/>
              <a:t>: Expert system used to predict the degree and type of lung cancer.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5179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2E05-9F73-20EF-09C0-16B8981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Effectiveness and Efficiency criteria in information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D119-2D14-B34C-C722-55FD2DB7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Evaluation of performance of any information system is measured  with following:</a:t>
            </a:r>
          </a:p>
          <a:p>
            <a:r>
              <a:rPr lang="en-US" sz="3600" b="1" dirty="0"/>
              <a:t>Efficiency</a:t>
            </a:r>
            <a:r>
              <a:rPr lang="en-US" sz="3600" dirty="0"/>
              <a:t>: It is a measure of the amount of resources required to achieve the output , which is use of resources to get results.</a:t>
            </a:r>
          </a:p>
          <a:p>
            <a:r>
              <a:rPr lang="en-US" sz="3600" dirty="0"/>
              <a:t>Being efficient implies that the </a:t>
            </a:r>
            <a:r>
              <a:rPr lang="en-US" sz="3600" b="1" dirty="0"/>
              <a:t>system is operating in the right way.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35880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ACEC-3DAF-09B8-B574-0EEE6CCF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b="1" dirty="0"/>
              <a:t>Types of Transaction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6E9A-09DE-D031-BE2B-76F1D9EB3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180"/>
            <a:ext cx="10150366" cy="4978783"/>
          </a:xfrm>
        </p:spPr>
        <p:txBody>
          <a:bodyPr/>
          <a:lstStyle/>
          <a:p>
            <a:r>
              <a:rPr lang="en-US" sz="3200" dirty="0"/>
              <a:t>There are two types of transactions involves such as:</a:t>
            </a:r>
          </a:p>
          <a:p>
            <a:pPr marL="0" indent="0">
              <a:buNone/>
            </a:pPr>
            <a:r>
              <a:rPr lang="en-US" sz="3200" dirty="0"/>
              <a:t>1. Internal Transaction</a:t>
            </a:r>
          </a:p>
          <a:p>
            <a:pPr marL="0" indent="0">
              <a:buNone/>
            </a:pPr>
            <a:r>
              <a:rPr lang="en-US" sz="3200" dirty="0"/>
              <a:t>2. External transaction</a:t>
            </a:r>
          </a:p>
          <a:p>
            <a:pPr marL="0" indent="0">
              <a:buNone/>
            </a:pPr>
            <a:r>
              <a:rPr lang="en-IN" b="1" dirty="0"/>
              <a:t>Internal Transaction: </a:t>
            </a:r>
            <a:r>
              <a:rPr lang="en-IN" dirty="0"/>
              <a:t>Those transaction, which are internal to the company and are related with the </a:t>
            </a:r>
            <a:r>
              <a:rPr lang="en-IN" b="1" dirty="0"/>
              <a:t>internal working </a:t>
            </a:r>
            <a:r>
              <a:rPr lang="en-IN" dirty="0"/>
              <a:t>of any organization such as recruitment policy, promotion policy, production policy etc.</a:t>
            </a:r>
          </a:p>
          <a:p>
            <a:pPr marL="0" indent="0">
              <a:buNone/>
            </a:pPr>
            <a:r>
              <a:rPr lang="en-IN" b="1" dirty="0"/>
              <a:t>External Transaction: </a:t>
            </a:r>
            <a:r>
              <a:rPr lang="en-IN" dirty="0"/>
              <a:t>Those transactions, which are external to the organization and are related with the </a:t>
            </a:r>
            <a:r>
              <a:rPr lang="en-IN" b="1" dirty="0"/>
              <a:t>external sources or parties </a:t>
            </a:r>
            <a:r>
              <a:rPr lang="en-IN" dirty="0"/>
              <a:t>involved such as sales, purchase, customers, suppliers etc.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76616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171-D154-D475-6FF3-70F36A53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Effectiveness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712B-136C-42CD-78E9-29EB1254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Research to quality of output from the system.</a:t>
            </a:r>
          </a:p>
          <a:p>
            <a:r>
              <a:rPr lang="en-US" sz="3600" dirty="0"/>
              <a:t>Effectiveness means </a:t>
            </a:r>
            <a:r>
              <a:rPr lang="en-US" sz="3600" b="1" dirty="0"/>
              <a:t>doing the right thing in the right manner </a:t>
            </a:r>
            <a:r>
              <a:rPr lang="en-US" sz="3600" dirty="0"/>
              <a:t>so that desired result may be achieved.</a:t>
            </a:r>
          </a:p>
          <a:p>
            <a:r>
              <a:rPr lang="en-US" sz="3600" dirty="0"/>
              <a:t>The relationship between efficiency and effectiveness is that effectiveness is a measure of goodness of output.</a:t>
            </a:r>
          </a:p>
          <a:p>
            <a:r>
              <a:rPr lang="en-US" sz="3600" dirty="0"/>
              <a:t>Effectiveness measures how well a system meets its goals and objectives.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9E2F-FE90-F843-F73E-E3AA025A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Effectiveness Criteria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E298-3362-62C5-7AD4-DB006F3A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Accuracy</a:t>
            </a:r>
            <a:r>
              <a:rPr lang="en-US" sz="3600" dirty="0"/>
              <a:t>(system provide accurate information)</a:t>
            </a:r>
          </a:p>
          <a:p>
            <a:r>
              <a:rPr lang="en-US" sz="3600" b="1" dirty="0"/>
              <a:t>Relevance</a:t>
            </a:r>
            <a:r>
              <a:rPr lang="en-US" sz="3600" dirty="0"/>
              <a:t>(information provided by the system relevant to the need of users)</a:t>
            </a:r>
          </a:p>
          <a:p>
            <a:r>
              <a:rPr lang="en-US" sz="3600" b="1" dirty="0"/>
              <a:t>Timeliness</a:t>
            </a:r>
            <a:r>
              <a:rPr lang="en-US" sz="3600" dirty="0"/>
              <a:t>(system provide information in a timely manner)</a:t>
            </a:r>
          </a:p>
          <a:p>
            <a:r>
              <a:rPr lang="en-US" sz="3600" b="1" dirty="0"/>
              <a:t>Completeness</a:t>
            </a:r>
            <a:r>
              <a:rPr lang="en-US" sz="3600" dirty="0"/>
              <a:t>(system provide complete information) </a:t>
            </a:r>
          </a:p>
          <a:p>
            <a:r>
              <a:rPr lang="en-US" sz="3600" b="1" dirty="0"/>
              <a:t>User satisfaction</a:t>
            </a:r>
            <a:r>
              <a:rPr lang="en-US" sz="3600" dirty="0"/>
              <a:t>(user satisfied with the system)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75687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E36B-255A-CF88-C71B-7148CEB6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Efficiency Criteria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4BAF-1D20-15A3-CA6F-953C49969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/>
              <a:t>Speed</a:t>
            </a:r>
            <a:r>
              <a:rPr lang="en-US" sz="3600" dirty="0"/>
              <a:t>(system respond quickly to user request)</a:t>
            </a:r>
          </a:p>
          <a:p>
            <a:r>
              <a:rPr lang="en-US" sz="3600" b="1" dirty="0"/>
              <a:t>Productivity</a:t>
            </a:r>
            <a:r>
              <a:rPr lang="en-US" sz="3600" dirty="0"/>
              <a:t>(system help users complete task more efficiently)</a:t>
            </a:r>
          </a:p>
          <a:p>
            <a:r>
              <a:rPr lang="en-US" sz="3600" b="1" dirty="0"/>
              <a:t>Resource utilization</a:t>
            </a:r>
            <a:r>
              <a:rPr lang="en-US" sz="3600" dirty="0"/>
              <a:t>(system make efficient use of resources, such as hardware , software and people)</a:t>
            </a:r>
          </a:p>
          <a:p>
            <a:r>
              <a:rPr lang="en-US" sz="3600" b="1" dirty="0"/>
              <a:t>Scalability</a:t>
            </a:r>
            <a:r>
              <a:rPr lang="en-US" sz="3600" dirty="0"/>
              <a:t>(system handle increased workload or user demand)</a:t>
            </a:r>
          </a:p>
          <a:p>
            <a:r>
              <a:rPr lang="en-US" sz="3600" b="1" dirty="0"/>
              <a:t>Reliability</a:t>
            </a:r>
            <a:r>
              <a:rPr lang="en-US" sz="3600" dirty="0"/>
              <a:t>(system reliable and available when needed)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76958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8485-D173-0B83-65A1-AC82927D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Efficiency v/s Effectiveness in information Systems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91C5B-3BCF-AC51-296A-41ED8D9A9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Efficiency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D8FF-033C-D9E6-6D70-BB8BAF9D9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Its main aim is doing the task in the right way.</a:t>
            </a:r>
          </a:p>
          <a:p>
            <a:r>
              <a:rPr lang="en-US" dirty="0"/>
              <a:t>Cost and revenue utilization element is crucial in efficiency.</a:t>
            </a:r>
          </a:p>
          <a:p>
            <a:r>
              <a:rPr lang="en-US" dirty="0"/>
              <a:t>Focuses on completing the task correctly with min cost and least wastage of resource or effort.</a:t>
            </a:r>
          </a:p>
          <a:p>
            <a:r>
              <a:rPr lang="en-US" dirty="0"/>
              <a:t>Based on strategy</a:t>
            </a:r>
          </a:p>
          <a:p>
            <a:r>
              <a:rPr lang="en-US" dirty="0"/>
              <a:t>Short run perspective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11BB5-113F-744F-199E-5232837E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Effectiveness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916DC-ADA9-BCE5-9300-6E8C274400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Its main aim is doing the right task.</a:t>
            </a:r>
          </a:p>
          <a:p>
            <a:r>
              <a:rPr lang="en-US" dirty="0"/>
              <a:t>Time element is crucial in effectiveness.</a:t>
            </a:r>
          </a:p>
          <a:p>
            <a:r>
              <a:rPr lang="en-US" dirty="0"/>
              <a:t>Focuses on achieving result on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Based on operation</a:t>
            </a:r>
          </a:p>
          <a:p>
            <a:r>
              <a:rPr lang="en-US" dirty="0"/>
              <a:t>Long term perspective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3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4043-45F6-A1DE-8177-8DCFE1E0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b="1" dirty="0"/>
              <a:t>Transaction Processing System(TPS)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1CB5-18AA-D7DA-09AD-EAD56D66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sz="3200" dirty="0"/>
              <a:t>It an information system that involves the </a:t>
            </a:r>
            <a:r>
              <a:rPr lang="en-US" sz="3200" b="1" dirty="0"/>
              <a:t>collection, modification and retrieval </a:t>
            </a:r>
            <a:r>
              <a:rPr lang="en-US" sz="3200" dirty="0"/>
              <a:t>of all transaction data for business transactions in real- time.</a:t>
            </a:r>
          </a:p>
          <a:p>
            <a:r>
              <a:rPr lang="en-US" sz="3200" dirty="0"/>
              <a:t>It is a computerized system that performs and records the </a:t>
            </a:r>
            <a:r>
              <a:rPr lang="en-US" sz="3200" b="1" dirty="0"/>
              <a:t>daily routine transactions </a:t>
            </a:r>
            <a:r>
              <a:rPr lang="en-US" sz="3200" dirty="0"/>
              <a:t>necessary to conduct the business.</a:t>
            </a:r>
          </a:p>
          <a:p>
            <a:r>
              <a:rPr lang="en-US" sz="3200" dirty="0"/>
              <a:t>It is designed to handle large volumes of transactions efficiently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28256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D877-9488-ACEE-2374-114C76E9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6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Continued..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91AA-851E-CBE1-AB1D-7F3F4B23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760"/>
            <a:ext cx="10515600" cy="5152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process the transaction in two ways:</a:t>
            </a:r>
          </a:p>
          <a:p>
            <a:pPr marL="0" indent="0">
              <a:buNone/>
            </a:pPr>
            <a:r>
              <a:rPr lang="en-US" b="1" dirty="0"/>
              <a:t>Batch Processing:</a:t>
            </a:r>
            <a:r>
              <a:rPr lang="en-US" dirty="0"/>
              <a:t> </a:t>
            </a:r>
          </a:p>
          <a:p>
            <a:r>
              <a:rPr lang="en-US" dirty="0"/>
              <a:t>Transaction data is accumulated over a period of time and processed periodically.</a:t>
            </a:r>
          </a:p>
          <a:p>
            <a:r>
              <a:rPr lang="en-US" dirty="0"/>
              <a:t>There is generally a time delay in this type of processing.</a:t>
            </a:r>
          </a:p>
          <a:p>
            <a:r>
              <a:rPr lang="en-US" dirty="0"/>
              <a:t>No user interaction</a:t>
            </a:r>
          </a:p>
          <a:p>
            <a:pPr marL="0" indent="0">
              <a:buNone/>
            </a:pPr>
            <a:r>
              <a:rPr lang="en-US" b="1" dirty="0"/>
              <a:t>Real-time Processing:</a:t>
            </a:r>
          </a:p>
          <a:p>
            <a:r>
              <a:rPr lang="en-US" dirty="0"/>
              <a:t>Under real-time processing, every single transaction is processed with immediate effect.</a:t>
            </a:r>
          </a:p>
          <a:p>
            <a:r>
              <a:rPr lang="en-US" dirty="0"/>
              <a:t>There is no time delay in the real-time processing system</a:t>
            </a:r>
          </a:p>
          <a:p>
            <a:r>
              <a:rPr lang="en-US" dirty="0"/>
              <a:t>User interaction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B425-109B-6E6D-700A-27E50756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Features/Characteristics of TPS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CC10D-8181-12B2-6F52-3C3A5B11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Reliability</a:t>
            </a:r>
          </a:p>
          <a:p>
            <a:r>
              <a:rPr lang="en-US" sz="3200" dirty="0"/>
              <a:t>Fast Response</a:t>
            </a:r>
          </a:p>
          <a:p>
            <a:r>
              <a:rPr lang="en-US" sz="3200" dirty="0"/>
              <a:t>Similar structure and Integrity</a:t>
            </a:r>
          </a:p>
          <a:p>
            <a:r>
              <a:rPr lang="en-US" sz="3200" dirty="0"/>
              <a:t>Authorised Control</a:t>
            </a:r>
          </a:p>
          <a:p>
            <a:r>
              <a:rPr lang="en-US" sz="3200" dirty="0"/>
              <a:t>User- friendly</a:t>
            </a:r>
          </a:p>
          <a:p>
            <a:r>
              <a:rPr lang="en-US" sz="3200" dirty="0"/>
              <a:t>Inflexible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8641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6BC6-3CAD-6F2C-2E37-FA284492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TPS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58B3-E296-0EA7-32A5-51506ABD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Handling and managing Operations</a:t>
            </a:r>
          </a:p>
          <a:p>
            <a:r>
              <a:rPr lang="en-US" sz="3600" dirty="0"/>
              <a:t>Fast response(quick processing)</a:t>
            </a:r>
          </a:p>
          <a:p>
            <a:r>
              <a:rPr lang="en-US" sz="3600" dirty="0"/>
              <a:t>Real time backup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0955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ED24-6794-7D43-A359-756DF2F6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Management Information System(MIS)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A151-D558-15D3-C61E-17942FBE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It refers to the system by which the </a:t>
            </a:r>
            <a:r>
              <a:rPr lang="en-US" sz="3200" b="1" dirty="0"/>
              <a:t>information is collected, processed and presented </a:t>
            </a:r>
            <a:r>
              <a:rPr lang="en-US" sz="3200" dirty="0"/>
              <a:t>to the management to make important decisions.</a:t>
            </a:r>
          </a:p>
          <a:p>
            <a:r>
              <a:rPr lang="en-US" sz="3200" dirty="0"/>
              <a:t>It is used to carry out the </a:t>
            </a:r>
            <a:r>
              <a:rPr lang="en-US" sz="3200" b="1" dirty="0"/>
              <a:t>functions of management</a:t>
            </a:r>
            <a:r>
              <a:rPr lang="en-US" sz="3200" dirty="0"/>
              <a:t>.</a:t>
            </a:r>
          </a:p>
          <a:p>
            <a:r>
              <a:rPr lang="en-US" sz="3200" b="1" dirty="0"/>
              <a:t>MIS</a:t>
            </a:r>
            <a:r>
              <a:rPr lang="en-US" sz="3200" dirty="0"/>
              <a:t> is a system in which defined </a:t>
            </a:r>
            <a:r>
              <a:rPr lang="en-US" sz="3200" b="1" dirty="0"/>
              <a:t>data are collected, processed and communicated </a:t>
            </a:r>
            <a:r>
              <a:rPr lang="en-US" sz="3200" dirty="0"/>
              <a:t>to assist those, who are responsible for </a:t>
            </a:r>
            <a:r>
              <a:rPr lang="en-US" sz="3200" b="1" dirty="0"/>
              <a:t>decision making</a:t>
            </a:r>
            <a:r>
              <a:rPr lang="en-US" sz="3200" dirty="0"/>
              <a:t>.</a:t>
            </a:r>
          </a:p>
          <a:p>
            <a:r>
              <a:rPr lang="en-US" sz="3200" dirty="0"/>
              <a:t>Goal of the MIS is to provide </a:t>
            </a:r>
            <a:r>
              <a:rPr lang="en-US" sz="3200" b="1" dirty="0"/>
              <a:t>with timely and appropriate information </a:t>
            </a:r>
            <a:r>
              <a:rPr lang="en-US" sz="3200" dirty="0"/>
              <a:t>allowing them to make </a:t>
            </a:r>
            <a:r>
              <a:rPr lang="en-US" sz="3200" b="1" dirty="0"/>
              <a:t>efficient and effective </a:t>
            </a:r>
            <a:r>
              <a:rPr lang="en-US" sz="3200" dirty="0"/>
              <a:t>decisions.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49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1D88-5B6D-B320-794A-1F72DC05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of MIS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319A-F0F2-24BB-B67B-FEE620D5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b="1" dirty="0"/>
              <a:t>Collect Data: </a:t>
            </a:r>
            <a:r>
              <a:rPr lang="en-US" dirty="0"/>
              <a:t>Employee, Customer, Competitors, Sales Data, Accounting etc.</a:t>
            </a:r>
          </a:p>
          <a:p>
            <a:r>
              <a:rPr lang="en-US" b="1" dirty="0"/>
              <a:t>Store Data: </a:t>
            </a:r>
            <a:r>
              <a:rPr lang="en-US" dirty="0"/>
              <a:t>In storage devices like HDD , Mainframe</a:t>
            </a:r>
          </a:p>
          <a:p>
            <a:r>
              <a:rPr lang="en-US" b="1" dirty="0"/>
              <a:t>Process Data:</a:t>
            </a:r>
          </a:p>
          <a:p>
            <a:r>
              <a:rPr lang="en-US" b="1" dirty="0"/>
              <a:t>Present Information to Managers:</a:t>
            </a:r>
            <a:r>
              <a:rPr lang="en-US" dirty="0"/>
              <a:t> Tables, Charts, Graphs etc.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0141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1798</Words>
  <Application>Microsoft Office PowerPoint</Application>
  <PresentationFormat>Widescreen</PresentationFormat>
  <Paragraphs>200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Types of information systems</vt:lpstr>
      <vt:lpstr>Transaction Processing System(TPS)</vt:lpstr>
      <vt:lpstr>Types of Transaction</vt:lpstr>
      <vt:lpstr>Transaction Processing System(TPS)</vt:lpstr>
      <vt:lpstr>Continued..</vt:lpstr>
      <vt:lpstr>Features/Characteristics of TPS</vt:lpstr>
      <vt:lpstr>Importance of TPS</vt:lpstr>
      <vt:lpstr>Management Information System(MIS)</vt:lpstr>
      <vt:lpstr>Functions of MIS</vt:lpstr>
      <vt:lpstr>Characteristics of MIS</vt:lpstr>
      <vt:lpstr>Purpose/Objective of MIS</vt:lpstr>
      <vt:lpstr>Need/Importance of MIS</vt:lpstr>
      <vt:lpstr>Decision Support System(DSS) </vt:lpstr>
      <vt:lpstr>Components of DSS:</vt:lpstr>
      <vt:lpstr>Characteristics/Features of DSS</vt:lpstr>
      <vt:lpstr>Benefits of DSS</vt:lpstr>
      <vt:lpstr>Executive Information System(EIS)</vt:lpstr>
      <vt:lpstr>Executive Information System(EIS)or (ESS)</vt:lpstr>
      <vt:lpstr>Executive Information System(EIS)or (ESS)</vt:lpstr>
      <vt:lpstr>DSS v/s EIS or ESS</vt:lpstr>
      <vt:lpstr>Features of EIS</vt:lpstr>
      <vt:lpstr>Features of EIS/ESS</vt:lpstr>
      <vt:lpstr>Features of EIS</vt:lpstr>
      <vt:lpstr>Advantages of EIS</vt:lpstr>
      <vt:lpstr>Disadvantages of EIS</vt:lpstr>
      <vt:lpstr>Group Decision Support System</vt:lpstr>
      <vt:lpstr>Expert System</vt:lpstr>
      <vt:lpstr>Expert System</vt:lpstr>
      <vt:lpstr>Effectiveness and Efficiency criteria in information System</vt:lpstr>
      <vt:lpstr>Effectiveness</vt:lpstr>
      <vt:lpstr>Effectiveness Criteria</vt:lpstr>
      <vt:lpstr>Efficiency Criteria</vt:lpstr>
      <vt:lpstr>Efficiency v/s Effectiveness in information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Pradhyumn Singh</dc:creator>
  <cp:lastModifiedBy>Pradhyumn Singh</cp:lastModifiedBy>
  <cp:revision>7</cp:revision>
  <dcterms:created xsi:type="dcterms:W3CDTF">2025-10-02T09:38:30Z</dcterms:created>
  <dcterms:modified xsi:type="dcterms:W3CDTF">2025-10-05T18:05:55Z</dcterms:modified>
</cp:coreProperties>
</file>