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58" r:id="rId14"/>
    <p:sldId id="259" r:id="rId15"/>
    <p:sldId id="260" r:id="rId16"/>
    <p:sldId id="261" r:id="rId17"/>
    <p:sldId id="263" r:id="rId18"/>
    <p:sldId id="262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7819-3524-1657-46F3-C5D55F42E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DAC90-ADBF-6AEF-1191-1B83F99B9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4E296-E735-1B04-5D72-E0E9D761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22C1-ED01-4AAB-945D-DCA6F618729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5EA9B-578D-0584-2908-707BFFC5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4A4F3-C7E2-D2A2-26AE-0F9D5492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A2E6-CBBC-4996-8402-4ED0CAE24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55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4945-D824-024F-0A62-2724643B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BD283-4D2F-066B-BF4E-9E560A5C1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6D96-31FE-315D-C40E-03731B53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22C1-ED01-4AAB-945D-DCA6F618729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DF94E-A21B-55E5-0B29-5CD85B25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ADDA-9087-8DEE-BBB2-A88908CB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A2E6-CBBC-4996-8402-4ED0CAE24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59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E4EEE-329D-FDC6-D190-65D8443B2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85019-E4C7-AFF8-CA58-FFEF741F7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E7424-2C12-3B07-A7EA-F05BC0BD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22C1-ED01-4AAB-945D-DCA6F618729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9C75-B0C6-ABA5-E8E2-EB937EEC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87A4-8EE7-FAB1-6903-B88DA78B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A2E6-CBBC-4996-8402-4ED0CAE24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4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2CBA-67FD-D2A5-B0BC-284E0E89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0F4A-49B9-5B94-B44B-49408B9D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32E5-9DB0-C246-C5EF-86641B71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22C1-ED01-4AAB-945D-DCA6F618729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0674E-264A-8B1F-FF46-C7C3EC88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491F8-0093-2D50-B79C-18B5B99A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A2E6-CBBC-4996-8402-4ED0CAE24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79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46E2-20A6-0E6C-BE97-ED212D02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EC44F-52EB-9FB2-A04C-3011F33D2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3BE7-4DAD-9809-4914-1F81F770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22C1-ED01-4AAB-945D-DCA6F618729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A05D2-FC0C-1010-C89C-C2BFF9BD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EFC12-C265-D3B4-3E01-AD2313AC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A2E6-CBBC-4996-8402-4ED0CAE24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0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A1C9-9761-3981-972F-D4847ED8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A661-42D1-BC54-3173-8FC5E8BF5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EC43-AF6A-B353-21F7-8C9BC00F3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760E4-3658-7D4D-DC07-00A371C5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22C1-ED01-4AAB-945D-DCA6F618729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9FC10-9CFF-36B5-FA45-16368AD3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99C89-1F59-2F55-6A6B-923EB7E6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A2E6-CBBC-4996-8402-4ED0CAE24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88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7C62-5771-A500-7873-EFE95A97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F4437-0B25-2B4E-B28E-1C45A792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92E12-C6E0-B80D-21F0-7F9E562C8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89B5D-ED49-67C8-E12F-3E8F958F7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1E5B1-0E98-82F5-FA51-E44E66461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022FF-6FD6-7CD7-C608-DC138F0A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22C1-ED01-4AAB-945D-DCA6F618729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A45AF-B635-7AD2-DE56-A1A4CA78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BCD9A-60AB-E427-8376-976D71A6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A2E6-CBBC-4996-8402-4ED0CAE24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63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582D-BA7B-9431-A377-1D7B5169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8C005-91AA-37FE-F07F-9BDCACE8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22C1-ED01-4AAB-945D-DCA6F618729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A383E-159F-6947-1167-51DF8F8D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6874E-F080-BD8E-03A1-99DE2A2B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A2E6-CBBC-4996-8402-4ED0CAE24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5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0C48B-6A17-E8D8-1B6F-B7DE730F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22C1-ED01-4AAB-945D-DCA6F618729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DB5AB-72D6-BFAA-77EE-B3B4C7E7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DD752-E43D-2821-D41F-B80ACDB5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A2E6-CBBC-4996-8402-4ED0CAE24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9945-B3B7-34E7-62D6-7AE36A6B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C8CB4-1417-3BF9-9252-24C49DD2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5ECE0-E513-CBCC-8BD6-C8BE2D766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D4F6E-4AE4-C7D0-85E7-98154A08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22C1-ED01-4AAB-945D-DCA6F618729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A62E5-398F-DC0F-1D5A-77B6A6A7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F010E-2648-0888-9268-C36BF3B5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A2E6-CBBC-4996-8402-4ED0CAE24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49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9357-23CC-549A-8F2D-980D0176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B9F62-445B-0791-649C-CA3D7E7DE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DD473-89E3-444F-D838-D37DAF0A0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2CBF7-F4D5-3AFA-1BC2-25304B90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22C1-ED01-4AAB-945D-DCA6F618729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F1371-1375-9FF9-0379-950F7EF7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FDCB9-7ACB-83B5-EE50-C81D5506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A2E6-CBBC-4996-8402-4ED0CAE24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67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FC6C6-46C2-49B0-C901-12D5E328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554F6-EE96-C4CD-F2B1-A00C8F01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4F70C-E3DE-44CC-F171-2B12AD82B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922C1-ED01-4AAB-945D-DCA6F618729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42363-7806-805D-0433-29F9C2D3C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B136D-BAFF-7C1F-2025-2459DF2D1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A2E6-CBBC-4996-8402-4ED0CAE24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33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8CB7-E600-81C9-CBD6-969958E7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1 : Foundation of Information Systems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46689-E87A-BC87-D1FA-E25B094C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Fundamentals of information systems</a:t>
            </a:r>
          </a:p>
          <a:p>
            <a:r>
              <a:rPr lang="en-US" dirty="0"/>
              <a:t>Introduction to information system in business</a:t>
            </a:r>
          </a:p>
          <a:p>
            <a:r>
              <a:rPr lang="en-US" dirty="0"/>
              <a:t>Solving business problems with information systems</a:t>
            </a:r>
          </a:p>
          <a:p>
            <a:r>
              <a:rPr lang="en-US" dirty="0"/>
              <a:t>Types of information systems</a:t>
            </a:r>
          </a:p>
          <a:p>
            <a:r>
              <a:rPr lang="en-US" dirty="0"/>
              <a:t>Effectiveness and efficiency criteria in information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95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1835-3DAD-109F-CABA-7B75970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1.3 Decision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A053-5579-C63E-22A2-290FDE02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Peter Drucker's Comment:</a:t>
            </a:r>
            <a:r>
              <a:rPr lang="en-US" dirty="0"/>
              <a:t> Emphasizes that the growing need for </a:t>
            </a:r>
            <a:r>
              <a:rPr lang="en-US" b="1" dirty="0"/>
              <a:t>formalizing the process</a:t>
            </a:r>
            <a:r>
              <a:rPr lang="en-US" dirty="0"/>
              <a:t> of decision-making is a fundamental and necessary part of </a:t>
            </a:r>
            <a:r>
              <a:rPr lang="en-US" b="1" dirty="0"/>
              <a:t>management</a:t>
            </a:r>
            <a:r>
              <a:rPr lang="en-US" dirty="0"/>
              <a:t> and </a:t>
            </a:r>
            <a:r>
              <a:rPr lang="en-US" b="1" dirty="0"/>
              <a:t>information systems design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 of Information:</a:t>
            </a:r>
            <a:r>
              <a:rPr lang="en-US" dirty="0"/>
              <a:t> Information is the essential ingredient of management and decision-making. The chapter links the decision-making process to the </a:t>
            </a:r>
            <a:r>
              <a:rPr lang="en-US" b="1" dirty="0"/>
              <a:t>information flow process</a:t>
            </a:r>
            <a:r>
              <a:rPr lang="en-US" dirty="0"/>
              <a:t> of a growing concern.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 Rule:</a:t>
            </a:r>
            <a:r>
              <a:rPr lang="en-US" dirty="0"/>
              <a:t> The text introduces the notion of </a:t>
            </a:r>
            <a:r>
              <a:rPr lang="en-US" b="1" dirty="0"/>
              <a:t>programming decisions by decision rule</a:t>
            </a:r>
            <a:r>
              <a:rPr lang="en-US" dirty="0"/>
              <a:t>. A decision rule can be based upon a policy, procedure, or a rule, making decisions more efficient and economical, especially when programmed for computer applications. Common examples include payroll, inventory control, customer billing, and purchasing.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41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41F0-0012-014A-EE53-E4C342EE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1.2 What is System?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BF83-004B-73E3-6CBF-435838A3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Definition of a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system</a:t>
            </a:r>
            <a:r>
              <a:rPr lang="en-US" dirty="0"/>
              <a:t> is an </a:t>
            </a:r>
            <a:r>
              <a:rPr lang="en-US" b="1" dirty="0"/>
              <a:t>integrated set of components, or entities, that work together</a:t>
            </a:r>
            <a:r>
              <a:rPr lang="en-US" dirty="0"/>
              <a:t> toward meeting a </a:t>
            </a:r>
            <a:r>
              <a:rPr lang="en-US" b="1" dirty="0"/>
              <a:t>common goal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term "system" comes from the Greek word </a:t>
            </a:r>
            <a:r>
              <a:rPr lang="en-US" b="1" dirty="0"/>
              <a:t>Systema</a:t>
            </a:r>
            <a:r>
              <a:rPr lang="en-US" dirty="0"/>
              <a:t>, meaning an </a:t>
            </a:r>
            <a:r>
              <a:rPr lang="en-US" b="1" dirty="0"/>
              <a:t>organized relationship</a:t>
            </a:r>
            <a:r>
              <a:rPr lang="en-US" dirty="0"/>
              <a:t> among functioning units or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system is defined as an </a:t>
            </a:r>
            <a:r>
              <a:rPr lang="en-US" b="1" dirty="0"/>
              <a:t>orderly grouping of interdependent components</a:t>
            </a:r>
            <a:r>
              <a:rPr lang="en-US" dirty="0"/>
              <a:t> linked together to achieve a specific goal or multiple goals, typically by </a:t>
            </a:r>
            <a:r>
              <a:rPr lang="en-US" b="1" dirty="0"/>
              <a:t>accepting input, processing it, and producing output</a:t>
            </a:r>
            <a:r>
              <a:rPr lang="en-US" dirty="0"/>
              <a:t> in an organized manner.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components can be </a:t>
            </a:r>
            <a:r>
              <a:rPr lang="en-US" b="1" dirty="0"/>
              <a:t>physical parts</a:t>
            </a:r>
            <a:r>
              <a:rPr lang="en-US" dirty="0"/>
              <a:t> (e.g., engines, wings of an airplane) or </a:t>
            </a:r>
            <a:r>
              <a:rPr lang="en-US" b="1" dirty="0"/>
              <a:t>managerial steps</a:t>
            </a:r>
            <a:r>
              <a:rPr lang="en-US" dirty="0"/>
              <a:t> (e.g., planning, organizing, directing, controlling).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typical system is arranged or configured within a system </a:t>
            </a:r>
            <a:r>
              <a:rPr lang="en-US" b="1" dirty="0"/>
              <a:t>'boundary'</a:t>
            </a:r>
            <a:r>
              <a:rPr lang="en-US" dirty="0"/>
              <a:t>. The boundary distinguishes the system from its </a:t>
            </a:r>
            <a:r>
              <a:rPr lang="en-US" b="1" dirty="0"/>
              <a:t>'environment'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23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C0D1-A076-E445-729C-7FFAEB4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F740-EEA3-4634-F126-B6DFFA90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00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7E68-0935-79F7-5404-59B68301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Information Systems in business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7D57-2CC2-A704-DEC2-756AD10A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system(IS) is a combination of people, technology, processes and data that collects, processes, stores and distributes information.</a:t>
            </a:r>
          </a:p>
          <a:p>
            <a:r>
              <a:rPr lang="en-US" dirty="0"/>
              <a:t>Information system(IS) turns raw data into useful information for decision-making.</a:t>
            </a:r>
          </a:p>
          <a:p>
            <a:r>
              <a:rPr lang="en-US" dirty="0"/>
              <a:t>They help in businesses for make better decisions, improve efficiency and gain competitive advantage.</a:t>
            </a:r>
          </a:p>
          <a:p>
            <a:r>
              <a:rPr lang="en-US" dirty="0"/>
              <a:t>Examples include online banking, e-commerce, ERP systems and MIS dashboards.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569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FB86-EF78-AE9C-F018-82B0B1F6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Importance of Information systems in Business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2F40-DD88-393E-D4AF-397D6CD8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Operational Efficiency </a:t>
            </a:r>
            <a:r>
              <a:rPr lang="en-US" dirty="0"/>
              <a:t>: Automates routine tasks like billing, payroll.</a:t>
            </a:r>
          </a:p>
          <a:p>
            <a:pPr marL="514350" indent="-514350">
              <a:buAutoNum type="arabicPeriod"/>
            </a:pPr>
            <a:r>
              <a:rPr lang="en-US" b="1" dirty="0"/>
              <a:t>Decision-making</a:t>
            </a:r>
            <a:r>
              <a:rPr lang="en-US" dirty="0"/>
              <a:t> : provides timely and accurate information to managers at all levels.</a:t>
            </a:r>
          </a:p>
          <a:p>
            <a:pPr marL="514350" indent="-514350">
              <a:buAutoNum type="arabicPeriod"/>
            </a:pPr>
            <a:r>
              <a:rPr lang="en-US" b="1" dirty="0"/>
              <a:t>Communication &amp; Collaboration</a:t>
            </a:r>
            <a:r>
              <a:rPr lang="en-US" dirty="0"/>
              <a:t>: Facilitates internal communication and customer engagement (emails, CRM system, video conferencing)</a:t>
            </a:r>
          </a:p>
          <a:p>
            <a:pPr marL="514350" indent="-514350">
              <a:buAutoNum type="arabicPeriod"/>
            </a:pPr>
            <a:r>
              <a:rPr lang="en-US" b="1" dirty="0"/>
              <a:t>Competitive Advantage</a:t>
            </a:r>
            <a:r>
              <a:rPr lang="en-US" dirty="0"/>
              <a:t>: Helps businesses innovate, reduce  costs and improve customer satisfaction.</a:t>
            </a:r>
          </a:p>
          <a:p>
            <a:pPr marL="514350" indent="-514350">
              <a:buAutoNum type="arabicPeriod"/>
            </a:pPr>
            <a:r>
              <a:rPr lang="en-US" b="1" dirty="0"/>
              <a:t>Global research</a:t>
            </a:r>
            <a:r>
              <a:rPr lang="en-US" dirty="0"/>
              <a:t>: enables e-com and online services across borders.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80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9294-D58E-8836-9291-B933629F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Fundamentals of Information Systems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7E97-70F1-ED4F-5F5F-2108E772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Components of information system:</a:t>
            </a:r>
          </a:p>
          <a:p>
            <a:pPr marL="514350" indent="-514350">
              <a:buAutoNum type="arabicPeriod"/>
            </a:pPr>
            <a:r>
              <a:rPr lang="en-US" b="1" dirty="0"/>
              <a:t>Hardware</a:t>
            </a:r>
            <a:r>
              <a:rPr lang="en-US" dirty="0"/>
              <a:t>---physical devices (</a:t>
            </a:r>
            <a:r>
              <a:rPr lang="en-US" dirty="0" err="1"/>
              <a:t>computers,servers,networks,storage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b="1" dirty="0"/>
              <a:t>Software</a:t>
            </a:r>
            <a:r>
              <a:rPr lang="en-US" dirty="0"/>
              <a:t>—Programs and applications used for processing.</a:t>
            </a:r>
          </a:p>
          <a:p>
            <a:pPr marL="514350" indent="-514350">
              <a:buAutoNum type="arabicPeriod"/>
            </a:pPr>
            <a:r>
              <a:rPr lang="en-US" b="1" dirty="0"/>
              <a:t>Data</a:t>
            </a:r>
            <a:r>
              <a:rPr lang="en-US" dirty="0"/>
              <a:t>– Raw facts that are transformed into meaningful information</a:t>
            </a:r>
          </a:p>
          <a:p>
            <a:pPr marL="514350" indent="-514350">
              <a:buAutoNum type="arabicPeriod"/>
            </a:pPr>
            <a:r>
              <a:rPr lang="en-US" b="1" dirty="0"/>
              <a:t>People</a:t>
            </a:r>
            <a:r>
              <a:rPr lang="en-US" dirty="0"/>
              <a:t>– Users who interact with the system (IT staff, managers, customers)</a:t>
            </a:r>
          </a:p>
          <a:p>
            <a:pPr marL="514350" indent="-514350">
              <a:buAutoNum type="arabicPeriod"/>
            </a:pPr>
            <a:r>
              <a:rPr lang="en-US" b="1" dirty="0"/>
              <a:t>Processes/Procedures</a:t>
            </a:r>
            <a:r>
              <a:rPr lang="en-US" dirty="0"/>
              <a:t>– Rules and steps that define how tasks are performed.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37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EFF2-FD86-61D2-7867-E9D5C038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Functions of IS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2CD0-9649-A4B0-1661-6B2D2E497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  <a:r>
              <a:rPr lang="en-US" dirty="0">
                <a:sym typeface="Wingdings" panose="05000000000000000000" pitchFamily="2" charset="2"/>
              </a:rPr>
              <a:t> capturing data (ex. Entering sales transaction)</a:t>
            </a:r>
          </a:p>
          <a:p>
            <a:r>
              <a:rPr lang="en-US" dirty="0">
                <a:sym typeface="Wingdings" panose="05000000000000000000" pitchFamily="2" charset="2"/>
              </a:rPr>
              <a:t>Processing Converting data into useful info (ex. Sales reports)</a:t>
            </a:r>
          </a:p>
          <a:p>
            <a:r>
              <a:rPr lang="en-US" dirty="0">
                <a:sym typeface="Wingdings" panose="05000000000000000000" pitchFamily="2" charset="2"/>
              </a:rPr>
              <a:t>Output Delivering results (ex.  Invoices, dashboards)</a:t>
            </a:r>
          </a:p>
          <a:p>
            <a:r>
              <a:rPr lang="en-US" dirty="0">
                <a:sym typeface="Wingdings" panose="05000000000000000000" pitchFamily="2" charset="2"/>
              </a:rPr>
              <a:t>Storage keeping data safe for future use(databases)</a:t>
            </a:r>
          </a:p>
          <a:p>
            <a:r>
              <a:rPr lang="en-US" dirty="0">
                <a:sym typeface="Wingdings" panose="05000000000000000000" pitchFamily="2" charset="2"/>
              </a:rPr>
              <a:t>Feedback Using results to improve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178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59B4-7811-604A-84E0-4859EDD6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business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2264-3EC3-A38A-6F4C-2BD1F18E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online shopping system:</a:t>
            </a:r>
          </a:p>
          <a:p>
            <a:r>
              <a:rPr lang="en-US" dirty="0"/>
              <a:t>Input: Customer order details</a:t>
            </a:r>
          </a:p>
          <a:p>
            <a:r>
              <a:rPr lang="en-US" dirty="0"/>
              <a:t>Processing: Payment verification &amp; order confirmation</a:t>
            </a:r>
          </a:p>
          <a:p>
            <a:r>
              <a:rPr lang="en-US" dirty="0"/>
              <a:t>Output: Invoice &amp; delivery status</a:t>
            </a:r>
          </a:p>
          <a:p>
            <a:r>
              <a:rPr lang="en-US" dirty="0"/>
              <a:t>Storage: Customer purchase history</a:t>
            </a:r>
          </a:p>
          <a:p>
            <a:r>
              <a:rPr lang="en-US" dirty="0"/>
              <a:t>Feedback: Recommendations for next purchase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4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19F1-62CB-B3A3-B7B0-23B758DA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Solving business problems with 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701C-C3C0-3FF6-AE39-A836F4B3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Businesses today face problems like inefficiency, high costs, poor decision-making, and lack of customer satisfaction.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Information systems(IS) provide structured solutions by integrating technology, people, and 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621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D25A-68C4-54CA-1E88-904501D3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solve Business problems with 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A427-F8B8-0CBD-A125-77C72052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Identify the problem</a:t>
            </a:r>
          </a:p>
          <a:p>
            <a:pPr marL="514350" indent="-514350">
              <a:buAutoNum type="arabicPeriod"/>
            </a:pPr>
            <a:r>
              <a:rPr lang="en-US" dirty="0"/>
              <a:t>Design the information system solution</a:t>
            </a:r>
          </a:p>
          <a:p>
            <a:pPr marL="514350" indent="-514350">
              <a:buAutoNum type="arabicPeriod"/>
            </a:pPr>
            <a:r>
              <a:rPr lang="en-US" dirty="0"/>
              <a:t>Implement the system</a:t>
            </a:r>
          </a:p>
          <a:p>
            <a:pPr marL="514350" indent="-514350">
              <a:buAutoNum type="arabicPeriod"/>
            </a:pPr>
            <a:r>
              <a:rPr lang="en-US" dirty="0"/>
              <a:t>Evaluate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77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05EE-08B9-4464-36EA-B91DF6E4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Fundamentals of information systems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D693-BC26-312F-9E16-764B837C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1. What is Information?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Information</a:t>
            </a:r>
            <a:r>
              <a:rPr lang="en-US" dirty="0"/>
              <a:t> is </a:t>
            </a:r>
            <a:r>
              <a:rPr lang="en-US" b="1" dirty="0"/>
              <a:t>processed data</a:t>
            </a:r>
            <a:r>
              <a:rPr lang="en-US" dirty="0"/>
              <a:t> that is meaningful and useful for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housewife notes </a:t>
            </a:r>
            <a:r>
              <a:rPr lang="en-US" b="1" dirty="0" err="1"/>
              <a:t>litres</a:t>
            </a:r>
            <a:r>
              <a:rPr lang="en-US" b="1" dirty="0"/>
              <a:t> of milk bought daily</a:t>
            </a:r>
            <a:r>
              <a:rPr lang="en-US" dirty="0"/>
              <a:t> (this is </a:t>
            </a:r>
            <a:r>
              <a:rPr lang="en-US" b="1" dirty="0"/>
              <a:t>data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the end of the month, she multiplies </a:t>
            </a:r>
            <a:r>
              <a:rPr lang="en-US" dirty="0" err="1"/>
              <a:t>litres</a:t>
            </a:r>
            <a:r>
              <a:rPr lang="en-US" dirty="0"/>
              <a:t> × price to find the total cost (this becomes </a:t>
            </a:r>
            <a:r>
              <a:rPr lang="en-US" b="1" dirty="0"/>
              <a:t>information</a:t>
            </a:r>
            <a:r>
              <a:rPr lang="en-US" dirty="0"/>
              <a:t>).</a:t>
            </a:r>
          </a:p>
          <a:p>
            <a:r>
              <a:rPr lang="en-US" dirty="0"/>
              <a:t>👉 </a:t>
            </a:r>
            <a:r>
              <a:rPr lang="en-US" b="1" dirty="0"/>
              <a:t>Key point:</a:t>
            </a:r>
            <a:r>
              <a:rPr lang="en-US" dirty="0"/>
              <a:t> </a:t>
            </a:r>
            <a:r>
              <a:rPr lang="en-US" b="1" dirty="0"/>
              <a:t>Data ≠ Information.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is raw (just facts).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 is processed data with meaning.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510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4B93-0E39-9D20-C35A-99F34559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with 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873C-6964-1CFD-61E7-69457166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781"/>
            <a:ext cx="10515600" cy="34953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Business problem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Information system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Data collection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processing</a:t>
            </a:r>
            <a:r>
              <a:rPr lang="en-US" dirty="0" err="1">
                <a:sym typeface="Wingdings" panose="05000000000000000000" pitchFamily="2" charset="2"/>
              </a:rPr>
              <a:t>informationdecisionsolution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58524E-BDD3-150B-5538-83FFCECAFFD2}"/>
              </a:ext>
            </a:extLst>
          </p:cNvPr>
          <p:cNvCxnSpPr>
            <a:cxnSpLocks/>
          </p:cNvCxnSpPr>
          <p:nvPr/>
        </p:nvCxnSpPr>
        <p:spPr>
          <a:xfrm>
            <a:off x="6096000" y="2271252"/>
            <a:ext cx="0" cy="85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B71578-6763-EE20-95AC-DDD8F7C28F4C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73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3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0E6E-754B-5024-F131-58F11DD4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Types of IS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F60BA-02FE-F89C-8697-D983496C5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can be categorized based on their purpose, function, and level of management support.</a:t>
            </a:r>
          </a:p>
          <a:p>
            <a:pPr marL="514350" indent="-514350">
              <a:buAutoNum type="arabicPeriod"/>
            </a:pPr>
            <a:r>
              <a:rPr lang="en-US" dirty="0"/>
              <a:t>Transaction Processing System(TSP)</a:t>
            </a:r>
          </a:p>
          <a:p>
            <a:pPr marL="514350" indent="-514350">
              <a:buAutoNum type="arabicPeriod"/>
            </a:pPr>
            <a:r>
              <a:rPr lang="en-US" dirty="0"/>
              <a:t>Management Information System(MIS)</a:t>
            </a:r>
          </a:p>
          <a:p>
            <a:pPr marL="514350" indent="-514350">
              <a:buAutoNum type="arabicPeriod"/>
            </a:pPr>
            <a:r>
              <a:rPr lang="en-US" dirty="0"/>
              <a:t>Decision Support System(DSS)</a:t>
            </a:r>
          </a:p>
          <a:p>
            <a:pPr marL="514350" indent="-514350">
              <a:buAutoNum type="arabicPeriod"/>
            </a:pPr>
            <a:r>
              <a:rPr lang="en-US" dirty="0"/>
              <a:t>Executive Support system(ESS)/Executive Information System(EIS)</a:t>
            </a:r>
          </a:p>
          <a:p>
            <a:pPr marL="514350" indent="-514350">
              <a:buAutoNum type="arabicPeriod"/>
            </a:pPr>
            <a:r>
              <a:rPr lang="en-US" dirty="0"/>
              <a:t>Enterprise Systems</a:t>
            </a:r>
          </a:p>
          <a:p>
            <a:pPr marL="514350" indent="-514350">
              <a:buAutoNum type="arabicPeriod"/>
            </a:pPr>
            <a:r>
              <a:rPr lang="en-US" dirty="0"/>
              <a:t>Knowledge Management Systems(KMS)</a:t>
            </a:r>
          </a:p>
          <a:p>
            <a:pPr marL="514350" indent="-514350">
              <a:buAutoNum type="arabicPeriod"/>
            </a:pPr>
            <a:r>
              <a:rPr lang="en-US" dirty="0"/>
              <a:t>Office Automation systems(OAS)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78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91ED-2897-A6C0-CE35-0B5391DA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Transaction Processing System(TPS)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46AC7-72B5-947E-6B67-5BD97FFE5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Level: operational (day to day activities)</a:t>
            </a:r>
          </a:p>
          <a:p>
            <a:r>
              <a:rPr lang="en-US" dirty="0"/>
              <a:t>Function: Records routine business transactions</a:t>
            </a:r>
          </a:p>
          <a:p>
            <a:r>
              <a:rPr lang="en-US" dirty="0"/>
              <a:t>Example: ATM transactions, online shopping cart, payroll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508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F973-AF97-8D29-77E3-DFEF0AE4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Information System(MIS)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5A7D-F8B8-5923-1BD6-858BDDB35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Level: middle management</a:t>
            </a:r>
          </a:p>
          <a:p>
            <a:r>
              <a:rPr lang="en-US" dirty="0"/>
              <a:t>Function: Summarizes and reports data from TPS to support routine decisions</a:t>
            </a:r>
          </a:p>
          <a:p>
            <a:r>
              <a:rPr lang="en-US" dirty="0"/>
              <a:t>Example: Monthly sales reports, production summaries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518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F5D5-5DA8-8A08-1FB1-5E8E8D7C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Support System(DSS)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D85E-3E65-129C-8A24-4E84FD8B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Level: middle/upper management</a:t>
            </a:r>
          </a:p>
          <a:p>
            <a:r>
              <a:rPr lang="en-US" dirty="0"/>
              <a:t>Function: helps managers make semi-structured decisions using data analysis, models and forecasting</a:t>
            </a:r>
          </a:p>
          <a:p>
            <a:r>
              <a:rPr lang="en-US" dirty="0"/>
              <a:t>Example: Financial planning, “what-if” analysis, supply chain planning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411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9D34-832F-9BBE-F926-D4C4CB20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Support System(ESS)/ Executive Information System(ESS)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1151-6428-7F11-EB22-F566D215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Level: Top management ( strategic level)</a:t>
            </a:r>
          </a:p>
          <a:p>
            <a:r>
              <a:rPr lang="en-US" dirty="0"/>
              <a:t>Function: provides summarized, strategic information for long-term planning</a:t>
            </a:r>
          </a:p>
          <a:p>
            <a:r>
              <a:rPr lang="en-US" dirty="0"/>
              <a:t>Example: Dashboard showing company-wide performance, competitor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194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1808-0818-D786-5E8D-8B8F67BC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D4BE-CA27-FC97-F0E2-CB7955DAD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integrate processes across the organization</a:t>
            </a:r>
          </a:p>
          <a:p>
            <a:pPr lvl="1"/>
            <a:r>
              <a:rPr lang="en-US" dirty="0"/>
              <a:t>ERP(Enterprise Resource Planning)</a:t>
            </a:r>
          </a:p>
          <a:p>
            <a:pPr lvl="1"/>
            <a:r>
              <a:rPr lang="en-US" dirty="0"/>
              <a:t>CRM(Customer Relationship Management</a:t>
            </a:r>
          </a:p>
          <a:p>
            <a:pPr lvl="1"/>
            <a:r>
              <a:rPr lang="en-US" dirty="0"/>
              <a:t>SCM(Supply Chain Management)</a:t>
            </a:r>
          </a:p>
          <a:p>
            <a:r>
              <a:rPr lang="en-US" dirty="0"/>
              <a:t>Example: SAP ERP, Salesforce CRM</a:t>
            </a:r>
          </a:p>
        </p:txBody>
      </p:sp>
    </p:spTree>
    <p:extLst>
      <p:ext uri="{BB962C8B-B14F-4D97-AF65-F5344CB8AC3E}">
        <p14:creationId xmlns:p14="http://schemas.microsoft.com/office/powerpoint/2010/main" val="182615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4EC2-F1DD-2C9A-BEEF-26EA042D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1.1 Data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5235-03E9-8C02-DB76-9E3389ABC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632"/>
            <a:ext cx="10515600" cy="5100331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Raw facts that represent real-world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can be numbers, symbols, images, or sounds.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= unprocessed facts about transactions or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milk </a:t>
            </a:r>
            <a:r>
              <a:rPr lang="en-US" dirty="0" err="1"/>
              <a:t>litres</a:t>
            </a:r>
            <a:r>
              <a:rPr lang="en-US" dirty="0"/>
              <a:t>, price, product code, customer name, transaction amount.</a:t>
            </a:r>
          </a:p>
          <a:p>
            <a:r>
              <a:rPr lang="en-US" dirty="0"/>
              <a:t>⚠️ </a:t>
            </a:r>
            <a:r>
              <a:rPr lang="en-US" b="1" dirty="0"/>
              <a:t>Note:</a:t>
            </a:r>
            <a:r>
              <a:rPr lang="en-US" dirty="0"/>
              <a:t> Collect only necessary data, because </a:t>
            </a:r>
          </a:p>
          <a:p>
            <a:pPr marL="0" indent="0">
              <a:buNone/>
            </a:pPr>
            <a:r>
              <a:rPr lang="en-US" dirty="0"/>
              <a:t>collecting extra data = waste of time, money, and storage.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35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275B-3841-B795-C60D-1D6D60C3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1.2 Information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9564-91A7-1416-7E4D-800BE100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606"/>
            <a:ext cx="10515600" cy="48643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Data that has been processed into a form useful for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points about information: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dirty="0"/>
              <a:t>organized data</a:t>
            </a:r>
            <a:r>
              <a:rPr lang="en-US" dirty="0"/>
              <a:t> that gives value to an organization.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Context matters</a:t>
            </a:r>
            <a:r>
              <a:rPr lang="en-US" dirty="0"/>
              <a:t>: Without context, data is not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 is data whose </a:t>
            </a:r>
            <a:r>
              <a:rPr lang="en-US" b="1" dirty="0"/>
              <a:t>form &amp; content are appropriate for a particular use.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be produced by operations like addition, subtraction, tabulation,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10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3BB3-EEA3-6369-E812-06EC3C51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68" y="483112"/>
            <a:ext cx="10515600" cy="1325563"/>
          </a:xfrm>
        </p:spPr>
        <p:txBody>
          <a:bodyPr/>
          <a:lstStyle/>
          <a:p>
            <a:r>
              <a:rPr lang="en-US" b="1" dirty="0"/>
              <a:t>Simple Example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783B-B5C2-F242-21C4-3A1BB318D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Data:</a:t>
            </a:r>
            <a:r>
              <a:rPr lang="en-US" dirty="0"/>
              <a:t> “10 </a:t>
            </a:r>
            <a:r>
              <a:rPr lang="en-US" dirty="0" err="1"/>
              <a:t>litres</a:t>
            </a:r>
            <a:r>
              <a:rPr lang="en-US" dirty="0"/>
              <a:t> of milk bought each day at ₹50 per </a:t>
            </a:r>
            <a:r>
              <a:rPr lang="en-US" dirty="0" err="1"/>
              <a:t>litre</a:t>
            </a:r>
            <a:r>
              <a:rPr lang="en-US" dirty="0"/>
              <a:t>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Processing:</a:t>
            </a:r>
            <a:r>
              <a:rPr lang="en-US" dirty="0"/>
              <a:t> 10 × 30 days × ₹50 = ₹15,000 (monthly milk cost).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Information:</a:t>
            </a:r>
            <a:r>
              <a:rPr lang="en-US" dirty="0"/>
              <a:t> “The family spends ₹15,000 on milk every month.”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Knowledge (further use):</a:t>
            </a:r>
            <a:r>
              <a:rPr lang="en-US" dirty="0"/>
              <a:t> If income = ₹60,000 → Milk expenses = 25% of income → High expense → Take action.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80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A3C2-4F7B-AA70-11FE-836D100D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Flow from Data → Information → Knowledge → Action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4407-C37E-F5D4-5B2B-D9FC9A67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Data:</a:t>
            </a:r>
            <a:r>
              <a:rPr lang="en-US" dirty="0"/>
              <a:t> Raw facts (numbers, words, symbols).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Information:</a:t>
            </a:r>
            <a:r>
              <a:rPr lang="en-US" dirty="0"/>
              <a:t> Processed data (formatted, filtered, summarized).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Knowledge:</a:t>
            </a:r>
            <a:r>
              <a:rPr lang="en-US" dirty="0"/>
              <a:t> Using information + experience to make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Action/Results:</a:t>
            </a:r>
            <a:r>
              <a:rPr lang="en-US" dirty="0"/>
              <a:t> Interpret information, decide, and act → outcomes.</a:t>
            </a:r>
          </a:p>
          <a:p>
            <a:r>
              <a:rPr lang="en-US" dirty="0"/>
              <a:t>👉 This cycle helps people and businesses improve decisions continuously.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30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577B-0E5D-916E-2D12-D81F92BB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Valuable Information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C17E-8AB7-6039-7E82-BBE1AE3F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For information to be useful, it must have these qualities:</a:t>
            </a:r>
          </a:p>
          <a:p>
            <a:pPr>
              <a:buFont typeface="+mj-lt"/>
              <a:buAutoNum type="arabicPeriod"/>
            </a:pPr>
            <a:r>
              <a:rPr lang="en-US" sz="2900" b="1" dirty="0"/>
              <a:t>Timeliness:</a:t>
            </a:r>
            <a:r>
              <a:rPr lang="en-US" sz="2900" dirty="0"/>
              <a:t> Provided when needed.</a:t>
            </a:r>
          </a:p>
          <a:p>
            <a:pPr>
              <a:buFont typeface="+mj-lt"/>
              <a:buAutoNum type="arabicPeriod"/>
            </a:pPr>
            <a:r>
              <a:rPr lang="en-US" sz="2900" b="1" dirty="0"/>
              <a:t>Frequency:</a:t>
            </a:r>
            <a:r>
              <a:rPr lang="en-US" sz="2900" dirty="0"/>
              <a:t> Provided as often as required.</a:t>
            </a:r>
          </a:p>
          <a:p>
            <a:pPr>
              <a:buFont typeface="+mj-lt"/>
              <a:buAutoNum type="arabicPeriod"/>
            </a:pPr>
            <a:r>
              <a:rPr lang="en-US" sz="2900" b="1" dirty="0"/>
              <a:t>Time period:</a:t>
            </a:r>
            <a:r>
              <a:rPr lang="en-US" sz="2900" dirty="0"/>
              <a:t> Can be about past, present, or future.</a:t>
            </a:r>
          </a:p>
          <a:p>
            <a:pPr>
              <a:buFont typeface="+mj-lt"/>
              <a:buAutoNum type="arabicPeriod"/>
            </a:pPr>
            <a:r>
              <a:rPr lang="en-US" sz="2900" b="1" dirty="0"/>
              <a:t>Accuracy:</a:t>
            </a:r>
            <a:r>
              <a:rPr lang="en-US" sz="2900" dirty="0"/>
              <a:t> Free from errors.</a:t>
            </a:r>
          </a:p>
          <a:p>
            <a:pPr>
              <a:buFont typeface="+mj-lt"/>
              <a:buAutoNum type="arabicPeriod"/>
            </a:pPr>
            <a:r>
              <a:rPr lang="en-US" sz="2900" b="1" dirty="0"/>
              <a:t>Relevance:</a:t>
            </a:r>
            <a:r>
              <a:rPr lang="en-US" sz="2900" dirty="0"/>
              <a:t> Related to the user’s needs.</a:t>
            </a:r>
          </a:p>
          <a:p>
            <a:pPr>
              <a:buFont typeface="+mj-lt"/>
              <a:buAutoNum type="arabicPeriod"/>
            </a:pPr>
            <a:r>
              <a:rPr lang="en-US" sz="2900" b="1" dirty="0"/>
              <a:t>Completeness:</a:t>
            </a:r>
            <a:r>
              <a:rPr lang="en-US" sz="2900" dirty="0"/>
              <a:t> Contains all necessary details.</a:t>
            </a:r>
          </a:p>
          <a:p>
            <a:pPr>
              <a:buFont typeface="+mj-lt"/>
              <a:buAutoNum type="arabicPeriod"/>
            </a:pPr>
            <a:r>
              <a:rPr lang="en-US" sz="2900" b="1" dirty="0"/>
              <a:t>Conciseness:</a:t>
            </a:r>
            <a:r>
              <a:rPr lang="en-US" sz="2900" dirty="0"/>
              <a:t> Only the required information (not overloaded).</a:t>
            </a:r>
          </a:p>
          <a:p>
            <a:pPr>
              <a:buFont typeface="+mj-lt"/>
              <a:buAutoNum type="arabicPeriod"/>
            </a:pPr>
            <a:r>
              <a:rPr lang="en-US" sz="2900" b="1" dirty="0"/>
              <a:t>Scope:</a:t>
            </a:r>
            <a:r>
              <a:rPr lang="en-US" sz="2900" dirty="0"/>
              <a:t> Can be broad or narrow, internal or external.</a:t>
            </a:r>
          </a:p>
          <a:p>
            <a:pPr>
              <a:buFont typeface="+mj-lt"/>
              <a:buAutoNum type="arabicPeriod"/>
            </a:pPr>
            <a:r>
              <a:rPr lang="en-US" sz="2900" b="1" dirty="0"/>
              <a:t>Performance:</a:t>
            </a:r>
            <a:r>
              <a:rPr lang="en-US" sz="2900" dirty="0"/>
              <a:t> Shows progress, accomplishments, or results.</a:t>
            </a:r>
          </a:p>
          <a:p>
            <a:pPr>
              <a:buFont typeface="+mj-lt"/>
              <a:buAutoNum type="arabicPeriod"/>
            </a:pPr>
            <a:r>
              <a:rPr lang="en-US" sz="2900" b="1" dirty="0"/>
              <a:t>Clarity:</a:t>
            </a:r>
            <a:r>
              <a:rPr lang="en-US" sz="2900" dirty="0"/>
              <a:t> Easy to understand.</a:t>
            </a:r>
          </a:p>
          <a:p>
            <a:pPr>
              <a:buFont typeface="+mj-lt"/>
              <a:buAutoNum type="arabicPeriod"/>
            </a:pPr>
            <a:r>
              <a:rPr lang="en-US" sz="2900" b="1" dirty="0"/>
              <a:t>Detail:</a:t>
            </a:r>
            <a:r>
              <a:rPr lang="en-US" sz="2900" dirty="0"/>
              <a:t> Can be detailed or summarized.</a:t>
            </a:r>
          </a:p>
          <a:p>
            <a:pPr>
              <a:buFont typeface="+mj-lt"/>
              <a:buAutoNum type="arabicPeriod"/>
            </a:pPr>
            <a:r>
              <a:rPr lang="en-US" sz="2900" b="1" dirty="0"/>
              <a:t>Order:</a:t>
            </a:r>
            <a:r>
              <a:rPr lang="en-US" sz="2900" dirty="0"/>
              <a:t> Arranged in sequence.</a:t>
            </a:r>
          </a:p>
          <a:p>
            <a:pPr>
              <a:buFont typeface="+mj-lt"/>
              <a:buAutoNum type="arabicPeriod"/>
            </a:pPr>
            <a:r>
              <a:rPr lang="en-US" sz="2900" b="1" dirty="0"/>
              <a:t>Presentation:</a:t>
            </a:r>
            <a:r>
              <a:rPr lang="en-US" sz="2900" dirty="0"/>
              <a:t> Shown in a clear form (text, charts, graphics, etc.).</a:t>
            </a:r>
          </a:p>
          <a:p>
            <a:pPr>
              <a:buFont typeface="+mj-lt"/>
              <a:buAutoNum type="arabicPeriod"/>
            </a:pPr>
            <a:r>
              <a:rPr lang="en-US" sz="2900" b="1" dirty="0"/>
              <a:t>Media:</a:t>
            </a:r>
            <a:r>
              <a:rPr lang="en-US" sz="2900" dirty="0"/>
              <a:t> Shared via paper, video, or digital formats.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55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F180-C28B-A348-7946-13508FD9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factors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E9C2A-4E99-C68C-05E2-FBF09183C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usefulness of information can be determined mainly by four factors:</a:t>
            </a:r>
          </a:p>
          <a:p>
            <a:r>
              <a:rPr lang="en-US" dirty="0"/>
              <a:t>Information quality</a:t>
            </a:r>
          </a:p>
          <a:p>
            <a:r>
              <a:rPr lang="en-US" dirty="0"/>
              <a:t>Information accessibility</a:t>
            </a:r>
          </a:p>
          <a:p>
            <a:r>
              <a:rPr lang="en-US" dirty="0"/>
              <a:t>Information presentation</a:t>
            </a:r>
          </a:p>
          <a:p>
            <a:r>
              <a:rPr lang="en-US" dirty="0"/>
              <a:t>Information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83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698A-212B-EBA8-BEBA-1C1E6758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1.3 Decision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1A0B8-0757-84AC-42F9-88C4F4D2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section discusses the nature and importance of decision-making: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Decision-Making as a Problem-Solving Tool:</a:t>
            </a:r>
            <a:r>
              <a:rPr lang="en-US" dirty="0"/>
              <a:t> A problem is described as an undesirable situation where an initial solution ("1+1=2") may not be the best, leading to the need for a </a:t>
            </a:r>
            <a:r>
              <a:rPr lang="en-US" b="1" dirty="0"/>
              <a:t>decision</a:t>
            </a:r>
            <a:r>
              <a:rPr lang="en-US" dirty="0"/>
              <a:t>. Decision-making is the process required to find a better way to solve a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 Definition:</a:t>
            </a:r>
            <a:r>
              <a:rPr lang="en-US" dirty="0"/>
              <a:t> A decision is a </a:t>
            </a:r>
            <a:r>
              <a:rPr lang="en-US" b="1" dirty="0"/>
              <a:t>choice among alternative courses of action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 Making Process:</a:t>
            </a:r>
            <a:r>
              <a:rPr lang="en-US" dirty="0"/>
              <a:t> This is the </a:t>
            </a:r>
            <a:r>
              <a:rPr lang="en-US" b="1" dirty="0"/>
              <a:t>procedure which results in a decision being reached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44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1554</Words>
  <Application>Microsoft Office PowerPoint</Application>
  <PresentationFormat>Widescreen</PresentationFormat>
  <Paragraphs>157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Unit 1 : Foundation of Information Systems</vt:lpstr>
      <vt:lpstr>Fundamentals of information systems</vt:lpstr>
      <vt:lpstr>1.1 Data </vt:lpstr>
      <vt:lpstr>1.2 Information </vt:lpstr>
      <vt:lpstr>Simple Example </vt:lpstr>
      <vt:lpstr>Flow from Data → Information → Knowledge → Action </vt:lpstr>
      <vt:lpstr>Characteristics of Valuable Information</vt:lpstr>
      <vt:lpstr>Information factors</vt:lpstr>
      <vt:lpstr>1.3 Decision</vt:lpstr>
      <vt:lpstr>1.3 Decision</vt:lpstr>
      <vt:lpstr>1.2 What is System?</vt:lpstr>
      <vt:lpstr>PowerPoint Presentation</vt:lpstr>
      <vt:lpstr>Information Systems in business</vt:lpstr>
      <vt:lpstr>Importance of Information systems in Business</vt:lpstr>
      <vt:lpstr>Fundamentals of Information Systems</vt:lpstr>
      <vt:lpstr>Functions of IS</vt:lpstr>
      <vt:lpstr>Example in business</vt:lpstr>
      <vt:lpstr>Solving business problems with IS</vt:lpstr>
      <vt:lpstr>Steps to solve Business problems with IS</vt:lpstr>
      <vt:lpstr>Problem solving with IS</vt:lpstr>
      <vt:lpstr>Types of IS</vt:lpstr>
      <vt:lpstr>Transaction Processing System(TPS)</vt:lpstr>
      <vt:lpstr>Management Information System(MIS)</vt:lpstr>
      <vt:lpstr>Decision Support System(DSS)</vt:lpstr>
      <vt:lpstr>Executive Support System(ESS)/ Executive Information System(ESS)</vt:lpstr>
      <vt:lpstr>Enterprise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Pradhyumn Singh</dc:creator>
  <cp:lastModifiedBy>Pradhyumn Singh</cp:lastModifiedBy>
  <cp:revision>3</cp:revision>
  <dcterms:created xsi:type="dcterms:W3CDTF">2025-09-23T15:39:37Z</dcterms:created>
  <dcterms:modified xsi:type="dcterms:W3CDTF">2025-10-01T09:05:10Z</dcterms:modified>
</cp:coreProperties>
</file>