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15"/>
  </p:notesMasterIdLst>
  <p:sldIdLst>
    <p:sldId id="256" r:id="rId2"/>
    <p:sldId id="271" r:id="rId3"/>
    <p:sldId id="270" r:id="rId4"/>
    <p:sldId id="272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A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895"/>
    <p:restoredTop sz="85379"/>
  </p:normalViewPr>
  <p:slideViewPr>
    <p:cSldViewPr snapToGrid="0">
      <p:cViewPr varScale="1">
        <p:scale>
          <a:sx n="123" d="100"/>
          <a:sy n="123" d="100"/>
        </p:scale>
        <p:origin x="18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C65B2-EC48-874E-8B84-8F16243CDD41}" type="datetimeFigureOut">
              <a:rPr kumimoji="1" lang="ko-KR" altLang="en-US" smtClean="0"/>
              <a:t>2023. 11. 2.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01203-FAA5-B54C-B1DD-3252DC0611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9058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01203-FAA5-B54C-B1DD-3252DC06111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4155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01203-FAA5-B54C-B1DD-3252DC061119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1470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01203-FAA5-B54C-B1DD-3252DC061119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5703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01203-FAA5-B54C-B1DD-3252DC061119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21882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Id: </a:t>
            </a:r>
            <a:r>
              <a:rPr kumimoji="1" lang="ko-KR" altLang="en-US" dirty="0"/>
              <a:t>화합물 아이디</a:t>
            </a:r>
            <a:endParaRPr kumimoji="1" lang="en-US" altLang="ko-KR" dirty="0"/>
          </a:p>
          <a:p>
            <a:r>
              <a:rPr kumimoji="1" lang="en-US" altLang="ko-KR" dirty="0" err="1"/>
              <a:t>Molecular_weight</a:t>
            </a:r>
            <a:r>
              <a:rPr kumimoji="1" lang="en-US" altLang="ko-KR" dirty="0"/>
              <a:t>: </a:t>
            </a:r>
            <a:r>
              <a:rPr kumimoji="1" lang="ko-KR" altLang="en-US" dirty="0" err="1"/>
              <a:t>화합물분자량</a:t>
            </a:r>
            <a:endParaRPr kumimoji="1" lang="en-US" altLang="ko-KR" dirty="0"/>
          </a:p>
          <a:p>
            <a:r>
              <a:rPr kumimoji="1" lang="en-US" altLang="ko-KR" dirty="0" err="1"/>
              <a:t>Num_rotablebonds</a:t>
            </a:r>
            <a:r>
              <a:rPr kumimoji="1" lang="en-US" altLang="ko-KR" dirty="0"/>
              <a:t>:</a:t>
            </a:r>
            <a:r>
              <a:rPr kumimoji="1" lang="ko-KR" altLang="en-US" dirty="0"/>
              <a:t> 화합물의 회전가능 </a:t>
            </a:r>
            <a:r>
              <a:rPr kumimoji="1" lang="ko-KR" altLang="en-US" dirty="0" err="1"/>
              <a:t>결합수</a:t>
            </a:r>
            <a:endParaRPr kumimoji="1" lang="en-US" altLang="ko-KR" dirty="0"/>
          </a:p>
          <a:p>
            <a:r>
              <a:rPr kumimoji="1" lang="en-US" altLang="ko-KR" dirty="0" err="1"/>
              <a:t>AlogP</a:t>
            </a:r>
            <a:r>
              <a:rPr kumimoji="1" lang="en-US" altLang="ko-KR" dirty="0"/>
              <a:t>: </a:t>
            </a:r>
            <a:r>
              <a:rPr kumimoji="1" lang="ko-KR" altLang="en-US" dirty="0"/>
              <a:t>화합물의 지질친화성</a:t>
            </a:r>
            <a:endParaRPr kumimoji="1" lang="en-US" altLang="ko-KR" dirty="0"/>
          </a:p>
          <a:p>
            <a:r>
              <a:rPr kumimoji="1" lang="en-US" altLang="ko-KR" dirty="0" err="1"/>
              <a:t>Molecular_PolarSurfaceArea</a:t>
            </a:r>
            <a:r>
              <a:rPr kumimoji="1" lang="en-US" altLang="ko-KR" dirty="0"/>
              <a:t>: </a:t>
            </a:r>
            <a:r>
              <a:rPr kumimoji="1" lang="ko-KR" altLang="en-US" dirty="0"/>
              <a:t>화합물의 극성표면적</a:t>
            </a:r>
            <a:endParaRPr kumimoji="1" lang="en-US" altLang="ko-KR" dirty="0"/>
          </a:p>
          <a:p>
            <a:r>
              <a:rPr kumimoji="1" lang="en-US" altLang="ko-KR" dirty="0" err="1"/>
              <a:t>LogD</a:t>
            </a:r>
            <a:r>
              <a:rPr kumimoji="1" lang="en-US" altLang="ko-KR" dirty="0"/>
              <a:t>: </a:t>
            </a:r>
            <a:r>
              <a:rPr kumimoji="1" lang="ko-KR" altLang="en-US" dirty="0"/>
              <a:t>화합물의 분배계수</a:t>
            </a:r>
            <a:endParaRPr kumimoji="1" lang="en-US" altLang="ko-KR" dirty="0"/>
          </a:p>
          <a:p>
            <a:r>
              <a:rPr kumimoji="1" lang="en-US" altLang="ko-KR" dirty="0" err="1"/>
              <a:t>Num_H_Acceptors</a:t>
            </a:r>
            <a:r>
              <a:rPr kumimoji="1" lang="en-US" altLang="ko-KR" dirty="0"/>
              <a:t>: </a:t>
            </a:r>
            <a:r>
              <a:rPr kumimoji="1" lang="ko-KR" altLang="en-US" dirty="0"/>
              <a:t>화합물의 수소수용체 개수</a:t>
            </a:r>
            <a:endParaRPr kumimoji="1" lang="en-US" altLang="ko-KR" dirty="0"/>
          </a:p>
          <a:p>
            <a:r>
              <a:rPr kumimoji="1" lang="en-US" altLang="ko-KR" dirty="0" err="1"/>
              <a:t>Num_H_Donors</a:t>
            </a:r>
            <a:r>
              <a:rPr kumimoji="1" lang="en-US" altLang="ko-KR" dirty="0"/>
              <a:t>: </a:t>
            </a:r>
            <a:r>
              <a:rPr kumimoji="1" lang="ko-KR" altLang="en-US" dirty="0"/>
              <a:t>화합물의 수소공여체 개수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아래 그래프는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개 종속변수 분포로 </a:t>
            </a:r>
            <a:r>
              <a:rPr kumimoji="1" lang="en-US" altLang="ko-KR" dirty="0"/>
              <a:t>0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100 </a:t>
            </a:r>
            <a:r>
              <a:rPr kumimoji="1" lang="ko-KR" altLang="en-US" dirty="0" err="1"/>
              <a:t>극단값에</a:t>
            </a:r>
            <a:r>
              <a:rPr kumimoji="1" lang="ko-KR" altLang="en-US" dirty="0"/>
              <a:t> 치우친 분포이다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즉</a:t>
            </a:r>
            <a:r>
              <a:rPr kumimoji="1" lang="en-US" altLang="ko-KR" dirty="0"/>
              <a:t>, </a:t>
            </a:r>
            <a:r>
              <a:rPr kumimoji="1" lang="ko-KR" altLang="en-US" dirty="0"/>
              <a:t>정규분포가 아님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01203-FAA5-B54C-B1DD-3252DC06111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5707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추가적으로 </a:t>
            </a:r>
            <a:r>
              <a:rPr kumimoji="1" lang="en-US" altLang="ko-KR" dirty="0" err="1"/>
              <a:t>AlogP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LogD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1</a:t>
            </a:r>
            <a:r>
              <a:rPr kumimoji="1" lang="ko-KR" altLang="en-US" dirty="0"/>
              <a:t>에 거의 가까운 상관관계를 보임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01203-FAA5-B54C-B1DD-3252DC06111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6867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상관관계에 따라 </a:t>
            </a:r>
            <a:r>
              <a:rPr kumimoji="1" lang="en-US" altLang="ko-KR" dirty="0" err="1"/>
              <a:t>AlogP</a:t>
            </a:r>
            <a:r>
              <a:rPr kumimoji="1" lang="ko-KR" altLang="en-US" dirty="0" err="1"/>
              <a:t>결측치는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LogD</a:t>
            </a:r>
            <a:r>
              <a:rPr kumimoji="1" lang="ko-KR" altLang="en-US" dirty="0"/>
              <a:t>로 대체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추가적으로 </a:t>
            </a:r>
            <a:r>
              <a:rPr kumimoji="1" lang="en-US" altLang="ko-KR" dirty="0"/>
              <a:t>id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drop</a:t>
            </a:r>
            <a:r>
              <a:rPr kumimoji="1" lang="ko-KR" altLang="en-US" dirty="0"/>
              <a:t>하고 진행</a:t>
            </a:r>
            <a:r>
              <a:rPr kumimoji="1" lang="en-US" altLang="ko-KR" dirty="0"/>
              <a:t>.</a:t>
            </a:r>
            <a:endParaRPr kumimoji="1" lang="ko-KR" altLang="en-US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중복값의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MLM, HLM</a:t>
            </a:r>
            <a:r>
              <a:rPr kumimoji="1" lang="ko-KR" altLang="en-US" dirty="0"/>
              <a:t>중 </a:t>
            </a:r>
            <a:r>
              <a:rPr kumimoji="1" lang="ko-KR" altLang="en-US" dirty="0" err="1"/>
              <a:t>실험편차가</a:t>
            </a:r>
            <a:r>
              <a:rPr kumimoji="1" lang="ko-KR" altLang="en-US" dirty="0"/>
              <a:t> </a:t>
            </a:r>
            <a:r>
              <a:rPr kumimoji="1" lang="en-US" altLang="ko-KR" dirty="0"/>
              <a:t>30</a:t>
            </a:r>
            <a:r>
              <a:rPr kumimoji="1" lang="ko-KR" altLang="en-US" dirty="0"/>
              <a:t>이상일 때 </a:t>
            </a:r>
            <a:endParaRPr kumimoji="1" lang="en-US" altLang="ko-KR" dirty="0"/>
          </a:p>
          <a:p>
            <a:r>
              <a:rPr kumimoji="1" lang="ko-KR" altLang="en-US" dirty="0"/>
              <a:t>그 화합물은 모두 제거하고 그렇지 않으면 최대값을 사용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01203-FAA5-B54C-B1DD-3252DC06111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0516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01203-FAA5-B54C-B1DD-3252DC06111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2615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01203-FAA5-B54C-B1DD-3252DC06111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9344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01203-FAA5-B54C-B1DD-3252DC061119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140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01203-FAA5-B54C-B1DD-3252DC061119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9074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01203-FAA5-B54C-B1DD-3252DC061119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2852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250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7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8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44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20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98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9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9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7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1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흑백, 디자인이(가) 표시된 사진&#10;&#10;자동 생성된 설명">
            <a:extLst>
              <a:ext uri="{FF2B5EF4-FFF2-40B4-BE49-F238E27FC236}">
                <a16:creationId xmlns:a16="http://schemas.microsoft.com/office/drawing/2014/main" id="{9D4F42DC-6872-8FA9-1C9C-AE21CA3244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293" r="27374"/>
          <a:stretch/>
        </p:blipFill>
        <p:spPr>
          <a:xfrm>
            <a:off x="20" y="1"/>
            <a:ext cx="12191980" cy="6858000"/>
          </a:xfrm>
          <a:prstGeom prst="rect">
            <a:avLst/>
          </a:prstGeom>
          <a:noFill/>
        </p:spPr>
      </p:pic>
      <p:sp>
        <p:nvSpPr>
          <p:cNvPr id="20" name="Subtitle 2">
            <a:extLst>
              <a:ext uri="{FF2B5EF4-FFF2-40B4-BE49-F238E27FC236}">
                <a16:creationId xmlns:a16="http://schemas.microsoft.com/office/drawing/2014/main" id="{8C9CBC84-F0D5-F7BE-6145-63C8057F4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480" y="5076496"/>
            <a:ext cx="6772868" cy="8261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ko-KR" b="1" i="0">
                <a:solidFill>
                  <a:srgbClr val="FFFFFF"/>
                </a:solidFill>
                <a:effectLst/>
              </a:rPr>
              <a:t>MidTermproject</a:t>
            </a:r>
            <a:r>
              <a:rPr lang="en-US" altLang="ko-KR" b="1">
                <a:solidFill>
                  <a:srgbClr val="FFFFFF"/>
                </a:solidFill>
              </a:rPr>
              <a:t>:</a:t>
            </a:r>
            <a:endParaRPr lang="en-US" altLang="ko-KR" b="1" i="0">
              <a:solidFill>
                <a:srgbClr val="FFFFFF"/>
              </a:solidFill>
              <a:effectLst/>
            </a:endParaRPr>
          </a:p>
          <a:p>
            <a:endParaRPr lang="en-US" altLang="ko-KR" b="1">
              <a:solidFill>
                <a:srgbClr val="FFFFFF"/>
              </a:solidFill>
            </a:endParaRPr>
          </a:p>
          <a:p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22" name="Date Placeholder 9">
            <a:extLst>
              <a:ext uri="{FF2B5EF4-FFF2-40B4-BE49-F238E27FC236}">
                <a16:creationId xmlns:a16="http://schemas.microsoft.com/office/drawing/2014/main" id="{82DEB276-8311-D167-F4A6-6AEF7829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D46B33A0-D651-42CF-A758-EF0190F84F4B}" type="datetime1">
              <a:rPr lang="en-US">
                <a:solidFill>
                  <a:srgbClr val="FFFFFF"/>
                </a:solidFill>
              </a:rPr>
              <a:pPr latinLnBrk="0">
                <a:spcAft>
                  <a:spcPts val="600"/>
                </a:spcAft>
              </a:pPr>
              <a:t>11/2/23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Slide Number Placeholder 11">
            <a:extLst>
              <a:ext uri="{FF2B5EF4-FFF2-40B4-BE49-F238E27FC236}">
                <a16:creationId xmlns:a16="http://schemas.microsoft.com/office/drawing/2014/main" id="{431ADC51-CCC5-C549-E32C-8D4B995D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1437450A-6C25-4B4D-B27D-E1E9B2CE4682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latinLnBrk="0"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A3540F1-648C-9AFB-26DC-F3577F369EE7}"/>
              </a:ext>
            </a:extLst>
          </p:cNvPr>
          <p:cNvSpPr txBox="1">
            <a:spLocks/>
          </p:cNvSpPr>
          <p:nvPr/>
        </p:nvSpPr>
        <p:spPr>
          <a:xfrm>
            <a:off x="895481" y="2919772"/>
            <a:ext cx="6772868" cy="215042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ko-KR" sz="3200" b="1" i="0" cap="all" spc="53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Dacon with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ko-KR" altLang="en-US" sz="3200" b="1" i="0" cap="all" spc="53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신약개발 </a:t>
            </a:r>
            <a:r>
              <a:rPr lang="en-US" altLang="ko-KR" sz="3200" b="1" i="0" cap="all" spc="53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AI </a:t>
            </a:r>
            <a:r>
              <a:rPr lang="ko-KR" altLang="en-US" sz="3200" b="1" i="0" cap="all" spc="53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경진대회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altLang="ko-KR" sz="3200" b="1" cap="all" spc="53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39889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1C014F23-6358-FE4C-4B4D-D311A4C321B6}"/>
              </a:ext>
            </a:extLst>
          </p:cNvPr>
          <p:cNvSpPr txBox="1">
            <a:spLocks/>
          </p:cNvSpPr>
          <p:nvPr/>
        </p:nvSpPr>
        <p:spPr>
          <a:xfrm>
            <a:off x="1424364" y="-335590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5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dirty="0">
                <a:latin typeface="MalgunGothic"/>
              </a:rPr>
              <a:t>How to increase?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83D2AA-5C1F-0DC5-7B74-4D40839F23C9}"/>
              </a:ext>
            </a:extLst>
          </p:cNvPr>
          <p:cNvSpPr txBox="1"/>
          <p:nvPr/>
        </p:nvSpPr>
        <p:spPr>
          <a:xfrm>
            <a:off x="1028700" y="1051344"/>
            <a:ext cx="95783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Used </a:t>
            </a:r>
            <a:r>
              <a:rPr kumimoji="1" lang="en-US" altLang="ko-KR" dirty="0" err="1"/>
              <a:t>techiques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3. Layer</a:t>
            </a:r>
            <a:r>
              <a:rPr kumimoji="1" lang="ko-KR" altLang="en-US" dirty="0"/>
              <a:t> 중 </a:t>
            </a:r>
            <a:r>
              <a:rPr kumimoji="1" lang="en-US" altLang="ko-KR" dirty="0"/>
              <a:t>GCN</a:t>
            </a:r>
            <a:r>
              <a:rPr kumimoji="1" lang="ko-KR" altLang="en-US" dirty="0"/>
              <a:t>을 사용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이때 </a:t>
            </a:r>
            <a:r>
              <a:rPr kumimoji="1" lang="en-US" altLang="ko-KR" dirty="0"/>
              <a:t>C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Convolution</a:t>
            </a:r>
            <a:r>
              <a:rPr kumimoji="1" lang="ko-KR" altLang="en-US" dirty="0"/>
              <a:t>을 사용한다는 점에서 착안</a:t>
            </a:r>
            <a:r>
              <a:rPr kumimoji="1" lang="en-US" altLang="ko-KR" dirty="0"/>
              <a:t>, </a:t>
            </a:r>
            <a:r>
              <a:rPr kumimoji="1" lang="ko-KR" altLang="en-US" dirty="0"/>
              <a:t>아이디어를 얻음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기존 </a:t>
            </a:r>
            <a:r>
              <a:rPr kumimoji="1" lang="en-US" altLang="ko-KR" dirty="0"/>
              <a:t>CNN</a:t>
            </a:r>
            <a:r>
              <a:rPr kumimoji="1" lang="ko-KR" altLang="en-US" dirty="0"/>
              <a:t>에서 사용된 모듈화구조인 </a:t>
            </a:r>
            <a:r>
              <a:rPr kumimoji="1" lang="en-US" altLang="ko-KR" dirty="0"/>
              <a:t>Inception module, Residual Module </a:t>
            </a:r>
            <a:r>
              <a:rPr kumimoji="1" lang="ko-KR" altLang="en-US" dirty="0"/>
              <a:t>등을 사용하면 </a:t>
            </a:r>
            <a:endParaRPr kumimoji="1" lang="en-US" altLang="ko-KR" dirty="0"/>
          </a:p>
          <a:p>
            <a:r>
              <a:rPr kumimoji="1" lang="ko-KR" altLang="en-US" dirty="0"/>
              <a:t>성능을 늘릴 수 있지 </a:t>
            </a:r>
            <a:r>
              <a:rPr kumimoji="1" lang="ko-KR" altLang="en-US" dirty="0" err="1"/>
              <a:t>않을까라</a:t>
            </a:r>
            <a:r>
              <a:rPr kumimoji="1" lang="ko-KR" altLang="en-US" dirty="0"/>
              <a:t> 생각함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가정대로 </a:t>
            </a:r>
            <a:r>
              <a:rPr kumimoji="1" lang="en-US" altLang="ko-KR" dirty="0"/>
              <a:t>Skip-Connection</a:t>
            </a:r>
            <a:r>
              <a:rPr kumimoji="1" lang="ko-KR" altLang="en-US" dirty="0"/>
              <a:t>을 사용했더니 성능이 향상됨을 볼 수 있었음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특히나 </a:t>
            </a:r>
            <a:r>
              <a:rPr kumimoji="1" lang="en-US" altLang="ko-KR" dirty="0" err="1"/>
              <a:t>DenseNet</a:t>
            </a:r>
            <a:r>
              <a:rPr kumimoji="1" lang="ko-KR" altLang="en-US" dirty="0"/>
              <a:t>과 유사한 방식을 취했더니 가장 뛰어난 성능을 보여줌</a:t>
            </a:r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B06901-1BBC-441F-1D06-321BEE0793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148" t="1564" r="-8052" b="-1564"/>
          <a:stretch/>
        </p:blipFill>
        <p:spPr>
          <a:xfrm>
            <a:off x="4277658" y="3644351"/>
            <a:ext cx="2815306" cy="15577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0505C27-3BB6-4283-0E70-83398E96A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613" y="3644351"/>
            <a:ext cx="3545262" cy="21961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B3499C6-1595-C6D4-78D6-C1DBD436B3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253"/>
          <a:stretch/>
        </p:blipFill>
        <p:spPr>
          <a:xfrm>
            <a:off x="1065679" y="3644351"/>
            <a:ext cx="3175000" cy="155779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E712048-C134-C6A1-AE6C-B6055A949F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679" y="5309717"/>
            <a:ext cx="52959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01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1C014F23-6358-FE4C-4B4D-D311A4C321B6}"/>
              </a:ext>
            </a:extLst>
          </p:cNvPr>
          <p:cNvSpPr txBox="1">
            <a:spLocks/>
          </p:cNvSpPr>
          <p:nvPr/>
        </p:nvSpPr>
        <p:spPr>
          <a:xfrm>
            <a:off x="-852669" y="-317661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5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dirty="0">
                <a:latin typeface="MalgunGothic"/>
              </a:rPr>
              <a:t>How to increase?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83D2AA-5C1F-0DC5-7B74-4D40839F23C9}"/>
              </a:ext>
            </a:extLst>
          </p:cNvPr>
          <p:cNvSpPr txBox="1"/>
          <p:nvPr/>
        </p:nvSpPr>
        <p:spPr>
          <a:xfrm>
            <a:off x="890316" y="1042635"/>
            <a:ext cx="57262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Used </a:t>
            </a:r>
            <a:r>
              <a:rPr kumimoji="1" lang="en-US" altLang="ko-KR" dirty="0" err="1"/>
              <a:t>techiques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4. </a:t>
            </a:r>
            <a:r>
              <a:rPr kumimoji="1" lang="ko-KR" altLang="en-US" dirty="0"/>
              <a:t>이후 </a:t>
            </a:r>
            <a:r>
              <a:rPr kumimoji="1" lang="en-US" altLang="ko-KR" dirty="0" err="1"/>
              <a:t>ChebConv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K parameter</a:t>
            </a:r>
            <a:r>
              <a:rPr kumimoji="1" lang="ko-KR" altLang="en-US" dirty="0"/>
              <a:t>숫자 조정</a:t>
            </a:r>
            <a:r>
              <a:rPr kumimoji="1" lang="en-US" altLang="ko-KR" dirty="0"/>
              <a:t>(1~20</a:t>
            </a:r>
            <a:r>
              <a:rPr kumimoji="1" lang="ko-KR" altLang="en-US" dirty="0"/>
              <a:t>까지 </a:t>
            </a:r>
            <a:r>
              <a:rPr kumimoji="1" lang="ko-KR" altLang="en-US" dirty="0" err="1"/>
              <a:t>조정해봄</a:t>
            </a:r>
            <a:r>
              <a:rPr kumimoji="1" lang="en-US" altLang="ko-KR" dirty="0"/>
              <a:t>),</a:t>
            </a:r>
          </a:p>
          <a:p>
            <a:r>
              <a:rPr kumimoji="1" lang="en-US" altLang="ko-KR" dirty="0"/>
              <a:t>Learning Scheduler </a:t>
            </a:r>
            <a:r>
              <a:rPr kumimoji="1" lang="ko-KR" altLang="en-US" dirty="0"/>
              <a:t>조정</a:t>
            </a:r>
            <a:r>
              <a:rPr kumimoji="1" lang="en-US" altLang="ko-KR" dirty="0"/>
              <a:t>(plateau, step, cosine, cyclic </a:t>
            </a:r>
            <a:r>
              <a:rPr kumimoji="1" lang="ko-KR" altLang="en-US" dirty="0"/>
              <a:t>등</a:t>
            </a:r>
            <a:r>
              <a:rPr kumimoji="1" lang="en-US" altLang="ko-KR" dirty="0"/>
              <a:t>), </a:t>
            </a:r>
          </a:p>
          <a:p>
            <a:r>
              <a:rPr kumimoji="1" lang="en-US" altLang="ko-KR" dirty="0"/>
              <a:t>Learning Rate </a:t>
            </a:r>
            <a:r>
              <a:rPr kumimoji="1" lang="ko-KR" altLang="en-US" dirty="0"/>
              <a:t>조정</a:t>
            </a:r>
            <a:r>
              <a:rPr kumimoji="1" lang="en-US" altLang="ko-KR" dirty="0"/>
              <a:t>, patience </a:t>
            </a:r>
            <a:r>
              <a:rPr kumimoji="1" lang="ko-KR" altLang="en-US" dirty="0"/>
              <a:t>조정 등을 진행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추가적으로 </a:t>
            </a:r>
            <a:r>
              <a:rPr kumimoji="1" lang="en-US" altLang="ko-KR" dirty="0"/>
              <a:t>Self-Attention layer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구현</a:t>
            </a:r>
            <a:r>
              <a:rPr kumimoji="1" lang="en-US" altLang="ko-KR" dirty="0"/>
              <a:t>, </a:t>
            </a:r>
          </a:p>
          <a:p>
            <a:r>
              <a:rPr kumimoji="1" lang="ko-KR" altLang="en-US" dirty="0"/>
              <a:t>이를 도입한 모델을 적용시켜보았으나 성능은 좋지 않음</a:t>
            </a:r>
            <a:r>
              <a:rPr kumimoji="1" lang="en-US" altLang="ko-KR" dirty="0"/>
              <a:t>. (4~16 heads</a:t>
            </a:r>
            <a:r>
              <a:rPr kumimoji="1" lang="ko-KR" altLang="en-US" dirty="0"/>
              <a:t>까지 실험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/>
              <a:t>(Large Dataset</a:t>
            </a:r>
            <a:r>
              <a:rPr kumimoji="1" lang="ko-KR" altLang="en-US" dirty="0"/>
              <a:t>이 아니고 이미 </a:t>
            </a:r>
            <a:r>
              <a:rPr kumimoji="1" lang="en-US" altLang="ko-KR" dirty="0"/>
              <a:t>GAT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Attention</a:t>
            </a:r>
            <a:r>
              <a:rPr kumimoji="1" lang="ko-KR" altLang="en-US" dirty="0"/>
              <a:t>이 </a:t>
            </a:r>
            <a:r>
              <a:rPr kumimoji="1" lang="ko-KR" altLang="en-US" dirty="0" err="1"/>
              <a:t>들어가있기</a:t>
            </a:r>
            <a:r>
              <a:rPr kumimoji="1" lang="ko-KR" altLang="en-US" dirty="0"/>
              <a:t> 때문에 성능향상이 이뤄지지 않았다 생각</a:t>
            </a:r>
            <a:r>
              <a:rPr kumimoji="1" lang="en-US" altLang="ko-KR" dirty="0"/>
              <a:t>.)</a:t>
            </a:r>
            <a:r>
              <a:rPr kumimoji="1" lang="ko-KR" altLang="en-US" dirty="0"/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BB65B41-E244-69DE-CD02-4A337D655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529" y="43543"/>
            <a:ext cx="5575471" cy="677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32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1C014F23-6358-FE4C-4B4D-D311A4C321B6}"/>
              </a:ext>
            </a:extLst>
          </p:cNvPr>
          <p:cNvSpPr txBox="1">
            <a:spLocks/>
          </p:cNvSpPr>
          <p:nvPr/>
        </p:nvSpPr>
        <p:spPr>
          <a:xfrm>
            <a:off x="1607244" y="-317661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5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dirty="0">
                <a:latin typeface="MalgunGothic"/>
              </a:rPr>
              <a:t>Result. &amp;. Future plan?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83D2AA-5C1F-0DC5-7B74-4D40839F23C9}"/>
              </a:ext>
            </a:extLst>
          </p:cNvPr>
          <p:cNvSpPr txBox="1"/>
          <p:nvPr/>
        </p:nvSpPr>
        <p:spPr>
          <a:xfrm>
            <a:off x="950258" y="1537467"/>
            <a:ext cx="4840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[Baseline Result]</a:t>
            </a:r>
          </a:p>
          <a:p>
            <a:r>
              <a:rPr kumimoji="1" lang="en-US" altLang="ko-KR" dirty="0"/>
              <a:t>Public: </a:t>
            </a:r>
            <a:r>
              <a:rPr lang="en-US" altLang="ko-KR" b="0" i="0" dirty="0">
                <a:solidFill>
                  <a:srgbClr val="485465"/>
                </a:solidFill>
                <a:effectLst/>
                <a:latin typeface="Roboto" panose="02000000000000000000" pitchFamily="2" charset="0"/>
              </a:rPr>
              <a:t>29.2514796747 (196</a:t>
            </a:r>
            <a:r>
              <a:rPr lang="ko-KR" altLang="en-US" b="0" i="0" dirty="0">
                <a:solidFill>
                  <a:srgbClr val="485465"/>
                </a:solidFill>
                <a:effectLst/>
                <a:latin typeface="Roboto" panose="02000000000000000000" pitchFamily="2" charset="0"/>
              </a:rPr>
              <a:t>등</a:t>
            </a:r>
            <a:r>
              <a:rPr lang="en-US" altLang="ko-KR" b="0" i="0" dirty="0">
                <a:solidFill>
                  <a:srgbClr val="485465"/>
                </a:solidFill>
                <a:effectLst/>
                <a:latin typeface="Roboto" panose="02000000000000000000" pitchFamily="2" charset="0"/>
              </a:rPr>
              <a:t>; </a:t>
            </a:r>
            <a:r>
              <a:rPr lang="ko-KR" altLang="en-US" b="0" i="0" dirty="0">
                <a:solidFill>
                  <a:srgbClr val="485465"/>
                </a:solidFill>
                <a:effectLst/>
                <a:latin typeface="Roboto" panose="02000000000000000000" pitchFamily="2" charset="0"/>
              </a:rPr>
              <a:t>상위 </a:t>
            </a:r>
            <a:r>
              <a:rPr lang="en-US" altLang="ko-KR" b="0" i="0" dirty="0">
                <a:solidFill>
                  <a:srgbClr val="485465"/>
                </a:solidFill>
                <a:effectLst/>
                <a:latin typeface="Roboto" panose="02000000000000000000" pitchFamily="2" charset="0"/>
              </a:rPr>
              <a:t>25.6%)</a:t>
            </a:r>
            <a:endParaRPr kumimoji="1" lang="en-US" altLang="ko-KR" dirty="0"/>
          </a:p>
          <a:p>
            <a:r>
              <a:rPr kumimoji="1" lang="en-US" altLang="ko-KR" dirty="0"/>
              <a:t>Private: </a:t>
            </a:r>
            <a:r>
              <a:rPr lang="en-US" altLang="ko-KR" b="0" i="0" dirty="0">
                <a:solidFill>
                  <a:srgbClr val="485465"/>
                </a:solidFill>
                <a:effectLst/>
                <a:latin typeface="Roboto" panose="02000000000000000000" pitchFamily="2" charset="0"/>
              </a:rPr>
              <a:t>29.2514796747 (185</a:t>
            </a:r>
            <a:r>
              <a:rPr lang="ko-KR" altLang="en-US" b="0" i="0" dirty="0">
                <a:solidFill>
                  <a:srgbClr val="485465"/>
                </a:solidFill>
                <a:effectLst/>
                <a:latin typeface="Roboto" panose="02000000000000000000" pitchFamily="2" charset="0"/>
              </a:rPr>
              <a:t>등</a:t>
            </a:r>
            <a:r>
              <a:rPr lang="en-US" altLang="ko-KR" b="0" i="0" dirty="0">
                <a:solidFill>
                  <a:srgbClr val="485465"/>
                </a:solidFill>
                <a:effectLst/>
                <a:latin typeface="Roboto" panose="02000000000000000000" pitchFamily="2" charset="0"/>
              </a:rPr>
              <a:t>; </a:t>
            </a:r>
            <a:r>
              <a:rPr lang="ko-KR" altLang="en-US" b="0" i="0" dirty="0">
                <a:solidFill>
                  <a:srgbClr val="485465"/>
                </a:solidFill>
                <a:effectLst/>
                <a:latin typeface="Roboto" panose="02000000000000000000" pitchFamily="2" charset="0"/>
              </a:rPr>
              <a:t>상위 </a:t>
            </a:r>
            <a:r>
              <a:rPr lang="en-US" altLang="ko-KR" b="0" i="0" dirty="0">
                <a:solidFill>
                  <a:srgbClr val="485465"/>
                </a:solidFill>
                <a:effectLst/>
                <a:latin typeface="Roboto" panose="02000000000000000000" pitchFamily="2" charset="0"/>
              </a:rPr>
              <a:t>24.2%)</a:t>
            </a:r>
            <a:endParaRPr kumimoji="1" lang="ko-KR" altLang="en-US" dirty="0"/>
          </a:p>
        </p:txBody>
      </p:sp>
      <p:sp>
        <p:nvSpPr>
          <p:cNvPr id="4" name="줄무늬가 있는 오른쪽 화살표[S] 3">
            <a:extLst>
              <a:ext uri="{FF2B5EF4-FFF2-40B4-BE49-F238E27FC236}">
                <a16:creationId xmlns:a16="http://schemas.microsoft.com/office/drawing/2014/main" id="{E59C371C-7FA5-7DE0-2BD8-66227E88D943}"/>
              </a:ext>
            </a:extLst>
          </p:cNvPr>
          <p:cNvSpPr/>
          <p:nvPr/>
        </p:nvSpPr>
        <p:spPr>
          <a:xfrm>
            <a:off x="5844988" y="1844355"/>
            <a:ext cx="558937" cy="616442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CE1FD0-0F0C-5F7D-B7CA-684176B0C118}"/>
              </a:ext>
            </a:extLst>
          </p:cNvPr>
          <p:cNvSpPr txBox="1"/>
          <p:nvPr/>
        </p:nvSpPr>
        <p:spPr>
          <a:xfrm>
            <a:off x="6786623" y="1550879"/>
            <a:ext cx="4840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[Final Result]</a:t>
            </a:r>
          </a:p>
          <a:p>
            <a:r>
              <a:rPr kumimoji="1" lang="en-US" altLang="ko-KR" dirty="0"/>
              <a:t>Public: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28.0652174141 (63</a:t>
            </a:r>
            <a:r>
              <a:rPr lang="ko-KR" altLang="en-US" dirty="0">
                <a:solidFill>
                  <a:srgbClr val="FF0000"/>
                </a:solidFill>
                <a:latin typeface="Roboto" panose="02000000000000000000" pitchFamily="2" charset="0"/>
              </a:rPr>
              <a:t>등</a:t>
            </a:r>
            <a:r>
              <a:rPr lang="en-US" altLang="ko-KR" dirty="0">
                <a:solidFill>
                  <a:srgbClr val="FF0000"/>
                </a:solidFill>
                <a:latin typeface="Roboto" panose="02000000000000000000" pitchFamily="2" charset="0"/>
              </a:rPr>
              <a:t>; </a:t>
            </a:r>
            <a:r>
              <a:rPr lang="ko-KR" altLang="en-US" dirty="0">
                <a:solidFill>
                  <a:srgbClr val="FF0000"/>
                </a:solidFill>
                <a:latin typeface="Roboto" panose="02000000000000000000" pitchFamily="2" charset="0"/>
              </a:rPr>
              <a:t>상위 </a:t>
            </a:r>
            <a:r>
              <a:rPr lang="en-US" altLang="ko-KR" dirty="0">
                <a:solidFill>
                  <a:srgbClr val="FF0000"/>
                </a:solidFill>
                <a:latin typeface="Roboto" panose="02000000000000000000" pitchFamily="2" charset="0"/>
              </a:rPr>
              <a:t>8.24%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)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r>
              <a:rPr kumimoji="1" lang="en-US" altLang="ko-KR" dirty="0"/>
              <a:t>Private: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28.215407363 (50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등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;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상위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6.54%)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CFE4F3-B1DB-57FE-EC91-F1B1733C659A}"/>
              </a:ext>
            </a:extLst>
          </p:cNvPr>
          <p:cNvSpPr txBox="1"/>
          <p:nvPr/>
        </p:nvSpPr>
        <p:spPr>
          <a:xfrm>
            <a:off x="944450" y="3096491"/>
            <a:ext cx="103030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Future plan: </a:t>
            </a:r>
            <a:r>
              <a:rPr kumimoji="1" lang="ko-KR" altLang="en-US" dirty="0"/>
              <a:t>이번에는 단순히 </a:t>
            </a:r>
            <a:r>
              <a:rPr kumimoji="1" lang="en-US" altLang="ko-KR" dirty="0"/>
              <a:t>Convolution </a:t>
            </a:r>
            <a:r>
              <a:rPr kumimoji="1" lang="ko-KR" altLang="en-US" dirty="0"/>
              <a:t>관련 </a:t>
            </a:r>
            <a:r>
              <a:rPr kumimoji="1" lang="en-US" altLang="ko-KR" dirty="0"/>
              <a:t>layer</a:t>
            </a:r>
            <a:r>
              <a:rPr kumimoji="1" lang="ko-KR" altLang="en-US" dirty="0"/>
              <a:t>만 사용해봤지만</a:t>
            </a:r>
            <a:endParaRPr kumimoji="1" lang="en-US" altLang="ko-KR" dirty="0"/>
          </a:p>
          <a:p>
            <a:r>
              <a:rPr kumimoji="1" lang="ko-KR" altLang="en-US" dirty="0"/>
              <a:t>추가조사과정에서 </a:t>
            </a:r>
            <a:r>
              <a:rPr kumimoji="1" lang="en-US" altLang="ko-KR" dirty="0" err="1"/>
              <a:t>ChemBerTa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발견했고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이를 </a:t>
            </a:r>
            <a:r>
              <a:rPr kumimoji="1" lang="ko-KR" altLang="en-US" dirty="0" err="1"/>
              <a:t>직접구현해</a:t>
            </a:r>
            <a:r>
              <a:rPr kumimoji="1" lang="ko-KR" altLang="en-US" dirty="0"/>
              <a:t> 적용해볼 것이다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(</a:t>
            </a:r>
            <a:r>
              <a:rPr kumimoji="1" lang="ko-KR" altLang="en-US" dirty="0"/>
              <a:t>시간관계상 </a:t>
            </a:r>
            <a:r>
              <a:rPr kumimoji="1" lang="ko-KR" altLang="en-US" dirty="0" err="1"/>
              <a:t>구현중에</a:t>
            </a:r>
            <a:r>
              <a:rPr kumimoji="1" lang="ko-KR" altLang="en-US" dirty="0"/>
              <a:t> 있었기 때문</a:t>
            </a:r>
            <a:r>
              <a:rPr kumimoji="1" lang="en-US" altLang="ko-KR" dirty="0"/>
              <a:t>.)</a:t>
            </a:r>
            <a:r>
              <a:rPr kumimoji="1" lang="ko-KR" altLang="en-US" dirty="0"/>
              <a:t> </a:t>
            </a:r>
            <a:r>
              <a:rPr kumimoji="1" lang="en-US" altLang="ko-KR" dirty="0"/>
              <a:t> </a:t>
            </a:r>
          </a:p>
          <a:p>
            <a:r>
              <a:rPr kumimoji="1" lang="ko-KR" altLang="en-US" dirty="0"/>
              <a:t>추가적으로 </a:t>
            </a:r>
            <a:r>
              <a:rPr kumimoji="1" lang="en-US" altLang="ko-KR" dirty="0"/>
              <a:t>Ensemble</a:t>
            </a:r>
            <a:r>
              <a:rPr kumimoji="1" lang="ko-KR" altLang="en-US" dirty="0"/>
              <a:t>을 적용할 것</a:t>
            </a:r>
            <a:r>
              <a:rPr kumimoji="1" lang="en-US" altLang="ko-KR" dirty="0"/>
              <a:t>.(</a:t>
            </a:r>
            <a:r>
              <a:rPr kumimoji="1" lang="ko-KR" altLang="en-US" dirty="0"/>
              <a:t>모델의 구조특성이 다를수록 좋은 결과를 내는 특성이기에 현재 제출한 모델과</a:t>
            </a:r>
            <a:r>
              <a:rPr kumimoji="1" lang="en-US" altLang="ko-KR" dirty="0"/>
              <a:t> transformer BERT-based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ChemBerTa</a:t>
            </a:r>
            <a:r>
              <a:rPr kumimoji="1" lang="en-US" altLang="ko-KR" dirty="0"/>
              <a:t> </a:t>
            </a:r>
            <a:r>
              <a:rPr kumimoji="1" lang="ko-KR" altLang="en-US" dirty="0"/>
              <a:t>두 가지를 합쳐 </a:t>
            </a:r>
            <a:r>
              <a:rPr kumimoji="1" lang="en-US" altLang="ko-KR" dirty="0"/>
              <a:t>Ensemble</a:t>
            </a:r>
            <a:r>
              <a:rPr kumimoji="1" lang="ko-KR" altLang="en-US" dirty="0"/>
              <a:t>모델로 다시 시도해볼  것</a:t>
            </a:r>
            <a:r>
              <a:rPr kumimoji="1" lang="en-US" altLang="ko-KR" dirty="0"/>
              <a:t>.)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추가적으로 이번에 </a:t>
            </a:r>
            <a:r>
              <a:rPr kumimoji="1" lang="en-US" altLang="ko-KR" dirty="0"/>
              <a:t>MSE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처음 다루는 즉</a:t>
            </a:r>
            <a:r>
              <a:rPr kumimoji="1" lang="en-US" altLang="ko-KR" dirty="0"/>
              <a:t>, Regression task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제대로 다뤄보는 기회는 </a:t>
            </a:r>
            <a:endParaRPr kumimoji="1" lang="en-US" altLang="ko-KR" dirty="0"/>
          </a:p>
          <a:p>
            <a:r>
              <a:rPr kumimoji="1" lang="ko-KR" altLang="en-US" dirty="0"/>
              <a:t>이번이 처음이었기에 매우 새롭고 신기했던 경험이었다 생각합니다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6707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EC742-DCC7-3984-6F95-1FFFF9A0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Thank you.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79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4">
            <a:extLst>
              <a:ext uri="{FF2B5EF4-FFF2-40B4-BE49-F238E27FC236}">
                <a16:creationId xmlns:a16="http://schemas.microsoft.com/office/drawing/2014/main" id="{D30DAEC9-1C4F-2AF8-D57C-6287E377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C014F23-6358-FE4C-4B4D-D311A4C321B6}"/>
              </a:ext>
            </a:extLst>
          </p:cNvPr>
          <p:cNvSpPr txBox="1">
            <a:spLocks/>
          </p:cNvSpPr>
          <p:nvPr/>
        </p:nvSpPr>
        <p:spPr>
          <a:xfrm>
            <a:off x="1607244" y="-404170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5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dirty="0">
                <a:latin typeface="MalgunGothic"/>
              </a:rPr>
              <a:t>EDA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A19995-F88D-A747-6147-6E5342B51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484" y="3105973"/>
            <a:ext cx="5454849" cy="26921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995C6F-9567-0B03-F9F1-717D37A766A5}"/>
              </a:ext>
            </a:extLst>
          </p:cNvPr>
          <p:cNvSpPr txBox="1"/>
          <p:nvPr/>
        </p:nvSpPr>
        <p:spPr>
          <a:xfrm>
            <a:off x="1030665" y="1013579"/>
            <a:ext cx="400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Data </a:t>
            </a:r>
            <a:r>
              <a:rPr kumimoji="1" lang="ko-KR" altLang="en-US" dirty="0"/>
              <a:t>정보</a:t>
            </a:r>
            <a:r>
              <a:rPr kumimoji="1" lang="en-US" altLang="ko-KR" dirty="0"/>
              <a:t>:</a:t>
            </a:r>
            <a:endParaRPr kumimoji="1"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C9D7263-A7AA-F79E-92F2-E698CC64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665" y="1382911"/>
            <a:ext cx="6719846" cy="1389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489250-7CD8-D944-F3EB-AB8549994491}"/>
              </a:ext>
            </a:extLst>
          </p:cNvPr>
          <p:cNvSpPr txBox="1"/>
          <p:nvPr/>
        </p:nvSpPr>
        <p:spPr>
          <a:xfrm>
            <a:off x="1030665" y="3059668"/>
            <a:ext cx="40078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먼저 </a:t>
            </a:r>
            <a:r>
              <a:rPr kumimoji="1" lang="en-US" altLang="ko-KR" dirty="0"/>
              <a:t>Dataset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MLM, HLM 2</a:t>
            </a:r>
            <a:r>
              <a:rPr kumimoji="1" lang="ko-KR" altLang="en-US" dirty="0"/>
              <a:t>가지 이므로</a:t>
            </a:r>
            <a:r>
              <a:rPr kumimoji="1" lang="en-US" altLang="ko-KR" dirty="0"/>
              <a:t> </a:t>
            </a:r>
            <a:r>
              <a:rPr kumimoji="1" lang="ko-KR" altLang="en-US" dirty="0"/>
              <a:t>이와 관련하여 두 데이터의 </a:t>
            </a:r>
            <a:r>
              <a:rPr kumimoji="1" lang="en-US" altLang="ko-KR" dirty="0"/>
              <a:t>Correlation</a:t>
            </a:r>
            <a:r>
              <a:rPr kumimoji="1" lang="ko-KR" altLang="en-US" dirty="0"/>
              <a:t>을 알아 내기위해 </a:t>
            </a:r>
            <a:r>
              <a:rPr kumimoji="1" lang="en-US" altLang="ko-KR" dirty="0"/>
              <a:t>Distribution</a:t>
            </a:r>
            <a:r>
              <a:rPr kumimoji="1" lang="ko-KR" altLang="en-US" dirty="0"/>
              <a:t>을 뽑은 사진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알 수 있는 사실</a:t>
            </a:r>
            <a:r>
              <a:rPr kumimoji="1" lang="en-US" altLang="ko-KR" dirty="0"/>
              <a:t>: MLM</a:t>
            </a:r>
            <a:r>
              <a:rPr kumimoji="1" lang="ko-KR" altLang="en-US" dirty="0"/>
              <a:t>보다 </a:t>
            </a:r>
            <a:r>
              <a:rPr kumimoji="1" lang="en-US" altLang="ko-KR" dirty="0"/>
              <a:t>HLM</a:t>
            </a:r>
            <a:r>
              <a:rPr kumimoji="1" lang="ko-KR" altLang="en-US" dirty="0"/>
              <a:t>평균값이 더 크다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MLM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0</a:t>
            </a:r>
            <a:r>
              <a:rPr kumimoji="1" lang="ko-KR" altLang="en-US" dirty="0"/>
              <a:t>근처에 분포가 모여 </a:t>
            </a:r>
            <a:r>
              <a:rPr kumimoji="1" lang="en-US" altLang="ko-KR" dirty="0"/>
              <a:t>0</a:t>
            </a:r>
            <a:r>
              <a:rPr kumimoji="1" lang="ko-KR" altLang="en-US" dirty="0"/>
              <a:t>주위의 가중치가 커질 것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860819-1C44-4F63-1C10-C0688BC5D2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8067" y="995750"/>
            <a:ext cx="3313266" cy="200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65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4">
            <a:extLst>
              <a:ext uri="{FF2B5EF4-FFF2-40B4-BE49-F238E27FC236}">
                <a16:creationId xmlns:a16="http://schemas.microsoft.com/office/drawing/2014/main" id="{D30DAEC9-1C4F-2AF8-D57C-6287E377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C014F23-6358-FE4C-4B4D-D311A4C321B6}"/>
              </a:ext>
            </a:extLst>
          </p:cNvPr>
          <p:cNvSpPr txBox="1">
            <a:spLocks/>
          </p:cNvSpPr>
          <p:nvPr/>
        </p:nvSpPr>
        <p:spPr>
          <a:xfrm>
            <a:off x="1607244" y="-404170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5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dirty="0">
                <a:latin typeface="MalgunGothic"/>
              </a:rPr>
              <a:t>EDA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995C6F-9567-0B03-F9F1-717D37A766A5}"/>
              </a:ext>
            </a:extLst>
          </p:cNvPr>
          <p:cNvSpPr txBox="1"/>
          <p:nvPr/>
        </p:nvSpPr>
        <p:spPr>
          <a:xfrm>
            <a:off x="1030665" y="1013579"/>
            <a:ext cx="718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tgt</a:t>
            </a:r>
            <a:r>
              <a:rPr kumimoji="1" lang="en-US" altLang="ko-KR" dirty="0"/>
              <a:t>, SMILES(</a:t>
            </a:r>
            <a:r>
              <a:rPr kumimoji="1" lang="ko-KR" altLang="en-US" dirty="0"/>
              <a:t>분자구조</a:t>
            </a:r>
            <a:r>
              <a:rPr kumimoji="1" lang="en-US" altLang="ko-KR" dirty="0"/>
              <a:t>) </a:t>
            </a:r>
            <a:r>
              <a:rPr kumimoji="1" lang="ko-KR" altLang="en-US" dirty="0"/>
              <a:t>이외 </a:t>
            </a:r>
            <a:r>
              <a:rPr kumimoji="1" lang="en-US" altLang="ko-KR" dirty="0"/>
              <a:t>Data </a:t>
            </a:r>
            <a:r>
              <a:rPr kumimoji="1" lang="ko-KR" altLang="en-US" dirty="0"/>
              <a:t>정보에 대한 </a:t>
            </a:r>
            <a:r>
              <a:rPr kumimoji="1" lang="en-US" altLang="ko-KR" dirty="0"/>
              <a:t>Distribution:</a:t>
            </a:r>
            <a:endParaRPr kumimoji="1"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8DB35CA-AAA6-2D73-AB90-F14121E4D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665" y="1477914"/>
            <a:ext cx="6423471" cy="427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5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4">
            <a:extLst>
              <a:ext uri="{FF2B5EF4-FFF2-40B4-BE49-F238E27FC236}">
                <a16:creationId xmlns:a16="http://schemas.microsoft.com/office/drawing/2014/main" id="{D30DAEC9-1C4F-2AF8-D57C-6287E377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C014F23-6358-FE4C-4B4D-D311A4C321B6}"/>
              </a:ext>
            </a:extLst>
          </p:cNvPr>
          <p:cNvSpPr txBox="1">
            <a:spLocks/>
          </p:cNvSpPr>
          <p:nvPr/>
        </p:nvSpPr>
        <p:spPr>
          <a:xfrm>
            <a:off x="1607244" y="-404170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5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dirty="0">
                <a:latin typeface="MalgunGothic"/>
              </a:rPr>
              <a:t>EDA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995C6F-9567-0B03-F9F1-717D37A766A5}"/>
              </a:ext>
            </a:extLst>
          </p:cNvPr>
          <p:cNvSpPr txBox="1"/>
          <p:nvPr/>
        </p:nvSpPr>
        <p:spPr>
          <a:xfrm>
            <a:off x="1030665" y="1013579"/>
            <a:ext cx="4556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tgt</a:t>
            </a:r>
            <a:r>
              <a:rPr kumimoji="1" lang="en-US" altLang="ko-KR" dirty="0"/>
              <a:t>, SMILES(</a:t>
            </a:r>
            <a:r>
              <a:rPr kumimoji="1" lang="ko-KR" altLang="en-US" dirty="0"/>
              <a:t>분자구조</a:t>
            </a:r>
            <a:r>
              <a:rPr kumimoji="1" lang="en-US" altLang="ko-KR" dirty="0"/>
              <a:t>) </a:t>
            </a:r>
            <a:r>
              <a:rPr kumimoji="1" lang="ko-KR" altLang="en-US" dirty="0"/>
              <a:t>이외 </a:t>
            </a:r>
            <a:r>
              <a:rPr kumimoji="1" lang="en-US" altLang="ko-KR" dirty="0"/>
              <a:t>Data </a:t>
            </a:r>
            <a:r>
              <a:rPr kumimoji="1" lang="ko-KR" altLang="en-US" dirty="0"/>
              <a:t>정보</a:t>
            </a:r>
            <a:r>
              <a:rPr kumimoji="1" lang="en-US" altLang="ko-KR" dirty="0"/>
              <a:t> </a:t>
            </a:r>
            <a:r>
              <a:rPr kumimoji="1" lang="ko-KR" altLang="en-US" dirty="0"/>
              <a:t>분석</a:t>
            </a:r>
            <a:r>
              <a:rPr kumimoji="1" lang="en-US" altLang="ko-KR" dirty="0"/>
              <a:t>: </a:t>
            </a:r>
            <a:r>
              <a:rPr kumimoji="1" lang="en-US" altLang="ko-KR" dirty="0" err="1"/>
              <a:t>AlogP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logD</a:t>
            </a:r>
            <a:r>
              <a:rPr kumimoji="1" lang="ko-KR" altLang="en-US" dirty="0"/>
              <a:t>가 </a:t>
            </a:r>
            <a:endParaRPr kumimoji="1" lang="en-US" altLang="ko-KR" dirty="0"/>
          </a:p>
          <a:p>
            <a:r>
              <a:rPr kumimoji="1" lang="ko-KR" altLang="en-US" dirty="0"/>
              <a:t>거의 선형에 가까운 </a:t>
            </a:r>
            <a:r>
              <a:rPr kumimoji="1" lang="en-US" altLang="ko-KR" dirty="0"/>
              <a:t>Correlation</a:t>
            </a:r>
            <a:r>
              <a:rPr kumimoji="1" lang="ko-KR" altLang="en-US" dirty="0"/>
              <a:t>을 가짐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41A2A06-404C-1173-D223-97249FEFD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278" y="0"/>
            <a:ext cx="6604722" cy="6858000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FB9A393C-72A6-D6E0-2C10-C99C241CC933}"/>
              </a:ext>
            </a:extLst>
          </p:cNvPr>
          <p:cNvSpPr txBox="1">
            <a:spLocks/>
          </p:cNvSpPr>
          <p:nvPr/>
        </p:nvSpPr>
        <p:spPr>
          <a:xfrm>
            <a:off x="565328" y="-270431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5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dirty="0">
                <a:latin typeface="MalgunGothic"/>
              </a:rPr>
              <a:t>EDA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7021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1C014F23-6358-FE4C-4B4D-D311A4C321B6}"/>
              </a:ext>
            </a:extLst>
          </p:cNvPr>
          <p:cNvSpPr txBox="1">
            <a:spLocks/>
          </p:cNvSpPr>
          <p:nvPr/>
        </p:nvSpPr>
        <p:spPr>
          <a:xfrm>
            <a:off x="4464744" y="-358450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5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dirty="0">
                <a:latin typeface="MalgunGothic"/>
              </a:rPr>
              <a:t>Baseline code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267923-3124-AF67-4343-72E51E1AD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1548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88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4">
            <a:extLst>
              <a:ext uri="{FF2B5EF4-FFF2-40B4-BE49-F238E27FC236}">
                <a16:creationId xmlns:a16="http://schemas.microsoft.com/office/drawing/2014/main" id="{D30DAEC9-1C4F-2AF8-D57C-6287E377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C014F23-6358-FE4C-4B4D-D311A4C321B6}"/>
              </a:ext>
            </a:extLst>
          </p:cNvPr>
          <p:cNvSpPr txBox="1">
            <a:spLocks/>
          </p:cNvSpPr>
          <p:nvPr/>
        </p:nvSpPr>
        <p:spPr>
          <a:xfrm>
            <a:off x="1607244" y="-404170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5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dirty="0">
                <a:latin typeface="MalgunGothic"/>
              </a:rPr>
              <a:t>Valid Result</a:t>
            </a:r>
            <a:endParaRPr kumimoji="1"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2900AD3-CB0F-F485-6A1F-AE59E857BF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658" r="3711"/>
          <a:stretch/>
        </p:blipFill>
        <p:spPr>
          <a:xfrm>
            <a:off x="3782291" y="931858"/>
            <a:ext cx="2069869" cy="395437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E1D2E93-B0FF-FF6D-C1CF-9480BB58FF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390"/>
          <a:stretch/>
        </p:blipFill>
        <p:spPr>
          <a:xfrm>
            <a:off x="936812" y="931858"/>
            <a:ext cx="2845479" cy="39543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FA1719B-57AF-42B1-BA2D-0EC87BB7DB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058" t="-369" r="90" b="369"/>
          <a:stretch/>
        </p:blipFill>
        <p:spPr>
          <a:xfrm>
            <a:off x="8701795" y="922612"/>
            <a:ext cx="2553393" cy="50127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95ED7B5-99F3-AEBB-58EC-993BF0DD9B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7148"/>
          <a:stretch/>
        </p:blipFill>
        <p:spPr>
          <a:xfrm>
            <a:off x="6296401" y="940171"/>
            <a:ext cx="2553393" cy="501277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16B972-D6D8-5DA9-1F85-6C7D42EB4A73}"/>
              </a:ext>
            </a:extLst>
          </p:cNvPr>
          <p:cNvSpPr/>
          <p:nvPr/>
        </p:nvSpPr>
        <p:spPr>
          <a:xfrm>
            <a:off x="936812" y="3724102"/>
            <a:ext cx="4915348" cy="606829"/>
          </a:xfrm>
          <a:prstGeom prst="rect">
            <a:avLst/>
          </a:prstGeom>
          <a:solidFill>
            <a:srgbClr val="96A3C6">
              <a:alpha val="2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5027E3-4292-0E0F-694C-15023B96BBF1}"/>
              </a:ext>
            </a:extLst>
          </p:cNvPr>
          <p:cNvSpPr/>
          <p:nvPr/>
        </p:nvSpPr>
        <p:spPr>
          <a:xfrm>
            <a:off x="6313026" y="5353964"/>
            <a:ext cx="4958787" cy="60682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2D361F-0DD4-F8A7-2545-49EAC00A4539}"/>
              </a:ext>
            </a:extLst>
          </p:cNvPr>
          <p:cNvSpPr txBox="1"/>
          <p:nvPr/>
        </p:nvSpPr>
        <p:spPr>
          <a:xfrm>
            <a:off x="-11734" y="3724102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baseline</a:t>
            </a:r>
            <a:endParaRPr kumimoji="1"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F4444D-D7AC-7D20-EE11-520071E1CD75}"/>
              </a:ext>
            </a:extLst>
          </p:cNvPr>
          <p:cNvSpPr txBox="1"/>
          <p:nvPr/>
        </p:nvSpPr>
        <p:spPr>
          <a:xfrm>
            <a:off x="11288438" y="5525993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best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005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1C014F23-6358-FE4C-4B4D-D311A4C321B6}"/>
              </a:ext>
            </a:extLst>
          </p:cNvPr>
          <p:cNvSpPr txBox="1">
            <a:spLocks/>
          </p:cNvSpPr>
          <p:nvPr/>
        </p:nvSpPr>
        <p:spPr>
          <a:xfrm>
            <a:off x="1424364" y="-335590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5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dirty="0">
                <a:latin typeface="MalgunGothic"/>
              </a:rPr>
              <a:t>How to increase?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83D2AA-5C1F-0DC5-7B74-4D40839F23C9}"/>
              </a:ext>
            </a:extLst>
          </p:cNvPr>
          <p:cNvSpPr txBox="1"/>
          <p:nvPr/>
        </p:nvSpPr>
        <p:spPr>
          <a:xfrm>
            <a:off x="1028700" y="1051345"/>
            <a:ext cx="791518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Used </a:t>
            </a:r>
            <a:r>
              <a:rPr kumimoji="1" lang="en-US" altLang="ko-KR" dirty="0" err="1"/>
              <a:t>techiques</a:t>
            </a:r>
            <a:endParaRPr kumimoji="1" lang="en-US" altLang="ko-KR" dirty="0"/>
          </a:p>
          <a:p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en-US" altLang="ko-KR" dirty="0"/>
              <a:t>Change Optimization Algorithm </a:t>
            </a:r>
          </a:p>
          <a:p>
            <a:r>
              <a:rPr kumimoji="1" lang="en-US" altLang="ko-KR" dirty="0"/>
              <a:t>(</a:t>
            </a:r>
            <a:r>
              <a:rPr kumimoji="1" lang="en-US" altLang="ko-KR" dirty="0" err="1"/>
              <a:t>NAdam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/>
              <a:t>Reason: </a:t>
            </a:r>
            <a:r>
              <a:rPr kumimoji="1" lang="en-US" altLang="ko-KR" dirty="0" err="1"/>
              <a:t>AdamW</a:t>
            </a:r>
            <a:r>
              <a:rPr kumimoji="1" lang="ko-KR" altLang="en-US" dirty="0"/>
              <a:t>의 경우</a:t>
            </a:r>
            <a:r>
              <a:rPr kumimoji="1" lang="en-US" altLang="ko-KR" dirty="0"/>
              <a:t>, L2 Regularization</a:t>
            </a:r>
            <a:r>
              <a:rPr kumimoji="1" lang="ko-KR" altLang="en-US" dirty="0"/>
              <a:t>을 이용해 </a:t>
            </a:r>
            <a:r>
              <a:rPr kumimoji="1" lang="en-US" altLang="ko-KR" dirty="0"/>
              <a:t>w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b</a:t>
            </a:r>
            <a:r>
              <a:rPr kumimoji="1" lang="ko-KR" altLang="en-US" dirty="0"/>
              <a:t>모두에 </a:t>
            </a:r>
            <a:r>
              <a:rPr kumimoji="1" lang="ko-KR" altLang="en-US" dirty="0" err="1"/>
              <a:t>적용하는것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다만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이미 </a:t>
            </a:r>
            <a:r>
              <a:rPr kumimoji="1" lang="en-US" altLang="ko-KR" dirty="0"/>
              <a:t>Dropout Normalization</a:t>
            </a:r>
            <a:r>
              <a:rPr kumimoji="1" lang="ko-KR" altLang="en-US" dirty="0"/>
              <a:t>등으로 </a:t>
            </a:r>
            <a:r>
              <a:rPr kumimoji="1" lang="en-US" altLang="ko-KR" dirty="0"/>
              <a:t>dataset</a:t>
            </a:r>
            <a:r>
              <a:rPr kumimoji="1" lang="ko-KR" altLang="en-US" dirty="0"/>
              <a:t>이 적은 이 경우</a:t>
            </a:r>
            <a:r>
              <a:rPr kumimoji="1" lang="en-US" altLang="ko-KR" dirty="0"/>
              <a:t>, </a:t>
            </a:r>
          </a:p>
          <a:p>
            <a:r>
              <a:rPr kumimoji="1" lang="ko-KR" altLang="en-US" dirty="0"/>
              <a:t>모멘텀으로 속도를 더 빠르게 하는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Nadam</a:t>
            </a:r>
            <a:r>
              <a:rPr kumimoji="1" lang="ko-KR" altLang="en-US" dirty="0"/>
              <a:t>이 더 적합할 것이라 생각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(</a:t>
            </a:r>
            <a:r>
              <a:rPr kumimoji="1" lang="en-US" altLang="ko-KR" dirty="0" err="1"/>
              <a:t>AdamW</a:t>
            </a:r>
            <a:r>
              <a:rPr kumimoji="1" lang="en-US" altLang="ko-KR" dirty="0"/>
              <a:t> </a:t>
            </a:r>
            <a:r>
              <a:rPr kumimoji="1" lang="en-US" altLang="ko-KR" dirty="0">
                <a:sym typeface="Wingdings" pitchFamily="2" charset="2"/>
              </a:rPr>
              <a:t> </a:t>
            </a:r>
            <a:r>
              <a:rPr kumimoji="1" lang="en-US" altLang="ko-KR" dirty="0" err="1">
                <a:sym typeface="Wingdings" pitchFamily="2" charset="2"/>
              </a:rPr>
              <a:t>Adamax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 err="1"/>
              <a:t>학습률</a:t>
            </a:r>
            <a:r>
              <a:rPr kumimoji="1" lang="ko-KR" altLang="en-US" dirty="0"/>
              <a:t> 스케일링 및 이동평균과 </a:t>
            </a:r>
            <a:r>
              <a:rPr kumimoji="1" lang="en-US" altLang="ko-KR" dirty="0"/>
              <a:t>Adam</a:t>
            </a:r>
            <a:r>
              <a:rPr kumimoji="1" lang="ko-KR" altLang="en-US" dirty="0"/>
              <a:t>보다 뛰어난 </a:t>
            </a:r>
            <a:r>
              <a:rPr kumimoji="1" lang="en-US" altLang="ko-KR" dirty="0"/>
              <a:t>Stability</a:t>
            </a:r>
            <a:r>
              <a:rPr kumimoji="1" lang="ko-KR" altLang="en-US" dirty="0"/>
              <a:t>로 </a:t>
            </a:r>
            <a:endParaRPr kumimoji="1" lang="en-US" altLang="ko-KR" dirty="0"/>
          </a:p>
          <a:p>
            <a:r>
              <a:rPr kumimoji="1" lang="en-US" altLang="ko-KR" dirty="0"/>
              <a:t>RNN</a:t>
            </a:r>
            <a:r>
              <a:rPr kumimoji="1" lang="ko-KR" altLang="en-US" dirty="0"/>
              <a:t>등에 유리한 </a:t>
            </a:r>
            <a:r>
              <a:rPr kumimoji="1" lang="en-US" altLang="ko-KR" dirty="0" err="1"/>
              <a:t>Adamax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최종적으로 사용하기로 결정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410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1C014F23-6358-FE4C-4B4D-D311A4C321B6}"/>
              </a:ext>
            </a:extLst>
          </p:cNvPr>
          <p:cNvSpPr txBox="1">
            <a:spLocks/>
          </p:cNvSpPr>
          <p:nvPr/>
        </p:nvSpPr>
        <p:spPr>
          <a:xfrm>
            <a:off x="1424364" y="-335590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5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dirty="0">
                <a:latin typeface="MalgunGothic"/>
              </a:rPr>
              <a:t>How to increase?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83D2AA-5C1F-0DC5-7B74-4D40839F23C9}"/>
              </a:ext>
            </a:extLst>
          </p:cNvPr>
          <p:cNvSpPr txBox="1"/>
          <p:nvPr/>
        </p:nvSpPr>
        <p:spPr>
          <a:xfrm>
            <a:off x="1028700" y="1051344"/>
            <a:ext cx="95783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Used </a:t>
            </a:r>
            <a:r>
              <a:rPr kumimoji="1" lang="en-US" altLang="ko-KR" dirty="0" err="1"/>
              <a:t>techiques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2. </a:t>
            </a:r>
            <a:r>
              <a:rPr kumimoji="1" lang="en-US" altLang="ko-KR" dirty="0" err="1"/>
              <a:t>Pytorch</a:t>
            </a:r>
            <a:r>
              <a:rPr kumimoji="1" lang="ko-KR" altLang="en-US" dirty="0"/>
              <a:t>라는 </a:t>
            </a:r>
            <a:r>
              <a:rPr kumimoji="1" lang="en-US" altLang="ko-KR" dirty="0"/>
              <a:t>Deep Learning Framework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추가적으로 </a:t>
            </a:r>
            <a:r>
              <a:rPr kumimoji="1" lang="en-US" altLang="ko-KR" dirty="0"/>
              <a:t>torch</a:t>
            </a:r>
            <a:r>
              <a:rPr kumimoji="1" lang="ko-KR" altLang="en-US" dirty="0"/>
              <a:t>의 </a:t>
            </a:r>
            <a:r>
              <a:rPr kumimoji="1" lang="en-US" altLang="ko-KR" dirty="0" err="1"/>
              <a:t>geometric.nn</a:t>
            </a:r>
            <a:r>
              <a:rPr kumimoji="1" lang="en-US" altLang="ko-KR" dirty="0"/>
              <a:t> </a:t>
            </a:r>
            <a:r>
              <a:rPr kumimoji="1" lang="ko-KR" altLang="en-US" dirty="0"/>
              <a:t>내부의 </a:t>
            </a:r>
            <a:r>
              <a:rPr kumimoji="1" lang="en-US" altLang="ko-KR" dirty="0"/>
              <a:t>layer</a:t>
            </a:r>
            <a:r>
              <a:rPr kumimoji="1" lang="ko-KR" altLang="en-US" dirty="0"/>
              <a:t>들을 사용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이때 다양한 </a:t>
            </a:r>
            <a:r>
              <a:rPr kumimoji="1" lang="en-US" altLang="ko-KR" dirty="0"/>
              <a:t>layer</a:t>
            </a:r>
            <a:r>
              <a:rPr kumimoji="1" lang="ko-KR" altLang="en-US" dirty="0"/>
              <a:t>들 중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가지로 후보군을 좁히고 아래와 같은 가설을 세움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27EC6-7213-5FDA-9D86-F2AB8109C21B}"/>
              </a:ext>
            </a:extLst>
          </p:cNvPr>
          <p:cNvSpPr txBox="1"/>
          <p:nvPr/>
        </p:nvSpPr>
        <p:spPr>
          <a:xfrm>
            <a:off x="1028700" y="3051364"/>
            <a:ext cx="10134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b="0" dirty="0" err="1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GCNConv</a:t>
            </a:r>
            <a:r>
              <a:rPr lang="en" altLang="ko-KR" sz="14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400" b="0" dirty="0" err="1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GraphConv</a:t>
            </a:r>
            <a:r>
              <a:rPr lang="en" altLang="ko-KR" sz="14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ko-KR" altLang="en-US" sz="14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가장 간단한 </a:t>
            </a:r>
            <a:r>
              <a:rPr lang="en" altLang="ko-KR" sz="14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geometric conv</a:t>
            </a:r>
          </a:p>
          <a:p>
            <a:r>
              <a:rPr lang="en" altLang="ko-KR" sz="1400" b="0" dirty="0" err="1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GATConv</a:t>
            </a:r>
            <a:r>
              <a:rPr lang="en" altLang="ko-KR" sz="14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: Graph Attention Networks(GAT)</a:t>
            </a:r>
            <a:r>
              <a:rPr lang="ko-KR" altLang="en-US" sz="14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에서 사용</a:t>
            </a:r>
          </a:p>
          <a:p>
            <a:r>
              <a:rPr lang="en" altLang="ko-KR" sz="1400" b="0" dirty="0" err="1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SAGEConv</a:t>
            </a:r>
            <a:r>
              <a:rPr lang="en" altLang="ko-KR" sz="14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ko-KR" altLang="en-US" sz="1400" b="0" dirty="0" err="1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인접노드의</a:t>
            </a:r>
            <a:r>
              <a:rPr lang="ko-KR" altLang="en-US" sz="14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 특징집계</a:t>
            </a:r>
          </a:p>
          <a:p>
            <a:r>
              <a:rPr lang="en" altLang="ko-KR" sz="1400" b="0" dirty="0" err="1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GENConv</a:t>
            </a:r>
            <a:r>
              <a:rPr lang="en" altLang="ko-KR" sz="14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ko-KR" altLang="en-US" sz="14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그래프 </a:t>
            </a:r>
            <a:r>
              <a:rPr lang="ko-KR" altLang="en-US" sz="1400" b="0" dirty="0" err="1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엣지정보</a:t>
            </a:r>
            <a:r>
              <a:rPr lang="ko-KR" altLang="en-US" sz="14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 집계</a:t>
            </a:r>
          </a:p>
          <a:p>
            <a:r>
              <a:rPr lang="en" altLang="ko-KR" sz="1400" b="0" dirty="0" err="1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ChebConv</a:t>
            </a:r>
            <a:r>
              <a:rPr lang="en" altLang="ko-KR" sz="14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ko-KR" altLang="en-US" sz="14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고도로 </a:t>
            </a:r>
            <a:r>
              <a:rPr lang="ko-KR" altLang="en-US" sz="1400" b="0" dirty="0" err="1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비선형적인</a:t>
            </a:r>
            <a:r>
              <a:rPr lang="ko-KR" altLang="en-US" sz="14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4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convolution</a:t>
            </a:r>
          </a:p>
          <a:p>
            <a:endParaRPr lang="en" altLang="ko-KR" sz="1400" b="0" dirty="0">
              <a:solidFill>
                <a:schemeClr val="tx2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4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Model Architecture </a:t>
            </a:r>
            <a:r>
              <a:rPr lang="ko-KR" altLang="en-US" sz="14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구성방식</a:t>
            </a:r>
          </a:p>
          <a:p>
            <a:r>
              <a:rPr lang="en" altLang="ko-KR" sz="1400" b="0" dirty="0" err="1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GATConv</a:t>
            </a:r>
            <a:r>
              <a:rPr lang="ko-KR" altLang="en-US" sz="1400" b="0" dirty="0" err="1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를</a:t>
            </a:r>
            <a:r>
              <a:rPr lang="ko-KR" altLang="en-US" sz="14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 통한 </a:t>
            </a:r>
            <a:r>
              <a:rPr lang="en" altLang="ko-KR" sz="14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Attention</a:t>
            </a:r>
            <a:r>
              <a:rPr lang="ko-KR" altLang="en-US" sz="14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학습진행 각각의 세부사항을 학습</a:t>
            </a:r>
            <a:r>
              <a:rPr lang="en-US" altLang="ko-KR" sz="14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.</a:t>
            </a:r>
            <a:endParaRPr lang="ko-KR" altLang="en-US" sz="1400" b="0" dirty="0">
              <a:solidFill>
                <a:schemeClr val="tx2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400" b="0" dirty="0" err="1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SAGEConv</a:t>
            </a:r>
            <a:r>
              <a:rPr lang="en" altLang="ko-KR" sz="14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400" b="0" dirty="0" err="1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GENConv</a:t>
            </a:r>
            <a:r>
              <a:rPr lang="ko-KR" altLang="en-US" sz="14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는 그래프의 세부적부분으로 </a:t>
            </a:r>
            <a:r>
              <a:rPr lang="en" altLang="ko-KR" sz="14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edge</a:t>
            </a:r>
            <a:r>
              <a:rPr lang="ko-KR" altLang="en-US" sz="14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와 </a:t>
            </a:r>
            <a:r>
              <a:rPr lang="en" altLang="ko-KR" sz="14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node</a:t>
            </a:r>
            <a:r>
              <a:rPr lang="ko-KR" altLang="en-US" sz="14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에 대해 모델이 학습</a:t>
            </a:r>
            <a:r>
              <a:rPr lang="en-US" altLang="ko-KR" sz="14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, </a:t>
            </a:r>
            <a:endParaRPr lang="ko-KR" altLang="en-US" sz="1400" b="0" dirty="0">
              <a:solidFill>
                <a:schemeClr val="tx2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4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Attention</a:t>
            </a:r>
            <a:r>
              <a:rPr lang="ko-KR" altLang="en-US" sz="14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이 집중 </a:t>
            </a:r>
            <a:r>
              <a:rPr lang="en" altLang="ko-KR" sz="14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node</a:t>
            </a:r>
            <a:r>
              <a:rPr lang="ko-KR" altLang="en-US" sz="14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와 </a:t>
            </a:r>
            <a:r>
              <a:rPr lang="en" altLang="ko-KR" sz="14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edge</a:t>
            </a:r>
            <a:r>
              <a:rPr lang="ko-KR" altLang="en-US" sz="14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에 </a:t>
            </a:r>
            <a:r>
              <a:rPr lang="ko-KR" altLang="en-US" sz="1400" b="0" dirty="0" err="1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집중하게함</a:t>
            </a:r>
            <a:r>
              <a:rPr lang="en-US" altLang="ko-KR" sz="14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.</a:t>
            </a:r>
            <a:endParaRPr lang="ko-KR" altLang="en-US" sz="1400" b="0" dirty="0">
              <a:solidFill>
                <a:schemeClr val="tx2"/>
              </a:solidFill>
              <a:effectLst/>
              <a:latin typeface="Menlo" panose="020B0609030804020204" pitchFamily="49" charset="0"/>
            </a:endParaRPr>
          </a:p>
          <a:p>
            <a:r>
              <a:rPr lang="ko-KR" altLang="en-US" sz="14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이를 </a:t>
            </a:r>
            <a:r>
              <a:rPr lang="en" altLang="ko-KR" sz="1400" b="0" dirty="0" err="1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ChebConv</a:t>
            </a:r>
            <a:r>
              <a:rPr lang="ko-KR" altLang="en-US" sz="1400" b="0" dirty="0" err="1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를</a:t>
            </a:r>
            <a:r>
              <a:rPr lang="ko-KR" altLang="en-US" sz="14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 통해 고도의 비선형성을 모델에 도입시킴</a:t>
            </a:r>
            <a:r>
              <a:rPr lang="en-US" altLang="ko-KR" sz="14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.</a:t>
            </a:r>
          </a:p>
          <a:p>
            <a:r>
              <a:rPr lang="ko-KR" altLang="en-US" sz="1400" dirty="0">
                <a:solidFill>
                  <a:schemeClr val="tx2"/>
                </a:solidFill>
                <a:latin typeface="Menlo" panose="020B0609030804020204" pitchFamily="49" charset="0"/>
              </a:rPr>
              <a:t>추가적으로 </a:t>
            </a:r>
            <a:r>
              <a:rPr lang="en-US" altLang="ko-KR" sz="1400" dirty="0" err="1">
                <a:solidFill>
                  <a:schemeClr val="tx2"/>
                </a:solidFill>
                <a:latin typeface="Menlo" panose="020B0609030804020204" pitchFamily="49" charset="0"/>
              </a:rPr>
              <a:t>relu</a:t>
            </a:r>
            <a:r>
              <a:rPr lang="ko-KR" altLang="en-US" sz="1400" dirty="0">
                <a:solidFill>
                  <a:schemeClr val="tx2"/>
                </a:solidFill>
                <a:latin typeface="Menlo" panose="020B0609030804020204" pitchFamily="49" charset="0"/>
              </a:rPr>
              <a:t>대신 </a:t>
            </a:r>
            <a:r>
              <a:rPr lang="en-US" altLang="ko-KR" sz="1400" dirty="0">
                <a:solidFill>
                  <a:schemeClr val="tx2"/>
                </a:solidFill>
                <a:latin typeface="Menlo" panose="020B0609030804020204" pitchFamily="49" charset="0"/>
              </a:rPr>
              <a:t>mish</a:t>
            </a:r>
            <a:r>
              <a:rPr lang="ko-KR" altLang="en-US" sz="1400" dirty="0" err="1">
                <a:solidFill>
                  <a:schemeClr val="tx2"/>
                </a:solidFill>
                <a:latin typeface="Menlo" panose="020B0609030804020204" pitchFamily="49" charset="0"/>
              </a:rPr>
              <a:t>를</a:t>
            </a:r>
            <a:r>
              <a:rPr lang="ko-KR" altLang="en-US" sz="1400" dirty="0">
                <a:solidFill>
                  <a:schemeClr val="tx2"/>
                </a:solidFill>
                <a:latin typeface="Menlo" panose="020B0609030804020204" pitchFamily="49" charset="0"/>
              </a:rPr>
              <a:t> 사용</a:t>
            </a:r>
            <a:r>
              <a:rPr lang="en-US" altLang="ko-KR" sz="1400" dirty="0">
                <a:solidFill>
                  <a:schemeClr val="tx2"/>
                </a:solidFill>
                <a:latin typeface="Menlo" panose="020B0609030804020204" pitchFamily="49" charset="0"/>
              </a:rPr>
              <a:t>, </a:t>
            </a:r>
            <a:r>
              <a:rPr lang="ko-KR" altLang="en-US" sz="1400" dirty="0">
                <a:solidFill>
                  <a:schemeClr val="tx2"/>
                </a:solidFill>
                <a:latin typeface="Menlo" panose="020B0609030804020204" pitchFamily="49" charset="0"/>
              </a:rPr>
              <a:t>비선형성 강화</a:t>
            </a:r>
            <a:r>
              <a:rPr lang="en-US" altLang="ko-KR" sz="1400" dirty="0">
                <a:solidFill>
                  <a:schemeClr val="tx2"/>
                </a:solidFill>
                <a:latin typeface="Menlo" panose="020B0609030804020204" pitchFamily="49" charset="0"/>
              </a:rPr>
              <a:t>.</a:t>
            </a:r>
            <a:endParaRPr lang="ko-KR" altLang="en-US" sz="1400" b="0" dirty="0">
              <a:solidFill>
                <a:schemeClr val="tx2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03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1C014F23-6358-FE4C-4B4D-D311A4C321B6}"/>
              </a:ext>
            </a:extLst>
          </p:cNvPr>
          <p:cNvSpPr txBox="1">
            <a:spLocks/>
          </p:cNvSpPr>
          <p:nvPr/>
        </p:nvSpPr>
        <p:spPr>
          <a:xfrm>
            <a:off x="1424364" y="-335590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5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dirty="0">
                <a:latin typeface="MalgunGothic"/>
              </a:rPr>
              <a:t>How to increase?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83D2AA-5C1F-0DC5-7B74-4D40839F23C9}"/>
              </a:ext>
            </a:extLst>
          </p:cNvPr>
          <p:cNvSpPr txBox="1"/>
          <p:nvPr/>
        </p:nvSpPr>
        <p:spPr>
          <a:xfrm>
            <a:off x="1028700" y="1051344"/>
            <a:ext cx="9578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Used </a:t>
            </a:r>
            <a:r>
              <a:rPr kumimoji="1" lang="en-US" altLang="ko-KR" dirty="0" err="1"/>
              <a:t>techiques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3. 2.</a:t>
            </a:r>
            <a:r>
              <a:rPr kumimoji="1" lang="ko-KR" altLang="en-US" dirty="0"/>
              <a:t>에서 세운 가설로는 한계가 존재</a:t>
            </a:r>
            <a:r>
              <a:rPr kumimoji="1" lang="en-US" altLang="ko-KR" dirty="0"/>
              <a:t>. (fully connected layer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늘려도 </a:t>
            </a:r>
            <a:r>
              <a:rPr kumimoji="1" lang="ko-KR" altLang="en-US" dirty="0" err="1"/>
              <a:t>마찬가지였었음</a:t>
            </a:r>
            <a:r>
              <a:rPr kumimoji="1" lang="en-US" altLang="ko-KR" dirty="0"/>
              <a:t>.)</a:t>
            </a:r>
            <a:r>
              <a:rPr kumimoji="1" lang="ko-KR" altLang="en-US" dirty="0"/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D26B470-8B36-01C3-70C0-99DE94BCD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960" y="1974675"/>
            <a:ext cx="6580894" cy="383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66002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AnalogousFromLightSeedLeftStep">
      <a:dk1>
        <a:srgbClr val="000000"/>
      </a:dk1>
      <a:lt1>
        <a:srgbClr val="FFFFFF"/>
      </a:lt1>
      <a:dk2>
        <a:srgbClr val="3E2441"/>
      </a:dk2>
      <a:lt2>
        <a:srgbClr val="E8E6E2"/>
      </a:lt2>
      <a:accent1>
        <a:srgbClr val="96A3C6"/>
      </a:accent1>
      <a:accent2>
        <a:srgbClr val="7FA7BA"/>
      </a:accent2>
      <a:accent3>
        <a:srgbClr val="82ACA8"/>
      </a:accent3>
      <a:accent4>
        <a:srgbClr val="77AE92"/>
      </a:accent4>
      <a:accent5>
        <a:srgbClr val="81AC84"/>
      </a:accent5>
      <a:accent6>
        <a:srgbClr val="8AAE77"/>
      </a:accent6>
      <a:hlink>
        <a:srgbClr val="908157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731</Words>
  <Application>Microsoft Macintosh PowerPoint</Application>
  <PresentationFormat>와이드스크린</PresentationFormat>
  <Paragraphs>126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맑은 고딕</vt:lpstr>
      <vt:lpstr>MalgunGothic</vt:lpstr>
      <vt:lpstr>Arial</vt:lpstr>
      <vt:lpstr>Menlo</vt:lpstr>
      <vt:lpstr>Roboto</vt:lpstr>
      <vt:lpstr>Trade Gothic Next Cond</vt:lpstr>
      <vt:lpstr>Trade Gothic Next Light</vt:lpstr>
      <vt:lpstr>LimelightVTI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임형찬</dc:creator>
  <cp:lastModifiedBy>임형찬</cp:lastModifiedBy>
  <cp:revision>19</cp:revision>
  <dcterms:created xsi:type="dcterms:W3CDTF">2023-10-09T21:52:17Z</dcterms:created>
  <dcterms:modified xsi:type="dcterms:W3CDTF">2023-11-02T08:28:20Z</dcterms:modified>
</cp:coreProperties>
</file>