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9"/>
  </p:notesMasterIdLst>
  <p:sldIdLst>
    <p:sldId id="402" r:id="rId2"/>
    <p:sldId id="404"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9144000" cy="5143500" type="screen16x9"/>
  <p:notesSz cx="6858000" cy="9144000"/>
  <p:embeddedFontLst>
    <p:embeddedFont>
      <p:font typeface="MS PGothic" panose="020B0600070205080204" pitchFamily="34" charset="-128"/>
      <p:regular r:id="rId50"/>
    </p:embeddedFont>
    <p:embeddedFont>
      <p:font typeface="Arial Narrow" panose="020B0606020202030204" pitchFamily="34" charset="0"/>
      <p:regular r:id="rId51"/>
      <p:bold r:id="rId52"/>
      <p:italic r:id="rId53"/>
      <p:boldItalic r:id="rId54"/>
    </p:embeddedFont>
    <p:embeddedFont>
      <p:font typeface="Bree Serif" panose="020B0604020202020204" charset="0"/>
      <p:regular r:id="rId55"/>
    </p:embeddedFont>
    <p:embeddedFont>
      <p:font typeface="Economica" panose="020B0604020202020204" charset="0"/>
      <p:regular r:id="rId56"/>
      <p:bold r:id="rId57"/>
      <p:italic r:id="rId58"/>
      <p:boldItalic r:id="rId59"/>
    </p:embeddedFont>
    <p:embeddedFont>
      <p:font typeface="Oswald" panose="00000500000000000000" pitchFamily="2" charset="0"/>
      <p:regular r:id="rId60"/>
      <p:bold r:id="rId61"/>
    </p:embeddedFont>
    <p:embeddedFont>
      <p:font typeface="Source Code Pro" panose="020B0509030403020204" pitchFamily="49"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78E046-6F68-4848-B6F5-11AE74B3F1C7}">
  <a:tblStyle styleId="{DF78E046-6F68-4848-B6F5-11AE74B3F1C7}" styleName="Table_0">
    <a:wholeTbl>
      <a:tcTxStyle b="off" i="off">
        <a:font>
          <a:latin typeface="Arial Narrow"/>
          <a:ea typeface="Arial Narrow"/>
          <a:cs typeface="Arial Narrow"/>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A226E69-268D-4F91-AE7C-E3529C5FB2B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42" autoAdjust="0"/>
  </p:normalViewPr>
  <p:slideViewPr>
    <p:cSldViewPr snapToGrid="0">
      <p:cViewPr varScale="1">
        <p:scale>
          <a:sx n="97" d="100"/>
          <a:sy n="97" d="100"/>
        </p:scale>
        <p:origin x="97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en.wikipedia.org/wiki/Bitwise_operation"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7AF244BF-5C19-B245-A4EA-C9C359EEFF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defTabSz="912813">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12813">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12813">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12813">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E3C2E8A-6E8C-426B-90FE-1A84F6F8E5C1}" type="slidenum">
              <a:rPr lang="en-US" altLang="en-US"/>
              <a:pPr>
                <a:spcBef>
                  <a:spcPct val="0"/>
                </a:spcBef>
              </a:pPr>
              <a:t>1</a:t>
            </a:fld>
            <a:endParaRPr lang="en-US" altLang="en-US"/>
          </a:p>
        </p:txBody>
      </p:sp>
      <p:sp>
        <p:nvSpPr>
          <p:cNvPr id="10243" name="Rectangle 2">
            <a:extLst>
              <a:ext uri="{FF2B5EF4-FFF2-40B4-BE49-F238E27FC236}">
                <a16:creationId xmlns:a16="http://schemas.microsoft.com/office/drawing/2014/main" id="{C849933B-FAFD-7132-405F-682BE109F1AF}"/>
              </a:ext>
            </a:extLst>
          </p:cNvPr>
          <p:cNvSpPr>
            <a:spLocks noChangeArrowheads="1" noTextEdit="1"/>
          </p:cNvSpPr>
          <p:nvPr>
            <p:ph type="sldImg"/>
          </p:nvPr>
        </p:nvSpPr>
        <p:spPr>
          <a:ln/>
        </p:spPr>
      </p:sp>
      <p:sp>
        <p:nvSpPr>
          <p:cNvPr id="10244" name="Rectangle 3">
            <a:extLst>
              <a:ext uri="{FF2B5EF4-FFF2-40B4-BE49-F238E27FC236}">
                <a16:creationId xmlns:a16="http://schemas.microsoft.com/office/drawing/2014/main" id="{395C1F63-5A9A-F896-A6AF-683D4315B6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d8294c99b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d8294c99b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On the server side,  a “server module” will be responsible for accepting file I/O requests from the clients and translating them to appropriate system calls that can then be normally handled by the OS as in a single system setting.</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Note that green in the figures indicate components whose code you’ll have to implement as part of the </a:t>
            </a:r>
            <a:r>
              <a:rPr lang="en-GB" dirty="0" err="1"/>
              <a:t>WatDFS</a:t>
            </a:r>
            <a:r>
              <a:rPr lang="en-GB" dirty="0"/>
              <a:t> Project.</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7d8294c99b_0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7d8294c99b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On the client side, what can we do?</a:t>
            </a:r>
            <a:endParaRPr/>
          </a:p>
          <a:p>
            <a:pPr marL="0" lvl="0" indent="0" algn="l" rtl="0">
              <a:spcBef>
                <a:spcPts val="0"/>
              </a:spcBef>
              <a:spcAft>
                <a:spcPts val="0"/>
              </a:spcAft>
              <a:buNone/>
            </a:pPr>
            <a:endParaRPr/>
          </a:p>
          <a:p>
            <a:pPr marL="0" lvl="0" indent="0" algn="l" rtl="0">
              <a:spcBef>
                <a:spcPts val="0"/>
              </a:spcBef>
              <a:spcAft>
                <a:spcPts val="0"/>
              </a:spcAft>
              <a:buNone/>
            </a:pPr>
            <a:r>
              <a:rPr lang="en-GB"/>
              <a:t>One idea is to modify the applications directly. On the left, we show an example where the earlier Python program is modified to use a hypothetical `ropen` method that can communicate to the server directly using the server’s IP address. SImilar modifications can be done to `cat` or the file explorer from our examples.</a:t>
            </a:r>
            <a:endParaRPr/>
          </a:p>
          <a:p>
            <a:pPr marL="0" lvl="0" indent="0" algn="l" rtl="0">
              <a:spcBef>
                <a:spcPts val="0"/>
              </a:spcBef>
              <a:spcAft>
                <a:spcPts val="0"/>
              </a:spcAft>
              <a:buNone/>
            </a:pPr>
            <a:endParaRPr/>
          </a:p>
          <a:p>
            <a:pPr marL="0" lvl="0" indent="0" algn="l" rtl="0">
              <a:spcBef>
                <a:spcPts val="0"/>
              </a:spcBef>
              <a:spcAft>
                <a:spcPts val="0"/>
              </a:spcAft>
              <a:buNone/>
            </a:pPr>
            <a:r>
              <a:rPr lang="en-GB"/>
              <a:t>Modifying the code would work. However, do we want to do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7d8294c99b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7d8294c99b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It’d not be ideal to have to go modify the code for all the applications that want to use a distributed file system. Apart from the effort in doing so, one would have to maintain 2 code paths, for dealing with direct file I/O and remote file I/O.</a:t>
            </a:r>
            <a:endParaRPr/>
          </a:p>
          <a:p>
            <a:pPr marL="0" lvl="0" indent="0" algn="l" rtl="0">
              <a:spcBef>
                <a:spcPts val="0"/>
              </a:spcBef>
              <a:spcAft>
                <a:spcPts val="0"/>
              </a:spcAft>
              <a:buNone/>
            </a:pPr>
            <a:endParaRPr/>
          </a:p>
          <a:p>
            <a:pPr marL="0" lvl="0" indent="0" algn="l" rtl="0">
              <a:spcBef>
                <a:spcPts val="0"/>
              </a:spcBef>
              <a:spcAft>
                <a:spcPts val="0"/>
              </a:spcAft>
              <a:buNone/>
            </a:pPr>
            <a:r>
              <a:rPr lang="en-GB"/>
              <a:t>What we want instead is “</a:t>
            </a:r>
            <a:r>
              <a:rPr lang="en-GB" b="1"/>
              <a:t>access transparency</a:t>
            </a:r>
            <a:r>
              <a:rPr lang="en-GB"/>
              <a:t>”, which means the applications should continue functioning the same way with the same code irrespective of whether the files are present on the same system or a remote one. How can we achieve this?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7d8294c99b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7d8294c99b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Instead of changing the applications directly, we can change the virtual file system module in the OS to handle both direct file I/O on the same system (as is already the case) and also remote I/O. How will this work?</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7d8294c99b_0_4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7d8294c99b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We’ll use the path-based mounting system we described earlier to enable the direct+remote I/O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GB"/>
              <a:t>As shown, we can </a:t>
            </a:r>
            <a:r>
              <a:rPr lang="en-GB" b="1"/>
              <a:t>mount</a:t>
            </a:r>
            <a:r>
              <a:rPr lang="en-GB"/>
              <a:t> a special path (`/remote` in the example) which will be handled by a custom client module written by us that sends any incoming file I/O to the remote server. All file operations not starting with `/remote` will be handled normally by the local file system.</a:t>
            </a:r>
            <a:endParaRPr/>
          </a:p>
          <a:p>
            <a:pPr marL="0" lvl="0" indent="0" algn="l" rtl="0">
              <a:spcBef>
                <a:spcPts val="0"/>
              </a:spcBef>
              <a:spcAft>
                <a:spcPts val="0"/>
              </a:spcAft>
              <a:buNone/>
            </a:pPr>
            <a:endParaRPr/>
          </a:p>
          <a:p>
            <a:pPr marL="0" lvl="0" indent="0" algn="l" rtl="0">
              <a:spcBef>
                <a:spcPts val="0"/>
              </a:spcBef>
              <a:spcAft>
                <a:spcPts val="0"/>
              </a:spcAft>
              <a:buNone/>
            </a:pPr>
            <a:r>
              <a:rPr lang="en-GB"/>
              <a:t>So we have a working design to implement a transparent distributed file system. Applications that need to access local files will perform use `/` paths as before, while for remote I/O, they will need to use the `/remote` paths. Everything else remains the same.</a:t>
            </a:r>
            <a:endParaRPr/>
          </a:p>
          <a:p>
            <a:pPr marL="0" lvl="0" indent="0" algn="l" rtl="0">
              <a:spcBef>
                <a:spcPts val="0"/>
              </a:spcBef>
              <a:spcAft>
                <a:spcPts val="0"/>
              </a:spcAft>
              <a:buNone/>
            </a:pPr>
            <a:endParaRPr/>
          </a:p>
          <a:p>
            <a:pPr marL="0" lvl="0" indent="0" algn="l" rtl="0">
              <a:spcBef>
                <a:spcPts val="0"/>
              </a:spcBef>
              <a:spcAft>
                <a:spcPts val="0"/>
              </a:spcAft>
              <a:buNone/>
            </a:pPr>
            <a:r>
              <a:rPr lang="en-GB"/>
              <a:t>But this design still has a weak point. What is 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7d8294c99b_0_5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7d8294c99b_0_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Remember what we discussed about the user space vs the kernel space. Because the client module code is the kernel space, any bug or crash could affect the stability and security of the OS itself. We especially don’t want to run arbitrary code written by students when testing the code on Marmoset.</a:t>
            </a:r>
            <a:endParaRPr/>
          </a:p>
          <a:p>
            <a:pPr marL="0" lvl="0" indent="0" algn="l" rtl="0">
              <a:spcBef>
                <a:spcPts val="0"/>
              </a:spcBef>
              <a:spcAft>
                <a:spcPts val="0"/>
              </a:spcAft>
              <a:buNone/>
            </a:pPr>
            <a:endParaRPr/>
          </a:p>
          <a:p>
            <a:pPr marL="0" lvl="0" indent="0" algn="l" rtl="0">
              <a:spcBef>
                <a:spcPts val="0"/>
              </a:spcBef>
              <a:spcAft>
                <a:spcPts val="0"/>
              </a:spcAft>
              <a:buNone/>
            </a:pPr>
            <a:r>
              <a:rPr lang="en-GB"/>
              <a:t>So what can we do?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7d8294c99b_0_5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7d8294c99b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client module needs to be in user space, where bugs or crashes will not be able to affect the OS. We do this by using an already available library called FUSE that is built exactly for building custom file systems such as WatDFS.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7d8294c99b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7d8294c99b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FUSE already provided a well tested kernel module that accepts the file I/O operations and sends them back to code running in user space, which then handles those operations.</a:t>
            </a:r>
            <a:endParaRPr dirty="0"/>
          </a:p>
          <a:p>
            <a:pPr marL="0" lvl="0" indent="0" algn="l" rtl="0">
              <a:spcBef>
                <a:spcPts val="0"/>
              </a:spcBef>
              <a:spcAft>
                <a:spcPts val="0"/>
              </a:spcAft>
              <a:buNone/>
            </a:pPr>
            <a:r>
              <a:rPr lang="en-GB" dirty="0"/>
              <a:t>Thus, we write our Client module in user space that performs the remote I/O calls.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To summarize:</a:t>
            </a:r>
            <a:endParaRPr dirty="0"/>
          </a:p>
          <a:p>
            <a:pPr marL="0" lvl="0" indent="0" algn="l" rtl="0">
              <a:spcBef>
                <a:spcPts val="0"/>
              </a:spcBef>
              <a:spcAft>
                <a:spcPts val="0"/>
              </a:spcAft>
              <a:buNone/>
            </a:pPr>
            <a:r>
              <a:rPr lang="en-GB" dirty="0"/>
              <a:t>* Applications will perform the same I/O calls as before (but will have to use the correct path if they want to perform remote I/O calls).</a:t>
            </a:r>
            <a:endParaRPr dirty="0"/>
          </a:p>
          <a:p>
            <a:pPr marL="0" lvl="0" indent="0" algn="l" rtl="0">
              <a:spcBef>
                <a:spcPts val="0"/>
              </a:spcBef>
              <a:spcAft>
                <a:spcPts val="0"/>
              </a:spcAft>
              <a:buNone/>
            </a:pPr>
            <a:r>
              <a:rPr lang="en-GB" dirty="0"/>
              <a:t>* </a:t>
            </a:r>
            <a:r>
              <a:rPr lang="en-GB" dirty="0">
                <a:solidFill>
                  <a:schemeClr val="dk1"/>
                </a:solidFill>
              </a:rPr>
              <a:t>A new path is mounted using FUSE that tells the VFS to redirect all remote file I/O operations to the FUSE kernel module.</a:t>
            </a:r>
            <a:endParaRPr dirty="0">
              <a:solidFill>
                <a:schemeClr val="dk1"/>
              </a:solidFill>
            </a:endParaRPr>
          </a:p>
          <a:p>
            <a:pPr marL="0" lvl="0" indent="0" algn="l" rtl="0">
              <a:spcBef>
                <a:spcPts val="0"/>
              </a:spcBef>
              <a:spcAft>
                <a:spcPts val="0"/>
              </a:spcAft>
              <a:buNone/>
            </a:pPr>
            <a:r>
              <a:rPr lang="en-GB" dirty="0">
                <a:solidFill>
                  <a:schemeClr val="dk1"/>
                </a:solidFill>
              </a:rPr>
              <a:t>* The FUSE kernel module simply forwards the operations to the </a:t>
            </a:r>
            <a:r>
              <a:rPr lang="en-GB" dirty="0" err="1">
                <a:solidFill>
                  <a:schemeClr val="dk1"/>
                </a:solidFill>
              </a:rPr>
              <a:t>userspace</a:t>
            </a:r>
            <a:r>
              <a:rPr lang="en-GB" dirty="0">
                <a:solidFill>
                  <a:schemeClr val="dk1"/>
                </a:solidFill>
              </a:rPr>
              <a:t> module.</a:t>
            </a:r>
            <a:endParaRPr dirty="0">
              <a:solidFill>
                <a:schemeClr val="dk1"/>
              </a:solidFill>
            </a:endParaRPr>
          </a:p>
          <a:p>
            <a:pPr marL="0" lvl="0" indent="0" algn="l" rtl="0">
              <a:spcBef>
                <a:spcPts val="0"/>
              </a:spcBef>
              <a:spcAft>
                <a:spcPts val="0"/>
              </a:spcAft>
              <a:buNone/>
            </a:pPr>
            <a:r>
              <a:rPr lang="en-GB" dirty="0">
                <a:solidFill>
                  <a:schemeClr val="dk1"/>
                </a:solidFill>
              </a:rPr>
              <a:t>* The </a:t>
            </a:r>
            <a:r>
              <a:rPr lang="en-GB" dirty="0" err="1">
                <a:solidFill>
                  <a:schemeClr val="dk1"/>
                </a:solidFill>
              </a:rPr>
              <a:t>userspace</a:t>
            </a:r>
            <a:r>
              <a:rPr lang="en-GB" dirty="0">
                <a:solidFill>
                  <a:schemeClr val="dk1"/>
                </a:solidFill>
              </a:rPr>
              <a:t> code (written as part of the Project) will translate the I/O operations into remote calls to the server and handle the responses.</a:t>
            </a:r>
            <a:endParaRPr dirty="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7d8294c99b_0_6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7d8294c99b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next and final design question is: how do the client and server modules communicate with each other? We need a common </a:t>
            </a:r>
            <a:r>
              <a:rPr lang="en-GB" b="1"/>
              <a:t>communication protocol</a:t>
            </a:r>
            <a:r>
              <a:rPr lang="en-GB"/>
              <a:t> that both the modules understand.</a:t>
            </a:r>
            <a:endParaRPr/>
          </a:p>
          <a:p>
            <a:pPr marL="0" lvl="0" indent="0" algn="l" rtl="0">
              <a:spcBef>
                <a:spcPts val="0"/>
              </a:spcBef>
              <a:spcAft>
                <a:spcPts val="0"/>
              </a:spcAft>
              <a:buNone/>
            </a:pPr>
            <a:endParaRPr/>
          </a:p>
          <a:p>
            <a:pPr marL="0" lvl="0" indent="0" algn="l" rtl="0">
              <a:spcBef>
                <a:spcPts val="0"/>
              </a:spcBef>
              <a:spcAft>
                <a:spcPts val="0"/>
              </a:spcAft>
              <a:buNone/>
            </a:pPr>
            <a:r>
              <a:rPr lang="en-GB"/>
              <a:t>There are a variety of techniques we can use. A few examples are HTTP, SOAP, and Telnet (look these up if you’re not familiar with any of these fascinating protocols). Any of these will work. We describe the protocol used in WatDFS in the next slide.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7d8294c99b_0_6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7d8294c99b_0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For WatDFS, we chose to use a custom Remote Procedure Call (RPC) protocol implemented in C++. Both the client and server module have RPC-specific code that allows the client and the server to exchange file I/O operations and their results.</a:t>
            </a:r>
            <a:endParaRPr/>
          </a:p>
          <a:p>
            <a:pPr marL="0" lvl="0" indent="0" algn="l" rtl="0">
              <a:spcBef>
                <a:spcPts val="0"/>
              </a:spcBef>
              <a:spcAft>
                <a:spcPts val="0"/>
              </a:spcAft>
              <a:buNone/>
            </a:pPr>
            <a:endParaRPr/>
          </a:p>
          <a:p>
            <a:pPr marL="0" lvl="0" indent="0" algn="l" rtl="0">
              <a:spcBef>
                <a:spcPts val="0"/>
              </a:spcBef>
              <a:spcAft>
                <a:spcPts val="0"/>
              </a:spcAft>
              <a:buNone/>
            </a:pPr>
            <a:r>
              <a:rPr lang="en-GB"/>
              <a:t>The spec and the example code shows how this RPC looks like and how to use it. We’ll also walk through the steps in the upcoming slides.</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D3C1404A-C067-181E-0C3A-51E189316D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defRPr sz="1200">
                <a:solidFill>
                  <a:schemeClr val="tx1"/>
                </a:solidFill>
                <a:latin typeface="Arial" panose="020B0604020202020204" pitchFamily="34" charset="0"/>
                <a:ea typeface="MS PGothic" panose="020B0600070205080204" pitchFamily="34" charset="-128"/>
              </a:defRPr>
            </a:lvl1pPr>
            <a:lvl2pPr marL="37931725" indent="-37474525" defTabSz="912813">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defTabSz="912813">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defTabSz="912813">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defTabSz="912813">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defTabSz="91281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defTabSz="91281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defTabSz="91281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defTabSz="912813"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554E8ED-5A0F-4A19-8B9F-7232E884ABF1}" type="slidenum">
              <a:rPr lang="en-US" altLang="en-US"/>
              <a:pPr>
                <a:spcBef>
                  <a:spcPct val="0"/>
                </a:spcBef>
              </a:pPr>
              <a:t>2</a:t>
            </a:fld>
            <a:endParaRPr lang="en-US" altLang="en-US"/>
          </a:p>
        </p:txBody>
      </p:sp>
      <p:sp>
        <p:nvSpPr>
          <p:cNvPr id="14339" name="Rectangle 2">
            <a:extLst>
              <a:ext uri="{FF2B5EF4-FFF2-40B4-BE49-F238E27FC236}">
                <a16:creationId xmlns:a16="http://schemas.microsoft.com/office/drawing/2014/main" id="{42FF19EA-BA08-505D-8675-E08CC332568C}"/>
              </a:ext>
            </a:extLst>
          </p:cNvPr>
          <p:cNvSpPr>
            <a:spLocks noGrp="1" noRot="1" noChangeAspect="1" noChangeArrowheads="1" noTextEdit="1"/>
          </p:cNvSpPr>
          <p:nvPr>
            <p:ph type="sldImg"/>
          </p:nvPr>
        </p:nvSpPr>
        <p:spPr>
          <a:xfrm>
            <a:off x="381000" y="685800"/>
            <a:ext cx="6096000" cy="3429000"/>
          </a:xfrm>
          <a:ln/>
        </p:spPr>
      </p:sp>
      <p:sp>
        <p:nvSpPr>
          <p:cNvPr id="198659" name="Rectangle 3">
            <a:extLst>
              <a:ext uri="{FF2B5EF4-FFF2-40B4-BE49-F238E27FC236}">
                <a16:creationId xmlns:a16="http://schemas.microsoft.com/office/drawing/2014/main" id="{81B57562-5EC3-D2F5-C030-031770C852D1}"/>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5782eecb87_0_1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5782eecb87_0_1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will next describe the 4 key components you’ll have to implement as part of the </a:t>
            </a:r>
            <a:r>
              <a:rPr lang="en-GB" dirty="0" err="1"/>
              <a:t>WatDFS</a:t>
            </a:r>
            <a:r>
              <a:rPr lang="en-GB" dirty="0"/>
              <a:t> Project 2.</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7d8294c99b_0_7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7d8294c99b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4 components are labelled in the figure. We’ll walk through them one by one next.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Do note the symmetry between the `</a:t>
            </a:r>
            <a:r>
              <a:rPr lang="en-GB" dirty="0" err="1"/>
              <a:t>getattr</a:t>
            </a:r>
            <a:r>
              <a:rPr lang="en-GB" dirty="0"/>
              <a:t>` system call made by the application on the extreme left and the system call made by the server request handler on the extreme right. This will be the same for all system calls in A2. Keep this diagram in mind when implementing A1 and especially when debugging your code as it will help you understand what to expect at different sections of your code vs what your logs are actually showing. </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7d8294c99b_0_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6" name="Google Shape;626;g7d8294c99b_0_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first </a:t>
            </a:r>
            <a:r>
              <a:rPr lang="en-GB">
                <a:solidFill>
                  <a:schemeClr val="dk1"/>
                </a:solidFill>
              </a:rPr>
              <a:t>component </a:t>
            </a:r>
            <a:r>
              <a:rPr lang="en-GB"/>
              <a:t>is the client module that handles the file I/O operations coming from the FUSE kernel module (indirectly from the applications, one of which is Marmoset). We have designed WatDFS such that a specific set of I/O system calls &lt;SC&gt; (listed in a previous slide) in Linux are translated to watdfs_cli_&lt;SC&gt;.</a:t>
            </a:r>
            <a:endParaRPr/>
          </a:p>
          <a:p>
            <a:pPr marL="0" lvl="0" indent="0" algn="l" rtl="0">
              <a:spcBef>
                <a:spcPts val="0"/>
              </a:spcBef>
              <a:spcAft>
                <a:spcPts val="0"/>
              </a:spcAft>
              <a:buNone/>
            </a:pPr>
            <a:endParaRPr/>
          </a:p>
          <a:p>
            <a:pPr marL="0" lvl="0" indent="0" algn="l" rtl="0">
              <a:spcBef>
                <a:spcPts val="0"/>
              </a:spcBef>
              <a:spcAft>
                <a:spcPts val="0"/>
              </a:spcAft>
              <a:buNone/>
            </a:pPr>
            <a:r>
              <a:rPr lang="en-GB"/>
              <a:t>The figure shows the example of a `getattr` system call which is used to get file attributes (or properties, such as size or modified timestamp). Everytime an application makes a remote `getattr` call (using the `/remote` path), the </a:t>
            </a:r>
            <a:r>
              <a:rPr lang="en-GB">
                <a:solidFill>
                  <a:schemeClr val="dk1"/>
                </a:solidFill>
              </a:rPr>
              <a:t>watdfs_cli_getattr function in WatDFS is called by FUSE. Similarly for the other system calls. Your task to finish implementing these different watdfs_cli_* functions.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7d8294c99b_0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7d8294c99b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second component is the RPC library that the client module uses to send the I/O operations to the server. The key function is the `rpcCall`. We will show how this is used in upcoming slides.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7d8294c99b_0_9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7d8294c99b_0_9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third </a:t>
            </a:r>
            <a:r>
              <a:rPr lang="en-GB">
                <a:solidFill>
                  <a:schemeClr val="dk1"/>
                </a:solidFill>
              </a:rPr>
              <a:t>component is the RPC library on the server side. You’ll need to define a set of valid RPC calls that the server can accept using `rpcRegister` and indicate what code to execute for each such remote call.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7d8294c99b_0_1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7d8294c99b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fourth and final component is the code that makes the actual system calls on the server for every incoming I/O operation.</a:t>
            </a: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5782eecb87_0_1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5782eecb87_0_1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Now let’s take a step by step look at how the code will need to be structured. We’ll continue to use the `getattr` system call as our example.</a:t>
            </a:r>
            <a:endParaRPr/>
          </a:p>
          <a:p>
            <a:pPr marL="0" lvl="0" indent="0" algn="l" rtl="0">
              <a:spcBef>
                <a:spcPts val="0"/>
              </a:spcBef>
              <a:spcAft>
                <a:spcPts val="0"/>
              </a:spcAft>
              <a:buNone/>
            </a:pPr>
            <a:endParaRPr/>
          </a:p>
          <a:p>
            <a:pPr marL="0" lvl="0" indent="0" algn="l" rtl="0">
              <a:spcBef>
                <a:spcPts val="0"/>
              </a:spcBef>
              <a:spcAft>
                <a:spcPts val="0"/>
              </a:spcAft>
              <a:buNone/>
            </a:pPr>
            <a:r>
              <a:rPr lang="en-GB"/>
              <a:t>Above, we show the `watdfs_cli_getattr` method to be implemented in the client module and corresponding the `stat` system call of Linux that needs to be executed on the server module.</a:t>
            </a:r>
            <a:endParaRPr/>
          </a:p>
          <a:p>
            <a:pPr marL="0" lvl="0" indent="0" algn="l" rtl="0">
              <a:spcBef>
                <a:spcPts val="0"/>
              </a:spcBef>
              <a:spcAft>
                <a:spcPts val="0"/>
              </a:spcAft>
              <a:buNone/>
            </a:pPr>
            <a:endParaRPr/>
          </a:p>
          <a:p>
            <a:pPr marL="0" lvl="0" indent="0" algn="l" rtl="0">
              <a:spcBef>
                <a:spcPts val="0"/>
              </a:spcBef>
              <a:spcAft>
                <a:spcPts val="0"/>
              </a:spcAft>
              <a:buNone/>
            </a:pPr>
            <a:r>
              <a:rPr lang="en-GB"/>
              <a:t>The `stat` system call writes its output to the statbuf parameter. To understand this structure, you’ll need to look at the man pages which show the internal variables of the struct. We have listed some of the important ones above.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5782eecb87_0_1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5782eecb87_0_1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Back to the first component in our architecture. Each of the watdfs_cli_* functions will have the same implementation steps:</a:t>
            </a:r>
            <a:endParaRPr/>
          </a:p>
          <a:p>
            <a:pPr marL="0" lvl="0" indent="0" algn="l" rtl="0">
              <a:spcBef>
                <a:spcPts val="0"/>
              </a:spcBef>
              <a:spcAft>
                <a:spcPts val="0"/>
              </a:spcAft>
              <a:buNone/>
            </a:pPr>
            <a:r>
              <a:rPr lang="en-GB"/>
              <a:t>1) Use the function parameters to setup the RPC call you want to make to the server.</a:t>
            </a:r>
            <a:endParaRPr/>
          </a:p>
          <a:p>
            <a:pPr marL="0" lvl="0" indent="0" algn="l" rtl="0">
              <a:spcBef>
                <a:spcPts val="0"/>
              </a:spcBef>
              <a:spcAft>
                <a:spcPts val="0"/>
              </a:spcAft>
              <a:buNone/>
            </a:pPr>
            <a:r>
              <a:rPr lang="en-GB"/>
              <a:t>2) Make the RPC call using `rpcCall`.</a:t>
            </a:r>
            <a:endParaRPr/>
          </a:p>
          <a:p>
            <a:pPr marL="0" lvl="0" indent="0" algn="l" rtl="0">
              <a:spcBef>
                <a:spcPts val="0"/>
              </a:spcBef>
              <a:spcAft>
                <a:spcPts val="0"/>
              </a:spcAft>
              <a:buNone/>
            </a:pPr>
            <a:r>
              <a:rPr lang="en-GB"/>
              <a:t>3) Process the output you got from the rpcCall. It is very important you write the correct error handling code. Finally, return the correct response from the function.</a:t>
            </a:r>
            <a:endParaRPr/>
          </a:p>
          <a:p>
            <a:pPr marL="0" lvl="0" indent="0" algn="l" rtl="0">
              <a:spcBef>
                <a:spcPts val="0"/>
              </a:spcBef>
              <a:spcAft>
                <a:spcPts val="0"/>
              </a:spcAft>
              <a:buNone/>
            </a:pPr>
            <a:endParaRPr/>
          </a:p>
          <a:p>
            <a:pPr marL="0" lvl="0" indent="0" algn="l" rtl="0">
              <a:spcBef>
                <a:spcPts val="0"/>
              </a:spcBef>
              <a:spcAft>
                <a:spcPts val="0"/>
              </a:spcAft>
              <a:buNone/>
            </a:pPr>
            <a:r>
              <a:rPr lang="en-GB">
                <a:solidFill>
                  <a:schemeClr val="dk1"/>
                </a:solidFill>
              </a:rPr>
              <a:t>We’ll discuss how to do these steps in the following slides.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53d735ecda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53d735ecda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The RPC library has a very specific way of setting up the remote call:</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First, allocate the appropriate amount of space to store all the arguments of the remote call (`args` above). For `getattr`, we will need to send 3 arguments: the file path (char array), the statbuf structure (binary array), and a return code (int, to indicate success or failure) (all described in Section 4 of the spec). Note that the RPC library accepts arguments in the form of `void *` pointers. It is important to provide the correct pointers.</a:t>
            </a:r>
            <a:endParaRPr>
              <a:solidFill>
                <a:schemeClr val="dk1"/>
              </a:solidFill>
            </a:endParaRPr>
          </a:p>
          <a:p>
            <a:pPr marL="0" lvl="0" indent="0" algn="l" rtl="0">
              <a:spcBef>
                <a:spcPts val="0"/>
              </a:spcBef>
              <a:spcAft>
                <a:spcPts val="0"/>
              </a:spcAft>
              <a:buClr>
                <a:srgbClr val="E91D63"/>
              </a:buClr>
              <a:buSzPts val="1100"/>
              <a:buFont typeface="Arial"/>
              <a:buNone/>
            </a:pPr>
            <a:endParaRPr>
              <a:solidFill>
                <a:srgbClr val="E91D63"/>
              </a:solidFill>
            </a:endParaRPr>
          </a:p>
          <a:p>
            <a:pPr marL="0" lvl="0" indent="0" algn="l" rtl="0">
              <a:spcBef>
                <a:spcPts val="0"/>
              </a:spcBef>
              <a:spcAft>
                <a:spcPts val="0"/>
              </a:spcAft>
              <a:buNone/>
            </a:pPr>
            <a:r>
              <a:rPr lang="en-GB"/>
              <a:t>Second, because the arguments all are of type `void *`, we will need another `arg_types` array that tells the RPC library the data type of the arguments you’re sending. And because there can be a variable number of arguments for different rpc calls, we always put an extra 0 as the last argument type to indicate the end of arguments. This is why the arg_types array’s length is 1 larger than ARG_COUNT. </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(continued...)</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53d735ecda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53d735ecda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Next is an important step: how to indicate the datatype of the 3 arguments. We use 4-byte `int`s for this purpose, where each byte has a special interpretation. The array at the bottom is showing the 4 bytes of arg_types[0] in binary form:</a:t>
            </a:r>
            <a:endParaRPr/>
          </a:p>
          <a:p>
            <a:pPr marL="0" lvl="0" indent="0" algn="l" rtl="0">
              <a:spcBef>
                <a:spcPts val="0"/>
              </a:spcBef>
              <a:spcAft>
                <a:spcPts val="0"/>
              </a:spcAft>
              <a:buNone/>
            </a:pPr>
            <a:endParaRPr/>
          </a:p>
          <a:p>
            <a:pPr marL="0" lvl="0" indent="0" algn="l" rtl="0">
              <a:spcBef>
                <a:spcPts val="0"/>
              </a:spcBef>
              <a:spcAft>
                <a:spcPts val="0"/>
              </a:spcAft>
              <a:buNone/>
            </a:pPr>
            <a:r>
              <a:rPr lang="en-GB"/>
              <a:t>1) The first 3 bits of the first byte (101xxxxx) tells whether the argument is an input, needs to be returned as an output, and whether the argument is an array, respectively. The rest of the bits are currently ignored. In our example, the first argument is an </a:t>
            </a:r>
            <a:r>
              <a:rPr lang="en-GB" b="1"/>
              <a:t>input</a:t>
            </a:r>
            <a:r>
              <a:rPr lang="en-GB"/>
              <a:t> of type </a:t>
            </a:r>
            <a:r>
              <a:rPr lang="en-GB" b="1"/>
              <a:t>array</a:t>
            </a:r>
            <a:r>
              <a:rPr lang="en-GB"/>
              <a:t>. So we set the </a:t>
            </a:r>
            <a:r>
              <a:rPr lang="en-GB" b="1"/>
              <a:t>first</a:t>
            </a:r>
            <a:r>
              <a:rPr lang="en-GB"/>
              <a:t> and the </a:t>
            </a:r>
            <a:r>
              <a:rPr lang="en-GB" b="1"/>
              <a:t>third</a:t>
            </a:r>
            <a:r>
              <a:rPr lang="en-GB"/>
              <a:t> bit using bit operations `(1 &lt;&lt; ARG_INPUT) | (1 &lt;&lt; ARG_ARRAY)`. The ARG_INPUT and  ARG_ARRAY constants are available in the `rpc.h` file in the provided code.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GB"/>
              <a:t>(continued...)</a:t>
            </a: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53d735ecda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5" name="Google Shape;885;g53d735ecda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2) The second byte (00000001) tells the data type of the argument, which is </a:t>
            </a:r>
            <a:r>
              <a:rPr lang="en-GB" b="1"/>
              <a:t>char</a:t>
            </a:r>
            <a:r>
              <a:rPr lang="en-GB"/>
              <a:t> in this case. We set the second byte by </a:t>
            </a:r>
            <a:r>
              <a:rPr lang="en-GB" b="1"/>
              <a:t>bit shifting</a:t>
            </a:r>
            <a:r>
              <a:rPr lang="en-GB"/>
              <a:t> the value of ARG_CHAR (which is 1 as given in rpc.h) by </a:t>
            </a:r>
            <a:r>
              <a:rPr lang="en-GB" b="1"/>
              <a:t>16 places</a:t>
            </a:r>
            <a:r>
              <a:rPr lang="en-GB"/>
              <a:t>.</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(continued...)</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53d735ecda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53d735ecda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3) If the argument is an array, the last 2 bytes are used to indicate the size of the array. If it’s not an array, the last 2 bytes are ignored. Above, the last 2 bytes are set by simply performing a bitwise OR of the length of the file path (`| pathlen` = 10 = 1010 for ‘/file.txt\0’) with the rest of the number. Note that pathlen is length of string + 1 to account for the `\0` at the end of C-style strings.</a:t>
            </a:r>
            <a:endParaRPr/>
          </a:p>
          <a:p>
            <a:pPr marL="0" lvl="0" indent="0" algn="l" rtl="0">
              <a:spcBef>
                <a:spcPts val="0"/>
              </a:spcBef>
              <a:spcAft>
                <a:spcPts val="0"/>
              </a:spcAft>
              <a:buNone/>
            </a:pPr>
            <a:r>
              <a:rPr lang="en-GB"/>
              <a:t>Thus we created arg_types[0]. We do the same for the remaining 2 arguments (next slide).</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(continued...)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53d735ecda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53d735ecda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final step is to set `</a:t>
            </a:r>
            <a:r>
              <a:rPr lang="en-GB" dirty="0" err="1"/>
              <a:t>args</a:t>
            </a:r>
            <a:r>
              <a:rPr lang="en-GB" dirty="0"/>
              <a:t>[0]` pointer to the correct argument. Here, `path` is first cast to `void *` (because all `</a:t>
            </a:r>
            <a:r>
              <a:rPr lang="en-GB" dirty="0" err="1"/>
              <a:t>args</a:t>
            </a:r>
            <a:r>
              <a:rPr lang="en-GB" dirty="0"/>
              <a:t>` are `void *` pointers) and then saved in `</a:t>
            </a:r>
            <a:r>
              <a:rPr lang="en-GB" dirty="0" err="1"/>
              <a:t>args</a:t>
            </a:r>
            <a:r>
              <a:rPr lang="en-GB" dirty="0"/>
              <a:t>[0]`.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solidFill>
                  <a:schemeClr val="dk1"/>
                </a:solidFill>
              </a:rPr>
              <a:t>If you are unfamiliar with bit operations, you should </a:t>
            </a:r>
            <a:r>
              <a:rPr lang="en-GB" u="sng" dirty="0">
                <a:solidFill>
                  <a:schemeClr val="hlink"/>
                </a:solidFill>
                <a:hlinkClick r:id="rId3"/>
              </a:rPr>
              <a:t>look them up</a:t>
            </a:r>
            <a:r>
              <a:rPr lang="en-GB" dirty="0">
                <a:solidFill>
                  <a:schemeClr val="dk1"/>
                </a:solidFill>
              </a:rPr>
              <a:t> to clearly understand how the full </a:t>
            </a:r>
            <a:r>
              <a:rPr lang="en-GB" dirty="0" err="1">
                <a:solidFill>
                  <a:schemeClr val="dk1"/>
                </a:solidFill>
              </a:rPr>
              <a:t>arg_type</a:t>
            </a:r>
            <a:r>
              <a:rPr lang="en-GB" dirty="0">
                <a:solidFill>
                  <a:schemeClr val="dk1"/>
                </a:solidFill>
              </a:rPr>
              <a:t> is being constructed above.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b="1" dirty="0">
                <a:solidFill>
                  <a:schemeClr val="dk1"/>
                </a:solidFill>
              </a:rPr>
              <a:t>Important note</a:t>
            </a:r>
            <a:r>
              <a:rPr lang="en-GB" dirty="0">
                <a:solidFill>
                  <a:schemeClr val="dk1"/>
                </a:solidFill>
              </a:rPr>
              <a:t>: Because the length of the array is limited to 2 bytes, one RPC call can only send or receive up to 65535 bytes (MAX_ARRAY_LEN in </a:t>
            </a:r>
            <a:r>
              <a:rPr lang="en-GB" dirty="0" err="1">
                <a:solidFill>
                  <a:schemeClr val="dk1"/>
                </a:solidFill>
              </a:rPr>
              <a:t>rpc.h</a:t>
            </a:r>
            <a:r>
              <a:rPr lang="en-GB" dirty="0">
                <a:solidFill>
                  <a:schemeClr val="dk1"/>
                </a:solidFill>
              </a:rPr>
              <a:t>). To read or write files larger than MAX_ARRAY_LEN, you’ll have to make multiple </a:t>
            </a:r>
            <a:r>
              <a:rPr lang="en-GB" dirty="0" err="1">
                <a:solidFill>
                  <a:schemeClr val="dk1"/>
                </a:solidFill>
              </a:rPr>
              <a:t>rpc</a:t>
            </a:r>
            <a:r>
              <a:rPr lang="en-GB" dirty="0">
                <a:solidFill>
                  <a:schemeClr val="dk1"/>
                </a:solidFill>
              </a:rPr>
              <a:t> calls. Handling this use case is part of A1 and A2 for file reads and writes.</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5782eecb87_0_1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5782eecb87_0_1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second argument in our example is the </a:t>
            </a:r>
            <a:r>
              <a:rPr lang="en-GB" dirty="0" err="1"/>
              <a:t>statbuf</a:t>
            </a:r>
            <a:r>
              <a:rPr lang="en-GB" dirty="0"/>
              <a:t> structure, which we treat as an output, because the `stat` system calls stores it’s output in this structure on the server and needs to be returned back to the client at the end of the RPC call. It is also a binary array as C++ structs can be treated as a sequence of binary bytes from the RPC library’s perspective. Note that in C++, binary arrays are represented by char arrays, hence this argument’s type becomes “output char array”. We thus set the </a:t>
            </a:r>
            <a:r>
              <a:rPr lang="en-GB" dirty="0" err="1"/>
              <a:t>arg_type</a:t>
            </a:r>
            <a:r>
              <a:rPr lang="en-GB" dirty="0"/>
              <a:t> using ARG_OUTPUT, ARG_ARRAY, and ARG_CHAR as shown above. The length of the array is the length of the </a:t>
            </a:r>
            <a:r>
              <a:rPr lang="en-GB" dirty="0" err="1"/>
              <a:t>statbuf</a:t>
            </a:r>
            <a:r>
              <a:rPr lang="en-GB" dirty="0"/>
              <a:t> struct, which is obtained by `</a:t>
            </a:r>
            <a:r>
              <a:rPr lang="en-GB" dirty="0" err="1"/>
              <a:t>sizeof</a:t>
            </a:r>
            <a:r>
              <a:rPr lang="en-GB" dirty="0"/>
              <a:t>(struct stat)`. </a:t>
            </a:r>
            <a:r>
              <a:rPr lang="en-GB" dirty="0" err="1"/>
              <a:t>args</a:t>
            </a:r>
            <a:r>
              <a:rPr lang="en-GB" dirty="0"/>
              <a:t>[1] is similarly set to </a:t>
            </a:r>
            <a:r>
              <a:rPr lang="en-GB" dirty="0" err="1"/>
              <a:t>statbuf</a:t>
            </a:r>
            <a:r>
              <a:rPr lang="en-GB"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The third argument is the return code, so an output of type int and no array. This is left as part of the Project.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Finally, the fourth `</a:t>
            </a:r>
            <a:r>
              <a:rPr lang="en-GB" dirty="0" err="1"/>
              <a:t>arg_types</a:t>
            </a:r>
            <a:r>
              <a:rPr lang="en-GB" dirty="0"/>
              <a:t>` is set to 0 to indicate end of arguments. Remember that there is no corresponding `</a:t>
            </a:r>
            <a:r>
              <a:rPr lang="en-GB" dirty="0" err="1"/>
              <a:t>args</a:t>
            </a:r>
            <a:r>
              <a:rPr lang="en-GB" dirty="0"/>
              <a:t>`.</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5782eecb87_0_16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5782eecb87_0_1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Once the `arg_types` and `args` are ready, you can make a `rpcCall`. The name of the call (“getattr” above) should match the string defined on the server (upcoming slides) and is something to check when debugging.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5782eecb87_0_1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5782eecb87_0_1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On the server, we have to define and “register” the corresponding “getattr” RPC call. We do this as shown above. Because this is a RPC definition and not a RPC call, there are some key differences than described on the client side.</a:t>
            </a:r>
            <a:endParaRPr/>
          </a:p>
          <a:p>
            <a:pPr marL="0" lvl="0" indent="0" algn="l" rtl="0">
              <a:spcBef>
                <a:spcPts val="0"/>
              </a:spcBef>
              <a:spcAft>
                <a:spcPts val="0"/>
              </a:spcAft>
              <a:buNone/>
            </a:pPr>
            <a:r>
              <a:rPr lang="en-GB"/>
              <a:t>1) There is no `args` variable, as that is only needed on the client when making a call.</a:t>
            </a:r>
            <a:endParaRPr/>
          </a:p>
          <a:p>
            <a:pPr marL="0" lvl="0" indent="0" algn="l" rtl="0">
              <a:spcBef>
                <a:spcPts val="0"/>
              </a:spcBef>
              <a:spcAft>
                <a:spcPts val="0"/>
              </a:spcAft>
              <a:buNone/>
            </a:pPr>
            <a:r>
              <a:rPr lang="en-GB"/>
              <a:t>2) If an argument is an array, the array size defined by the last 2 bytes is always set to 1, as shown for the first 2 arguments. This is because on the server side, we only know that the type is array but cannot know the size that a client might send. So we simply set it to 1.</a:t>
            </a:r>
            <a:endParaRPr/>
          </a:p>
          <a:p>
            <a:pPr marL="0" lvl="0" indent="0" algn="l" rtl="0">
              <a:spcBef>
                <a:spcPts val="0"/>
              </a:spcBef>
              <a:spcAft>
                <a:spcPts val="0"/>
              </a:spcAft>
              <a:buNone/>
            </a:pPr>
            <a:endParaRPr/>
          </a:p>
          <a:p>
            <a:pPr marL="0" lvl="0" indent="0" algn="l" rtl="0">
              <a:spcBef>
                <a:spcPts val="0"/>
              </a:spcBef>
              <a:spcAft>
                <a:spcPts val="0"/>
              </a:spcAft>
              <a:buNone/>
            </a:pPr>
            <a:r>
              <a:rPr lang="en-GB"/>
              <a:t>The rest of the arg_type definition remains the same. When debugging, do check that these arg_types definitions match on the client and the server.</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5782eecb87_0_17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782eecb87_0_1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rpcRegister is then used to “register” the RPC method (“getattr” in the above case) after which the method can be called remotely by the clients, as described on the slide for “Making the RPC Call”.</a:t>
            </a:r>
            <a:endParaRPr/>
          </a:p>
          <a:p>
            <a:pPr marL="0" lvl="0" indent="0" algn="l" rtl="0">
              <a:spcBef>
                <a:spcPts val="0"/>
              </a:spcBef>
              <a:spcAft>
                <a:spcPts val="0"/>
              </a:spcAft>
              <a:buNone/>
            </a:pPr>
            <a:endParaRPr/>
          </a:p>
          <a:p>
            <a:pPr marL="0" lvl="0" indent="0" algn="l" rtl="0">
              <a:spcBef>
                <a:spcPts val="0"/>
              </a:spcBef>
              <a:spcAft>
                <a:spcPts val="0"/>
              </a:spcAft>
              <a:buNone/>
            </a:pPr>
            <a:r>
              <a:rPr lang="en-GB"/>
              <a:t>Note the `watdfs_getattr` argument above. This is used to indicate that whenever the server receives a remote RPC call called “getattr”, the watdfs_getattr method should be called to handle the request. This is defined in the next slide.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g5782eecb87_0_17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 name="Google Shape;942;g5782eecb87_0_1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Finally, you’ll need to implement the actual method that performs the I/O operations on the server side. Above, this is the watdfs_getattr method.</a:t>
            </a:r>
            <a:endParaRPr/>
          </a:p>
          <a:p>
            <a:pPr marL="0" lvl="0" indent="0" algn="l" rtl="0">
              <a:spcBef>
                <a:spcPts val="0"/>
              </a:spcBef>
              <a:spcAft>
                <a:spcPts val="0"/>
              </a:spcAft>
              <a:buNone/>
            </a:pPr>
            <a:endParaRPr/>
          </a:p>
          <a:p>
            <a:pPr marL="0" lvl="0" indent="0" algn="l" rtl="0">
              <a:spcBef>
                <a:spcPts val="0"/>
              </a:spcBef>
              <a:spcAft>
                <a:spcPts val="0"/>
              </a:spcAft>
              <a:buNone/>
            </a:pPr>
            <a:r>
              <a:rPr lang="en-GB"/>
              <a:t>The first step to decode the args that the client has sent by casting the `void *` type to the corresponding type, such as `char *`, `stat *` and `int *` for getattr as shown above.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5782eecb87_0_1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5782eecb87_0_1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You’ll also need to convert the incoming path (which will look like /file.txt) to the appropriate full path that points to the files inside the server directory (such as /home/serverfiles/file.txt). We have given the `get_full_path` function implementation in the provided code.</a:t>
            </a:r>
            <a:endParaRPr/>
          </a:p>
          <a:p>
            <a:pPr marL="0" lvl="0" indent="0" algn="l" rtl="0">
              <a:spcBef>
                <a:spcPts val="0"/>
              </a:spcBef>
              <a:spcAft>
                <a:spcPts val="0"/>
              </a:spcAft>
              <a:buNone/>
            </a:pPr>
            <a:endParaRPr/>
          </a:p>
          <a:p>
            <a:pPr marL="0" lvl="0" indent="0" algn="l" rtl="0">
              <a:spcBef>
                <a:spcPts val="0"/>
              </a:spcBef>
              <a:spcAft>
                <a:spcPts val="0"/>
              </a:spcAft>
              <a:buNone/>
            </a:pPr>
            <a:r>
              <a:rPr lang="en-GB"/>
              <a:t>Finally, you’ll need to perform the system call (`stat` in the above example), handle errors, and return the results.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7d8294c99b_0_1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7d8294c99b_0_1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Now let’s talk about what you need to do in Project 2.</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d8294c99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d8294c99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err="1">
                <a:solidFill>
                  <a:schemeClr val="dk1"/>
                </a:solidFill>
              </a:rPr>
              <a:t>WatDFS</a:t>
            </a:r>
            <a:r>
              <a:rPr lang="en-GB" dirty="0">
                <a:solidFill>
                  <a:schemeClr val="dk1"/>
                </a:solidFill>
              </a:rPr>
              <a:t> is a distributed file system. Before we talk about the distributed part, let’s first discuss file system operations, which constitutes the core functionality of </a:t>
            </a:r>
            <a:r>
              <a:rPr lang="en-GB" dirty="0" err="1">
                <a:solidFill>
                  <a:schemeClr val="dk1"/>
                </a:solidFill>
              </a:rPr>
              <a:t>WatDFS</a:t>
            </a:r>
            <a:r>
              <a:rPr lang="en-GB" dirty="0">
                <a:solidFill>
                  <a:schemeClr val="dk1"/>
                </a:solidFill>
              </a:rPr>
              <a:t>.</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Think about how we store and retrieve data on our computing devices (your laptop, mobile, or </a:t>
            </a:r>
            <a:r>
              <a:rPr lang="en-GB" dirty="0" err="1">
                <a:solidFill>
                  <a:schemeClr val="dk1"/>
                </a:solidFill>
              </a:rPr>
              <a:t>linux.student.cs</a:t>
            </a:r>
            <a:r>
              <a:rPr lang="en-GB" dirty="0">
                <a:solidFill>
                  <a:schemeClr val="dk1"/>
                </a:solidFill>
              </a:rPr>
              <a:t> servers). On one end, all data is ultimately stored as binary bits on a physical device, such as a Hard Disk Drive (HDD) or a USB drive shown in the figure.</a:t>
            </a:r>
            <a:endParaRPr dirty="0">
              <a:solidFill>
                <a:schemeClr val="dk1"/>
              </a:solidFill>
            </a:endParaRPr>
          </a:p>
          <a:p>
            <a:pPr marL="0" lvl="0" indent="0" algn="l" rtl="0">
              <a:spcBef>
                <a:spcPts val="0"/>
              </a:spcBef>
              <a:spcAft>
                <a:spcPts val="0"/>
              </a:spcAft>
              <a:buNone/>
            </a:pPr>
            <a:endParaRPr dirty="0"/>
          </a:p>
          <a:p>
            <a:pPr marL="0" lvl="0" indent="0" algn="l" rtl="0">
              <a:spcBef>
                <a:spcPts val="0"/>
              </a:spcBef>
              <a:spcAft>
                <a:spcPts val="0"/>
              </a:spcAft>
              <a:buNone/>
            </a:pPr>
            <a:r>
              <a:rPr lang="en-GB" dirty="0"/>
              <a:t>On the other end, we have a variety of applications that want to access the physically stored data. Some example applications are shown in the figure, such as your file explorer (listing and opening files using a GUI), a terminal (list and open files using command line applications such as `cat` and `</a:t>
            </a:r>
            <a:r>
              <a:rPr lang="en-GB" dirty="0" err="1"/>
              <a:t>ls`</a:t>
            </a:r>
            <a:r>
              <a:rPr lang="en-GB" dirty="0"/>
              <a:t>), and custom programs written in a specific programming language (such as Java or Python). Note that </a:t>
            </a:r>
            <a:r>
              <a:rPr lang="en-GB" dirty="0" err="1"/>
              <a:t>WatDFS</a:t>
            </a:r>
            <a:r>
              <a:rPr lang="en-GB" dirty="0"/>
              <a:t> is also one such custom application </a:t>
            </a:r>
            <a:r>
              <a:rPr lang="en-GB" dirty="0">
                <a:solidFill>
                  <a:schemeClr val="dk1"/>
                </a:solidFill>
              </a:rPr>
              <a:t>written in C++ </a:t>
            </a:r>
            <a:r>
              <a:rPr lang="en-GB" dirty="0"/>
              <a:t>that you need to build in this Project. The shared goal of all these applications is to be able to read and write data stored on the aforementioned physical devices shown at the bottom of the figure.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On the left, we show two examples of how file system operations are typically done in Python and the Bash terminal shell, respectively. Programming languages usually have specifically defined APIs that enable file system operations, usually called I/O operations. The example above shows how a file is first referenced using the `open()` method in Python and then the contents of the file are read using the `</a:t>
            </a:r>
            <a:r>
              <a:rPr lang="en-GB" dirty="0" err="1"/>
              <a:t>readlines</a:t>
            </a:r>
            <a:r>
              <a:rPr lang="en-GB" dirty="0"/>
              <a:t>` method. Similar techniques are available in other languages such as Java and C++. When implementing </a:t>
            </a:r>
            <a:r>
              <a:rPr lang="en-GB" dirty="0" err="1"/>
              <a:t>WatDFS</a:t>
            </a:r>
            <a:r>
              <a:rPr lang="en-GB" dirty="0"/>
              <a:t>, you’ll need to learn how I/O operations are done in C++.</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Now a question arises. How does `open()` or `cat` know where `/home/file.txt` exists? And how is the data actually retrieved from the HDD or USB drive to these variety of applications?</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ba1db995f4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ba1db995f4_1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dk1"/>
                </a:solidFill>
              </a:rPr>
              <a:t>To contrast with Project 1 first, we have the </a:t>
            </a:r>
            <a:r>
              <a:rPr lang="en-GB" b="1" dirty="0">
                <a:solidFill>
                  <a:schemeClr val="dk1"/>
                </a:solidFill>
              </a:rPr>
              <a:t>remote access model</a:t>
            </a:r>
            <a:r>
              <a:rPr lang="en-GB" dirty="0">
                <a:solidFill>
                  <a:schemeClr val="dk1"/>
                </a:solidFill>
              </a:rPr>
              <a:t> in A1. </a:t>
            </a:r>
            <a:r>
              <a:rPr lang="en-GB" dirty="0" err="1">
                <a:solidFill>
                  <a:schemeClr val="dk1"/>
                </a:solidFill>
              </a:rPr>
              <a:t>WatDFS</a:t>
            </a:r>
            <a:r>
              <a:rPr lang="en-GB" dirty="0">
                <a:solidFill>
                  <a:schemeClr val="dk1"/>
                </a:solidFill>
              </a:rPr>
              <a:t> intercepts file operations done by applications and sends those I/O operations directly to the server to be executed there. Thus, files always stay on the server. To perform any I/O operation, a remote call needs to be made to the server, as shown by the four solid arrows in the figure above.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GB" dirty="0">
                <a:solidFill>
                  <a:schemeClr val="dk1"/>
                </a:solidFill>
              </a:rPr>
              <a:t>This works, but is inefficient, as all file I/O needs to be executed over the network. We want to avoid excessive network communication where possible. The modifications in Project 2 is one possible way to achieve this, which we talk about next.</a:t>
            </a:r>
            <a:endParaRPr dirty="0">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ba1db995f4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ba1db995f4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dk1"/>
                </a:solidFill>
              </a:rPr>
              <a:t>In Project 2,  we change the design to an upload download model. Instead of performing all I/O operations on the server, there are now 2 components in </a:t>
            </a:r>
            <a:r>
              <a:rPr lang="en-GB" dirty="0" err="1">
                <a:solidFill>
                  <a:schemeClr val="dk1"/>
                </a:solidFill>
              </a:rPr>
              <a:t>WatDFS</a:t>
            </a:r>
            <a:r>
              <a:rPr lang="en-GB" dirty="0">
                <a:solidFill>
                  <a:schemeClr val="dk1"/>
                </a:solidFill>
              </a:rPr>
              <a:t>.</a:t>
            </a:r>
            <a:endParaRPr dirty="0">
              <a:solidFill>
                <a:schemeClr val="dk1"/>
              </a:solidFill>
            </a:endParaRPr>
          </a:p>
          <a:p>
            <a:pPr marL="0" lvl="0" indent="0" algn="l" rtl="0">
              <a:spcBef>
                <a:spcPts val="0"/>
              </a:spcBef>
              <a:spcAft>
                <a:spcPts val="0"/>
              </a:spcAft>
              <a:buNone/>
            </a:pPr>
            <a:r>
              <a:rPr lang="en-GB" dirty="0">
                <a:solidFill>
                  <a:schemeClr val="dk1"/>
                </a:solidFill>
              </a:rPr>
              <a:t>1) Upload download component: When an application want to perform some I/O operation on the file, </a:t>
            </a:r>
            <a:r>
              <a:rPr lang="en-GB" dirty="0" err="1">
                <a:solidFill>
                  <a:schemeClr val="dk1"/>
                </a:solidFill>
              </a:rPr>
              <a:t>WatDFS</a:t>
            </a:r>
            <a:r>
              <a:rPr lang="en-GB" dirty="0">
                <a:solidFill>
                  <a:schemeClr val="dk1"/>
                </a:solidFill>
              </a:rPr>
              <a:t> first </a:t>
            </a:r>
            <a:r>
              <a:rPr lang="en-GB" b="1" dirty="0">
                <a:solidFill>
                  <a:schemeClr val="dk1"/>
                </a:solidFill>
              </a:rPr>
              <a:t>downloads</a:t>
            </a:r>
            <a:r>
              <a:rPr lang="en-GB" dirty="0">
                <a:solidFill>
                  <a:schemeClr val="dk1"/>
                </a:solidFill>
              </a:rPr>
              <a:t> the file to a specified temporary location on the client. In other words, the files are cached on the client. If the application makes changes to the file, </a:t>
            </a:r>
            <a:r>
              <a:rPr lang="en-GB" dirty="0" err="1">
                <a:solidFill>
                  <a:schemeClr val="dk1"/>
                </a:solidFill>
              </a:rPr>
              <a:t>WatDFS</a:t>
            </a:r>
            <a:r>
              <a:rPr lang="en-GB" dirty="0">
                <a:solidFill>
                  <a:schemeClr val="dk1"/>
                </a:solidFill>
              </a:rPr>
              <a:t> also </a:t>
            </a:r>
            <a:r>
              <a:rPr lang="en-GB" b="1" dirty="0">
                <a:solidFill>
                  <a:schemeClr val="dk1"/>
                </a:solidFill>
              </a:rPr>
              <a:t>uploads</a:t>
            </a:r>
            <a:r>
              <a:rPr lang="en-GB" dirty="0">
                <a:solidFill>
                  <a:schemeClr val="dk1"/>
                </a:solidFill>
              </a:rPr>
              <a:t> those changes back to the server so that other clients can see those changes. These operations are shown using dotted lines in the figure.</a:t>
            </a:r>
            <a:endParaRPr dirty="0">
              <a:solidFill>
                <a:schemeClr val="dk1"/>
              </a:solidFill>
            </a:endParaRPr>
          </a:p>
          <a:p>
            <a:pPr marL="0" lvl="0" indent="0" algn="l" rtl="0">
              <a:spcBef>
                <a:spcPts val="0"/>
              </a:spcBef>
              <a:spcAft>
                <a:spcPts val="0"/>
              </a:spcAft>
              <a:buClr>
                <a:schemeClr val="dk1"/>
              </a:buClr>
              <a:buSzPts val="1100"/>
              <a:buFont typeface="Arial"/>
              <a:buNone/>
            </a:pPr>
            <a:r>
              <a:rPr lang="en-GB" dirty="0">
                <a:solidFill>
                  <a:schemeClr val="dk1"/>
                </a:solidFill>
              </a:rPr>
              <a:t>2) Local access component: Applications’ I/O operations are then performed locally on the client machine on the file that </a:t>
            </a:r>
            <a:r>
              <a:rPr lang="en-GB" dirty="0" err="1">
                <a:solidFill>
                  <a:schemeClr val="dk1"/>
                </a:solidFill>
              </a:rPr>
              <a:t>WatDFS</a:t>
            </a:r>
            <a:r>
              <a:rPr lang="en-GB" dirty="0">
                <a:solidFill>
                  <a:schemeClr val="dk1"/>
                </a:solidFill>
              </a:rPr>
              <a:t> downloaded from the server. These operations are shown using solid lines in the figure.</a:t>
            </a:r>
            <a:endParaRPr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ba1db995f4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ba1db995f4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dk1"/>
                </a:solidFill>
              </a:rPr>
              <a:t>In Project 2, while applications can operate on multiple files at once, they cannot open the same file multiple times. In the above figure, say file.txt has already been opened by a Python application, then a second open() call by say a Java application (or even the same Python application) should be rejected by </a:t>
            </a:r>
            <a:r>
              <a:rPr lang="en-GB" dirty="0" err="1">
                <a:solidFill>
                  <a:schemeClr val="dk1"/>
                </a:solidFill>
              </a:rPr>
              <a:t>WatDFS</a:t>
            </a:r>
            <a:r>
              <a:rPr lang="en-GB" dirty="0">
                <a:solidFill>
                  <a:schemeClr val="dk1"/>
                </a:solidFill>
              </a:rPr>
              <a:t> with an error.</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GB" dirty="0">
                <a:solidFill>
                  <a:schemeClr val="dk1"/>
                </a:solidFill>
              </a:rPr>
              <a:t>See Section 7.1.3 of the spec for more details.</a:t>
            </a:r>
            <a:endParaRPr dirty="0">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gba1db995f4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2" name="Google Shape;1052;gba1db995f4_1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dk1"/>
                </a:solidFill>
              </a:rPr>
              <a:t>In Project 2, there can be multiple clients that are performing I/O operations on the files stored at the </a:t>
            </a:r>
            <a:r>
              <a:rPr lang="en-GB" dirty="0" err="1">
                <a:solidFill>
                  <a:schemeClr val="dk1"/>
                </a:solidFill>
              </a:rPr>
              <a:t>WatDFS</a:t>
            </a:r>
            <a:r>
              <a:rPr lang="en-GB" dirty="0">
                <a:solidFill>
                  <a:schemeClr val="dk1"/>
                </a:solidFill>
              </a:rPr>
              <a:t> server. To ensure that all clients have a consistent view of the files, the server should not allow multiple clients to open the same file in the WRITE mode (O_WRONLY or O_RDWR).</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GB" dirty="0">
                <a:solidFill>
                  <a:schemeClr val="dk1"/>
                </a:solidFill>
              </a:rPr>
              <a:t>Thus, multiple clients can open the same file in READ mode (O_RDONLY). But after a client has opened a file in WRITE mode (client 1 above), other clients are allowed to open the same file in READ mode (client 2 above) but not on WRITE mode (client 3 above) until the first client has closed the file.</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GB" dirty="0">
                <a:solidFill>
                  <a:schemeClr val="dk1"/>
                </a:solidFill>
              </a:rPr>
              <a:t>Moreover, when clients 1 and 2 above are downloading from or uploading the file to </a:t>
            </a:r>
            <a:r>
              <a:rPr lang="en-GB" dirty="0" err="1">
                <a:solidFill>
                  <a:schemeClr val="dk1"/>
                </a:solidFill>
              </a:rPr>
              <a:t>WatDFS</a:t>
            </a:r>
            <a:r>
              <a:rPr lang="en-GB" dirty="0">
                <a:solidFill>
                  <a:schemeClr val="dk1"/>
                </a:solidFill>
              </a:rPr>
              <a:t> Server, they should not be allowed concurrently, otherwise clients might see corrupted file contents, where part of the file is old and part is new. To prevent this, </a:t>
            </a:r>
            <a:r>
              <a:rPr lang="en-GB" dirty="0" err="1">
                <a:solidFill>
                  <a:schemeClr val="dk1"/>
                </a:solidFill>
              </a:rPr>
              <a:t>WatDFS</a:t>
            </a:r>
            <a:r>
              <a:rPr lang="en-GB" dirty="0">
                <a:solidFill>
                  <a:schemeClr val="dk1"/>
                </a:solidFill>
              </a:rPr>
              <a:t> client should perform file transfers from and to the server </a:t>
            </a:r>
            <a:r>
              <a:rPr lang="en-GB" b="1" dirty="0">
                <a:solidFill>
                  <a:schemeClr val="dk1"/>
                </a:solidFill>
              </a:rPr>
              <a:t>atomically</a:t>
            </a:r>
            <a:r>
              <a:rPr lang="en-GB" dirty="0">
                <a:solidFill>
                  <a:schemeClr val="dk1"/>
                </a:solidFill>
              </a:rPr>
              <a:t>. by using remote locks, so that clients can fully transfer a file without interference from other clients.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GB" dirty="0">
                <a:solidFill>
                  <a:schemeClr val="dk1"/>
                </a:solidFill>
              </a:rPr>
              <a:t>See Section 7.1.2 and 7.1.4 of the spec for more details.</a:t>
            </a:r>
            <a:endParaRPr dirty="0">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5782eecb87_0_19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5782eecb87_0_19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dk1"/>
                </a:solidFill>
              </a:rPr>
              <a:t>There are some key challenges that will need to be handled in this new design, e.g., how to ensure the cached files are not stale and how file modifications are correctly made visible to all clients accessing the same file. The spec has full details on these design questions.</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GB">
                <a:solidFill>
                  <a:schemeClr val="dk1"/>
                </a:solidFill>
              </a:rPr>
              <a:t>Project </a:t>
            </a:r>
            <a:r>
              <a:rPr lang="en-GB" dirty="0">
                <a:solidFill>
                  <a:schemeClr val="dk1"/>
                </a:solidFill>
              </a:rPr>
              <a:t>2 will build up on the code written for A1. However, the code is definitely more complex as compared to A1 and will take much longer to write and debug. </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5782eecb87_0_18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5782eecb87_0_18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Marmoset is setup with 2 sets of test:</a:t>
            </a:r>
            <a:endParaRPr dirty="0"/>
          </a:p>
          <a:p>
            <a:pPr marL="0" lvl="0" indent="0" algn="l" rtl="0">
              <a:spcBef>
                <a:spcPts val="0"/>
              </a:spcBef>
              <a:spcAft>
                <a:spcPts val="0"/>
              </a:spcAft>
              <a:buNone/>
            </a:pPr>
            <a:r>
              <a:rPr lang="en-GB" dirty="0"/>
              <a:t>* All results (passed or failed) of the public tests will be shown each time you make a test submission.</a:t>
            </a:r>
            <a:endParaRPr dirty="0"/>
          </a:p>
          <a:p>
            <a:pPr marL="0" lvl="0" indent="0" algn="l" rtl="0">
              <a:spcBef>
                <a:spcPts val="0"/>
              </a:spcBef>
              <a:spcAft>
                <a:spcPts val="0"/>
              </a:spcAft>
              <a:buNone/>
            </a:pPr>
            <a:r>
              <a:rPr lang="en-GB" dirty="0"/>
              <a:t>* The results of the release tests will be hidden by default. To see the tests results and check the ones that are failing, you’ll need to use 1 release token out of 5 available that are renewed every 24 hours.</a:t>
            </a:r>
            <a:endParaRPr dirty="0"/>
          </a:p>
          <a:p>
            <a:pPr marL="0" lvl="0" indent="0" algn="l" rtl="0">
              <a:spcBef>
                <a:spcPts val="0"/>
              </a:spcBef>
              <a:spcAft>
                <a:spcPts val="0"/>
              </a:spcAft>
              <a:buNone/>
            </a:pPr>
            <a:r>
              <a:rPr lang="en-GB" dirty="0"/>
              <a:t>* The release tokens will only reveal the first 2 tests results that are failing. This is to prevent you from using Marmoset as your rapid testing framework. The goal is to let you check the failing tests and write local tests to replicate those errors and only submit to Marmoset after you’ve make your local tests pass.</a:t>
            </a: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5782eecb87_0_18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5782eecb87_0_1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There are 2 key things to keep in mind:</a:t>
            </a:r>
            <a:endParaRPr/>
          </a:p>
          <a:p>
            <a:pPr marL="0" lvl="0" indent="0" algn="l" rtl="0">
              <a:spcBef>
                <a:spcPts val="0"/>
              </a:spcBef>
              <a:spcAft>
                <a:spcPts val="0"/>
              </a:spcAft>
              <a:buNone/>
            </a:pPr>
            <a:r>
              <a:rPr lang="en-GB"/>
              <a:t>* C++ code in general and WatDFS code is particular can become hard to debug, especially because there are 4 components and it might not be clear where a particular error is. You NEED TO start early enough before the deadline so as to give enough time to debug when errors arises or Marmoset tests fail. It is unlikely you’ll finish with a last minute sprint.</a:t>
            </a:r>
            <a:endParaRPr/>
          </a:p>
          <a:p>
            <a:pPr marL="0" lvl="0" indent="0" algn="l" rtl="0">
              <a:spcBef>
                <a:spcPts val="0"/>
              </a:spcBef>
              <a:spcAft>
                <a:spcPts val="0"/>
              </a:spcAft>
              <a:buNone/>
            </a:pPr>
            <a:r>
              <a:rPr lang="en-GB"/>
              <a:t>* The best way to debug you code is to: a) add sufficient logs everywhere, especially to track what parameters you’re passing around and what responses you’re getting from the system calls and RPC calls; and b) understand what to expect from the code and compare it with what the logs are saying. When you want to ask for help debugging in office hours or on Piazza, the TA’s will inevitably ask you to show the logs. Make sure you’ve done a preliminary analysis so that you can ask the right questions and the TA’s can quickly pinpoint unexpected events from the logs.</a:t>
            </a:r>
            <a:endParaRPr/>
          </a:p>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53d735ecda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6" name="Google Shape;1116;g53d735ecd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0b95de500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0b95de50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answer is of course that the underlying Operating System (Linux in </a:t>
            </a:r>
            <a:r>
              <a:rPr lang="en-GB">
                <a:solidFill>
                  <a:schemeClr val="dk1"/>
                </a:solidFill>
              </a:rPr>
              <a:t>WatDFS’ case</a:t>
            </a:r>
            <a:r>
              <a:rPr lang="en-GB"/>
              <a:t>) is responsible for handling all I/O requests from applications, forwarding those requests to the physical storage devices, and sending back the results.</a:t>
            </a:r>
            <a:endParaRPr/>
          </a:p>
          <a:p>
            <a:pPr marL="0" lvl="0" indent="0" algn="l" rtl="0">
              <a:spcBef>
                <a:spcPts val="0"/>
              </a:spcBef>
              <a:spcAft>
                <a:spcPts val="0"/>
              </a:spcAft>
              <a:buNone/>
            </a:pPr>
            <a:endParaRPr/>
          </a:p>
          <a:p>
            <a:pPr marL="0" lvl="0" indent="0" algn="l" rtl="0">
              <a:spcBef>
                <a:spcPts val="0"/>
              </a:spcBef>
              <a:spcAft>
                <a:spcPts val="0"/>
              </a:spcAft>
              <a:buNone/>
            </a:pPr>
            <a:r>
              <a:rPr lang="en-GB"/>
              <a:t>Note the division between the user space and kernel space. Applications generally run in the user space where they cannot interfere with the OS operations and an application crash in the user space will not affect the OS. On the other hand, OS operations such as file I/O are done in the kernel space, but one needs to be more careful as a crash in the kernel space can bring the whole OS down. This important point will be relevant soon in the upcoming slides.  </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d8294c99b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d8294c99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All I/O operations coming from different applications are internally translated into a common set of `</a:t>
            </a:r>
            <a:r>
              <a:rPr lang="en-GB" b="1"/>
              <a:t>system calls`</a:t>
            </a:r>
            <a:r>
              <a:rPr lang="en-GB"/>
              <a:t> that the OS understands. For example, the `open()` call from the Python and the `cat` command above both translate into an `open` system call on Linux. Note that the `open()` on the left is a Python method and is very different from the `open()` system call on the right, which is a C/C++ function available in the glibc library. In WatDFS, you’ll be working with a number of such system calls.</a:t>
            </a:r>
            <a:endParaRPr/>
          </a:p>
          <a:p>
            <a:pPr marL="0" lvl="0" indent="0" algn="l" rtl="0">
              <a:spcBef>
                <a:spcPts val="0"/>
              </a:spcBef>
              <a:spcAft>
                <a:spcPts val="0"/>
              </a:spcAft>
              <a:buNone/>
            </a:pPr>
            <a:endParaRPr/>
          </a:p>
          <a:p>
            <a:pPr marL="0" lvl="0" indent="0" algn="l" rtl="0">
              <a:spcBef>
                <a:spcPts val="0"/>
              </a:spcBef>
              <a:spcAft>
                <a:spcPts val="0"/>
              </a:spcAft>
              <a:buNone/>
            </a:pPr>
            <a:r>
              <a:rPr lang="en-GB"/>
              <a:t>As shown, the Virtual File System (VFS) component of the Linux OS is responsible for handling the file I/O system calls. The next question is: how does the VFS module know whether `/home/file.txt` exists on the HDD or the USB drive?</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0b95de500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0b95de50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VFS module uses the full file path to determine where to look for the files.</a:t>
            </a:r>
            <a:endParaRPr/>
          </a:p>
          <a:p>
            <a:pPr marL="0" lvl="0" indent="0" algn="l" rtl="0">
              <a:spcBef>
                <a:spcPts val="0"/>
              </a:spcBef>
              <a:spcAft>
                <a:spcPts val="0"/>
              </a:spcAft>
              <a:buNone/>
            </a:pPr>
            <a:endParaRPr/>
          </a:p>
          <a:p>
            <a:pPr marL="0" lvl="0" indent="0" algn="l" rtl="0">
              <a:spcBef>
                <a:spcPts val="0"/>
              </a:spcBef>
              <a:spcAft>
                <a:spcPts val="0"/>
              </a:spcAft>
              <a:buNone/>
            </a:pPr>
            <a:r>
              <a:rPr lang="en-GB"/>
              <a:t>As shown, the HDD is “</a:t>
            </a:r>
            <a:r>
              <a:rPr lang="en-GB" b="1"/>
              <a:t>mounted</a:t>
            </a:r>
            <a:r>
              <a:rPr lang="en-GB"/>
              <a:t>” at `/` (this is the root path for all files) while the USB drive is mounted at `/media`. The mount paths are determined by the system administrator.</a:t>
            </a:r>
            <a:endParaRPr/>
          </a:p>
          <a:p>
            <a:pPr marL="0" lvl="0" indent="0" algn="l" rtl="0">
              <a:spcBef>
                <a:spcPts val="0"/>
              </a:spcBef>
              <a:spcAft>
                <a:spcPts val="0"/>
              </a:spcAft>
              <a:buNone/>
            </a:pPr>
            <a:r>
              <a:rPr lang="en-GB"/>
              <a:t>In the figure, the mount paths indicate that file paths starting with `/media` (e.g., `/media/songs/fav.mp3`) should all be processed by the USB drive, while the rest of the paths exist on the HDD. This feature will come in handy shortly in the upcoming slides.</a:t>
            </a:r>
            <a:endParaRPr/>
          </a:p>
          <a:p>
            <a:pPr marL="0" lvl="0" indent="0" algn="l" rtl="0">
              <a:spcBef>
                <a:spcPts val="0"/>
              </a:spcBef>
              <a:spcAft>
                <a:spcPts val="0"/>
              </a:spcAft>
              <a:buNone/>
            </a:pPr>
            <a:endParaRPr/>
          </a:p>
          <a:p>
            <a:pPr marL="0" lvl="0" indent="0" algn="l" rtl="0">
              <a:spcBef>
                <a:spcPts val="0"/>
              </a:spcBef>
              <a:spcAft>
                <a:spcPts val="0"/>
              </a:spcAft>
              <a:buNone/>
            </a:pPr>
            <a:r>
              <a:rPr lang="en-GB"/>
              <a:t>To summarize, on a single system:</a:t>
            </a:r>
            <a:endParaRPr/>
          </a:p>
          <a:p>
            <a:pPr marL="0" lvl="0" indent="0" algn="l" rtl="0">
              <a:spcBef>
                <a:spcPts val="0"/>
              </a:spcBef>
              <a:spcAft>
                <a:spcPts val="0"/>
              </a:spcAft>
              <a:buNone/>
            </a:pPr>
            <a:r>
              <a:rPr lang="en-GB"/>
              <a:t>* A variety of applications all expose different ways to perform file I/O operations.</a:t>
            </a:r>
            <a:endParaRPr/>
          </a:p>
          <a:p>
            <a:pPr marL="0" lvl="0" indent="0" algn="l" rtl="0">
              <a:spcBef>
                <a:spcPts val="0"/>
              </a:spcBef>
              <a:spcAft>
                <a:spcPts val="0"/>
              </a:spcAft>
              <a:buNone/>
            </a:pPr>
            <a:r>
              <a:rPr lang="en-GB"/>
              <a:t>* All such I/O requests are internally converted using libraries to appropriate system calls that the OS understand.</a:t>
            </a:r>
            <a:endParaRPr/>
          </a:p>
          <a:p>
            <a:pPr marL="0" lvl="0" indent="0" algn="l" rtl="0">
              <a:spcBef>
                <a:spcPts val="0"/>
              </a:spcBef>
              <a:spcAft>
                <a:spcPts val="0"/>
              </a:spcAft>
              <a:buNone/>
            </a:pPr>
            <a:r>
              <a:rPr lang="en-GB"/>
              <a:t>* The OS VFS module intercepts the I/O requests and delegates them to the proper hardware device based on the file paths.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7d8294c99b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7d8294c99b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slide notes all the Linux system calls you’ll have to learn about and understand how they work while working on WatDFS. The spec has links to all the man pages which you should read thoroughly at least once, and then frequently refer back to when writing your code.</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7d8294c99b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7d8294c99b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Now we come to the second component of WatDFS that makes it a </a:t>
            </a:r>
            <a:r>
              <a:rPr lang="en-GB" b="1"/>
              <a:t>distributed</a:t>
            </a:r>
            <a:r>
              <a:rPr lang="en-GB"/>
              <a:t> file system. </a:t>
            </a:r>
            <a:r>
              <a:rPr lang="en-GB">
                <a:solidFill>
                  <a:schemeClr val="dk1"/>
                </a:solidFill>
              </a:rPr>
              <a:t>As the figure shows, </a:t>
            </a:r>
            <a:r>
              <a:rPr lang="en-GB"/>
              <a:t>instead of having a single system containing both the storage devices and the applications accessing data from the storage, we want the ability to have two kinds of systems, one which is responsible for storing the data (the server on the right) and the other for running the applications (one or more clients on the left). An example could be a Python program running on your laptop that want to access all files stored on the linux.student.cs servers.</a:t>
            </a:r>
            <a:endParaRPr/>
          </a:p>
          <a:p>
            <a:pPr marL="0" lvl="0" indent="0" algn="l" rtl="0">
              <a:spcBef>
                <a:spcPts val="0"/>
              </a:spcBef>
              <a:spcAft>
                <a:spcPts val="0"/>
              </a:spcAft>
              <a:buNone/>
            </a:pPr>
            <a:endParaRPr/>
          </a:p>
          <a:p>
            <a:pPr marL="0" lvl="0" indent="0" algn="l" rtl="0">
              <a:spcBef>
                <a:spcPts val="0"/>
              </a:spcBef>
              <a:spcAft>
                <a:spcPts val="0"/>
              </a:spcAft>
              <a:buNone/>
            </a:pPr>
            <a:r>
              <a:rPr lang="en-GB"/>
              <a:t>Broadly, this will need the ability for the applications running on a client server to be able to do remote file I/O operations over the network. To achieve this goal, we need to make some changes to both the server and the client...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5" y="0"/>
            <a:ext cx="9144000" cy="3124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411175" y="644300"/>
            <a:ext cx="8282400" cy="2109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11175" y="3398250"/>
            <a:ext cx="8282400" cy="1260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cxnSp>
        <p:nvCxnSpPr>
          <p:cNvPr id="50" name="Google Shape;50;p11"/>
          <p:cNvCxnSpPr/>
          <p:nvPr/>
        </p:nvCxnSpPr>
        <p:spPr>
          <a:xfrm>
            <a:off x="413275" y="2988275"/>
            <a:ext cx="910500" cy="0"/>
          </a:xfrm>
          <a:prstGeom prst="straightConnector1">
            <a:avLst/>
          </a:prstGeom>
          <a:noFill/>
          <a:ln w="28575" cap="flat" cmpd="sng">
            <a:solidFill>
              <a:schemeClr val="dk1"/>
            </a:solidFill>
            <a:prstDash val="lgDash"/>
            <a:round/>
            <a:headEnd type="none" w="sm" len="sm"/>
            <a:tailEnd type="none" w="sm" len="sm"/>
          </a:ln>
        </p:spPr>
      </p:cxnSp>
      <p:sp>
        <p:nvSpPr>
          <p:cNvPr id="51" name="Google Shape;5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2" name="Google Shape;52;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53" name="Google Shape;53;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lang="en-US"/>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Rectangle 7">
            <a:extLst>
              <a:ext uri="{FF2B5EF4-FFF2-40B4-BE49-F238E27FC236}">
                <a16:creationId xmlns:a16="http://schemas.microsoft.com/office/drawing/2014/main" id="{1795B1A7-4A41-BFCE-F5AB-38631CA0BF6B}"/>
              </a:ext>
            </a:extLst>
          </p:cNvPr>
          <p:cNvSpPr>
            <a:spLocks noGrp="1" noChangeArrowheads="1"/>
          </p:cNvSpPr>
          <p:nvPr>
            <p:ph type="ftr" sz="quarter" idx="10"/>
          </p:nvPr>
        </p:nvSpPr>
        <p:spPr>
          <a:ln/>
        </p:spPr>
        <p:txBody>
          <a:bodyPr/>
          <a:lstStyle>
            <a:lvl1pPr>
              <a:defRPr/>
            </a:lvl1pPr>
          </a:lstStyle>
          <a:p>
            <a:pPr>
              <a:defRPr/>
            </a:pPr>
            <a:r>
              <a:rPr lang="en-US"/>
              <a:t>CS454/654</a:t>
            </a:r>
          </a:p>
        </p:txBody>
      </p:sp>
      <p:sp>
        <p:nvSpPr>
          <p:cNvPr id="5" name="Rectangle 8">
            <a:extLst>
              <a:ext uri="{FF2B5EF4-FFF2-40B4-BE49-F238E27FC236}">
                <a16:creationId xmlns:a16="http://schemas.microsoft.com/office/drawing/2014/main" id="{42A89DED-E56F-A4C0-27B8-20007C037F59}"/>
              </a:ext>
            </a:extLst>
          </p:cNvPr>
          <p:cNvSpPr>
            <a:spLocks noGrp="1" noChangeArrowheads="1"/>
          </p:cNvSpPr>
          <p:nvPr>
            <p:ph type="sldNum" sz="quarter" idx="11"/>
          </p:nvPr>
        </p:nvSpPr>
        <p:spPr>
          <a:ln/>
        </p:spPr>
        <p:txBody>
          <a:bodyPr/>
          <a:lstStyle>
            <a:lvl1pPr>
              <a:defRPr/>
            </a:lvl1pPr>
          </a:lstStyle>
          <a:p>
            <a:pPr>
              <a:defRPr/>
            </a:pPr>
            <a:r>
              <a:rPr lang="en-US" altLang="en-US"/>
              <a:t>3-</a:t>
            </a:r>
            <a:fld id="{0A03118F-03C6-46BC-9DFF-3957834C4563}" type="slidenum">
              <a:rPr lang="en-US" altLang="en-US" smtClean="0"/>
              <a:pPr>
                <a:defRPr/>
              </a:pPr>
              <a:t>‹#›</a:t>
            </a:fld>
            <a:endParaRPr lang="en-US" altLang="en-US"/>
          </a:p>
        </p:txBody>
      </p:sp>
    </p:spTree>
    <p:extLst>
      <p:ext uri="{BB962C8B-B14F-4D97-AF65-F5344CB8AC3E}">
        <p14:creationId xmlns:p14="http://schemas.microsoft.com/office/powerpoint/2010/main" val="2805506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430800" y="1889700"/>
            <a:ext cx="8282400" cy="1516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1" name="Google Shape;21;p4"/>
          <p:cNvSpPr txBox="1">
            <a:spLocks noGrp="1"/>
          </p:cNvSpPr>
          <p:nvPr>
            <p:ph type="body" idx="1"/>
          </p:nvPr>
        </p:nvSpPr>
        <p:spPr>
          <a:xfrm>
            <a:off x="311700" y="1087825"/>
            <a:ext cx="8520600" cy="30999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Font typeface="Bree Serif"/>
              <a:buChar char="●"/>
              <a:defRPr sz="2400">
                <a:latin typeface="Bree Serif"/>
                <a:ea typeface="Bree Serif"/>
                <a:cs typeface="Bree Serif"/>
                <a:sym typeface="Bree Serif"/>
              </a:defRPr>
            </a:lvl1pPr>
            <a:lvl2pPr marL="914400" lvl="1" indent="-381000">
              <a:spcBef>
                <a:spcPts val="1600"/>
              </a:spcBef>
              <a:spcAft>
                <a:spcPts val="0"/>
              </a:spcAft>
              <a:buSzPts val="2400"/>
              <a:buFont typeface="Bree Serif"/>
              <a:buChar char="○"/>
              <a:defRPr sz="2400">
                <a:latin typeface="Bree Serif"/>
                <a:ea typeface="Bree Serif"/>
                <a:cs typeface="Bree Serif"/>
                <a:sym typeface="Bree Serif"/>
              </a:defRPr>
            </a:lvl2pPr>
            <a:lvl3pPr marL="1371600" lvl="2" indent="-381000">
              <a:spcBef>
                <a:spcPts val="1600"/>
              </a:spcBef>
              <a:spcAft>
                <a:spcPts val="0"/>
              </a:spcAft>
              <a:buSzPts val="2400"/>
              <a:buFont typeface="Bree Serif"/>
              <a:buChar char="■"/>
              <a:defRPr sz="2400">
                <a:latin typeface="Bree Serif"/>
                <a:ea typeface="Bree Serif"/>
                <a:cs typeface="Bree Serif"/>
                <a:sym typeface="Bree Serif"/>
              </a:defRPr>
            </a:lvl3pPr>
            <a:lvl4pPr marL="1828800" lvl="3" indent="-381000">
              <a:spcBef>
                <a:spcPts val="1600"/>
              </a:spcBef>
              <a:spcAft>
                <a:spcPts val="0"/>
              </a:spcAft>
              <a:buSzPts val="2400"/>
              <a:buFont typeface="Bree Serif"/>
              <a:buChar char="●"/>
              <a:defRPr sz="2400">
                <a:latin typeface="Bree Serif"/>
                <a:ea typeface="Bree Serif"/>
                <a:cs typeface="Bree Serif"/>
                <a:sym typeface="Bree Serif"/>
              </a:defRPr>
            </a:lvl4pPr>
            <a:lvl5pPr marL="2286000" lvl="4" indent="-381000">
              <a:spcBef>
                <a:spcPts val="1600"/>
              </a:spcBef>
              <a:spcAft>
                <a:spcPts val="0"/>
              </a:spcAft>
              <a:buSzPts val="2400"/>
              <a:buFont typeface="Bree Serif"/>
              <a:buChar char="○"/>
              <a:defRPr sz="2400">
                <a:latin typeface="Bree Serif"/>
                <a:ea typeface="Bree Serif"/>
                <a:cs typeface="Bree Serif"/>
                <a:sym typeface="Bree Serif"/>
              </a:defRPr>
            </a:lvl5pPr>
            <a:lvl6pPr marL="2743200" lvl="5" indent="-381000">
              <a:spcBef>
                <a:spcPts val="1600"/>
              </a:spcBef>
              <a:spcAft>
                <a:spcPts val="0"/>
              </a:spcAft>
              <a:buSzPts val="2400"/>
              <a:buFont typeface="Bree Serif"/>
              <a:buChar char="■"/>
              <a:defRPr sz="2400">
                <a:latin typeface="Bree Serif"/>
                <a:ea typeface="Bree Serif"/>
                <a:cs typeface="Bree Serif"/>
                <a:sym typeface="Bree Serif"/>
              </a:defRPr>
            </a:lvl6pPr>
            <a:lvl7pPr marL="3200400" lvl="6" indent="-381000">
              <a:spcBef>
                <a:spcPts val="1600"/>
              </a:spcBef>
              <a:spcAft>
                <a:spcPts val="0"/>
              </a:spcAft>
              <a:buSzPts val="2400"/>
              <a:buFont typeface="Bree Serif"/>
              <a:buChar char="●"/>
              <a:defRPr sz="2400">
                <a:latin typeface="Bree Serif"/>
                <a:ea typeface="Bree Serif"/>
                <a:cs typeface="Bree Serif"/>
                <a:sym typeface="Bree Serif"/>
              </a:defRPr>
            </a:lvl7pPr>
            <a:lvl8pPr marL="3657600" lvl="7" indent="-381000">
              <a:spcBef>
                <a:spcPts val="1600"/>
              </a:spcBef>
              <a:spcAft>
                <a:spcPts val="0"/>
              </a:spcAft>
              <a:buSzPts val="2400"/>
              <a:buFont typeface="Bree Serif"/>
              <a:buChar char="○"/>
              <a:defRPr sz="2400">
                <a:latin typeface="Bree Serif"/>
                <a:ea typeface="Bree Serif"/>
                <a:cs typeface="Bree Serif"/>
                <a:sym typeface="Bree Serif"/>
              </a:defRPr>
            </a:lvl8pPr>
            <a:lvl9pPr marL="4114800" lvl="8" indent="-381000">
              <a:spcBef>
                <a:spcPts val="1600"/>
              </a:spcBef>
              <a:spcAft>
                <a:spcPts val="1600"/>
              </a:spcAft>
              <a:buSzPts val="2400"/>
              <a:buFont typeface="Bree Serif"/>
              <a:buChar char="■"/>
              <a:defRPr sz="2400">
                <a:latin typeface="Bree Serif"/>
                <a:ea typeface="Bree Serif"/>
                <a:cs typeface="Bree Serif"/>
                <a:sym typeface="Bree Serif"/>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cxnSp>
        <p:nvCxnSpPr>
          <p:cNvPr id="24" name="Google Shape;24;p5"/>
          <p:cNvCxnSpPr/>
          <p:nvPr/>
        </p:nvCxnSpPr>
        <p:spPr>
          <a:xfrm>
            <a:off x="429200" y="1275577"/>
            <a:ext cx="614100" cy="0"/>
          </a:xfrm>
          <a:prstGeom prst="straightConnector1">
            <a:avLst/>
          </a:prstGeom>
          <a:noFill/>
          <a:ln w="19050" cap="flat" cmpd="sng">
            <a:solidFill>
              <a:schemeClr val="dk2"/>
            </a:solidFill>
            <a:prstDash val="lgDash"/>
            <a:round/>
            <a:headEnd type="none" w="sm" len="sm"/>
            <a:tailEnd type="none" w="sm" len="sm"/>
          </a:ln>
        </p:spPr>
      </p:cxnSp>
      <p:sp>
        <p:nvSpPr>
          <p:cNvPr id="25" name="Google Shape;25;p5"/>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6" name="Google Shape;26;p5"/>
          <p:cNvSpPr txBox="1">
            <a:spLocks noGrp="1"/>
          </p:cNvSpPr>
          <p:nvPr>
            <p:ph type="body" idx="1"/>
          </p:nvPr>
        </p:nvSpPr>
        <p:spPr>
          <a:xfrm>
            <a:off x="3117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468825"/>
            <a:ext cx="3999900" cy="309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372500"/>
            <a:ext cx="8520600" cy="733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cxnSp>
        <p:nvCxnSpPr>
          <p:cNvPr id="33" name="Google Shape;33;p7"/>
          <p:cNvCxnSpPr/>
          <p:nvPr/>
        </p:nvCxnSpPr>
        <p:spPr>
          <a:xfrm>
            <a:off x="418675" y="1457787"/>
            <a:ext cx="614100" cy="0"/>
          </a:xfrm>
          <a:prstGeom prst="straightConnector1">
            <a:avLst/>
          </a:prstGeom>
          <a:noFill/>
          <a:ln w="19050" cap="flat" cmpd="sng">
            <a:solidFill>
              <a:schemeClr val="dk2"/>
            </a:solidFill>
            <a:prstDash val="lgDash"/>
            <a:round/>
            <a:headEnd type="none" w="sm" len="sm"/>
            <a:tailEnd type="none" w="sm" len="sm"/>
          </a:ln>
        </p:spPr>
      </p:cxnSp>
      <p:sp>
        <p:nvSpPr>
          <p:cNvPr id="34" name="Google Shape;34;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5" name="Google Shape;35;p7"/>
          <p:cNvSpPr txBox="1">
            <a:spLocks noGrp="1"/>
          </p:cNvSpPr>
          <p:nvPr>
            <p:ph type="body" idx="1"/>
          </p:nvPr>
        </p:nvSpPr>
        <p:spPr>
          <a:xfrm>
            <a:off x="311700" y="1618204"/>
            <a:ext cx="2808000" cy="295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490250" y="528900"/>
            <a:ext cx="5678100" cy="40857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a:endParaRPr/>
          </a:p>
        </p:txBody>
      </p:sp>
      <p:sp>
        <p:nvSpPr>
          <p:cNvPr id="39" name="Google Shape;39;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40"/>
        <p:cNvGrpSpPr/>
        <p:nvPr/>
      </p:nvGrpSpPr>
      <p:grpSpPr>
        <a:xfrm>
          <a:off x="0" y="0"/>
          <a:ext cx="0" cy="0"/>
          <a:chOff x="0" y="0"/>
          <a:chExt cx="0" cy="0"/>
        </a:xfrm>
      </p:grpSpPr>
      <p:sp>
        <p:nvSpPr>
          <p:cNvPr id="41" name="Google Shape;41;p9"/>
          <p:cNvSpPr/>
          <p:nvPr/>
        </p:nvSpPr>
        <p:spPr>
          <a:xfrm>
            <a:off x="4572000" y="175"/>
            <a:ext cx="4572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9"/>
          <p:cNvSpPr txBox="1">
            <a:spLocks noGrp="1"/>
          </p:cNvSpPr>
          <p:nvPr>
            <p:ph type="body" idx="1"/>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3" name="Google Shape;43;p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a:endParaRPr/>
          </a:p>
        </p:txBody>
      </p:sp>
      <p:sp>
        <p:nvSpPr>
          <p:cNvPr id="44" name="Google Shape;44;p9"/>
          <p:cNvSpPr txBox="1">
            <a:spLocks noGrp="1"/>
          </p:cNvSpPr>
          <p:nvPr>
            <p:ph type="subTitle" idx="2"/>
          </p:nvPr>
        </p:nvSpPr>
        <p:spPr>
          <a:xfrm>
            <a:off x="265500" y="29214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Font typeface="Oswald"/>
              <a:buNone/>
              <a:defRPr sz="2100">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dern-writer">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500"/>
            <a:ext cx="8520600" cy="73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Oswald"/>
              <a:buNone/>
              <a:defRPr sz="3600">
                <a:solidFill>
                  <a:schemeClr val="dk2"/>
                </a:solidFill>
                <a:latin typeface="Oswald"/>
                <a:ea typeface="Oswald"/>
                <a:cs typeface="Oswald"/>
                <a:sym typeface="Oswald"/>
              </a:defRPr>
            </a:lvl1pPr>
            <a:lvl2pPr lvl="1">
              <a:spcBef>
                <a:spcPts val="0"/>
              </a:spcBef>
              <a:spcAft>
                <a:spcPts val="0"/>
              </a:spcAft>
              <a:buClr>
                <a:schemeClr val="dk2"/>
              </a:buClr>
              <a:buSzPts val="3600"/>
              <a:buFont typeface="Oswald"/>
              <a:buNone/>
              <a:defRPr sz="3600">
                <a:solidFill>
                  <a:schemeClr val="dk2"/>
                </a:solidFill>
                <a:latin typeface="Oswald"/>
                <a:ea typeface="Oswald"/>
                <a:cs typeface="Oswald"/>
                <a:sym typeface="Oswald"/>
              </a:defRPr>
            </a:lvl2pPr>
            <a:lvl3pPr lvl="2">
              <a:spcBef>
                <a:spcPts val="0"/>
              </a:spcBef>
              <a:spcAft>
                <a:spcPts val="0"/>
              </a:spcAft>
              <a:buClr>
                <a:schemeClr val="dk2"/>
              </a:buClr>
              <a:buSzPts val="3600"/>
              <a:buFont typeface="Oswald"/>
              <a:buNone/>
              <a:defRPr sz="3600">
                <a:solidFill>
                  <a:schemeClr val="dk2"/>
                </a:solidFill>
                <a:latin typeface="Oswald"/>
                <a:ea typeface="Oswald"/>
                <a:cs typeface="Oswald"/>
                <a:sym typeface="Oswald"/>
              </a:defRPr>
            </a:lvl3pPr>
            <a:lvl4pPr lvl="3">
              <a:spcBef>
                <a:spcPts val="0"/>
              </a:spcBef>
              <a:spcAft>
                <a:spcPts val="0"/>
              </a:spcAft>
              <a:buClr>
                <a:schemeClr val="dk2"/>
              </a:buClr>
              <a:buSzPts val="3600"/>
              <a:buFont typeface="Oswald"/>
              <a:buNone/>
              <a:defRPr sz="3600">
                <a:solidFill>
                  <a:schemeClr val="dk2"/>
                </a:solidFill>
                <a:latin typeface="Oswald"/>
                <a:ea typeface="Oswald"/>
                <a:cs typeface="Oswald"/>
                <a:sym typeface="Oswald"/>
              </a:defRPr>
            </a:lvl4pPr>
            <a:lvl5pPr lvl="4">
              <a:spcBef>
                <a:spcPts val="0"/>
              </a:spcBef>
              <a:spcAft>
                <a:spcPts val="0"/>
              </a:spcAft>
              <a:buClr>
                <a:schemeClr val="dk2"/>
              </a:buClr>
              <a:buSzPts val="3600"/>
              <a:buFont typeface="Oswald"/>
              <a:buNone/>
              <a:defRPr sz="3600">
                <a:solidFill>
                  <a:schemeClr val="dk2"/>
                </a:solidFill>
                <a:latin typeface="Oswald"/>
                <a:ea typeface="Oswald"/>
                <a:cs typeface="Oswald"/>
                <a:sym typeface="Oswald"/>
              </a:defRPr>
            </a:lvl5pPr>
            <a:lvl6pPr lvl="5">
              <a:spcBef>
                <a:spcPts val="0"/>
              </a:spcBef>
              <a:spcAft>
                <a:spcPts val="0"/>
              </a:spcAft>
              <a:buClr>
                <a:schemeClr val="dk2"/>
              </a:buClr>
              <a:buSzPts val="3600"/>
              <a:buFont typeface="Oswald"/>
              <a:buNone/>
              <a:defRPr sz="3600">
                <a:solidFill>
                  <a:schemeClr val="dk2"/>
                </a:solidFill>
                <a:latin typeface="Oswald"/>
                <a:ea typeface="Oswald"/>
                <a:cs typeface="Oswald"/>
                <a:sym typeface="Oswald"/>
              </a:defRPr>
            </a:lvl6pPr>
            <a:lvl7pPr lvl="6">
              <a:spcBef>
                <a:spcPts val="0"/>
              </a:spcBef>
              <a:spcAft>
                <a:spcPts val="0"/>
              </a:spcAft>
              <a:buClr>
                <a:schemeClr val="dk2"/>
              </a:buClr>
              <a:buSzPts val="3600"/>
              <a:buFont typeface="Oswald"/>
              <a:buNone/>
              <a:defRPr sz="3600">
                <a:solidFill>
                  <a:schemeClr val="dk2"/>
                </a:solidFill>
                <a:latin typeface="Oswald"/>
                <a:ea typeface="Oswald"/>
                <a:cs typeface="Oswald"/>
                <a:sym typeface="Oswald"/>
              </a:defRPr>
            </a:lvl7pPr>
            <a:lvl8pPr lvl="7">
              <a:spcBef>
                <a:spcPts val="0"/>
              </a:spcBef>
              <a:spcAft>
                <a:spcPts val="0"/>
              </a:spcAft>
              <a:buClr>
                <a:schemeClr val="dk2"/>
              </a:buClr>
              <a:buSzPts val="3600"/>
              <a:buFont typeface="Oswald"/>
              <a:buNone/>
              <a:defRPr sz="3600">
                <a:solidFill>
                  <a:schemeClr val="dk2"/>
                </a:solidFill>
                <a:latin typeface="Oswald"/>
                <a:ea typeface="Oswald"/>
                <a:cs typeface="Oswald"/>
                <a:sym typeface="Oswald"/>
              </a:defRPr>
            </a:lvl8pPr>
            <a:lvl9pPr lvl="8">
              <a:spcBef>
                <a:spcPts val="0"/>
              </a:spcBef>
              <a:spcAft>
                <a:spcPts val="0"/>
              </a:spcAft>
              <a:buClr>
                <a:schemeClr val="dk2"/>
              </a:buClr>
              <a:buSzPts val="3600"/>
              <a:buFont typeface="Oswald"/>
              <a:buNone/>
              <a:defRPr sz="3600">
                <a:solidFill>
                  <a:schemeClr val="dk2"/>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468825"/>
            <a:ext cx="8520600" cy="3099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2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en.wikipedia.org/wiki/Tmux"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hyperlink" Target="https://en.wikipedia.org/wiki/Rsync"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DC255E50-7986-DC46-BE86-2C2B2D984B7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charset="2"/>
              <a:buChar char="n"/>
              <a:defRPr sz="1800">
                <a:solidFill>
                  <a:schemeClr val="tx1"/>
                </a:solidFill>
                <a:latin typeface="Times New Roman" panose="02020603050405020304" pitchFamily="18" charset="0"/>
                <a:ea typeface="MS PGothic" panose="020B0600070205080204" pitchFamily="34" charset="-128"/>
              </a:defRPr>
            </a:lvl1pPr>
            <a:lvl2pPr marL="557213" indent="-214313">
              <a:spcBef>
                <a:spcPct val="20000"/>
              </a:spcBef>
              <a:buClr>
                <a:srgbClr val="FF0000"/>
              </a:buClr>
              <a:buSzPct val="75000"/>
              <a:buFont typeface="Monotype Sorts" charset="2"/>
              <a:buChar char="l"/>
              <a:defRPr sz="1500">
                <a:solidFill>
                  <a:schemeClr val="tx1"/>
                </a:solidFill>
                <a:latin typeface="Times New Roman" panose="02020603050405020304" pitchFamily="18" charset="0"/>
                <a:ea typeface="MS PGothic" panose="020B0600070205080204" pitchFamily="34" charset="-128"/>
              </a:defRPr>
            </a:lvl2pPr>
            <a:lvl3pPr marL="857250" indent="-171450">
              <a:spcBef>
                <a:spcPct val="20000"/>
              </a:spcBef>
              <a:buClr>
                <a:srgbClr val="FF0000"/>
              </a:buClr>
              <a:buSzPct val="80000"/>
              <a:buFont typeface="Monotype Sorts" charset="2"/>
              <a:buChar char="à"/>
              <a:defRPr sz="1800">
                <a:solidFill>
                  <a:schemeClr val="tx1"/>
                </a:solidFill>
                <a:latin typeface="Times New Roman" panose="02020603050405020304" pitchFamily="18" charset="0"/>
                <a:ea typeface="MS PGothic" panose="020B0600070205080204" pitchFamily="34" charset="-128"/>
              </a:defRPr>
            </a:lvl3pPr>
            <a:lvl4pPr marL="1200150" indent="-171450">
              <a:spcBef>
                <a:spcPct val="20000"/>
              </a:spcBef>
              <a:buChar char="–"/>
              <a:defRPr sz="1200">
                <a:solidFill>
                  <a:schemeClr val="tx1"/>
                </a:solidFill>
                <a:latin typeface="Times New Roman" panose="02020603050405020304" pitchFamily="18" charset="0"/>
                <a:ea typeface="MS PGothic" panose="020B0600070205080204" pitchFamily="34" charset="-128"/>
              </a:defRPr>
            </a:lvl4pPr>
            <a:lvl5pPr marL="1543050" indent="-171450">
              <a:spcBef>
                <a:spcPct val="20000"/>
              </a:spcBef>
              <a:buChar char="»"/>
              <a:defRPr sz="1200">
                <a:solidFill>
                  <a:schemeClr val="tx1"/>
                </a:solidFill>
                <a:latin typeface="Times New Roman" panose="02020603050405020304" pitchFamily="18" charset="0"/>
                <a:ea typeface="MS PGothic" panose="020B0600070205080204" pitchFamily="34" charset="-128"/>
              </a:defRPr>
            </a:lvl5pPr>
            <a:lvl6pPr marL="1885950" indent="-171450" eaLnBrk="0" fontAlgn="base" hangingPunct="0">
              <a:spcBef>
                <a:spcPct val="20000"/>
              </a:spcBef>
              <a:spcAft>
                <a:spcPct val="0"/>
              </a:spcAft>
              <a:buChar char="»"/>
              <a:defRPr sz="1200">
                <a:solidFill>
                  <a:schemeClr val="tx1"/>
                </a:solidFill>
                <a:latin typeface="Times New Roman" panose="02020603050405020304" pitchFamily="18" charset="0"/>
                <a:ea typeface="MS PGothic" panose="020B0600070205080204" pitchFamily="34" charset="-128"/>
              </a:defRPr>
            </a:lvl6pPr>
            <a:lvl7pPr marL="2228850" indent="-171450" eaLnBrk="0" fontAlgn="base" hangingPunct="0">
              <a:spcBef>
                <a:spcPct val="20000"/>
              </a:spcBef>
              <a:spcAft>
                <a:spcPct val="0"/>
              </a:spcAft>
              <a:buChar char="»"/>
              <a:defRPr sz="1200">
                <a:solidFill>
                  <a:schemeClr val="tx1"/>
                </a:solidFill>
                <a:latin typeface="Times New Roman" panose="02020603050405020304" pitchFamily="18" charset="0"/>
                <a:ea typeface="MS PGothic" panose="020B0600070205080204" pitchFamily="34" charset="-128"/>
              </a:defRPr>
            </a:lvl7pPr>
            <a:lvl8pPr marL="2571750" indent="-171450" eaLnBrk="0" fontAlgn="base" hangingPunct="0">
              <a:spcBef>
                <a:spcPct val="20000"/>
              </a:spcBef>
              <a:spcAft>
                <a:spcPct val="0"/>
              </a:spcAft>
              <a:buChar char="»"/>
              <a:defRPr sz="1200">
                <a:solidFill>
                  <a:schemeClr val="tx1"/>
                </a:solidFill>
                <a:latin typeface="Times New Roman" panose="02020603050405020304" pitchFamily="18" charset="0"/>
                <a:ea typeface="MS PGothic" panose="020B0600070205080204" pitchFamily="34" charset="-128"/>
              </a:defRPr>
            </a:lvl8pPr>
            <a:lvl9pPr marL="2914650" indent="-171450" eaLnBrk="0" fontAlgn="base" hangingPunct="0">
              <a:spcBef>
                <a:spcPct val="20000"/>
              </a:spcBef>
              <a:spcAft>
                <a:spcPct val="0"/>
              </a:spcAft>
              <a:buChar char="»"/>
              <a:defRPr sz="12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5E838538-FDA7-4BA7-B67A-D93FA419C541}" type="slidenum">
              <a:rPr lang="en-US" altLang="en-US" sz="900">
                <a:latin typeface="Arial" panose="020B0604020202020204" pitchFamily="34" charset="0"/>
              </a:rPr>
              <a:pPr>
                <a:spcBef>
                  <a:spcPct val="0"/>
                </a:spcBef>
                <a:buClrTx/>
                <a:buSzTx/>
                <a:buFontTx/>
                <a:buNone/>
              </a:pPr>
              <a:t>1</a:t>
            </a:fld>
            <a:endParaRPr lang="en-US" altLang="en-US" sz="900">
              <a:latin typeface="Arial" panose="020B0604020202020204" pitchFamily="34" charset="0"/>
            </a:endParaRPr>
          </a:p>
        </p:txBody>
      </p:sp>
      <p:sp>
        <p:nvSpPr>
          <p:cNvPr id="9219" name="Rectangle 4">
            <a:extLst>
              <a:ext uri="{FF2B5EF4-FFF2-40B4-BE49-F238E27FC236}">
                <a16:creationId xmlns:a16="http://schemas.microsoft.com/office/drawing/2014/main" id="{FEF1F035-5FD0-9CBC-E33D-B073E1C83041}"/>
              </a:ext>
            </a:extLst>
          </p:cNvPr>
          <p:cNvSpPr>
            <a:spLocks noGrp="1" noChangeArrowheads="1"/>
          </p:cNvSpPr>
          <p:nvPr>
            <p:ph type="title"/>
          </p:nvPr>
        </p:nvSpPr>
        <p:spPr/>
        <p:txBody>
          <a:bodyPr/>
          <a:lstStyle/>
          <a:p>
            <a:pPr eaLnBrk="1" hangingPunct="1"/>
            <a:r>
              <a:rPr lang="en-US" altLang="en-US"/>
              <a:t>Communication</a:t>
            </a:r>
            <a:endParaRPr lang="en-US" altLang="en-US" dirty="0"/>
          </a:p>
        </p:txBody>
      </p:sp>
      <p:sp>
        <p:nvSpPr>
          <p:cNvPr id="8197" name="Rectangle 5">
            <a:extLst>
              <a:ext uri="{FF2B5EF4-FFF2-40B4-BE49-F238E27FC236}">
                <a16:creationId xmlns:a16="http://schemas.microsoft.com/office/drawing/2014/main" id="{10A1049D-6BC0-A1D6-FA57-092AEF7D9CD9}"/>
              </a:ext>
            </a:extLst>
          </p:cNvPr>
          <p:cNvSpPr>
            <a:spLocks noGrp="1" noChangeArrowheads="1"/>
          </p:cNvSpPr>
          <p:nvPr>
            <p:ph type="body" idx="1"/>
          </p:nvPr>
        </p:nvSpPr>
        <p:spPr>
          <a:xfrm>
            <a:off x="1543050" y="1428751"/>
            <a:ext cx="6172200" cy="3394472"/>
          </a:xfrm>
        </p:spPr>
        <p:txBody>
          <a:bodyPr/>
          <a:lstStyle/>
          <a:p>
            <a:pPr eaLnBrk="1" hangingPunct="1">
              <a:defRPr/>
            </a:pPr>
            <a:r>
              <a:rPr lang="en-US" altLang="en-US" dirty="0"/>
              <a:t>Raw message passing</a:t>
            </a:r>
          </a:p>
          <a:p>
            <a:pPr lvl="1">
              <a:defRPr/>
            </a:pPr>
            <a:r>
              <a:rPr lang="en-US" dirty="0"/>
              <a:t>TCP/IP: reliable byte stream</a:t>
            </a:r>
          </a:p>
          <a:p>
            <a:pPr lvl="1">
              <a:defRPr/>
            </a:pPr>
            <a:r>
              <a:rPr lang="en-US" dirty="0"/>
              <a:t>UDP/IP: unreliable, packet oriented, connectionless</a:t>
            </a:r>
          </a:p>
          <a:p>
            <a:pPr lvl="1">
              <a:defRPr/>
            </a:pPr>
            <a:endParaRPr lang="en-US" altLang="en-US" dirty="0"/>
          </a:p>
          <a:p>
            <a:pPr marL="342900" lvl="1" indent="0">
              <a:buNone/>
              <a:defRPr/>
            </a:pPr>
            <a:r>
              <a:rPr lang="en-US" altLang="en-US" dirty="0"/>
              <a:t>Problem: </a:t>
            </a:r>
            <a:r>
              <a:rPr lang="en-US" dirty="0"/>
              <a:t>low level --&gt; not easy to use</a:t>
            </a:r>
          </a:p>
          <a:p>
            <a:pPr marL="342900" lvl="1" indent="0">
              <a:buNone/>
              <a:defRPr/>
            </a:pPr>
            <a:endParaRPr lang="en-US" altLang="en-US" dirty="0"/>
          </a:p>
          <a:p>
            <a:pPr marL="300038" lvl="1" indent="0">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0"/>
          <p:cNvSpPr txBox="1"/>
          <p:nvPr/>
        </p:nvSpPr>
        <p:spPr>
          <a:xfrm>
            <a:off x="3472250" y="1870400"/>
            <a:ext cx="21693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235" name="Google Shape;235;p20"/>
          <p:cNvSpPr/>
          <p:nvPr/>
        </p:nvSpPr>
        <p:spPr>
          <a:xfrm>
            <a:off x="5336300" y="1743500"/>
            <a:ext cx="3167100" cy="3176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0"/>
          <p:cNvSpPr/>
          <p:nvPr/>
        </p:nvSpPr>
        <p:spPr>
          <a:xfrm>
            <a:off x="7894300" y="4125051"/>
            <a:ext cx="467052" cy="5007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0"/>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Distributed File System</a:t>
            </a:r>
            <a:endParaRPr/>
          </a:p>
        </p:txBody>
      </p:sp>
      <p:sp>
        <p:nvSpPr>
          <p:cNvPr id="238" name="Google Shape;238;p20"/>
          <p:cNvSpPr txBox="1"/>
          <p:nvPr/>
        </p:nvSpPr>
        <p:spPr>
          <a:xfrm>
            <a:off x="6154250" y="11003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Server</a:t>
            </a:r>
            <a:endParaRPr sz="4000" b="1">
              <a:solidFill>
                <a:schemeClr val="dk1"/>
              </a:solidFill>
              <a:latin typeface="Economica"/>
              <a:ea typeface="Economica"/>
              <a:cs typeface="Economica"/>
              <a:sym typeface="Economica"/>
            </a:endParaRPr>
          </a:p>
        </p:txBody>
      </p:sp>
      <p:sp>
        <p:nvSpPr>
          <p:cNvPr id="239" name="Google Shape;239;p20"/>
          <p:cNvSpPr/>
          <p:nvPr/>
        </p:nvSpPr>
        <p:spPr>
          <a:xfrm>
            <a:off x="5563775" y="3546300"/>
            <a:ext cx="27693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Virtual File System</a:t>
            </a:r>
            <a:endParaRPr sz="2000">
              <a:solidFill>
                <a:srgbClr val="990000"/>
              </a:solidFill>
              <a:latin typeface="Economica"/>
              <a:ea typeface="Economica"/>
              <a:cs typeface="Economica"/>
              <a:sym typeface="Economica"/>
            </a:endParaRPr>
          </a:p>
        </p:txBody>
      </p:sp>
      <p:sp>
        <p:nvSpPr>
          <p:cNvPr id="240" name="Google Shape;240;p20"/>
          <p:cNvSpPr/>
          <p:nvPr/>
        </p:nvSpPr>
        <p:spPr>
          <a:xfrm>
            <a:off x="6901050" y="4174250"/>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ext4</a:t>
            </a:r>
            <a:endParaRPr sz="2000">
              <a:solidFill>
                <a:srgbClr val="990000"/>
              </a:solidFill>
              <a:latin typeface="Economica"/>
              <a:ea typeface="Economica"/>
              <a:cs typeface="Economica"/>
              <a:sym typeface="Economica"/>
            </a:endParaRPr>
          </a:p>
        </p:txBody>
      </p:sp>
      <p:cxnSp>
        <p:nvCxnSpPr>
          <p:cNvPr id="241" name="Google Shape;241;p20"/>
          <p:cNvCxnSpPr>
            <a:stCxn id="240" idx="3"/>
            <a:endCxn id="236" idx="2"/>
          </p:cNvCxnSpPr>
          <p:nvPr/>
        </p:nvCxnSpPr>
        <p:spPr>
          <a:xfrm>
            <a:off x="7562850" y="4375100"/>
            <a:ext cx="331500" cy="600"/>
          </a:xfrm>
          <a:prstGeom prst="bentConnector3">
            <a:avLst>
              <a:gd name="adj1" fmla="val 49992"/>
            </a:avLst>
          </a:prstGeom>
          <a:noFill/>
          <a:ln w="19050" cap="flat" cmpd="sng">
            <a:solidFill>
              <a:srgbClr val="000000"/>
            </a:solidFill>
            <a:prstDash val="solid"/>
            <a:round/>
            <a:headEnd type="none" w="med" len="med"/>
            <a:tailEnd type="stealth" w="med" len="med"/>
          </a:ln>
        </p:spPr>
      </p:cxnSp>
      <p:pic>
        <p:nvPicPr>
          <p:cNvPr id="242" name="Google Shape;242;p20"/>
          <p:cNvPicPr preferRelativeResize="0"/>
          <p:nvPr/>
        </p:nvPicPr>
        <p:blipFill rotWithShape="1">
          <a:blip r:embed="rId3">
            <a:alphaModFix/>
          </a:blip>
          <a:srcRect l="11987" r="11172"/>
          <a:stretch/>
        </p:blipFill>
        <p:spPr>
          <a:xfrm>
            <a:off x="7992505" y="4142821"/>
            <a:ext cx="329586" cy="428919"/>
          </a:xfrm>
          <a:prstGeom prst="rect">
            <a:avLst/>
          </a:prstGeom>
          <a:noFill/>
          <a:ln>
            <a:noFill/>
          </a:ln>
        </p:spPr>
      </p:pic>
      <p:cxnSp>
        <p:nvCxnSpPr>
          <p:cNvPr id="243" name="Google Shape;243;p20"/>
          <p:cNvCxnSpPr/>
          <p:nvPr/>
        </p:nvCxnSpPr>
        <p:spPr>
          <a:xfrm rot="10800000">
            <a:off x="6911300" y="3967050"/>
            <a:ext cx="0" cy="197700"/>
          </a:xfrm>
          <a:prstGeom prst="straightConnector1">
            <a:avLst/>
          </a:prstGeom>
          <a:noFill/>
          <a:ln w="19050" cap="flat" cmpd="sng">
            <a:solidFill>
              <a:srgbClr val="000000"/>
            </a:solidFill>
            <a:prstDash val="solid"/>
            <a:round/>
            <a:headEnd type="stealth" w="med" len="med"/>
            <a:tailEnd type="none" w="med" len="med"/>
          </a:ln>
        </p:spPr>
      </p:cxnSp>
      <p:pic>
        <p:nvPicPr>
          <p:cNvPr id="244" name="Google Shape;244;p20"/>
          <p:cNvPicPr preferRelativeResize="0"/>
          <p:nvPr/>
        </p:nvPicPr>
        <p:blipFill>
          <a:blip r:embed="rId4">
            <a:alphaModFix/>
          </a:blip>
          <a:stretch>
            <a:fillRect/>
          </a:stretch>
        </p:blipFill>
        <p:spPr>
          <a:xfrm>
            <a:off x="729175" y="2254625"/>
            <a:ext cx="433125" cy="433125"/>
          </a:xfrm>
          <a:prstGeom prst="rect">
            <a:avLst/>
          </a:prstGeom>
          <a:noFill/>
          <a:ln>
            <a:noFill/>
          </a:ln>
        </p:spPr>
      </p:pic>
      <p:pic>
        <p:nvPicPr>
          <p:cNvPr id="245" name="Google Shape;245;p20"/>
          <p:cNvPicPr preferRelativeResize="0"/>
          <p:nvPr/>
        </p:nvPicPr>
        <p:blipFill>
          <a:blip r:embed="rId5">
            <a:alphaModFix/>
          </a:blip>
          <a:stretch>
            <a:fillRect/>
          </a:stretch>
        </p:blipFill>
        <p:spPr>
          <a:xfrm>
            <a:off x="2182950" y="2217664"/>
            <a:ext cx="467050" cy="467073"/>
          </a:xfrm>
          <a:prstGeom prst="rect">
            <a:avLst/>
          </a:prstGeom>
          <a:noFill/>
          <a:ln>
            <a:noFill/>
          </a:ln>
        </p:spPr>
      </p:pic>
      <p:pic>
        <p:nvPicPr>
          <p:cNvPr id="246" name="Google Shape;246;p20"/>
          <p:cNvPicPr preferRelativeResize="0"/>
          <p:nvPr/>
        </p:nvPicPr>
        <p:blipFill rotWithShape="1">
          <a:blip r:embed="rId6">
            <a:alphaModFix/>
          </a:blip>
          <a:srcRect l="11147" r="13226"/>
          <a:stretch/>
        </p:blipFill>
        <p:spPr>
          <a:xfrm>
            <a:off x="1489850" y="2132938"/>
            <a:ext cx="433135" cy="572700"/>
          </a:xfrm>
          <a:prstGeom prst="rect">
            <a:avLst/>
          </a:prstGeom>
          <a:noFill/>
          <a:ln>
            <a:noFill/>
          </a:ln>
        </p:spPr>
      </p:pic>
      <p:pic>
        <p:nvPicPr>
          <p:cNvPr id="247" name="Google Shape;247;p20"/>
          <p:cNvPicPr preferRelativeResize="0"/>
          <p:nvPr/>
        </p:nvPicPr>
        <p:blipFill>
          <a:blip r:embed="rId7">
            <a:alphaModFix/>
          </a:blip>
          <a:stretch>
            <a:fillRect/>
          </a:stretch>
        </p:blipFill>
        <p:spPr>
          <a:xfrm>
            <a:off x="2918700" y="2199751"/>
            <a:ext cx="500700" cy="500700"/>
          </a:xfrm>
          <a:prstGeom prst="rect">
            <a:avLst/>
          </a:prstGeom>
          <a:noFill/>
          <a:ln>
            <a:noFill/>
          </a:ln>
        </p:spPr>
      </p:pic>
      <p:sp>
        <p:nvSpPr>
          <p:cNvPr id="248" name="Google Shape;248;p20"/>
          <p:cNvSpPr txBox="1"/>
          <p:nvPr/>
        </p:nvSpPr>
        <p:spPr>
          <a:xfrm>
            <a:off x="1358525" y="1808307"/>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249" name="Google Shape;249;p20"/>
          <p:cNvSpPr/>
          <p:nvPr/>
        </p:nvSpPr>
        <p:spPr>
          <a:xfrm>
            <a:off x="645050" y="2132950"/>
            <a:ext cx="2867100" cy="64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0"/>
          <p:cNvSpPr/>
          <p:nvPr/>
        </p:nvSpPr>
        <p:spPr>
          <a:xfrm>
            <a:off x="6239975" y="4174225"/>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ntfs</a:t>
            </a:r>
            <a:endParaRPr sz="2000">
              <a:solidFill>
                <a:srgbClr val="990000"/>
              </a:solidFill>
              <a:latin typeface="Economica"/>
              <a:ea typeface="Economica"/>
              <a:cs typeface="Economica"/>
              <a:sym typeface="Economica"/>
            </a:endParaRPr>
          </a:p>
        </p:txBody>
      </p:sp>
      <p:pic>
        <p:nvPicPr>
          <p:cNvPr id="251" name="Google Shape;251;p20"/>
          <p:cNvPicPr preferRelativeResize="0"/>
          <p:nvPr/>
        </p:nvPicPr>
        <p:blipFill>
          <a:blip r:embed="rId8">
            <a:alphaModFix/>
          </a:blip>
          <a:stretch>
            <a:fillRect/>
          </a:stretch>
        </p:blipFill>
        <p:spPr>
          <a:xfrm>
            <a:off x="5429250" y="4164715"/>
            <a:ext cx="500700" cy="420863"/>
          </a:xfrm>
          <a:prstGeom prst="rect">
            <a:avLst/>
          </a:prstGeom>
          <a:noFill/>
          <a:ln>
            <a:noFill/>
          </a:ln>
        </p:spPr>
      </p:pic>
      <p:cxnSp>
        <p:nvCxnSpPr>
          <p:cNvPr id="252" name="Google Shape;252;p20"/>
          <p:cNvCxnSpPr>
            <a:stCxn id="250" idx="1"/>
            <a:endCxn id="251" idx="3"/>
          </p:cNvCxnSpPr>
          <p:nvPr/>
        </p:nvCxnSpPr>
        <p:spPr>
          <a:xfrm rot="10800000">
            <a:off x="5930075" y="4375075"/>
            <a:ext cx="309900" cy="0"/>
          </a:xfrm>
          <a:prstGeom prst="straightConnector1">
            <a:avLst/>
          </a:prstGeom>
          <a:noFill/>
          <a:ln w="19050" cap="flat" cmpd="sng">
            <a:solidFill>
              <a:srgbClr val="000000"/>
            </a:solidFill>
            <a:prstDash val="solid"/>
            <a:round/>
            <a:headEnd type="none" w="med" len="med"/>
            <a:tailEnd type="stealth" w="med" len="med"/>
          </a:ln>
        </p:spPr>
      </p:cxnSp>
      <p:sp>
        <p:nvSpPr>
          <p:cNvPr id="253" name="Google Shape;253;p20"/>
          <p:cNvSpPr txBox="1"/>
          <p:nvPr/>
        </p:nvSpPr>
        <p:spPr>
          <a:xfrm>
            <a:off x="7101800" y="4559075"/>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254" name="Google Shape;254;p20"/>
          <p:cNvSpPr txBox="1"/>
          <p:nvPr/>
        </p:nvSpPr>
        <p:spPr>
          <a:xfrm>
            <a:off x="6211025" y="4563000"/>
            <a:ext cx="757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/media</a:t>
            </a:r>
            <a:endParaRPr sz="1000" b="1">
              <a:latin typeface="Source Code Pro"/>
              <a:ea typeface="Source Code Pro"/>
              <a:cs typeface="Source Code Pro"/>
              <a:sym typeface="Source Code Pro"/>
            </a:endParaRPr>
          </a:p>
        </p:txBody>
      </p:sp>
      <p:sp>
        <p:nvSpPr>
          <p:cNvPr id="255" name="Google Shape;255;p20"/>
          <p:cNvSpPr/>
          <p:nvPr/>
        </p:nvSpPr>
        <p:spPr>
          <a:xfrm>
            <a:off x="396500" y="1743575"/>
            <a:ext cx="33642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0"/>
          <p:cNvSpPr txBox="1"/>
          <p:nvPr/>
        </p:nvSpPr>
        <p:spPr>
          <a:xfrm>
            <a:off x="1313000" y="10946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Client</a:t>
            </a:r>
            <a:endParaRPr sz="4000" b="1">
              <a:solidFill>
                <a:schemeClr val="dk1"/>
              </a:solidFill>
              <a:latin typeface="Economica"/>
              <a:ea typeface="Economica"/>
              <a:cs typeface="Economica"/>
              <a:sym typeface="Economica"/>
            </a:endParaRPr>
          </a:p>
        </p:txBody>
      </p:sp>
      <p:sp>
        <p:nvSpPr>
          <p:cNvPr id="257" name="Google Shape;257;p20"/>
          <p:cNvSpPr txBox="1"/>
          <p:nvPr/>
        </p:nvSpPr>
        <p:spPr>
          <a:xfrm>
            <a:off x="5248050" y="3065133"/>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Economica"/>
                <a:ea typeface="Economica"/>
                <a:cs typeface="Economica"/>
                <a:sym typeface="Economica"/>
              </a:rPr>
              <a:t>kernel space</a:t>
            </a:r>
            <a:endParaRPr sz="1800" b="1">
              <a:solidFill>
                <a:schemeClr val="dk1"/>
              </a:solidFill>
              <a:latin typeface="Economica"/>
              <a:ea typeface="Economica"/>
              <a:cs typeface="Economica"/>
              <a:sym typeface="Economica"/>
            </a:endParaRPr>
          </a:p>
        </p:txBody>
      </p:sp>
      <p:cxnSp>
        <p:nvCxnSpPr>
          <p:cNvPr id="258" name="Google Shape;258;p20"/>
          <p:cNvCxnSpPr/>
          <p:nvPr/>
        </p:nvCxnSpPr>
        <p:spPr>
          <a:xfrm>
            <a:off x="5107325" y="3081406"/>
            <a:ext cx="3829500" cy="0"/>
          </a:xfrm>
          <a:prstGeom prst="straightConnector1">
            <a:avLst/>
          </a:prstGeom>
          <a:noFill/>
          <a:ln w="28575" cap="flat" cmpd="sng">
            <a:solidFill>
              <a:schemeClr val="dk1"/>
            </a:solidFill>
            <a:prstDash val="dot"/>
            <a:round/>
            <a:headEnd type="none" w="med" len="med"/>
            <a:tailEnd type="none" w="med" len="med"/>
          </a:ln>
        </p:spPr>
      </p:cxnSp>
      <p:sp>
        <p:nvSpPr>
          <p:cNvPr id="259" name="Google Shape;259;p20"/>
          <p:cNvSpPr txBox="1"/>
          <p:nvPr/>
        </p:nvSpPr>
        <p:spPr>
          <a:xfrm>
            <a:off x="5248050" y="2771382"/>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Economica"/>
                <a:ea typeface="Economica"/>
                <a:cs typeface="Economica"/>
                <a:sym typeface="Economica"/>
              </a:rPr>
              <a:t>user space</a:t>
            </a:r>
            <a:endParaRPr sz="1800" b="1">
              <a:solidFill>
                <a:schemeClr val="dk1"/>
              </a:solidFill>
              <a:latin typeface="Economica"/>
              <a:ea typeface="Economica"/>
              <a:cs typeface="Economica"/>
              <a:sym typeface="Economica"/>
            </a:endParaRPr>
          </a:p>
        </p:txBody>
      </p:sp>
      <p:cxnSp>
        <p:nvCxnSpPr>
          <p:cNvPr id="260" name="Google Shape;260;p20"/>
          <p:cNvCxnSpPr/>
          <p:nvPr/>
        </p:nvCxnSpPr>
        <p:spPr>
          <a:xfrm>
            <a:off x="3525650" y="2414625"/>
            <a:ext cx="2076600" cy="600"/>
          </a:xfrm>
          <a:prstGeom prst="bentConnector3">
            <a:avLst>
              <a:gd name="adj1" fmla="val 50000"/>
            </a:avLst>
          </a:prstGeom>
          <a:noFill/>
          <a:ln w="28575" cap="flat" cmpd="sng">
            <a:solidFill>
              <a:srgbClr val="000000"/>
            </a:solidFill>
            <a:prstDash val="dot"/>
            <a:round/>
            <a:headEnd type="none" w="med" len="med"/>
            <a:tailEnd type="oval" w="med" len="med"/>
          </a:ln>
        </p:spPr>
      </p:cxnSp>
      <p:cxnSp>
        <p:nvCxnSpPr>
          <p:cNvPr id="261" name="Google Shape;261;p20"/>
          <p:cNvCxnSpPr/>
          <p:nvPr/>
        </p:nvCxnSpPr>
        <p:spPr>
          <a:xfrm>
            <a:off x="4735525" y="1433525"/>
            <a:ext cx="581100" cy="962100"/>
          </a:xfrm>
          <a:prstGeom prst="straightConnector1">
            <a:avLst/>
          </a:prstGeom>
          <a:noFill/>
          <a:ln w="28575" cap="flat" cmpd="sng">
            <a:solidFill>
              <a:srgbClr val="000000"/>
            </a:solidFill>
            <a:prstDash val="dot"/>
            <a:round/>
            <a:headEnd type="none" w="med" len="med"/>
            <a:tailEnd type="none" w="med" len="med"/>
          </a:ln>
        </p:spPr>
      </p:cxnSp>
      <p:cxnSp>
        <p:nvCxnSpPr>
          <p:cNvPr id="262" name="Google Shape;262;p20"/>
          <p:cNvCxnSpPr/>
          <p:nvPr/>
        </p:nvCxnSpPr>
        <p:spPr>
          <a:xfrm rot="10800000" flipH="1">
            <a:off x="4706950" y="2443250"/>
            <a:ext cx="609600" cy="904800"/>
          </a:xfrm>
          <a:prstGeom prst="straightConnector1">
            <a:avLst/>
          </a:prstGeom>
          <a:noFill/>
          <a:ln w="28575" cap="flat" cmpd="sng">
            <a:solidFill>
              <a:srgbClr val="000000"/>
            </a:solidFill>
            <a:prstDash val="dot"/>
            <a:round/>
            <a:headEnd type="none" w="med" len="med"/>
            <a:tailEnd type="none" w="med" len="med"/>
          </a:ln>
        </p:spPr>
      </p:cxnSp>
      <p:sp>
        <p:nvSpPr>
          <p:cNvPr id="263" name="Google Shape;263;p20"/>
          <p:cNvSpPr txBox="1"/>
          <p:nvPr/>
        </p:nvSpPr>
        <p:spPr>
          <a:xfrm>
            <a:off x="4158425" y="1058371"/>
            <a:ext cx="1025100" cy="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dk1"/>
                </a:solidFill>
                <a:latin typeface="Economica"/>
                <a:ea typeface="Economica"/>
                <a:cs typeface="Economica"/>
                <a:sym typeface="Economica"/>
              </a:rPr>
              <a:t>Client</a:t>
            </a:r>
            <a:endParaRPr sz="2000" b="1">
              <a:solidFill>
                <a:schemeClr val="dk1"/>
              </a:solidFill>
              <a:latin typeface="Economica"/>
              <a:ea typeface="Economica"/>
              <a:cs typeface="Economica"/>
              <a:sym typeface="Economica"/>
            </a:endParaRPr>
          </a:p>
        </p:txBody>
      </p:sp>
      <p:sp>
        <p:nvSpPr>
          <p:cNvPr id="264" name="Google Shape;264;p20"/>
          <p:cNvSpPr txBox="1"/>
          <p:nvPr/>
        </p:nvSpPr>
        <p:spPr>
          <a:xfrm>
            <a:off x="4172300" y="3325421"/>
            <a:ext cx="1025100" cy="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dk1"/>
                </a:solidFill>
                <a:latin typeface="Economica"/>
                <a:ea typeface="Economica"/>
                <a:cs typeface="Economica"/>
                <a:sym typeface="Economica"/>
              </a:rPr>
              <a:t>Client</a:t>
            </a:r>
            <a:endParaRPr sz="2000" b="1">
              <a:solidFill>
                <a:schemeClr val="dk1"/>
              </a:solidFill>
              <a:latin typeface="Economica"/>
              <a:ea typeface="Economica"/>
              <a:cs typeface="Economica"/>
              <a:sym typeface="Economica"/>
            </a:endParaRPr>
          </a:p>
        </p:txBody>
      </p:sp>
      <p:sp>
        <p:nvSpPr>
          <p:cNvPr id="265" name="Google Shape;265;p20"/>
          <p:cNvSpPr/>
          <p:nvPr/>
        </p:nvSpPr>
        <p:spPr>
          <a:xfrm>
            <a:off x="5540150" y="1879875"/>
            <a:ext cx="2805900" cy="8373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solidFill>
                  <a:srgbClr val="990000"/>
                </a:solidFill>
                <a:latin typeface="Economica"/>
                <a:ea typeface="Economica"/>
                <a:cs typeface="Economica"/>
                <a:sym typeface="Economica"/>
              </a:rPr>
              <a:t>Server Module</a:t>
            </a:r>
            <a:endParaRPr sz="3000">
              <a:solidFill>
                <a:srgbClr val="990000"/>
              </a:solidFill>
              <a:latin typeface="Economica"/>
              <a:ea typeface="Economica"/>
              <a:cs typeface="Economica"/>
              <a:sym typeface="Economica"/>
            </a:endParaRPr>
          </a:p>
        </p:txBody>
      </p:sp>
      <p:sp>
        <p:nvSpPr>
          <p:cNvPr id="266" name="Google Shape;266;p20"/>
          <p:cNvSpPr txBox="1"/>
          <p:nvPr/>
        </p:nvSpPr>
        <p:spPr>
          <a:xfrm>
            <a:off x="6526100" y="3150925"/>
            <a:ext cx="21051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open(‘/home/file.txt’)</a:t>
            </a:r>
            <a:endParaRPr sz="1000" b="1">
              <a:latin typeface="Source Code Pro"/>
              <a:ea typeface="Source Code Pro"/>
              <a:cs typeface="Source Code Pro"/>
              <a:sym typeface="Source Code Pro"/>
            </a:endParaRPr>
          </a:p>
        </p:txBody>
      </p:sp>
      <p:cxnSp>
        <p:nvCxnSpPr>
          <p:cNvPr id="267" name="Google Shape;267;p20"/>
          <p:cNvCxnSpPr/>
          <p:nvPr/>
        </p:nvCxnSpPr>
        <p:spPr>
          <a:xfrm>
            <a:off x="6548375" y="2718400"/>
            <a:ext cx="0" cy="837300"/>
          </a:xfrm>
          <a:prstGeom prst="straightConnector1">
            <a:avLst/>
          </a:prstGeom>
          <a:noFill/>
          <a:ln w="19050" cap="flat" cmpd="sng">
            <a:solidFill>
              <a:srgbClr val="000000"/>
            </a:solidFill>
            <a:prstDash val="solid"/>
            <a:round/>
            <a:headEnd type="none" w="med" len="med"/>
            <a:tailEnd type="stealth"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1"/>
          <p:cNvSpPr txBox="1"/>
          <p:nvPr/>
        </p:nvSpPr>
        <p:spPr>
          <a:xfrm>
            <a:off x="3472250" y="1870400"/>
            <a:ext cx="21693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273" name="Google Shape;273;p21"/>
          <p:cNvSpPr/>
          <p:nvPr/>
        </p:nvSpPr>
        <p:spPr>
          <a:xfrm>
            <a:off x="5336300" y="1743500"/>
            <a:ext cx="3167100" cy="3176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7894300" y="4125051"/>
            <a:ext cx="467052" cy="5007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Distributed File System</a:t>
            </a:r>
            <a:endParaRPr/>
          </a:p>
        </p:txBody>
      </p:sp>
      <p:sp>
        <p:nvSpPr>
          <p:cNvPr id="276" name="Google Shape;276;p21"/>
          <p:cNvSpPr txBox="1"/>
          <p:nvPr/>
        </p:nvSpPr>
        <p:spPr>
          <a:xfrm>
            <a:off x="6154250" y="11003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Server</a:t>
            </a:r>
            <a:endParaRPr sz="4000" b="1">
              <a:solidFill>
                <a:schemeClr val="dk1"/>
              </a:solidFill>
              <a:latin typeface="Economica"/>
              <a:ea typeface="Economica"/>
              <a:cs typeface="Economica"/>
              <a:sym typeface="Economica"/>
            </a:endParaRPr>
          </a:p>
        </p:txBody>
      </p:sp>
      <p:sp>
        <p:nvSpPr>
          <p:cNvPr id="277" name="Google Shape;277;p21"/>
          <p:cNvSpPr/>
          <p:nvPr/>
        </p:nvSpPr>
        <p:spPr>
          <a:xfrm>
            <a:off x="5563775" y="3546300"/>
            <a:ext cx="27693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Virtual File System</a:t>
            </a:r>
            <a:endParaRPr sz="2000">
              <a:solidFill>
                <a:srgbClr val="990000"/>
              </a:solidFill>
              <a:latin typeface="Economica"/>
              <a:ea typeface="Economica"/>
              <a:cs typeface="Economica"/>
              <a:sym typeface="Economica"/>
            </a:endParaRPr>
          </a:p>
        </p:txBody>
      </p:sp>
      <p:sp>
        <p:nvSpPr>
          <p:cNvPr id="278" name="Google Shape;278;p21"/>
          <p:cNvSpPr/>
          <p:nvPr/>
        </p:nvSpPr>
        <p:spPr>
          <a:xfrm>
            <a:off x="6901050" y="4174250"/>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ext4</a:t>
            </a:r>
            <a:endParaRPr sz="2000">
              <a:solidFill>
                <a:srgbClr val="990000"/>
              </a:solidFill>
              <a:latin typeface="Economica"/>
              <a:ea typeface="Economica"/>
              <a:cs typeface="Economica"/>
              <a:sym typeface="Economica"/>
            </a:endParaRPr>
          </a:p>
        </p:txBody>
      </p:sp>
      <p:cxnSp>
        <p:nvCxnSpPr>
          <p:cNvPr id="279" name="Google Shape;279;p21"/>
          <p:cNvCxnSpPr>
            <a:stCxn id="278" idx="3"/>
            <a:endCxn id="274" idx="2"/>
          </p:cNvCxnSpPr>
          <p:nvPr/>
        </p:nvCxnSpPr>
        <p:spPr>
          <a:xfrm>
            <a:off x="7562850" y="4375100"/>
            <a:ext cx="331500" cy="600"/>
          </a:xfrm>
          <a:prstGeom prst="bentConnector3">
            <a:avLst>
              <a:gd name="adj1" fmla="val 49992"/>
            </a:avLst>
          </a:prstGeom>
          <a:noFill/>
          <a:ln w="19050" cap="flat" cmpd="sng">
            <a:solidFill>
              <a:srgbClr val="000000"/>
            </a:solidFill>
            <a:prstDash val="solid"/>
            <a:round/>
            <a:headEnd type="none" w="med" len="med"/>
            <a:tailEnd type="stealth" w="med" len="med"/>
          </a:ln>
        </p:spPr>
      </p:cxnSp>
      <p:pic>
        <p:nvPicPr>
          <p:cNvPr id="280" name="Google Shape;280;p21"/>
          <p:cNvPicPr preferRelativeResize="0"/>
          <p:nvPr/>
        </p:nvPicPr>
        <p:blipFill rotWithShape="1">
          <a:blip r:embed="rId3">
            <a:alphaModFix/>
          </a:blip>
          <a:srcRect l="11987" r="11172"/>
          <a:stretch/>
        </p:blipFill>
        <p:spPr>
          <a:xfrm>
            <a:off x="7992505" y="4142821"/>
            <a:ext cx="329586" cy="428919"/>
          </a:xfrm>
          <a:prstGeom prst="rect">
            <a:avLst/>
          </a:prstGeom>
          <a:noFill/>
          <a:ln>
            <a:noFill/>
          </a:ln>
        </p:spPr>
      </p:pic>
      <p:cxnSp>
        <p:nvCxnSpPr>
          <p:cNvPr id="281" name="Google Shape;281;p21"/>
          <p:cNvCxnSpPr/>
          <p:nvPr/>
        </p:nvCxnSpPr>
        <p:spPr>
          <a:xfrm rot="10800000">
            <a:off x="6911300" y="3967050"/>
            <a:ext cx="0" cy="197700"/>
          </a:xfrm>
          <a:prstGeom prst="straightConnector1">
            <a:avLst/>
          </a:prstGeom>
          <a:noFill/>
          <a:ln w="19050" cap="flat" cmpd="sng">
            <a:solidFill>
              <a:srgbClr val="000000"/>
            </a:solidFill>
            <a:prstDash val="solid"/>
            <a:round/>
            <a:headEnd type="stealth" w="med" len="med"/>
            <a:tailEnd type="none" w="med" len="med"/>
          </a:ln>
        </p:spPr>
      </p:cxnSp>
      <p:pic>
        <p:nvPicPr>
          <p:cNvPr id="282" name="Google Shape;282;p21"/>
          <p:cNvPicPr preferRelativeResize="0"/>
          <p:nvPr/>
        </p:nvPicPr>
        <p:blipFill>
          <a:blip r:embed="rId4">
            <a:alphaModFix/>
          </a:blip>
          <a:stretch>
            <a:fillRect/>
          </a:stretch>
        </p:blipFill>
        <p:spPr>
          <a:xfrm>
            <a:off x="729175" y="2254625"/>
            <a:ext cx="433125" cy="433125"/>
          </a:xfrm>
          <a:prstGeom prst="rect">
            <a:avLst/>
          </a:prstGeom>
          <a:noFill/>
          <a:ln>
            <a:noFill/>
          </a:ln>
        </p:spPr>
      </p:pic>
      <p:pic>
        <p:nvPicPr>
          <p:cNvPr id="283" name="Google Shape;283;p21"/>
          <p:cNvPicPr preferRelativeResize="0"/>
          <p:nvPr/>
        </p:nvPicPr>
        <p:blipFill>
          <a:blip r:embed="rId5">
            <a:alphaModFix/>
          </a:blip>
          <a:stretch>
            <a:fillRect/>
          </a:stretch>
        </p:blipFill>
        <p:spPr>
          <a:xfrm>
            <a:off x="2182950" y="2217664"/>
            <a:ext cx="467050" cy="467073"/>
          </a:xfrm>
          <a:prstGeom prst="rect">
            <a:avLst/>
          </a:prstGeom>
          <a:noFill/>
          <a:ln>
            <a:noFill/>
          </a:ln>
        </p:spPr>
      </p:pic>
      <p:pic>
        <p:nvPicPr>
          <p:cNvPr id="284" name="Google Shape;284;p21"/>
          <p:cNvPicPr preferRelativeResize="0"/>
          <p:nvPr/>
        </p:nvPicPr>
        <p:blipFill rotWithShape="1">
          <a:blip r:embed="rId6">
            <a:alphaModFix/>
          </a:blip>
          <a:srcRect l="11147" r="13226"/>
          <a:stretch/>
        </p:blipFill>
        <p:spPr>
          <a:xfrm>
            <a:off x="1489850" y="2132938"/>
            <a:ext cx="433135" cy="572700"/>
          </a:xfrm>
          <a:prstGeom prst="rect">
            <a:avLst/>
          </a:prstGeom>
          <a:noFill/>
          <a:ln>
            <a:noFill/>
          </a:ln>
        </p:spPr>
      </p:pic>
      <p:pic>
        <p:nvPicPr>
          <p:cNvPr id="285" name="Google Shape;285;p21"/>
          <p:cNvPicPr preferRelativeResize="0"/>
          <p:nvPr/>
        </p:nvPicPr>
        <p:blipFill>
          <a:blip r:embed="rId7">
            <a:alphaModFix/>
          </a:blip>
          <a:stretch>
            <a:fillRect/>
          </a:stretch>
        </p:blipFill>
        <p:spPr>
          <a:xfrm>
            <a:off x="2918700" y="2199751"/>
            <a:ext cx="500700" cy="500700"/>
          </a:xfrm>
          <a:prstGeom prst="rect">
            <a:avLst/>
          </a:prstGeom>
          <a:noFill/>
          <a:ln>
            <a:noFill/>
          </a:ln>
        </p:spPr>
      </p:pic>
      <p:sp>
        <p:nvSpPr>
          <p:cNvPr id="286" name="Google Shape;286;p21"/>
          <p:cNvSpPr txBox="1"/>
          <p:nvPr/>
        </p:nvSpPr>
        <p:spPr>
          <a:xfrm>
            <a:off x="1358525" y="1808307"/>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287" name="Google Shape;287;p21"/>
          <p:cNvSpPr/>
          <p:nvPr/>
        </p:nvSpPr>
        <p:spPr>
          <a:xfrm>
            <a:off x="645050" y="2132950"/>
            <a:ext cx="2867100" cy="64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a:off x="6239975" y="4174225"/>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ntfs</a:t>
            </a:r>
            <a:endParaRPr sz="2000">
              <a:solidFill>
                <a:srgbClr val="990000"/>
              </a:solidFill>
              <a:latin typeface="Economica"/>
              <a:ea typeface="Economica"/>
              <a:cs typeface="Economica"/>
              <a:sym typeface="Economica"/>
            </a:endParaRPr>
          </a:p>
        </p:txBody>
      </p:sp>
      <p:pic>
        <p:nvPicPr>
          <p:cNvPr id="289" name="Google Shape;289;p21"/>
          <p:cNvPicPr preferRelativeResize="0"/>
          <p:nvPr/>
        </p:nvPicPr>
        <p:blipFill>
          <a:blip r:embed="rId8">
            <a:alphaModFix/>
          </a:blip>
          <a:stretch>
            <a:fillRect/>
          </a:stretch>
        </p:blipFill>
        <p:spPr>
          <a:xfrm>
            <a:off x="5429250" y="4164715"/>
            <a:ext cx="500700" cy="420863"/>
          </a:xfrm>
          <a:prstGeom prst="rect">
            <a:avLst/>
          </a:prstGeom>
          <a:noFill/>
          <a:ln>
            <a:noFill/>
          </a:ln>
        </p:spPr>
      </p:pic>
      <p:cxnSp>
        <p:nvCxnSpPr>
          <p:cNvPr id="290" name="Google Shape;290;p21"/>
          <p:cNvCxnSpPr>
            <a:stCxn id="288" idx="1"/>
            <a:endCxn id="289" idx="3"/>
          </p:cNvCxnSpPr>
          <p:nvPr/>
        </p:nvCxnSpPr>
        <p:spPr>
          <a:xfrm rot="10800000">
            <a:off x="5930075" y="4375075"/>
            <a:ext cx="309900" cy="0"/>
          </a:xfrm>
          <a:prstGeom prst="straightConnector1">
            <a:avLst/>
          </a:prstGeom>
          <a:noFill/>
          <a:ln w="19050" cap="flat" cmpd="sng">
            <a:solidFill>
              <a:srgbClr val="000000"/>
            </a:solidFill>
            <a:prstDash val="solid"/>
            <a:round/>
            <a:headEnd type="none" w="med" len="med"/>
            <a:tailEnd type="stealth" w="med" len="med"/>
          </a:ln>
        </p:spPr>
      </p:cxnSp>
      <p:sp>
        <p:nvSpPr>
          <p:cNvPr id="291" name="Google Shape;291;p21"/>
          <p:cNvSpPr txBox="1"/>
          <p:nvPr/>
        </p:nvSpPr>
        <p:spPr>
          <a:xfrm>
            <a:off x="7101800" y="4559075"/>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292" name="Google Shape;292;p21"/>
          <p:cNvSpPr txBox="1"/>
          <p:nvPr/>
        </p:nvSpPr>
        <p:spPr>
          <a:xfrm>
            <a:off x="6211025" y="4563000"/>
            <a:ext cx="757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/media</a:t>
            </a:r>
            <a:endParaRPr sz="1000" b="1">
              <a:latin typeface="Source Code Pro"/>
              <a:ea typeface="Source Code Pro"/>
              <a:cs typeface="Source Code Pro"/>
              <a:sym typeface="Source Code Pro"/>
            </a:endParaRPr>
          </a:p>
        </p:txBody>
      </p:sp>
      <p:sp>
        <p:nvSpPr>
          <p:cNvPr id="293" name="Google Shape;293;p21"/>
          <p:cNvSpPr/>
          <p:nvPr/>
        </p:nvSpPr>
        <p:spPr>
          <a:xfrm>
            <a:off x="396500" y="1743575"/>
            <a:ext cx="33642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1"/>
          <p:cNvSpPr txBox="1"/>
          <p:nvPr/>
        </p:nvSpPr>
        <p:spPr>
          <a:xfrm>
            <a:off x="1313000" y="10946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Client</a:t>
            </a:r>
            <a:endParaRPr sz="4000" b="1">
              <a:solidFill>
                <a:schemeClr val="dk1"/>
              </a:solidFill>
              <a:latin typeface="Economica"/>
              <a:ea typeface="Economica"/>
              <a:cs typeface="Economica"/>
              <a:sym typeface="Economica"/>
            </a:endParaRPr>
          </a:p>
        </p:txBody>
      </p:sp>
      <p:sp>
        <p:nvSpPr>
          <p:cNvPr id="295" name="Google Shape;295;p21"/>
          <p:cNvSpPr txBox="1"/>
          <p:nvPr/>
        </p:nvSpPr>
        <p:spPr>
          <a:xfrm>
            <a:off x="5248050" y="3065133"/>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Economica"/>
                <a:ea typeface="Economica"/>
                <a:cs typeface="Economica"/>
                <a:sym typeface="Economica"/>
              </a:rPr>
              <a:t>kernel space</a:t>
            </a:r>
            <a:endParaRPr sz="1800" b="1">
              <a:solidFill>
                <a:schemeClr val="dk1"/>
              </a:solidFill>
              <a:latin typeface="Economica"/>
              <a:ea typeface="Economica"/>
              <a:cs typeface="Economica"/>
              <a:sym typeface="Economica"/>
            </a:endParaRPr>
          </a:p>
        </p:txBody>
      </p:sp>
      <p:cxnSp>
        <p:nvCxnSpPr>
          <p:cNvPr id="296" name="Google Shape;296;p21"/>
          <p:cNvCxnSpPr/>
          <p:nvPr/>
        </p:nvCxnSpPr>
        <p:spPr>
          <a:xfrm>
            <a:off x="5107325" y="3081406"/>
            <a:ext cx="3829500" cy="0"/>
          </a:xfrm>
          <a:prstGeom prst="straightConnector1">
            <a:avLst/>
          </a:prstGeom>
          <a:noFill/>
          <a:ln w="28575" cap="flat" cmpd="sng">
            <a:solidFill>
              <a:schemeClr val="dk1"/>
            </a:solidFill>
            <a:prstDash val="dot"/>
            <a:round/>
            <a:headEnd type="none" w="med" len="med"/>
            <a:tailEnd type="none" w="med" len="med"/>
          </a:ln>
        </p:spPr>
      </p:cxnSp>
      <p:sp>
        <p:nvSpPr>
          <p:cNvPr id="297" name="Google Shape;297;p21"/>
          <p:cNvSpPr txBox="1"/>
          <p:nvPr/>
        </p:nvSpPr>
        <p:spPr>
          <a:xfrm>
            <a:off x="5248050" y="2771382"/>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Economica"/>
                <a:ea typeface="Economica"/>
                <a:cs typeface="Economica"/>
                <a:sym typeface="Economica"/>
              </a:rPr>
              <a:t>user space</a:t>
            </a:r>
            <a:endParaRPr sz="1800" b="1">
              <a:solidFill>
                <a:schemeClr val="dk1"/>
              </a:solidFill>
              <a:latin typeface="Economica"/>
              <a:ea typeface="Economica"/>
              <a:cs typeface="Economica"/>
              <a:sym typeface="Economica"/>
            </a:endParaRPr>
          </a:p>
        </p:txBody>
      </p:sp>
      <p:cxnSp>
        <p:nvCxnSpPr>
          <p:cNvPr id="298" name="Google Shape;298;p21"/>
          <p:cNvCxnSpPr/>
          <p:nvPr/>
        </p:nvCxnSpPr>
        <p:spPr>
          <a:xfrm>
            <a:off x="3525650" y="2414625"/>
            <a:ext cx="2076600" cy="600"/>
          </a:xfrm>
          <a:prstGeom prst="bentConnector3">
            <a:avLst>
              <a:gd name="adj1" fmla="val 50000"/>
            </a:avLst>
          </a:prstGeom>
          <a:noFill/>
          <a:ln w="28575" cap="flat" cmpd="sng">
            <a:solidFill>
              <a:srgbClr val="000000"/>
            </a:solidFill>
            <a:prstDash val="dot"/>
            <a:round/>
            <a:headEnd type="none" w="med" len="med"/>
            <a:tailEnd type="oval" w="med" len="med"/>
          </a:ln>
        </p:spPr>
      </p:cxnSp>
      <p:cxnSp>
        <p:nvCxnSpPr>
          <p:cNvPr id="299" name="Google Shape;299;p21"/>
          <p:cNvCxnSpPr/>
          <p:nvPr/>
        </p:nvCxnSpPr>
        <p:spPr>
          <a:xfrm>
            <a:off x="4735525" y="1433525"/>
            <a:ext cx="581100" cy="962100"/>
          </a:xfrm>
          <a:prstGeom prst="straightConnector1">
            <a:avLst/>
          </a:prstGeom>
          <a:noFill/>
          <a:ln w="28575" cap="flat" cmpd="sng">
            <a:solidFill>
              <a:srgbClr val="000000"/>
            </a:solidFill>
            <a:prstDash val="dot"/>
            <a:round/>
            <a:headEnd type="none" w="med" len="med"/>
            <a:tailEnd type="none" w="med" len="med"/>
          </a:ln>
        </p:spPr>
      </p:cxnSp>
      <p:cxnSp>
        <p:nvCxnSpPr>
          <p:cNvPr id="300" name="Google Shape;300;p21"/>
          <p:cNvCxnSpPr/>
          <p:nvPr/>
        </p:nvCxnSpPr>
        <p:spPr>
          <a:xfrm rot="10800000" flipH="1">
            <a:off x="4706950" y="2443250"/>
            <a:ext cx="609600" cy="904800"/>
          </a:xfrm>
          <a:prstGeom prst="straightConnector1">
            <a:avLst/>
          </a:prstGeom>
          <a:noFill/>
          <a:ln w="28575" cap="flat" cmpd="sng">
            <a:solidFill>
              <a:srgbClr val="000000"/>
            </a:solidFill>
            <a:prstDash val="dot"/>
            <a:round/>
            <a:headEnd type="none" w="med" len="med"/>
            <a:tailEnd type="none" w="med" len="med"/>
          </a:ln>
        </p:spPr>
      </p:cxnSp>
      <p:sp>
        <p:nvSpPr>
          <p:cNvPr id="301" name="Google Shape;301;p21"/>
          <p:cNvSpPr txBox="1"/>
          <p:nvPr/>
        </p:nvSpPr>
        <p:spPr>
          <a:xfrm>
            <a:off x="4158425" y="1058371"/>
            <a:ext cx="1025100" cy="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dk1"/>
                </a:solidFill>
                <a:latin typeface="Economica"/>
                <a:ea typeface="Economica"/>
                <a:cs typeface="Economica"/>
                <a:sym typeface="Economica"/>
              </a:rPr>
              <a:t>Client</a:t>
            </a:r>
            <a:endParaRPr sz="2000" b="1">
              <a:solidFill>
                <a:schemeClr val="dk1"/>
              </a:solidFill>
              <a:latin typeface="Economica"/>
              <a:ea typeface="Economica"/>
              <a:cs typeface="Economica"/>
              <a:sym typeface="Economica"/>
            </a:endParaRPr>
          </a:p>
        </p:txBody>
      </p:sp>
      <p:sp>
        <p:nvSpPr>
          <p:cNvPr id="302" name="Google Shape;302;p21"/>
          <p:cNvSpPr txBox="1"/>
          <p:nvPr/>
        </p:nvSpPr>
        <p:spPr>
          <a:xfrm>
            <a:off x="4172300" y="3325421"/>
            <a:ext cx="1025100" cy="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dk1"/>
                </a:solidFill>
                <a:latin typeface="Economica"/>
                <a:ea typeface="Economica"/>
                <a:cs typeface="Economica"/>
                <a:sym typeface="Economica"/>
              </a:rPr>
              <a:t>Client</a:t>
            </a:r>
            <a:endParaRPr sz="2000" b="1">
              <a:solidFill>
                <a:schemeClr val="dk1"/>
              </a:solidFill>
              <a:latin typeface="Economica"/>
              <a:ea typeface="Economica"/>
              <a:cs typeface="Economica"/>
              <a:sym typeface="Economica"/>
            </a:endParaRPr>
          </a:p>
        </p:txBody>
      </p:sp>
      <p:sp>
        <p:nvSpPr>
          <p:cNvPr id="303" name="Google Shape;303;p21"/>
          <p:cNvSpPr/>
          <p:nvPr/>
        </p:nvSpPr>
        <p:spPr>
          <a:xfrm>
            <a:off x="5540150" y="1879875"/>
            <a:ext cx="2805900" cy="8373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solidFill>
                  <a:srgbClr val="990000"/>
                </a:solidFill>
                <a:latin typeface="Economica"/>
                <a:ea typeface="Economica"/>
                <a:cs typeface="Economica"/>
                <a:sym typeface="Economica"/>
              </a:rPr>
              <a:t>Server Module</a:t>
            </a:r>
            <a:endParaRPr sz="3000">
              <a:solidFill>
                <a:srgbClr val="990000"/>
              </a:solidFill>
              <a:latin typeface="Economica"/>
              <a:ea typeface="Economica"/>
              <a:cs typeface="Economica"/>
              <a:sym typeface="Economica"/>
            </a:endParaRPr>
          </a:p>
        </p:txBody>
      </p:sp>
      <p:sp>
        <p:nvSpPr>
          <p:cNvPr id="304" name="Google Shape;304;p21"/>
          <p:cNvSpPr txBox="1"/>
          <p:nvPr/>
        </p:nvSpPr>
        <p:spPr>
          <a:xfrm>
            <a:off x="6526100" y="3150925"/>
            <a:ext cx="21051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open(‘/home/file.txt’)</a:t>
            </a:r>
            <a:endParaRPr sz="1000" b="1">
              <a:latin typeface="Source Code Pro"/>
              <a:ea typeface="Source Code Pro"/>
              <a:cs typeface="Source Code Pro"/>
              <a:sym typeface="Source Code Pro"/>
            </a:endParaRPr>
          </a:p>
        </p:txBody>
      </p:sp>
      <p:sp>
        <p:nvSpPr>
          <p:cNvPr id="305" name="Google Shape;305;p21"/>
          <p:cNvSpPr txBox="1"/>
          <p:nvPr/>
        </p:nvSpPr>
        <p:spPr>
          <a:xfrm>
            <a:off x="504575" y="3921875"/>
            <a:ext cx="3167100" cy="837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500" b="1">
                <a:latin typeface="Source Code Pro"/>
                <a:ea typeface="Source Code Pro"/>
                <a:cs typeface="Source Code Pro"/>
                <a:sym typeface="Source Code Pro"/>
              </a:rPr>
              <a:t>from rlib import ropen</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GB" sz="1500" b="1">
                <a:latin typeface="Source Code Pro"/>
                <a:ea typeface="Source Code Pro"/>
                <a:cs typeface="Source Code Pro"/>
                <a:sym typeface="Source Code Pro"/>
              </a:rPr>
              <a:t>f = </a:t>
            </a:r>
            <a:r>
              <a:rPr lang="en-GB" sz="1500" b="1">
                <a:solidFill>
                  <a:schemeClr val="dk1"/>
                </a:solidFill>
                <a:latin typeface="Source Code Pro"/>
                <a:ea typeface="Source Code Pro"/>
                <a:cs typeface="Source Code Pro"/>
                <a:sym typeface="Source Code Pro"/>
              </a:rPr>
              <a:t>ropen</a:t>
            </a:r>
            <a:r>
              <a:rPr lang="en-GB" sz="1500" b="1">
                <a:latin typeface="Source Code Pro"/>
                <a:ea typeface="Source Code Pro"/>
                <a:cs typeface="Source Code Pro"/>
                <a:sym typeface="Source Code Pro"/>
              </a:rPr>
              <a:t>(‘</a:t>
            </a:r>
            <a:r>
              <a:rPr lang="en-GB" sz="1500" b="1">
                <a:solidFill>
                  <a:schemeClr val="dk1"/>
                </a:solidFill>
                <a:latin typeface="Source Code Pro"/>
                <a:ea typeface="Source Code Pro"/>
                <a:cs typeface="Source Code Pro"/>
                <a:sym typeface="Source Code Pro"/>
              </a:rPr>
              <a:t>&lt;ip&gt;</a:t>
            </a:r>
            <a:r>
              <a:rPr lang="en-GB" sz="1500" b="1">
                <a:latin typeface="Source Code Pro"/>
                <a:ea typeface="Source Code Pro"/>
                <a:cs typeface="Source Code Pro"/>
                <a:sym typeface="Source Code Pro"/>
              </a:rPr>
              <a:t>/file.txt’)</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GB" sz="1500" b="1">
                <a:latin typeface="Source Code Pro"/>
                <a:ea typeface="Source Code Pro"/>
                <a:cs typeface="Source Code Pro"/>
                <a:sym typeface="Source Code Pro"/>
              </a:rPr>
              <a:t>print(len(f.readlines()))</a:t>
            </a:r>
            <a:endParaRPr sz="1500" b="1">
              <a:latin typeface="Source Code Pro"/>
              <a:ea typeface="Source Code Pro"/>
              <a:cs typeface="Source Code Pro"/>
              <a:sym typeface="Source Code Pro"/>
            </a:endParaRPr>
          </a:p>
        </p:txBody>
      </p:sp>
      <p:cxnSp>
        <p:nvCxnSpPr>
          <p:cNvPr id="306" name="Google Shape;306;p21"/>
          <p:cNvCxnSpPr/>
          <p:nvPr/>
        </p:nvCxnSpPr>
        <p:spPr>
          <a:xfrm>
            <a:off x="6548375" y="2718400"/>
            <a:ext cx="0" cy="837300"/>
          </a:xfrm>
          <a:prstGeom prst="straightConnector1">
            <a:avLst/>
          </a:prstGeom>
          <a:noFill/>
          <a:ln w="19050" cap="flat" cmpd="sng">
            <a:solidFill>
              <a:srgbClr val="000000"/>
            </a:solidFill>
            <a:prstDash val="solid"/>
            <a:round/>
            <a:headEnd type="none" w="med" len="med"/>
            <a:tailEnd type="stealth" w="med" len="med"/>
          </a:ln>
        </p:spPr>
      </p:cxnSp>
      <p:sp>
        <p:nvSpPr>
          <p:cNvPr id="307" name="Google Shape;307;p21"/>
          <p:cNvSpPr txBox="1"/>
          <p:nvPr/>
        </p:nvSpPr>
        <p:spPr>
          <a:xfrm>
            <a:off x="555050" y="2892125"/>
            <a:ext cx="2989800" cy="9048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1000"/>
              </a:spcAft>
              <a:buNone/>
            </a:pPr>
            <a:r>
              <a:rPr lang="en-GB" sz="2400">
                <a:solidFill>
                  <a:srgbClr val="FFFFFF"/>
                </a:solidFill>
                <a:latin typeface="Bree Serif"/>
                <a:ea typeface="Bree Serif"/>
                <a:cs typeface="Bree Serif"/>
                <a:sym typeface="Bree Serif"/>
              </a:rPr>
              <a:t>Modified to directly access server?</a:t>
            </a:r>
            <a:endParaRPr sz="2400">
              <a:solidFill>
                <a:srgbClr val="FFFFFF"/>
              </a:solidFill>
              <a:latin typeface="Bree Serif"/>
              <a:ea typeface="Bree Serif"/>
              <a:cs typeface="Bree Serif"/>
              <a:sym typeface="Bree Serif"/>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2"/>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Distributed File System</a:t>
            </a:r>
            <a:endParaRPr/>
          </a:p>
        </p:txBody>
      </p:sp>
      <p:pic>
        <p:nvPicPr>
          <p:cNvPr id="313" name="Google Shape;313;p22"/>
          <p:cNvPicPr preferRelativeResize="0"/>
          <p:nvPr/>
        </p:nvPicPr>
        <p:blipFill>
          <a:blip r:embed="rId3">
            <a:alphaModFix/>
          </a:blip>
          <a:stretch>
            <a:fillRect/>
          </a:stretch>
        </p:blipFill>
        <p:spPr>
          <a:xfrm>
            <a:off x="729175" y="2254625"/>
            <a:ext cx="433125" cy="433125"/>
          </a:xfrm>
          <a:prstGeom prst="rect">
            <a:avLst/>
          </a:prstGeom>
          <a:noFill/>
          <a:ln>
            <a:noFill/>
          </a:ln>
        </p:spPr>
      </p:pic>
      <p:pic>
        <p:nvPicPr>
          <p:cNvPr id="314" name="Google Shape;314;p22"/>
          <p:cNvPicPr preferRelativeResize="0"/>
          <p:nvPr/>
        </p:nvPicPr>
        <p:blipFill>
          <a:blip r:embed="rId4">
            <a:alphaModFix/>
          </a:blip>
          <a:stretch>
            <a:fillRect/>
          </a:stretch>
        </p:blipFill>
        <p:spPr>
          <a:xfrm>
            <a:off x="2182950" y="2217664"/>
            <a:ext cx="467050" cy="467073"/>
          </a:xfrm>
          <a:prstGeom prst="rect">
            <a:avLst/>
          </a:prstGeom>
          <a:noFill/>
          <a:ln>
            <a:noFill/>
          </a:ln>
        </p:spPr>
      </p:pic>
      <p:pic>
        <p:nvPicPr>
          <p:cNvPr id="315" name="Google Shape;315;p22"/>
          <p:cNvPicPr preferRelativeResize="0"/>
          <p:nvPr/>
        </p:nvPicPr>
        <p:blipFill rotWithShape="1">
          <a:blip r:embed="rId5">
            <a:alphaModFix/>
          </a:blip>
          <a:srcRect l="11147" r="13226"/>
          <a:stretch/>
        </p:blipFill>
        <p:spPr>
          <a:xfrm>
            <a:off x="1489850" y="2132938"/>
            <a:ext cx="433135" cy="572700"/>
          </a:xfrm>
          <a:prstGeom prst="rect">
            <a:avLst/>
          </a:prstGeom>
          <a:noFill/>
          <a:ln>
            <a:noFill/>
          </a:ln>
        </p:spPr>
      </p:pic>
      <p:pic>
        <p:nvPicPr>
          <p:cNvPr id="316" name="Google Shape;316;p22"/>
          <p:cNvPicPr preferRelativeResize="0"/>
          <p:nvPr/>
        </p:nvPicPr>
        <p:blipFill>
          <a:blip r:embed="rId6">
            <a:alphaModFix/>
          </a:blip>
          <a:stretch>
            <a:fillRect/>
          </a:stretch>
        </p:blipFill>
        <p:spPr>
          <a:xfrm>
            <a:off x="2918700" y="2199751"/>
            <a:ext cx="500700" cy="500700"/>
          </a:xfrm>
          <a:prstGeom prst="rect">
            <a:avLst/>
          </a:prstGeom>
          <a:noFill/>
          <a:ln>
            <a:noFill/>
          </a:ln>
        </p:spPr>
      </p:pic>
      <p:sp>
        <p:nvSpPr>
          <p:cNvPr id="317" name="Google Shape;317;p22"/>
          <p:cNvSpPr txBox="1"/>
          <p:nvPr/>
        </p:nvSpPr>
        <p:spPr>
          <a:xfrm>
            <a:off x="1358525" y="1808307"/>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318" name="Google Shape;318;p22"/>
          <p:cNvSpPr/>
          <p:nvPr/>
        </p:nvSpPr>
        <p:spPr>
          <a:xfrm>
            <a:off x="645050" y="2132950"/>
            <a:ext cx="2867100" cy="64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a:off x="396500" y="1743575"/>
            <a:ext cx="33642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txBox="1"/>
          <p:nvPr/>
        </p:nvSpPr>
        <p:spPr>
          <a:xfrm>
            <a:off x="1313000" y="10946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Client</a:t>
            </a:r>
            <a:endParaRPr sz="4000" b="1">
              <a:solidFill>
                <a:schemeClr val="dk1"/>
              </a:solidFill>
              <a:latin typeface="Economica"/>
              <a:ea typeface="Economica"/>
              <a:cs typeface="Economica"/>
              <a:sym typeface="Economica"/>
            </a:endParaRPr>
          </a:p>
        </p:txBody>
      </p:sp>
      <p:sp>
        <p:nvSpPr>
          <p:cNvPr id="321" name="Google Shape;321;p22"/>
          <p:cNvSpPr txBox="1"/>
          <p:nvPr/>
        </p:nvSpPr>
        <p:spPr>
          <a:xfrm>
            <a:off x="4136600" y="2028825"/>
            <a:ext cx="4549200" cy="10620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1000"/>
              </a:spcAft>
              <a:buNone/>
            </a:pPr>
            <a:r>
              <a:rPr lang="en-GB" sz="2400">
                <a:solidFill>
                  <a:srgbClr val="FFFFFF"/>
                </a:solidFill>
                <a:latin typeface="Bree Serif"/>
                <a:ea typeface="Bree Serif"/>
                <a:cs typeface="Bree Serif"/>
                <a:sym typeface="Bree Serif"/>
              </a:rPr>
              <a:t>Applications should be provided with access transparency.</a:t>
            </a:r>
            <a:endParaRPr sz="2400">
              <a:solidFill>
                <a:srgbClr val="FFFFFF"/>
              </a:solidFill>
              <a:latin typeface="Bree Serif"/>
              <a:ea typeface="Bree Serif"/>
              <a:cs typeface="Bree Serif"/>
              <a:sym typeface="Bree Serif"/>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3"/>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Distributed File System</a:t>
            </a:r>
            <a:endParaRPr/>
          </a:p>
        </p:txBody>
      </p:sp>
      <p:pic>
        <p:nvPicPr>
          <p:cNvPr id="327" name="Google Shape;327;p23"/>
          <p:cNvPicPr preferRelativeResize="0"/>
          <p:nvPr/>
        </p:nvPicPr>
        <p:blipFill>
          <a:blip r:embed="rId3">
            <a:alphaModFix/>
          </a:blip>
          <a:stretch>
            <a:fillRect/>
          </a:stretch>
        </p:blipFill>
        <p:spPr>
          <a:xfrm>
            <a:off x="729175" y="2254625"/>
            <a:ext cx="433125" cy="433125"/>
          </a:xfrm>
          <a:prstGeom prst="rect">
            <a:avLst/>
          </a:prstGeom>
          <a:noFill/>
          <a:ln>
            <a:noFill/>
          </a:ln>
        </p:spPr>
      </p:pic>
      <p:pic>
        <p:nvPicPr>
          <p:cNvPr id="328" name="Google Shape;328;p23"/>
          <p:cNvPicPr preferRelativeResize="0"/>
          <p:nvPr/>
        </p:nvPicPr>
        <p:blipFill>
          <a:blip r:embed="rId4">
            <a:alphaModFix/>
          </a:blip>
          <a:stretch>
            <a:fillRect/>
          </a:stretch>
        </p:blipFill>
        <p:spPr>
          <a:xfrm>
            <a:off x="2182950" y="2217664"/>
            <a:ext cx="467050" cy="467073"/>
          </a:xfrm>
          <a:prstGeom prst="rect">
            <a:avLst/>
          </a:prstGeom>
          <a:noFill/>
          <a:ln>
            <a:noFill/>
          </a:ln>
        </p:spPr>
      </p:pic>
      <p:pic>
        <p:nvPicPr>
          <p:cNvPr id="329" name="Google Shape;329;p23"/>
          <p:cNvPicPr preferRelativeResize="0"/>
          <p:nvPr/>
        </p:nvPicPr>
        <p:blipFill rotWithShape="1">
          <a:blip r:embed="rId5">
            <a:alphaModFix/>
          </a:blip>
          <a:srcRect l="11147" r="13226"/>
          <a:stretch/>
        </p:blipFill>
        <p:spPr>
          <a:xfrm>
            <a:off x="1489850" y="2132938"/>
            <a:ext cx="433135" cy="572700"/>
          </a:xfrm>
          <a:prstGeom prst="rect">
            <a:avLst/>
          </a:prstGeom>
          <a:noFill/>
          <a:ln>
            <a:noFill/>
          </a:ln>
        </p:spPr>
      </p:pic>
      <p:pic>
        <p:nvPicPr>
          <p:cNvPr id="330" name="Google Shape;330;p23"/>
          <p:cNvPicPr preferRelativeResize="0"/>
          <p:nvPr/>
        </p:nvPicPr>
        <p:blipFill>
          <a:blip r:embed="rId6">
            <a:alphaModFix/>
          </a:blip>
          <a:stretch>
            <a:fillRect/>
          </a:stretch>
        </p:blipFill>
        <p:spPr>
          <a:xfrm>
            <a:off x="2918700" y="2199751"/>
            <a:ext cx="500700" cy="500700"/>
          </a:xfrm>
          <a:prstGeom prst="rect">
            <a:avLst/>
          </a:prstGeom>
          <a:noFill/>
          <a:ln>
            <a:noFill/>
          </a:ln>
        </p:spPr>
      </p:pic>
      <p:sp>
        <p:nvSpPr>
          <p:cNvPr id="331" name="Google Shape;331;p23"/>
          <p:cNvSpPr txBox="1"/>
          <p:nvPr/>
        </p:nvSpPr>
        <p:spPr>
          <a:xfrm>
            <a:off x="1358525" y="1808307"/>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332" name="Google Shape;332;p23"/>
          <p:cNvSpPr/>
          <p:nvPr/>
        </p:nvSpPr>
        <p:spPr>
          <a:xfrm>
            <a:off x="645050" y="2132950"/>
            <a:ext cx="2867100" cy="64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3"/>
          <p:cNvSpPr/>
          <p:nvPr/>
        </p:nvSpPr>
        <p:spPr>
          <a:xfrm>
            <a:off x="396500" y="1743575"/>
            <a:ext cx="33642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txBox="1"/>
          <p:nvPr/>
        </p:nvSpPr>
        <p:spPr>
          <a:xfrm>
            <a:off x="1313000" y="10946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Client</a:t>
            </a:r>
            <a:endParaRPr sz="4000" b="1">
              <a:solidFill>
                <a:schemeClr val="dk1"/>
              </a:solidFill>
              <a:latin typeface="Economica"/>
              <a:ea typeface="Economica"/>
              <a:cs typeface="Economica"/>
              <a:sym typeface="Economica"/>
            </a:endParaRPr>
          </a:p>
        </p:txBody>
      </p:sp>
      <p:cxnSp>
        <p:nvCxnSpPr>
          <p:cNvPr id="335" name="Google Shape;335;p23"/>
          <p:cNvCxnSpPr/>
          <p:nvPr/>
        </p:nvCxnSpPr>
        <p:spPr>
          <a:xfrm>
            <a:off x="1003650" y="2786075"/>
            <a:ext cx="0" cy="927300"/>
          </a:xfrm>
          <a:prstGeom prst="straightConnector1">
            <a:avLst/>
          </a:prstGeom>
          <a:noFill/>
          <a:ln w="28575" cap="flat" cmpd="sng">
            <a:solidFill>
              <a:srgbClr val="990000"/>
            </a:solidFill>
            <a:prstDash val="solid"/>
            <a:round/>
            <a:headEnd type="none" w="med" len="med"/>
            <a:tailEnd type="stealth" w="med" len="med"/>
          </a:ln>
        </p:spPr>
      </p:cxnSp>
      <p:sp>
        <p:nvSpPr>
          <p:cNvPr id="336" name="Google Shape;336;p23"/>
          <p:cNvSpPr txBox="1"/>
          <p:nvPr/>
        </p:nvSpPr>
        <p:spPr>
          <a:xfrm>
            <a:off x="2695350" y="317242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sp>
        <p:nvSpPr>
          <p:cNvPr id="337" name="Google Shape;337;p23"/>
          <p:cNvSpPr txBox="1"/>
          <p:nvPr/>
        </p:nvSpPr>
        <p:spPr>
          <a:xfrm>
            <a:off x="2752500" y="291677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cxnSp>
        <p:nvCxnSpPr>
          <p:cNvPr id="338" name="Google Shape;338;p23"/>
          <p:cNvCxnSpPr/>
          <p:nvPr/>
        </p:nvCxnSpPr>
        <p:spPr>
          <a:xfrm>
            <a:off x="163850" y="3217269"/>
            <a:ext cx="3829500" cy="0"/>
          </a:xfrm>
          <a:prstGeom prst="straightConnector1">
            <a:avLst/>
          </a:prstGeom>
          <a:noFill/>
          <a:ln w="28575" cap="flat" cmpd="sng">
            <a:solidFill>
              <a:schemeClr val="dk1"/>
            </a:solidFill>
            <a:prstDash val="dot"/>
            <a:round/>
            <a:headEnd type="none" w="med" len="med"/>
            <a:tailEnd type="none" w="med" len="med"/>
          </a:ln>
        </p:spPr>
      </p:cxnSp>
      <p:sp>
        <p:nvSpPr>
          <p:cNvPr id="339" name="Google Shape;339;p23"/>
          <p:cNvSpPr/>
          <p:nvPr/>
        </p:nvSpPr>
        <p:spPr>
          <a:xfrm>
            <a:off x="527935" y="3732536"/>
            <a:ext cx="1161000" cy="10338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Virtual File System</a:t>
            </a:r>
            <a:endParaRPr sz="2200">
              <a:solidFill>
                <a:srgbClr val="990000"/>
              </a:solidFill>
              <a:latin typeface="Economica"/>
              <a:ea typeface="Economica"/>
              <a:cs typeface="Economica"/>
              <a:sym typeface="Economica"/>
            </a:endParaRPr>
          </a:p>
        </p:txBody>
      </p:sp>
      <p:sp>
        <p:nvSpPr>
          <p:cNvPr id="340" name="Google Shape;340;p23"/>
          <p:cNvSpPr txBox="1"/>
          <p:nvPr/>
        </p:nvSpPr>
        <p:spPr>
          <a:xfrm>
            <a:off x="4098500" y="3286125"/>
            <a:ext cx="4549200" cy="9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GB" sz="2400">
                <a:latin typeface="Bree Serif"/>
                <a:ea typeface="Bree Serif"/>
                <a:cs typeface="Bree Serif"/>
                <a:sym typeface="Bree Serif"/>
              </a:rPr>
              <a:t>Interaction with the </a:t>
            </a:r>
            <a:r>
              <a:rPr lang="en-GB" sz="2400">
                <a:solidFill>
                  <a:schemeClr val="dk1"/>
                </a:solidFill>
                <a:latin typeface="Bree Serif"/>
                <a:ea typeface="Bree Serif"/>
                <a:cs typeface="Bree Serif"/>
                <a:sym typeface="Bree Serif"/>
              </a:rPr>
              <a:t>local </a:t>
            </a:r>
            <a:r>
              <a:rPr lang="en-GB" sz="2400">
                <a:latin typeface="Bree Serif"/>
                <a:ea typeface="Bree Serif"/>
                <a:cs typeface="Bree Serif"/>
                <a:sym typeface="Bree Serif"/>
              </a:rPr>
              <a:t>file system</a:t>
            </a:r>
            <a:r>
              <a:rPr lang="en-GB" sz="2400">
                <a:solidFill>
                  <a:schemeClr val="dk1"/>
                </a:solidFill>
                <a:latin typeface="Bree Serif"/>
                <a:ea typeface="Bree Serif"/>
                <a:cs typeface="Bree Serif"/>
                <a:sym typeface="Bree Serif"/>
              </a:rPr>
              <a:t> </a:t>
            </a:r>
            <a:r>
              <a:rPr lang="en-GB" sz="2400">
                <a:latin typeface="Bree Serif"/>
                <a:ea typeface="Bree Serif"/>
                <a:cs typeface="Bree Serif"/>
                <a:sym typeface="Bree Serif"/>
              </a:rPr>
              <a:t>remains</a:t>
            </a:r>
            <a:r>
              <a:rPr lang="en-GB" sz="2400">
                <a:solidFill>
                  <a:schemeClr val="dk1"/>
                </a:solidFill>
                <a:latin typeface="Bree Serif"/>
                <a:ea typeface="Bree Serif"/>
                <a:cs typeface="Bree Serif"/>
                <a:sym typeface="Bree Serif"/>
              </a:rPr>
              <a:t> unchanged</a:t>
            </a:r>
            <a:r>
              <a:rPr lang="en-GB" sz="2400">
                <a:latin typeface="Bree Serif"/>
                <a:ea typeface="Bree Serif"/>
                <a:cs typeface="Bree Serif"/>
                <a:sym typeface="Bree Serif"/>
              </a:rPr>
              <a:t>.</a:t>
            </a:r>
            <a:endParaRPr sz="2400">
              <a:latin typeface="Bree Serif"/>
              <a:ea typeface="Bree Serif"/>
              <a:cs typeface="Bree Serif"/>
              <a:sym typeface="Bree Serif"/>
            </a:endParaRPr>
          </a:p>
        </p:txBody>
      </p:sp>
      <p:sp>
        <p:nvSpPr>
          <p:cNvPr id="341" name="Google Shape;341;p23"/>
          <p:cNvSpPr txBox="1"/>
          <p:nvPr/>
        </p:nvSpPr>
        <p:spPr>
          <a:xfrm>
            <a:off x="4136600" y="2028825"/>
            <a:ext cx="4549200" cy="10620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1000"/>
              </a:spcAft>
              <a:buNone/>
            </a:pPr>
            <a:r>
              <a:rPr lang="en-GB" sz="2400">
                <a:solidFill>
                  <a:srgbClr val="FFFFFF"/>
                </a:solidFill>
                <a:latin typeface="Bree Serif"/>
                <a:ea typeface="Bree Serif"/>
                <a:cs typeface="Bree Serif"/>
                <a:sym typeface="Bree Serif"/>
              </a:rPr>
              <a:t>Applications should be provided with access transparency.</a:t>
            </a:r>
            <a:endParaRPr sz="2400">
              <a:solidFill>
                <a:srgbClr val="FFFFFF"/>
              </a:solidFill>
              <a:latin typeface="Bree Serif"/>
              <a:ea typeface="Bree Serif"/>
              <a:cs typeface="Bree Serif"/>
              <a:sym typeface="Bree Serif"/>
            </a:endParaRPr>
          </a:p>
        </p:txBody>
      </p:sp>
      <p:sp>
        <p:nvSpPr>
          <p:cNvPr id="342" name="Google Shape;342;p23"/>
          <p:cNvSpPr txBox="1"/>
          <p:nvPr/>
        </p:nvSpPr>
        <p:spPr>
          <a:xfrm>
            <a:off x="459725" y="3237900"/>
            <a:ext cx="20946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open(‘/remote/file.txt’)</a:t>
            </a:r>
            <a:endParaRPr sz="1000" b="1">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4"/>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Distributed File System</a:t>
            </a:r>
            <a:endParaRPr/>
          </a:p>
        </p:txBody>
      </p:sp>
      <p:pic>
        <p:nvPicPr>
          <p:cNvPr id="348" name="Google Shape;348;p24"/>
          <p:cNvPicPr preferRelativeResize="0"/>
          <p:nvPr/>
        </p:nvPicPr>
        <p:blipFill>
          <a:blip r:embed="rId3">
            <a:alphaModFix/>
          </a:blip>
          <a:stretch>
            <a:fillRect/>
          </a:stretch>
        </p:blipFill>
        <p:spPr>
          <a:xfrm>
            <a:off x="729175" y="2254625"/>
            <a:ext cx="433125" cy="433125"/>
          </a:xfrm>
          <a:prstGeom prst="rect">
            <a:avLst/>
          </a:prstGeom>
          <a:noFill/>
          <a:ln>
            <a:noFill/>
          </a:ln>
        </p:spPr>
      </p:pic>
      <p:pic>
        <p:nvPicPr>
          <p:cNvPr id="349" name="Google Shape;349;p24"/>
          <p:cNvPicPr preferRelativeResize="0"/>
          <p:nvPr/>
        </p:nvPicPr>
        <p:blipFill>
          <a:blip r:embed="rId4">
            <a:alphaModFix/>
          </a:blip>
          <a:stretch>
            <a:fillRect/>
          </a:stretch>
        </p:blipFill>
        <p:spPr>
          <a:xfrm>
            <a:off x="2182950" y="2217664"/>
            <a:ext cx="467050" cy="467073"/>
          </a:xfrm>
          <a:prstGeom prst="rect">
            <a:avLst/>
          </a:prstGeom>
          <a:noFill/>
          <a:ln>
            <a:noFill/>
          </a:ln>
        </p:spPr>
      </p:pic>
      <p:pic>
        <p:nvPicPr>
          <p:cNvPr id="350" name="Google Shape;350;p24"/>
          <p:cNvPicPr preferRelativeResize="0"/>
          <p:nvPr/>
        </p:nvPicPr>
        <p:blipFill rotWithShape="1">
          <a:blip r:embed="rId5">
            <a:alphaModFix/>
          </a:blip>
          <a:srcRect l="11147" r="13226"/>
          <a:stretch/>
        </p:blipFill>
        <p:spPr>
          <a:xfrm>
            <a:off x="1489850" y="2132938"/>
            <a:ext cx="433135" cy="572700"/>
          </a:xfrm>
          <a:prstGeom prst="rect">
            <a:avLst/>
          </a:prstGeom>
          <a:noFill/>
          <a:ln>
            <a:noFill/>
          </a:ln>
        </p:spPr>
      </p:pic>
      <p:pic>
        <p:nvPicPr>
          <p:cNvPr id="351" name="Google Shape;351;p24"/>
          <p:cNvPicPr preferRelativeResize="0"/>
          <p:nvPr/>
        </p:nvPicPr>
        <p:blipFill>
          <a:blip r:embed="rId6">
            <a:alphaModFix/>
          </a:blip>
          <a:stretch>
            <a:fillRect/>
          </a:stretch>
        </p:blipFill>
        <p:spPr>
          <a:xfrm>
            <a:off x="2918700" y="2199751"/>
            <a:ext cx="500700" cy="500700"/>
          </a:xfrm>
          <a:prstGeom prst="rect">
            <a:avLst/>
          </a:prstGeom>
          <a:noFill/>
          <a:ln>
            <a:noFill/>
          </a:ln>
        </p:spPr>
      </p:pic>
      <p:sp>
        <p:nvSpPr>
          <p:cNvPr id="352" name="Google Shape;352;p24"/>
          <p:cNvSpPr txBox="1"/>
          <p:nvPr/>
        </p:nvSpPr>
        <p:spPr>
          <a:xfrm>
            <a:off x="1358525" y="1808307"/>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353" name="Google Shape;353;p24"/>
          <p:cNvSpPr/>
          <p:nvPr/>
        </p:nvSpPr>
        <p:spPr>
          <a:xfrm>
            <a:off x="645050" y="2132950"/>
            <a:ext cx="2867100" cy="64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a:off x="396500" y="1743575"/>
            <a:ext cx="33642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txBox="1"/>
          <p:nvPr/>
        </p:nvSpPr>
        <p:spPr>
          <a:xfrm>
            <a:off x="1313000" y="10946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Client</a:t>
            </a:r>
            <a:endParaRPr sz="4000" b="1">
              <a:solidFill>
                <a:schemeClr val="dk1"/>
              </a:solidFill>
              <a:latin typeface="Economica"/>
              <a:ea typeface="Economica"/>
              <a:cs typeface="Economica"/>
              <a:sym typeface="Economica"/>
            </a:endParaRPr>
          </a:p>
        </p:txBody>
      </p:sp>
      <p:cxnSp>
        <p:nvCxnSpPr>
          <p:cNvPr id="356" name="Google Shape;356;p24"/>
          <p:cNvCxnSpPr/>
          <p:nvPr/>
        </p:nvCxnSpPr>
        <p:spPr>
          <a:xfrm>
            <a:off x="1003650" y="2786075"/>
            <a:ext cx="0" cy="927300"/>
          </a:xfrm>
          <a:prstGeom prst="straightConnector1">
            <a:avLst/>
          </a:prstGeom>
          <a:noFill/>
          <a:ln w="28575" cap="flat" cmpd="sng">
            <a:solidFill>
              <a:srgbClr val="990000"/>
            </a:solidFill>
            <a:prstDash val="solid"/>
            <a:round/>
            <a:headEnd type="none" w="med" len="med"/>
            <a:tailEnd type="stealth" w="med" len="med"/>
          </a:ln>
        </p:spPr>
      </p:cxnSp>
      <p:sp>
        <p:nvSpPr>
          <p:cNvPr id="357" name="Google Shape;357;p24"/>
          <p:cNvSpPr/>
          <p:nvPr/>
        </p:nvSpPr>
        <p:spPr>
          <a:xfrm>
            <a:off x="2436250" y="3742056"/>
            <a:ext cx="1161000" cy="4761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990000"/>
                </a:solidFill>
                <a:latin typeface="Economica"/>
                <a:ea typeface="Economica"/>
                <a:cs typeface="Economica"/>
                <a:sym typeface="Economica"/>
              </a:rPr>
              <a:t>Client Module</a:t>
            </a:r>
            <a:endParaRPr sz="1800">
              <a:solidFill>
                <a:srgbClr val="990000"/>
              </a:solidFill>
              <a:latin typeface="Economica"/>
              <a:ea typeface="Economica"/>
              <a:cs typeface="Economica"/>
              <a:sym typeface="Economica"/>
            </a:endParaRPr>
          </a:p>
        </p:txBody>
      </p:sp>
      <p:cxnSp>
        <p:nvCxnSpPr>
          <p:cNvPr id="358" name="Google Shape;358;p24"/>
          <p:cNvCxnSpPr>
            <a:endCxn id="359" idx="1"/>
          </p:cNvCxnSpPr>
          <p:nvPr/>
        </p:nvCxnSpPr>
        <p:spPr>
          <a:xfrm>
            <a:off x="1687638" y="4532556"/>
            <a:ext cx="743100" cy="0"/>
          </a:xfrm>
          <a:prstGeom prst="straightConnector1">
            <a:avLst/>
          </a:prstGeom>
          <a:noFill/>
          <a:ln w="28575" cap="flat" cmpd="sng">
            <a:solidFill>
              <a:srgbClr val="990000"/>
            </a:solidFill>
            <a:prstDash val="solid"/>
            <a:round/>
            <a:headEnd type="none" w="med" len="med"/>
            <a:tailEnd type="stealth" w="med" len="med"/>
          </a:ln>
        </p:spPr>
      </p:cxnSp>
      <p:sp>
        <p:nvSpPr>
          <p:cNvPr id="359" name="Google Shape;359;p24"/>
          <p:cNvSpPr/>
          <p:nvPr/>
        </p:nvSpPr>
        <p:spPr>
          <a:xfrm>
            <a:off x="2430738" y="4294506"/>
            <a:ext cx="1161000" cy="4761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800">
                <a:solidFill>
                  <a:srgbClr val="990000"/>
                </a:solidFill>
                <a:latin typeface="Economica"/>
                <a:ea typeface="Economica"/>
                <a:cs typeface="Economica"/>
                <a:sym typeface="Economica"/>
              </a:rPr>
              <a:t>ext4</a:t>
            </a:r>
            <a:endParaRPr sz="1800">
              <a:solidFill>
                <a:srgbClr val="990000"/>
              </a:solidFill>
              <a:latin typeface="Economica"/>
              <a:ea typeface="Economica"/>
              <a:cs typeface="Economica"/>
              <a:sym typeface="Economica"/>
            </a:endParaRPr>
          </a:p>
        </p:txBody>
      </p:sp>
      <p:cxnSp>
        <p:nvCxnSpPr>
          <p:cNvPr id="360" name="Google Shape;360;p24"/>
          <p:cNvCxnSpPr/>
          <p:nvPr/>
        </p:nvCxnSpPr>
        <p:spPr>
          <a:xfrm>
            <a:off x="1668475" y="3980100"/>
            <a:ext cx="771600" cy="0"/>
          </a:xfrm>
          <a:prstGeom prst="straightConnector1">
            <a:avLst/>
          </a:prstGeom>
          <a:noFill/>
          <a:ln w="28575" cap="flat" cmpd="sng">
            <a:solidFill>
              <a:srgbClr val="990000"/>
            </a:solidFill>
            <a:prstDash val="solid"/>
            <a:round/>
            <a:headEnd type="none" w="med" len="med"/>
            <a:tailEnd type="stealth" w="med" len="med"/>
          </a:ln>
        </p:spPr>
      </p:cxnSp>
      <p:sp>
        <p:nvSpPr>
          <p:cNvPr id="361" name="Google Shape;361;p24"/>
          <p:cNvSpPr txBox="1"/>
          <p:nvPr/>
        </p:nvSpPr>
        <p:spPr>
          <a:xfrm>
            <a:off x="2695350" y="317242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sp>
        <p:nvSpPr>
          <p:cNvPr id="362" name="Google Shape;362;p24"/>
          <p:cNvSpPr txBox="1"/>
          <p:nvPr/>
        </p:nvSpPr>
        <p:spPr>
          <a:xfrm>
            <a:off x="2752500" y="291677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cxnSp>
        <p:nvCxnSpPr>
          <p:cNvPr id="363" name="Google Shape;363;p24"/>
          <p:cNvCxnSpPr/>
          <p:nvPr/>
        </p:nvCxnSpPr>
        <p:spPr>
          <a:xfrm>
            <a:off x="163850" y="3217269"/>
            <a:ext cx="3829500" cy="0"/>
          </a:xfrm>
          <a:prstGeom prst="straightConnector1">
            <a:avLst/>
          </a:prstGeom>
          <a:noFill/>
          <a:ln w="28575" cap="flat" cmpd="sng">
            <a:solidFill>
              <a:schemeClr val="dk1"/>
            </a:solidFill>
            <a:prstDash val="dot"/>
            <a:round/>
            <a:headEnd type="none" w="med" len="med"/>
            <a:tailEnd type="none" w="med" len="med"/>
          </a:ln>
        </p:spPr>
      </p:cxnSp>
      <p:sp>
        <p:nvSpPr>
          <p:cNvPr id="364" name="Google Shape;364;p24"/>
          <p:cNvSpPr txBox="1"/>
          <p:nvPr/>
        </p:nvSpPr>
        <p:spPr>
          <a:xfrm>
            <a:off x="3971600" y="3999250"/>
            <a:ext cx="4885800" cy="98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GB" sz="2400">
                <a:solidFill>
                  <a:schemeClr val="dk1"/>
                </a:solidFill>
                <a:latin typeface="Bree Serif"/>
                <a:ea typeface="Bree Serif"/>
                <a:cs typeface="Bree Serif"/>
                <a:sym typeface="Bree Serif"/>
              </a:rPr>
              <a:t>Client module</a:t>
            </a:r>
            <a:r>
              <a:rPr lang="en-GB" sz="2400">
                <a:latin typeface="Bree Serif"/>
                <a:ea typeface="Bree Serif"/>
                <a:cs typeface="Bree Serif"/>
                <a:sym typeface="Bree Serif"/>
              </a:rPr>
              <a:t> performs remote access on behalf of application.</a:t>
            </a:r>
            <a:endParaRPr sz="2400">
              <a:latin typeface="Bree Serif"/>
              <a:ea typeface="Bree Serif"/>
              <a:cs typeface="Bree Serif"/>
              <a:sym typeface="Bree Serif"/>
            </a:endParaRPr>
          </a:p>
        </p:txBody>
      </p:sp>
      <p:sp>
        <p:nvSpPr>
          <p:cNvPr id="365" name="Google Shape;365;p24"/>
          <p:cNvSpPr txBox="1"/>
          <p:nvPr/>
        </p:nvSpPr>
        <p:spPr>
          <a:xfrm>
            <a:off x="6681700" y="3563994"/>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chemeClr val="dk1"/>
                </a:solidFill>
                <a:latin typeface="Economica"/>
                <a:ea typeface="Economica"/>
                <a:cs typeface="Economica"/>
                <a:sym typeface="Economica"/>
              </a:rPr>
              <a:t>To server</a:t>
            </a:r>
            <a:endParaRPr sz="1800">
              <a:solidFill>
                <a:schemeClr val="dk1"/>
              </a:solidFill>
              <a:latin typeface="Economica"/>
              <a:ea typeface="Economica"/>
              <a:cs typeface="Economica"/>
              <a:sym typeface="Economica"/>
            </a:endParaRPr>
          </a:p>
        </p:txBody>
      </p:sp>
      <p:cxnSp>
        <p:nvCxnSpPr>
          <p:cNvPr id="366" name="Google Shape;366;p24"/>
          <p:cNvCxnSpPr>
            <a:stCxn id="357" idx="3"/>
          </p:cNvCxnSpPr>
          <p:nvPr/>
        </p:nvCxnSpPr>
        <p:spPr>
          <a:xfrm rot="10800000" flipH="1">
            <a:off x="3597250" y="3972606"/>
            <a:ext cx="4786800" cy="7500"/>
          </a:xfrm>
          <a:prstGeom prst="straightConnector1">
            <a:avLst/>
          </a:prstGeom>
          <a:noFill/>
          <a:ln w="28575" cap="flat" cmpd="sng">
            <a:solidFill>
              <a:schemeClr val="dk1"/>
            </a:solidFill>
            <a:prstDash val="solid"/>
            <a:round/>
            <a:headEnd type="none" w="med" len="med"/>
            <a:tailEnd type="stealth" w="med" len="med"/>
          </a:ln>
        </p:spPr>
      </p:cxnSp>
      <p:sp>
        <p:nvSpPr>
          <p:cNvPr id="367" name="Google Shape;367;p24"/>
          <p:cNvSpPr txBox="1"/>
          <p:nvPr/>
        </p:nvSpPr>
        <p:spPr>
          <a:xfrm>
            <a:off x="3971600" y="3564000"/>
            <a:ext cx="21693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chemeClr val="dk1"/>
                </a:solidFill>
                <a:latin typeface="Economica"/>
                <a:ea typeface="Economica"/>
                <a:cs typeface="Economica"/>
                <a:sym typeface="Economica"/>
              </a:rPr>
              <a:t>ropen(‘&lt;ip&gt;/file.txt’)</a:t>
            </a:r>
            <a:endParaRPr sz="1800">
              <a:solidFill>
                <a:schemeClr val="dk1"/>
              </a:solidFill>
              <a:latin typeface="Economica"/>
              <a:ea typeface="Economica"/>
              <a:cs typeface="Economica"/>
              <a:sym typeface="Economica"/>
            </a:endParaRPr>
          </a:p>
        </p:txBody>
      </p:sp>
      <p:sp>
        <p:nvSpPr>
          <p:cNvPr id="368" name="Google Shape;368;p24"/>
          <p:cNvSpPr txBox="1"/>
          <p:nvPr/>
        </p:nvSpPr>
        <p:spPr>
          <a:xfrm>
            <a:off x="1850525" y="4218150"/>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369" name="Google Shape;369;p24"/>
          <p:cNvSpPr txBox="1"/>
          <p:nvPr/>
        </p:nvSpPr>
        <p:spPr>
          <a:xfrm>
            <a:off x="1658950" y="3632825"/>
            <a:ext cx="7395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/remote</a:t>
            </a:r>
            <a:endParaRPr sz="1000" b="1">
              <a:latin typeface="Source Code Pro"/>
              <a:ea typeface="Source Code Pro"/>
              <a:cs typeface="Source Code Pro"/>
              <a:sym typeface="Source Code Pro"/>
            </a:endParaRPr>
          </a:p>
        </p:txBody>
      </p:sp>
      <p:sp>
        <p:nvSpPr>
          <p:cNvPr id="370" name="Google Shape;370;p24"/>
          <p:cNvSpPr/>
          <p:nvPr/>
        </p:nvSpPr>
        <p:spPr>
          <a:xfrm>
            <a:off x="527935" y="3732536"/>
            <a:ext cx="1161000" cy="10338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Virtual File System</a:t>
            </a:r>
            <a:endParaRPr sz="2200">
              <a:solidFill>
                <a:srgbClr val="990000"/>
              </a:solidFill>
              <a:latin typeface="Economica"/>
              <a:ea typeface="Economica"/>
              <a:cs typeface="Economica"/>
              <a:sym typeface="Economica"/>
            </a:endParaRPr>
          </a:p>
        </p:txBody>
      </p:sp>
      <p:sp>
        <p:nvSpPr>
          <p:cNvPr id="371" name="Google Shape;371;p24"/>
          <p:cNvSpPr txBox="1"/>
          <p:nvPr/>
        </p:nvSpPr>
        <p:spPr>
          <a:xfrm>
            <a:off x="459725" y="3237900"/>
            <a:ext cx="20946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open(‘/remote/file.txt’)</a:t>
            </a:r>
            <a:endParaRPr sz="1000" b="1">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5"/>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Distributed File System</a:t>
            </a:r>
            <a:endParaRPr/>
          </a:p>
        </p:txBody>
      </p:sp>
      <p:pic>
        <p:nvPicPr>
          <p:cNvPr id="377" name="Google Shape;377;p25"/>
          <p:cNvPicPr preferRelativeResize="0"/>
          <p:nvPr/>
        </p:nvPicPr>
        <p:blipFill>
          <a:blip r:embed="rId3">
            <a:alphaModFix/>
          </a:blip>
          <a:stretch>
            <a:fillRect/>
          </a:stretch>
        </p:blipFill>
        <p:spPr>
          <a:xfrm>
            <a:off x="729175" y="2254625"/>
            <a:ext cx="433125" cy="433125"/>
          </a:xfrm>
          <a:prstGeom prst="rect">
            <a:avLst/>
          </a:prstGeom>
          <a:noFill/>
          <a:ln>
            <a:noFill/>
          </a:ln>
        </p:spPr>
      </p:pic>
      <p:pic>
        <p:nvPicPr>
          <p:cNvPr id="378" name="Google Shape;378;p25"/>
          <p:cNvPicPr preferRelativeResize="0"/>
          <p:nvPr/>
        </p:nvPicPr>
        <p:blipFill>
          <a:blip r:embed="rId4">
            <a:alphaModFix/>
          </a:blip>
          <a:stretch>
            <a:fillRect/>
          </a:stretch>
        </p:blipFill>
        <p:spPr>
          <a:xfrm>
            <a:off x="2182950" y="2217664"/>
            <a:ext cx="467050" cy="467073"/>
          </a:xfrm>
          <a:prstGeom prst="rect">
            <a:avLst/>
          </a:prstGeom>
          <a:noFill/>
          <a:ln>
            <a:noFill/>
          </a:ln>
        </p:spPr>
      </p:pic>
      <p:pic>
        <p:nvPicPr>
          <p:cNvPr id="379" name="Google Shape;379;p25"/>
          <p:cNvPicPr preferRelativeResize="0"/>
          <p:nvPr/>
        </p:nvPicPr>
        <p:blipFill rotWithShape="1">
          <a:blip r:embed="rId5">
            <a:alphaModFix/>
          </a:blip>
          <a:srcRect l="11147" r="13226"/>
          <a:stretch/>
        </p:blipFill>
        <p:spPr>
          <a:xfrm>
            <a:off x="1489850" y="2132938"/>
            <a:ext cx="433135" cy="572700"/>
          </a:xfrm>
          <a:prstGeom prst="rect">
            <a:avLst/>
          </a:prstGeom>
          <a:noFill/>
          <a:ln>
            <a:noFill/>
          </a:ln>
        </p:spPr>
      </p:pic>
      <p:pic>
        <p:nvPicPr>
          <p:cNvPr id="380" name="Google Shape;380;p25"/>
          <p:cNvPicPr preferRelativeResize="0"/>
          <p:nvPr/>
        </p:nvPicPr>
        <p:blipFill>
          <a:blip r:embed="rId6">
            <a:alphaModFix/>
          </a:blip>
          <a:stretch>
            <a:fillRect/>
          </a:stretch>
        </p:blipFill>
        <p:spPr>
          <a:xfrm>
            <a:off x="2918700" y="2199751"/>
            <a:ext cx="500700" cy="500700"/>
          </a:xfrm>
          <a:prstGeom prst="rect">
            <a:avLst/>
          </a:prstGeom>
          <a:noFill/>
          <a:ln>
            <a:noFill/>
          </a:ln>
        </p:spPr>
      </p:pic>
      <p:sp>
        <p:nvSpPr>
          <p:cNvPr id="381" name="Google Shape;381;p25"/>
          <p:cNvSpPr txBox="1"/>
          <p:nvPr/>
        </p:nvSpPr>
        <p:spPr>
          <a:xfrm>
            <a:off x="1358525" y="1808307"/>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382" name="Google Shape;382;p25"/>
          <p:cNvSpPr/>
          <p:nvPr/>
        </p:nvSpPr>
        <p:spPr>
          <a:xfrm>
            <a:off x="645050" y="2132950"/>
            <a:ext cx="2867100" cy="64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5"/>
          <p:cNvSpPr/>
          <p:nvPr/>
        </p:nvSpPr>
        <p:spPr>
          <a:xfrm>
            <a:off x="396500" y="1743575"/>
            <a:ext cx="33642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5"/>
          <p:cNvSpPr txBox="1"/>
          <p:nvPr/>
        </p:nvSpPr>
        <p:spPr>
          <a:xfrm>
            <a:off x="1313000" y="10946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Client</a:t>
            </a:r>
            <a:endParaRPr sz="4000" b="1">
              <a:solidFill>
                <a:schemeClr val="dk1"/>
              </a:solidFill>
              <a:latin typeface="Economica"/>
              <a:ea typeface="Economica"/>
              <a:cs typeface="Economica"/>
              <a:sym typeface="Economica"/>
            </a:endParaRPr>
          </a:p>
        </p:txBody>
      </p:sp>
      <p:cxnSp>
        <p:nvCxnSpPr>
          <p:cNvPr id="385" name="Google Shape;385;p25"/>
          <p:cNvCxnSpPr/>
          <p:nvPr/>
        </p:nvCxnSpPr>
        <p:spPr>
          <a:xfrm>
            <a:off x="1003650" y="2786075"/>
            <a:ext cx="0" cy="927300"/>
          </a:xfrm>
          <a:prstGeom prst="straightConnector1">
            <a:avLst/>
          </a:prstGeom>
          <a:noFill/>
          <a:ln w="28575" cap="flat" cmpd="sng">
            <a:solidFill>
              <a:srgbClr val="990000"/>
            </a:solidFill>
            <a:prstDash val="solid"/>
            <a:round/>
            <a:headEnd type="none" w="med" len="med"/>
            <a:tailEnd type="stealth" w="med" len="med"/>
          </a:ln>
        </p:spPr>
      </p:cxnSp>
      <p:sp>
        <p:nvSpPr>
          <p:cNvPr id="386" name="Google Shape;386;p25"/>
          <p:cNvSpPr/>
          <p:nvPr/>
        </p:nvSpPr>
        <p:spPr>
          <a:xfrm>
            <a:off x="2436250" y="3742056"/>
            <a:ext cx="1161000" cy="4761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990000"/>
                </a:solidFill>
                <a:latin typeface="Economica"/>
                <a:ea typeface="Economica"/>
                <a:cs typeface="Economica"/>
                <a:sym typeface="Economica"/>
              </a:rPr>
              <a:t>Client Module</a:t>
            </a:r>
            <a:endParaRPr sz="1800">
              <a:solidFill>
                <a:srgbClr val="990000"/>
              </a:solidFill>
              <a:latin typeface="Economica"/>
              <a:ea typeface="Economica"/>
              <a:cs typeface="Economica"/>
              <a:sym typeface="Economica"/>
            </a:endParaRPr>
          </a:p>
        </p:txBody>
      </p:sp>
      <p:cxnSp>
        <p:nvCxnSpPr>
          <p:cNvPr id="387" name="Google Shape;387;p25"/>
          <p:cNvCxnSpPr>
            <a:endCxn id="388" idx="1"/>
          </p:cNvCxnSpPr>
          <p:nvPr/>
        </p:nvCxnSpPr>
        <p:spPr>
          <a:xfrm>
            <a:off x="1687638" y="4532556"/>
            <a:ext cx="743100" cy="0"/>
          </a:xfrm>
          <a:prstGeom prst="straightConnector1">
            <a:avLst/>
          </a:prstGeom>
          <a:noFill/>
          <a:ln w="28575" cap="flat" cmpd="sng">
            <a:solidFill>
              <a:srgbClr val="990000"/>
            </a:solidFill>
            <a:prstDash val="solid"/>
            <a:round/>
            <a:headEnd type="none" w="med" len="med"/>
            <a:tailEnd type="stealth" w="med" len="med"/>
          </a:ln>
        </p:spPr>
      </p:cxnSp>
      <p:sp>
        <p:nvSpPr>
          <p:cNvPr id="388" name="Google Shape;388;p25"/>
          <p:cNvSpPr/>
          <p:nvPr/>
        </p:nvSpPr>
        <p:spPr>
          <a:xfrm>
            <a:off x="2430738" y="4294506"/>
            <a:ext cx="1161000" cy="4761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800">
                <a:solidFill>
                  <a:srgbClr val="990000"/>
                </a:solidFill>
                <a:latin typeface="Economica"/>
                <a:ea typeface="Economica"/>
                <a:cs typeface="Economica"/>
                <a:sym typeface="Economica"/>
              </a:rPr>
              <a:t>ext4</a:t>
            </a:r>
            <a:endParaRPr sz="1800">
              <a:solidFill>
                <a:srgbClr val="990000"/>
              </a:solidFill>
              <a:latin typeface="Economica"/>
              <a:ea typeface="Economica"/>
              <a:cs typeface="Economica"/>
              <a:sym typeface="Economica"/>
            </a:endParaRPr>
          </a:p>
        </p:txBody>
      </p:sp>
      <p:cxnSp>
        <p:nvCxnSpPr>
          <p:cNvPr id="389" name="Google Shape;389;p25"/>
          <p:cNvCxnSpPr/>
          <p:nvPr/>
        </p:nvCxnSpPr>
        <p:spPr>
          <a:xfrm>
            <a:off x="1668475" y="3980100"/>
            <a:ext cx="771600" cy="0"/>
          </a:xfrm>
          <a:prstGeom prst="straightConnector1">
            <a:avLst/>
          </a:prstGeom>
          <a:noFill/>
          <a:ln w="28575" cap="flat" cmpd="sng">
            <a:solidFill>
              <a:srgbClr val="990000"/>
            </a:solidFill>
            <a:prstDash val="solid"/>
            <a:round/>
            <a:headEnd type="none" w="med" len="med"/>
            <a:tailEnd type="stealth" w="med" len="med"/>
          </a:ln>
        </p:spPr>
      </p:cxnSp>
      <p:sp>
        <p:nvSpPr>
          <p:cNvPr id="390" name="Google Shape;390;p25"/>
          <p:cNvSpPr txBox="1"/>
          <p:nvPr/>
        </p:nvSpPr>
        <p:spPr>
          <a:xfrm>
            <a:off x="2695350" y="317242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sp>
        <p:nvSpPr>
          <p:cNvPr id="391" name="Google Shape;391;p25"/>
          <p:cNvSpPr txBox="1"/>
          <p:nvPr/>
        </p:nvSpPr>
        <p:spPr>
          <a:xfrm>
            <a:off x="2752500" y="291677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cxnSp>
        <p:nvCxnSpPr>
          <p:cNvPr id="392" name="Google Shape;392;p25"/>
          <p:cNvCxnSpPr/>
          <p:nvPr/>
        </p:nvCxnSpPr>
        <p:spPr>
          <a:xfrm>
            <a:off x="163850" y="3217269"/>
            <a:ext cx="3829500" cy="0"/>
          </a:xfrm>
          <a:prstGeom prst="straightConnector1">
            <a:avLst/>
          </a:prstGeom>
          <a:noFill/>
          <a:ln w="28575" cap="flat" cmpd="sng">
            <a:solidFill>
              <a:schemeClr val="dk1"/>
            </a:solidFill>
            <a:prstDash val="dot"/>
            <a:round/>
            <a:headEnd type="none" w="med" len="med"/>
            <a:tailEnd type="none" w="med" len="med"/>
          </a:ln>
        </p:spPr>
      </p:cxnSp>
      <p:sp>
        <p:nvSpPr>
          <p:cNvPr id="393" name="Google Shape;393;p25"/>
          <p:cNvSpPr txBox="1"/>
          <p:nvPr/>
        </p:nvSpPr>
        <p:spPr>
          <a:xfrm>
            <a:off x="6681700" y="3563994"/>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chemeClr val="dk1"/>
                </a:solidFill>
                <a:latin typeface="Economica"/>
                <a:ea typeface="Economica"/>
                <a:cs typeface="Economica"/>
                <a:sym typeface="Economica"/>
              </a:rPr>
              <a:t>To server</a:t>
            </a:r>
            <a:endParaRPr sz="1800">
              <a:solidFill>
                <a:schemeClr val="dk1"/>
              </a:solidFill>
              <a:latin typeface="Economica"/>
              <a:ea typeface="Economica"/>
              <a:cs typeface="Economica"/>
              <a:sym typeface="Economica"/>
            </a:endParaRPr>
          </a:p>
        </p:txBody>
      </p:sp>
      <p:cxnSp>
        <p:nvCxnSpPr>
          <p:cNvPr id="394" name="Google Shape;394;p25"/>
          <p:cNvCxnSpPr>
            <a:stCxn id="386" idx="3"/>
          </p:cNvCxnSpPr>
          <p:nvPr/>
        </p:nvCxnSpPr>
        <p:spPr>
          <a:xfrm rot="10800000" flipH="1">
            <a:off x="3597250" y="3972606"/>
            <a:ext cx="4786800" cy="7500"/>
          </a:xfrm>
          <a:prstGeom prst="straightConnector1">
            <a:avLst/>
          </a:prstGeom>
          <a:noFill/>
          <a:ln w="28575" cap="flat" cmpd="sng">
            <a:solidFill>
              <a:schemeClr val="dk1"/>
            </a:solidFill>
            <a:prstDash val="solid"/>
            <a:round/>
            <a:headEnd type="none" w="med" len="med"/>
            <a:tailEnd type="stealth" w="med" len="med"/>
          </a:ln>
        </p:spPr>
      </p:cxnSp>
      <p:sp>
        <p:nvSpPr>
          <p:cNvPr id="395" name="Google Shape;395;p25"/>
          <p:cNvSpPr txBox="1"/>
          <p:nvPr/>
        </p:nvSpPr>
        <p:spPr>
          <a:xfrm>
            <a:off x="3971600" y="3564000"/>
            <a:ext cx="21693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chemeClr val="dk1"/>
                </a:solidFill>
                <a:latin typeface="Economica"/>
                <a:ea typeface="Economica"/>
                <a:cs typeface="Economica"/>
                <a:sym typeface="Economica"/>
              </a:rPr>
              <a:t>ropen(‘&lt;ip&gt;/file.txt’)</a:t>
            </a:r>
            <a:endParaRPr sz="1800">
              <a:solidFill>
                <a:schemeClr val="dk1"/>
              </a:solidFill>
              <a:latin typeface="Economica"/>
              <a:ea typeface="Economica"/>
              <a:cs typeface="Economica"/>
              <a:sym typeface="Economica"/>
            </a:endParaRPr>
          </a:p>
        </p:txBody>
      </p:sp>
      <p:sp>
        <p:nvSpPr>
          <p:cNvPr id="396" name="Google Shape;396;p25"/>
          <p:cNvSpPr txBox="1"/>
          <p:nvPr/>
        </p:nvSpPr>
        <p:spPr>
          <a:xfrm>
            <a:off x="1850525" y="4218150"/>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397" name="Google Shape;397;p25"/>
          <p:cNvSpPr txBox="1"/>
          <p:nvPr/>
        </p:nvSpPr>
        <p:spPr>
          <a:xfrm>
            <a:off x="1658950" y="3632825"/>
            <a:ext cx="7395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/remote</a:t>
            </a:r>
            <a:endParaRPr sz="1000" b="1">
              <a:latin typeface="Source Code Pro"/>
              <a:ea typeface="Source Code Pro"/>
              <a:cs typeface="Source Code Pro"/>
              <a:sym typeface="Source Code Pro"/>
            </a:endParaRPr>
          </a:p>
        </p:txBody>
      </p:sp>
      <p:sp>
        <p:nvSpPr>
          <p:cNvPr id="398" name="Google Shape;398;p25"/>
          <p:cNvSpPr/>
          <p:nvPr/>
        </p:nvSpPr>
        <p:spPr>
          <a:xfrm>
            <a:off x="527935" y="3732536"/>
            <a:ext cx="1161000" cy="10338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Virtual File System</a:t>
            </a:r>
            <a:endParaRPr sz="2200">
              <a:solidFill>
                <a:srgbClr val="990000"/>
              </a:solidFill>
              <a:latin typeface="Economica"/>
              <a:ea typeface="Economica"/>
              <a:cs typeface="Economica"/>
              <a:sym typeface="Economica"/>
            </a:endParaRPr>
          </a:p>
        </p:txBody>
      </p:sp>
      <p:sp>
        <p:nvSpPr>
          <p:cNvPr id="399" name="Google Shape;399;p25"/>
          <p:cNvSpPr txBox="1"/>
          <p:nvPr/>
        </p:nvSpPr>
        <p:spPr>
          <a:xfrm>
            <a:off x="4113300" y="1613650"/>
            <a:ext cx="4714200" cy="9855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000"/>
              </a:spcAft>
              <a:buNone/>
            </a:pPr>
            <a:r>
              <a:rPr lang="en-GB" sz="2400">
                <a:solidFill>
                  <a:srgbClr val="FFFFFF"/>
                </a:solidFill>
                <a:latin typeface="Bree Serif"/>
                <a:ea typeface="Bree Serif"/>
                <a:cs typeface="Bree Serif"/>
                <a:sym typeface="Bree Serif"/>
              </a:rPr>
              <a:t>Does the client module need to be in  kernel space?</a:t>
            </a:r>
            <a:endParaRPr sz="2400">
              <a:solidFill>
                <a:srgbClr val="FFFFFF"/>
              </a:solidFill>
              <a:latin typeface="Bree Serif"/>
              <a:ea typeface="Bree Serif"/>
              <a:cs typeface="Bree Serif"/>
              <a:sym typeface="Bree Serif"/>
            </a:endParaRPr>
          </a:p>
        </p:txBody>
      </p:sp>
      <p:sp>
        <p:nvSpPr>
          <p:cNvPr id="400" name="Google Shape;400;p25"/>
          <p:cNvSpPr txBox="1"/>
          <p:nvPr/>
        </p:nvSpPr>
        <p:spPr>
          <a:xfrm>
            <a:off x="459725" y="3237900"/>
            <a:ext cx="20946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open(‘/remote/file.txt’)</a:t>
            </a:r>
            <a:endParaRPr sz="1000" b="1">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6"/>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Distributed File System</a:t>
            </a:r>
            <a:endParaRPr/>
          </a:p>
        </p:txBody>
      </p:sp>
      <p:pic>
        <p:nvPicPr>
          <p:cNvPr id="406" name="Google Shape;406;p26"/>
          <p:cNvPicPr preferRelativeResize="0"/>
          <p:nvPr/>
        </p:nvPicPr>
        <p:blipFill>
          <a:blip r:embed="rId3">
            <a:alphaModFix/>
          </a:blip>
          <a:stretch>
            <a:fillRect/>
          </a:stretch>
        </p:blipFill>
        <p:spPr>
          <a:xfrm>
            <a:off x="729175" y="2254625"/>
            <a:ext cx="433125" cy="433125"/>
          </a:xfrm>
          <a:prstGeom prst="rect">
            <a:avLst/>
          </a:prstGeom>
          <a:noFill/>
          <a:ln>
            <a:noFill/>
          </a:ln>
        </p:spPr>
      </p:pic>
      <p:pic>
        <p:nvPicPr>
          <p:cNvPr id="407" name="Google Shape;407;p26"/>
          <p:cNvPicPr preferRelativeResize="0"/>
          <p:nvPr/>
        </p:nvPicPr>
        <p:blipFill>
          <a:blip r:embed="rId4">
            <a:alphaModFix/>
          </a:blip>
          <a:stretch>
            <a:fillRect/>
          </a:stretch>
        </p:blipFill>
        <p:spPr>
          <a:xfrm>
            <a:off x="2182950" y="2217664"/>
            <a:ext cx="467050" cy="467073"/>
          </a:xfrm>
          <a:prstGeom prst="rect">
            <a:avLst/>
          </a:prstGeom>
          <a:noFill/>
          <a:ln>
            <a:noFill/>
          </a:ln>
        </p:spPr>
      </p:pic>
      <p:pic>
        <p:nvPicPr>
          <p:cNvPr id="408" name="Google Shape;408;p26"/>
          <p:cNvPicPr preferRelativeResize="0"/>
          <p:nvPr/>
        </p:nvPicPr>
        <p:blipFill rotWithShape="1">
          <a:blip r:embed="rId5">
            <a:alphaModFix/>
          </a:blip>
          <a:srcRect l="11147" r="13226"/>
          <a:stretch/>
        </p:blipFill>
        <p:spPr>
          <a:xfrm>
            <a:off x="1489850" y="2132938"/>
            <a:ext cx="433135" cy="572700"/>
          </a:xfrm>
          <a:prstGeom prst="rect">
            <a:avLst/>
          </a:prstGeom>
          <a:noFill/>
          <a:ln>
            <a:noFill/>
          </a:ln>
        </p:spPr>
      </p:pic>
      <p:pic>
        <p:nvPicPr>
          <p:cNvPr id="409" name="Google Shape;409;p26"/>
          <p:cNvPicPr preferRelativeResize="0"/>
          <p:nvPr/>
        </p:nvPicPr>
        <p:blipFill>
          <a:blip r:embed="rId6">
            <a:alphaModFix/>
          </a:blip>
          <a:stretch>
            <a:fillRect/>
          </a:stretch>
        </p:blipFill>
        <p:spPr>
          <a:xfrm>
            <a:off x="2918700" y="2199751"/>
            <a:ext cx="500700" cy="500700"/>
          </a:xfrm>
          <a:prstGeom prst="rect">
            <a:avLst/>
          </a:prstGeom>
          <a:noFill/>
          <a:ln>
            <a:noFill/>
          </a:ln>
        </p:spPr>
      </p:pic>
      <p:sp>
        <p:nvSpPr>
          <p:cNvPr id="410" name="Google Shape;410;p26"/>
          <p:cNvSpPr txBox="1"/>
          <p:nvPr/>
        </p:nvSpPr>
        <p:spPr>
          <a:xfrm>
            <a:off x="1358525" y="1808307"/>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411" name="Google Shape;411;p26"/>
          <p:cNvSpPr/>
          <p:nvPr/>
        </p:nvSpPr>
        <p:spPr>
          <a:xfrm>
            <a:off x="645050" y="2132950"/>
            <a:ext cx="2867100" cy="64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396500" y="1743575"/>
            <a:ext cx="33642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txBox="1"/>
          <p:nvPr/>
        </p:nvSpPr>
        <p:spPr>
          <a:xfrm>
            <a:off x="1313000" y="10946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Client</a:t>
            </a:r>
            <a:endParaRPr sz="4000" b="1">
              <a:solidFill>
                <a:schemeClr val="dk1"/>
              </a:solidFill>
              <a:latin typeface="Economica"/>
              <a:ea typeface="Economica"/>
              <a:cs typeface="Economica"/>
              <a:sym typeface="Economica"/>
            </a:endParaRPr>
          </a:p>
        </p:txBody>
      </p:sp>
      <p:cxnSp>
        <p:nvCxnSpPr>
          <p:cNvPr id="414" name="Google Shape;414;p26"/>
          <p:cNvCxnSpPr/>
          <p:nvPr/>
        </p:nvCxnSpPr>
        <p:spPr>
          <a:xfrm>
            <a:off x="1003650" y="2786075"/>
            <a:ext cx="0" cy="927300"/>
          </a:xfrm>
          <a:prstGeom prst="straightConnector1">
            <a:avLst/>
          </a:prstGeom>
          <a:noFill/>
          <a:ln w="28575" cap="flat" cmpd="sng">
            <a:solidFill>
              <a:srgbClr val="990000"/>
            </a:solidFill>
            <a:prstDash val="solid"/>
            <a:round/>
            <a:headEnd type="none" w="med" len="med"/>
            <a:tailEnd type="stealth" w="med" len="med"/>
          </a:ln>
        </p:spPr>
      </p:cxnSp>
      <p:sp>
        <p:nvSpPr>
          <p:cNvPr id="415" name="Google Shape;415;p26"/>
          <p:cNvSpPr/>
          <p:nvPr/>
        </p:nvSpPr>
        <p:spPr>
          <a:xfrm>
            <a:off x="2436250" y="3742056"/>
            <a:ext cx="1161000" cy="4761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990000"/>
                </a:solidFill>
                <a:latin typeface="Economica"/>
                <a:ea typeface="Economica"/>
                <a:cs typeface="Economica"/>
                <a:sym typeface="Economica"/>
              </a:rPr>
              <a:t>Client Module</a:t>
            </a:r>
            <a:endParaRPr sz="1800">
              <a:solidFill>
                <a:srgbClr val="990000"/>
              </a:solidFill>
              <a:latin typeface="Economica"/>
              <a:ea typeface="Economica"/>
              <a:cs typeface="Economica"/>
              <a:sym typeface="Economica"/>
            </a:endParaRPr>
          </a:p>
        </p:txBody>
      </p:sp>
      <p:cxnSp>
        <p:nvCxnSpPr>
          <p:cNvPr id="416" name="Google Shape;416;p26"/>
          <p:cNvCxnSpPr>
            <a:endCxn id="417" idx="1"/>
          </p:cNvCxnSpPr>
          <p:nvPr/>
        </p:nvCxnSpPr>
        <p:spPr>
          <a:xfrm>
            <a:off x="1687638" y="4532556"/>
            <a:ext cx="743100" cy="0"/>
          </a:xfrm>
          <a:prstGeom prst="straightConnector1">
            <a:avLst/>
          </a:prstGeom>
          <a:noFill/>
          <a:ln w="28575" cap="flat" cmpd="sng">
            <a:solidFill>
              <a:srgbClr val="990000"/>
            </a:solidFill>
            <a:prstDash val="solid"/>
            <a:round/>
            <a:headEnd type="none" w="med" len="med"/>
            <a:tailEnd type="stealth" w="med" len="med"/>
          </a:ln>
        </p:spPr>
      </p:cxnSp>
      <p:sp>
        <p:nvSpPr>
          <p:cNvPr id="417" name="Google Shape;417;p26"/>
          <p:cNvSpPr/>
          <p:nvPr/>
        </p:nvSpPr>
        <p:spPr>
          <a:xfrm>
            <a:off x="2430738" y="4294506"/>
            <a:ext cx="1161000" cy="4761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800">
                <a:solidFill>
                  <a:srgbClr val="990000"/>
                </a:solidFill>
                <a:latin typeface="Economica"/>
                <a:ea typeface="Economica"/>
                <a:cs typeface="Economica"/>
                <a:sym typeface="Economica"/>
              </a:rPr>
              <a:t>ext4</a:t>
            </a:r>
            <a:endParaRPr sz="1800">
              <a:solidFill>
                <a:srgbClr val="990000"/>
              </a:solidFill>
              <a:latin typeface="Economica"/>
              <a:ea typeface="Economica"/>
              <a:cs typeface="Economica"/>
              <a:sym typeface="Economica"/>
            </a:endParaRPr>
          </a:p>
        </p:txBody>
      </p:sp>
      <p:cxnSp>
        <p:nvCxnSpPr>
          <p:cNvPr id="418" name="Google Shape;418;p26"/>
          <p:cNvCxnSpPr/>
          <p:nvPr/>
        </p:nvCxnSpPr>
        <p:spPr>
          <a:xfrm>
            <a:off x="1668475" y="3980100"/>
            <a:ext cx="771600" cy="0"/>
          </a:xfrm>
          <a:prstGeom prst="straightConnector1">
            <a:avLst/>
          </a:prstGeom>
          <a:noFill/>
          <a:ln w="28575" cap="flat" cmpd="sng">
            <a:solidFill>
              <a:srgbClr val="990000"/>
            </a:solidFill>
            <a:prstDash val="solid"/>
            <a:round/>
            <a:headEnd type="none" w="med" len="med"/>
            <a:tailEnd type="stealth" w="med" len="med"/>
          </a:ln>
        </p:spPr>
      </p:cxnSp>
      <p:sp>
        <p:nvSpPr>
          <p:cNvPr id="419" name="Google Shape;419;p26"/>
          <p:cNvSpPr txBox="1"/>
          <p:nvPr/>
        </p:nvSpPr>
        <p:spPr>
          <a:xfrm>
            <a:off x="2695350" y="317242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sp>
        <p:nvSpPr>
          <p:cNvPr id="420" name="Google Shape;420;p26"/>
          <p:cNvSpPr txBox="1"/>
          <p:nvPr/>
        </p:nvSpPr>
        <p:spPr>
          <a:xfrm>
            <a:off x="2752500" y="291677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cxnSp>
        <p:nvCxnSpPr>
          <p:cNvPr id="421" name="Google Shape;421;p26"/>
          <p:cNvCxnSpPr/>
          <p:nvPr/>
        </p:nvCxnSpPr>
        <p:spPr>
          <a:xfrm>
            <a:off x="163850" y="3217269"/>
            <a:ext cx="3829500" cy="0"/>
          </a:xfrm>
          <a:prstGeom prst="straightConnector1">
            <a:avLst/>
          </a:prstGeom>
          <a:noFill/>
          <a:ln w="28575" cap="flat" cmpd="sng">
            <a:solidFill>
              <a:schemeClr val="dk1"/>
            </a:solidFill>
            <a:prstDash val="dot"/>
            <a:round/>
            <a:headEnd type="none" w="med" len="med"/>
            <a:tailEnd type="none" w="med" len="med"/>
          </a:ln>
        </p:spPr>
      </p:cxnSp>
      <p:sp>
        <p:nvSpPr>
          <p:cNvPr id="422" name="Google Shape;422;p26"/>
          <p:cNvSpPr txBox="1"/>
          <p:nvPr/>
        </p:nvSpPr>
        <p:spPr>
          <a:xfrm>
            <a:off x="4113300" y="1613650"/>
            <a:ext cx="4714200" cy="9855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000"/>
              </a:spcAft>
              <a:buNone/>
            </a:pPr>
            <a:r>
              <a:rPr lang="en-GB" sz="2400">
                <a:solidFill>
                  <a:srgbClr val="FFFFFF"/>
                </a:solidFill>
                <a:latin typeface="Bree Serif"/>
                <a:ea typeface="Bree Serif"/>
                <a:cs typeface="Bree Serif"/>
                <a:sym typeface="Bree Serif"/>
              </a:rPr>
              <a:t>Does the client module need to be in  kernel space?</a:t>
            </a:r>
            <a:endParaRPr sz="2400">
              <a:solidFill>
                <a:srgbClr val="FFFFFF"/>
              </a:solidFill>
              <a:latin typeface="Bree Serif"/>
              <a:ea typeface="Bree Serif"/>
              <a:cs typeface="Bree Serif"/>
              <a:sym typeface="Bree Serif"/>
            </a:endParaRPr>
          </a:p>
        </p:txBody>
      </p:sp>
      <p:sp>
        <p:nvSpPr>
          <p:cNvPr id="423" name="Google Shape;423;p26"/>
          <p:cNvSpPr txBox="1"/>
          <p:nvPr/>
        </p:nvSpPr>
        <p:spPr>
          <a:xfrm>
            <a:off x="1850525" y="4218150"/>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424" name="Google Shape;424;p26"/>
          <p:cNvSpPr txBox="1"/>
          <p:nvPr/>
        </p:nvSpPr>
        <p:spPr>
          <a:xfrm>
            <a:off x="1658950" y="3632825"/>
            <a:ext cx="7395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/remote</a:t>
            </a:r>
            <a:endParaRPr sz="1000" b="1">
              <a:latin typeface="Source Code Pro"/>
              <a:ea typeface="Source Code Pro"/>
              <a:cs typeface="Source Code Pro"/>
              <a:sym typeface="Source Code Pro"/>
            </a:endParaRPr>
          </a:p>
        </p:txBody>
      </p:sp>
      <p:sp>
        <p:nvSpPr>
          <p:cNvPr id="425" name="Google Shape;425;p26"/>
          <p:cNvSpPr/>
          <p:nvPr/>
        </p:nvSpPr>
        <p:spPr>
          <a:xfrm>
            <a:off x="527935" y="3732536"/>
            <a:ext cx="1161000" cy="10338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Virtual File System</a:t>
            </a:r>
            <a:endParaRPr sz="2200">
              <a:solidFill>
                <a:srgbClr val="990000"/>
              </a:solidFill>
              <a:latin typeface="Economica"/>
              <a:ea typeface="Economica"/>
              <a:cs typeface="Economica"/>
              <a:sym typeface="Economica"/>
            </a:endParaRPr>
          </a:p>
        </p:txBody>
      </p:sp>
      <p:sp>
        <p:nvSpPr>
          <p:cNvPr id="426" name="Google Shape;426;p26"/>
          <p:cNvSpPr txBox="1"/>
          <p:nvPr/>
        </p:nvSpPr>
        <p:spPr>
          <a:xfrm>
            <a:off x="4114475" y="2947800"/>
            <a:ext cx="4517700" cy="140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highlight>
                  <a:srgbClr val="00FF00"/>
                </a:highlight>
                <a:latin typeface="Bree Serif"/>
                <a:ea typeface="Bree Serif"/>
                <a:cs typeface="Bree Serif"/>
                <a:sym typeface="Bree Serif"/>
              </a:rPr>
              <a:t>No! Use FUSE.</a:t>
            </a:r>
            <a:endParaRPr sz="2400">
              <a:highlight>
                <a:srgbClr val="00FF00"/>
              </a:highlight>
              <a:latin typeface="Bree Serif"/>
              <a:ea typeface="Bree Serif"/>
              <a:cs typeface="Bree Serif"/>
              <a:sym typeface="Bree Serif"/>
            </a:endParaRPr>
          </a:p>
          <a:p>
            <a:pPr marL="0" lvl="0" indent="0" algn="l" rtl="0">
              <a:spcBef>
                <a:spcPts val="1000"/>
              </a:spcBef>
              <a:spcAft>
                <a:spcPts val="1000"/>
              </a:spcAft>
              <a:buNone/>
            </a:pPr>
            <a:r>
              <a:rPr lang="en-GB" sz="2400">
                <a:latin typeface="Bree Serif"/>
                <a:ea typeface="Bree Serif"/>
                <a:cs typeface="Bree Serif"/>
                <a:sym typeface="Bree Serif"/>
              </a:rPr>
              <a:t>FUSE helps </a:t>
            </a:r>
            <a:r>
              <a:rPr lang="en-GB" sz="2400">
                <a:solidFill>
                  <a:schemeClr val="dk1"/>
                </a:solidFill>
                <a:latin typeface="Bree Serif"/>
                <a:ea typeface="Bree Serif"/>
                <a:cs typeface="Bree Serif"/>
                <a:sym typeface="Bree Serif"/>
              </a:rPr>
              <a:t>build a file system</a:t>
            </a:r>
            <a:r>
              <a:rPr lang="en-GB" sz="2400">
                <a:latin typeface="Bree Serif"/>
                <a:ea typeface="Bree Serif"/>
                <a:cs typeface="Bree Serif"/>
                <a:sym typeface="Bree Serif"/>
              </a:rPr>
              <a:t> without writing kernel code.</a:t>
            </a:r>
            <a:endParaRPr sz="2400">
              <a:highlight>
                <a:srgbClr val="00FF00"/>
              </a:highlight>
              <a:latin typeface="Bree Serif"/>
              <a:ea typeface="Bree Serif"/>
              <a:cs typeface="Bree Serif"/>
              <a:sym typeface="Bree Serif"/>
            </a:endParaRPr>
          </a:p>
        </p:txBody>
      </p:sp>
      <p:sp>
        <p:nvSpPr>
          <p:cNvPr id="427" name="Google Shape;427;p26"/>
          <p:cNvSpPr txBox="1"/>
          <p:nvPr/>
        </p:nvSpPr>
        <p:spPr>
          <a:xfrm>
            <a:off x="459725" y="3237900"/>
            <a:ext cx="20946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open(‘/remote/file.txt’)</a:t>
            </a:r>
            <a:endParaRPr sz="1000" b="1">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cxnSp>
        <p:nvCxnSpPr>
          <p:cNvPr id="432" name="Google Shape;432;p27"/>
          <p:cNvCxnSpPr/>
          <p:nvPr/>
        </p:nvCxnSpPr>
        <p:spPr>
          <a:xfrm>
            <a:off x="1003650" y="2786075"/>
            <a:ext cx="0" cy="927300"/>
          </a:xfrm>
          <a:prstGeom prst="straightConnector1">
            <a:avLst/>
          </a:prstGeom>
          <a:noFill/>
          <a:ln w="28575" cap="flat" cmpd="sng">
            <a:solidFill>
              <a:srgbClr val="990000"/>
            </a:solidFill>
            <a:prstDash val="solid"/>
            <a:round/>
            <a:headEnd type="none" w="med" len="med"/>
            <a:tailEnd type="stealth" w="med" len="med"/>
          </a:ln>
        </p:spPr>
      </p:cxnSp>
      <p:cxnSp>
        <p:nvCxnSpPr>
          <p:cNvPr id="433" name="Google Shape;433;p27"/>
          <p:cNvCxnSpPr/>
          <p:nvPr/>
        </p:nvCxnSpPr>
        <p:spPr>
          <a:xfrm rot="10800000">
            <a:off x="2895925" y="2935475"/>
            <a:ext cx="0" cy="1031700"/>
          </a:xfrm>
          <a:prstGeom prst="straightConnector1">
            <a:avLst/>
          </a:prstGeom>
          <a:noFill/>
          <a:ln w="28575" cap="flat" cmpd="sng">
            <a:solidFill>
              <a:srgbClr val="990000"/>
            </a:solidFill>
            <a:prstDash val="solid"/>
            <a:round/>
            <a:headEnd type="none" w="med" len="med"/>
            <a:tailEnd type="stealth" w="med" len="med"/>
          </a:ln>
        </p:spPr>
      </p:cxnSp>
      <p:sp>
        <p:nvSpPr>
          <p:cNvPr id="434" name="Google Shape;434;p27"/>
          <p:cNvSpPr/>
          <p:nvPr/>
        </p:nvSpPr>
        <p:spPr>
          <a:xfrm>
            <a:off x="396500" y="1743575"/>
            <a:ext cx="33642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a:off x="568850" y="1852400"/>
            <a:ext cx="1281600" cy="1083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Distributed File System</a:t>
            </a:r>
            <a:endParaRPr/>
          </a:p>
        </p:txBody>
      </p:sp>
      <p:pic>
        <p:nvPicPr>
          <p:cNvPr id="437" name="Google Shape;437;p27"/>
          <p:cNvPicPr preferRelativeResize="0"/>
          <p:nvPr/>
        </p:nvPicPr>
        <p:blipFill>
          <a:blip r:embed="rId3">
            <a:alphaModFix/>
          </a:blip>
          <a:stretch>
            <a:fillRect/>
          </a:stretch>
        </p:blipFill>
        <p:spPr>
          <a:xfrm>
            <a:off x="833950" y="2257650"/>
            <a:ext cx="262500" cy="262500"/>
          </a:xfrm>
          <a:prstGeom prst="rect">
            <a:avLst/>
          </a:prstGeom>
          <a:noFill/>
          <a:ln>
            <a:noFill/>
          </a:ln>
        </p:spPr>
      </p:pic>
      <p:pic>
        <p:nvPicPr>
          <p:cNvPr id="438" name="Google Shape;438;p27"/>
          <p:cNvPicPr preferRelativeResize="0"/>
          <p:nvPr/>
        </p:nvPicPr>
        <p:blipFill>
          <a:blip r:embed="rId4">
            <a:alphaModFix/>
          </a:blip>
          <a:stretch>
            <a:fillRect/>
          </a:stretch>
        </p:blipFill>
        <p:spPr>
          <a:xfrm>
            <a:off x="824775" y="2581237"/>
            <a:ext cx="262500" cy="262500"/>
          </a:xfrm>
          <a:prstGeom prst="rect">
            <a:avLst/>
          </a:prstGeom>
          <a:noFill/>
          <a:ln>
            <a:noFill/>
          </a:ln>
        </p:spPr>
      </p:pic>
      <p:pic>
        <p:nvPicPr>
          <p:cNvPr id="439" name="Google Shape;439;p27"/>
          <p:cNvPicPr preferRelativeResize="0"/>
          <p:nvPr/>
        </p:nvPicPr>
        <p:blipFill rotWithShape="1">
          <a:blip r:embed="rId5">
            <a:alphaModFix/>
          </a:blip>
          <a:srcRect l="11147" r="13226"/>
          <a:stretch/>
        </p:blipFill>
        <p:spPr>
          <a:xfrm>
            <a:off x="1313304" y="2173489"/>
            <a:ext cx="262500" cy="347089"/>
          </a:xfrm>
          <a:prstGeom prst="rect">
            <a:avLst/>
          </a:prstGeom>
          <a:noFill/>
          <a:ln>
            <a:noFill/>
          </a:ln>
        </p:spPr>
      </p:pic>
      <p:pic>
        <p:nvPicPr>
          <p:cNvPr id="440" name="Google Shape;440;p27"/>
          <p:cNvPicPr preferRelativeResize="0"/>
          <p:nvPr/>
        </p:nvPicPr>
        <p:blipFill>
          <a:blip r:embed="rId6">
            <a:alphaModFix/>
          </a:blip>
          <a:stretch>
            <a:fillRect/>
          </a:stretch>
        </p:blipFill>
        <p:spPr>
          <a:xfrm>
            <a:off x="1328113" y="2561400"/>
            <a:ext cx="262500" cy="262500"/>
          </a:xfrm>
          <a:prstGeom prst="rect">
            <a:avLst/>
          </a:prstGeom>
          <a:noFill/>
          <a:ln>
            <a:noFill/>
          </a:ln>
        </p:spPr>
      </p:pic>
      <p:sp>
        <p:nvSpPr>
          <p:cNvPr id="441" name="Google Shape;441;p27"/>
          <p:cNvSpPr txBox="1"/>
          <p:nvPr/>
        </p:nvSpPr>
        <p:spPr>
          <a:xfrm>
            <a:off x="529850" y="1884507"/>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442" name="Google Shape;442;p27"/>
          <p:cNvSpPr txBox="1"/>
          <p:nvPr/>
        </p:nvSpPr>
        <p:spPr>
          <a:xfrm>
            <a:off x="1313000" y="10946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Client</a:t>
            </a:r>
            <a:endParaRPr sz="4000" b="1">
              <a:solidFill>
                <a:schemeClr val="dk1"/>
              </a:solidFill>
              <a:latin typeface="Economica"/>
              <a:ea typeface="Economica"/>
              <a:cs typeface="Economica"/>
              <a:sym typeface="Economica"/>
            </a:endParaRPr>
          </a:p>
        </p:txBody>
      </p:sp>
      <p:sp>
        <p:nvSpPr>
          <p:cNvPr id="443" name="Google Shape;443;p27"/>
          <p:cNvSpPr/>
          <p:nvPr/>
        </p:nvSpPr>
        <p:spPr>
          <a:xfrm>
            <a:off x="2436250" y="3742056"/>
            <a:ext cx="1161000" cy="476100"/>
          </a:xfrm>
          <a:prstGeom prst="rect">
            <a:avLst/>
          </a:prstGeom>
          <a:solidFill>
            <a:srgbClr val="FF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500">
                <a:solidFill>
                  <a:srgbClr val="990000"/>
                </a:solidFill>
                <a:latin typeface="Economica"/>
                <a:ea typeface="Economica"/>
                <a:cs typeface="Economica"/>
                <a:sym typeface="Economica"/>
              </a:rPr>
              <a:t>FUSE Kernel Module</a:t>
            </a:r>
            <a:endParaRPr sz="1500">
              <a:solidFill>
                <a:srgbClr val="990000"/>
              </a:solidFill>
              <a:latin typeface="Economica"/>
              <a:ea typeface="Economica"/>
              <a:cs typeface="Economica"/>
              <a:sym typeface="Economica"/>
            </a:endParaRPr>
          </a:p>
        </p:txBody>
      </p:sp>
      <p:cxnSp>
        <p:nvCxnSpPr>
          <p:cNvPr id="444" name="Google Shape;444;p27"/>
          <p:cNvCxnSpPr>
            <a:endCxn id="445" idx="1"/>
          </p:cNvCxnSpPr>
          <p:nvPr/>
        </p:nvCxnSpPr>
        <p:spPr>
          <a:xfrm>
            <a:off x="1687638" y="4532556"/>
            <a:ext cx="743100" cy="0"/>
          </a:xfrm>
          <a:prstGeom prst="straightConnector1">
            <a:avLst/>
          </a:prstGeom>
          <a:noFill/>
          <a:ln w="28575" cap="flat" cmpd="sng">
            <a:solidFill>
              <a:srgbClr val="990000"/>
            </a:solidFill>
            <a:prstDash val="solid"/>
            <a:round/>
            <a:headEnd type="none" w="med" len="med"/>
            <a:tailEnd type="stealth" w="med" len="med"/>
          </a:ln>
        </p:spPr>
      </p:cxnSp>
      <p:sp>
        <p:nvSpPr>
          <p:cNvPr id="445" name="Google Shape;445;p27"/>
          <p:cNvSpPr/>
          <p:nvPr/>
        </p:nvSpPr>
        <p:spPr>
          <a:xfrm>
            <a:off x="2430738" y="4294506"/>
            <a:ext cx="1161000" cy="4761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800">
                <a:solidFill>
                  <a:srgbClr val="990000"/>
                </a:solidFill>
                <a:latin typeface="Economica"/>
                <a:ea typeface="Economica"/>
                <a:cs typeface="Economica"/>
                <a:sym typeface="Economica"/>
              </a:rPr>
              <a:t>ext4</a:t>
            </a:r>
            <a:endParaRPr sz="1800">
              <a:solidFill>
                <a:srgbClr val="990000"/>
              </a:solidFill>
              <a:latin typeface="Economica"/>
              <a:ea typeface="Economica"/>
              <a:cs typeface="Economica"/>
              <a:sym typeface="Economica"/>
            </a:endParaRPr>
          </a:p>
        </p:txBody>
      </p:sp>
      <p:cxnSp>
        <p:nvCxnSpPr>
          <p:cNvPr id="446" name="Google Shape;446;p27"/>
          <p:cNvCxnSpPr/>
          <p:nvPr/>
        </p:nvCxnSpPr>
        <p:spPr>
          <a:xfrm>
            <a:off x="1668475" y="3980100"/>
            <a:ext cx="771600" cy="0"/>
          </a:xfrm>
          <a:prstGeom prst="straightConnector1">
            <a:avLst/>
          </a:prstGeom>
          <a:noFill/>
          <a:ln w="28575" cap="flat" cmpd="sng">
            <a:solidFill>
              <a:srgbClr val="990000"/>
            </a:solidFill>
            <a:prstDash val="solid"/>
            <a:round/>
            <a:headEnd type="none" w="med" len="med"/>
            <a:tailEnd type="stealth" w="med" len="med"/>
          </a:ln>
        </p:spPr>
      </p:cxnSp>
      <p:sp>
        <p:nvSpPr>
          <p:cNvPr id="447" name="Google Shape;447;p27"/>
          <p:cNvSpPr txBox="1"/>
          <p:nvPr/>
        </p:nvSpPr>
        <p:spPr>
          <a:xfrm>
            <a:off x="2695350" y="317242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sp>
        <p:nvSpPr>
          <p:cNvPr id="448" name="Google Shape;448;p27"/>
          <p:cNvSpPr txBox="1"/>
          <p:nvPr/>
        </p:nvSpPr>
        <p:spPr>
          <a:xfrm>
            <a:off x="2752500" y="291677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cxnSp>
        <p:nvCxnSpPr>
          <p:cNvPr id="449" name="Google Shape;449;p27"/>
          <p:cNvCxnSpPr/>
          <p:nvPr/>
        </p:nvCxnSpPr>
        <p:spPr>
          <a:xfrm>
            <a:off x="163850" y="3217269"/>
            <a:ext cx="3829500" cy="0"/>
          </a:xfrm>
          <a:prstGeom prst="straightConnector1">
            <a:avLst/>
          </a:prstGeom>
          <a:noFill/>
          <a:ln w="28575" cap="flat" cmpd="sng">
            <a:solidFill>
              <a:schemeClr val="dk1"/>
            </a:solidFill>
            <a:prstDash val="dot"/>
            <a:round/>
            <a:headEnd type="none" w="med" len="med"/>
            <a:tailEnd type="none" w="med" len="med"/>
          </a:ln>
        </p:spPr>
      </p:cxnSp>
      <p:sp>
        <p:nvSpPr>
          <p:cNvPr id="450" name="Google Shape;450;p27"/>
          <p:cNvSpPr txBox="1"/>
          <p:nvPr/>
        </p:nvSpPr>
        <p:spPr>
          <a:xfrm>
            <a:off x="1850525" y="4218150"/>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451" name="Google Shape;451;p27"/>
          <p:cNvSpPr txBox="1"/>
          <p:nvPr/>
        </p:nvSpPr>
        <p:spPr>
          <a:xfrm>
            <a:off x="1658950" y="3632825"/>
            <a:ext cx="7395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/remote</a:t>
            </a:r>
            <a:endParaRPr sz="1000" b="1">
              <a:latin typeface="Source Code Pro"/>
              <a:ea typeface="Source Code Pro"/>
              <a:cs typeface="Source Code Pro"/>
              <a:sym typeface="Source Code Pro"/>
            </a:endParaRPr>
          </a:p>
        </p:txBody>
      </p:sp>
      <p:sp>
        <p:nvSpPr>
          <p:cNvPr id="452" name="Google Shape;452;p27"/>
          <p:cNvSpPr/>
          <p:nvPr/>
        </p:nvSpPr>
        <p:spPr>
          <a:xfrm>
            <a:off x="527935" y="3732536"/>
            <a:ext cx="1161000" cy="10338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Virtual File System</a:t>
            </a:r>
            <a:endParaRPr sz="2200">
              <a:solidFill>
                <a:srgbClr val="990000"/>
              </a:solidFill>
              <a:latin typeface="Economica"/>
              <a:ea typeface="Economica"/>
              <a:cs typeface="Economica"/>
              <a:sym typeface="Economica"/>
            </a:endParaRPr>
          </a:p>
        </p:txBody>
      </p:sp>
      <p:sp>
        <p:nvSpPr>
          <p:cNvPr id="453" name="Google Shape;453;p27"/>
          <p:cNvSpPr/>
          <p:nvPr/>
        </p:nvSpPr>
        <p:spPr>
          <a:xfrm>
            <a:off x="2181775" y="2613991"/>
            <a:ext cx="1428300" cy="3216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libfuse</a:t>
            </a:r>
            <a:endParaRPr sz="2000">
              <a:solidFill>
                <a:srgbClr val="990000"/>
              </a:solidFill>
              <a:latin typeface="Economica"/>
              <a:ea typeface="Economica"/>
              <a:cs typeface="Economica"/>
              <a:sym typeface="Economica"/>
            </a:endParaRPr>
          </a:p>
        </p:txBody>
      </p:sp>
      <p:sp>
        <p:nvSpPr>
          <p:cNvPr id="454" name="Google Shape;454;p27"/>
          <p:cNvSpPr/>
          <p:nvPr/>
        </p:nvSpPr>
        <p:spPr>
          <a:xfrm>
            <a:off x="2181775" y="1852400"/>
            <a:ext cx="1428300" cy="757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Client Module</a:t>
            </a:r>
            <a:endParaRPr sz="2200">
              <a:solidFill>
                <a:srgbClr val="990000"/>
              </a:solidFill>
              <a:latin typeface="Economica"/>
              <a:ea typeface="Economica"/>
              <a:cs typeface="Economica"/>
              <a:sym typeface="Economica"/>
            </a:endParaRPr>
          </a:p>
        </p:txBody>
      </p:sp>
      <p:sp>
        <p:nvSpPr>
          <p:cNvPr id="455" name="Google Shape;455;p27"/>
          <p:cNvSpPr txBox="1"/>
          <p:nvPr/>
        </p:nvSpPr>
        <p:spPr>
          <a:xfrm>
            <a:off x="459725" y="3237900"/>
            <a:ext cx="20946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open(‘/remote/file.txt’)</a:t>
            </a:r>
            <a:endParaRPr sz="1000" b="1">
              <a:latin typeface="Source Code Pro"/>
              <a:ea typeface="Source Code Pro"/>
              <a:cs typeface="Source Code Pro"/>
              <a:sym typeface="Source Code Pro"/>
            </a:endParaRPr>
          </a:p>
        </p:txBody>
      </p:sp>
      <p:sp>
        <p:nvSpPr>
          <p:cNvPr id="456" name="Google Shape;456;p27"/>
          <p:cNvSpPr txBox="1"/>
          <p:nvPr/>
        </p:nvSpPr>
        <p:spPr>
          <a:xfrm>
            <a:off x="6681700" y="1839969"/>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chemeClr val="dk1"/>
                </a:solidFill>
                <a:latin typeface="Economica"/>
                <a:ea typeface="Economica"/>
                <a:cs typeface="Economica"/>
                <a:sym typeface="Economica"/>
              </a:rPr>
              <a:t>To server</a:t>
            </a:r>
            <a:endParaRPr sz="1800">
              <a:solidFill>
                <a:schemeClr val="dk1"/>
              </a:solidFill>
              <a:latin typeface="Economica"/>
              <a:ea typeface="Economica"/>
              <a:cs typeface="Economica"/>
              <a:sym typeface="Economica"/>
            </a:endParaRPr>
          </a:p>
        </p:txBody>
      </p:sp>
      <p:cxnSp>
        <p:nvCxnSpPr>
          <p:cNvPr id="457" name="Google Shape;457;p27"/>
          <p:cNvCxnSpPr/>
          <p:nvPr/>
        </p:nvCxnSpPr>
        <p:spPr>
          <a:xfrm rot="10800000" flipH="1">
            <a:off x="3597250" y="2248581"/>
            <a:ext cx="4786800" cy="7500"/>
          </a:xfrm>
          <a:prstGeom prst="straightConnector1">
            <a:avLst/>
          </a:prstGeom>
          <a:noFill/>
          <a:ln w="28575" cap="flat" cmpd="sng">
            <a:solidFill>
              <a:schemeClr val="dk1"/>
            </a:solidFill>
            <a:prstDash val="solid"/>
            <a:round/>
            <a:headEnd type="none" w="med" len="med"/>
            <a:tailEnd type="stealth" w="med" len="med"/>
          </a:ln>
        </p:spPr>
      </p:cxnSp>
      <p:sp>
        <p:nvSpPr>
          <p:cNvPr id="458" name="Google Shape;458;p27"/>
          <p:cNvSpPr txBox="1"/>
          <p:nvPr/>
        </p:nvSpPr>
        <p:spPr>
          <a:xfrm>
            <a:off x="3971600" y="1839975"/>
            <a:ext cx="21693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chemeClr val="dk1"/>
                </a:solidFill>
                <a:latin typeface="Economica"/>
                <a:ea typeface="Economica"/>
                <a:cs typeface="Economica"/>
                <a:sym typeface="Economica"/>
              </a:rPr>
              <a:t>ropen(‘&lt;ip&gt;/file.txt’)</a:t>
            </a:r>
            <a:endParaRPr sz="1800">
              <a:solidFill>
                <a:schemeClr val="dk1"/>
              </a:solidFill>
              <a:latin typeface="Economica"/>
              <a:ea typeface="Economica"/>
              <a:cs typeface="Economica"/>
              <a:sym typeface="Economic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8"/>
          <p:cNvSpPr txBox="1"/>
          <p:nvPr/>
        </p:nvSpPr>
        <p:spPr>
          <a:xfrm>
            <a:off x="3811200" y="1789150"/>
            <a:ext cx="1485300" cy="51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100" b="1">
                <a:solidFill>
                  <a:schemeClr val="dk1"/>
                </a:solidFill>
                <a:latin typeface="Economica"/>
                <a:ea typeface="Economica"/>
                <a:cs typeface="Economica"/>
                <a:sym typeface="Economica"/>
              </a:rPr>
              <a:t>?</a:t>
            </a:r>
            <a:endParaRPr sz="2100" b="1">
              <a:solidFill>
                <a:schemeClr val="dk1"/>
              </a:solidFill>
              <a:latin typeface="Economica"/>
              <a:ea typeface="Economica"/>
              <a:cs typeface="Economica"/>
              <a:sym typeface="Economica"/>
            </a:endParaRPr>
          </a:p>
        </p:txBody>
      </p:sp>
      <p:cxnSp>
        <p:nvCxnSpPr>
          <p:cNvPr id="464" name="Google Shape;464;p28"/>
          <p:cNvCxnSpPr/>
          <p:nvPr/>
        </p:nvCxnSpPr>
        <p:spPr>
          <a:xfrm>
            <a:off x="3507070" y="2250000"/>
            <a:ext cx="2037000" cy="0"/>
          </a:xfrm>
          <a:prstGeom prst="straightConnector1">
            <a:avLst/>
          </a:prstGeom>
          <a:noFill/>
          <a:ln w="28575" cap="flat" cmpd="sng">
            <a:solidFill>
              <a:srgbClr val="6AA84F"/>
            </a:solidFill>
            <a:prstDash val="solid"/>
            <a:round/>
            <a:headEnd type="none" w="med" len="med"/>
            <a:tailEnd type="stealth" w="med" len="med"/>
          </a:ln>
        </p:spPr>
      </p:cxnSp>
      <p:cxnSp>
        <p:nvCxnSpPr>
          <p:cNvPr id="465" name="Google Shape;465;p28"/>
          <p:cNvCxnSpPr/>
          <p:nvPr/>
        </p:nvCxnSpPr>
        <p:spPr>
          <a:xfrm>
            <a:off x="1003650" y="2786075"/>
            <a:ext cx="0" cy="927300"/>
          </a:xfrm>
          <a:prstGeom prst="straightConnector1">
            <a:avLst/>
          </a:prstGeom>
          <a:noFill/>
          <a:ln w="28575" cap="flat" cmpd="sng">
            <a:solidFill>
              <a:srgbClr val="990000"/>
            </a:solidFill>
            <a:prstDash val="solid"/>
            <a:round/>
            <a:headEnd type="none" w="med" len="med"/>
            <a:tailEnd type="stealth" w="med" len="med"/>
          </a:ln>
        </p:spPr>
      </p:cxnSp>
      <p:cxnSp>
        <p:nvCxnSpPr>
          <p:cNvPr id="466" name="Google Shape;466;p28"/>
          <p:cNvCxnSpPr/>
          <p:nvPr/>
        </p:nvCxnSpPr>
        <p:spPr>
          <a:xfrm rot="10800000">
            <a:off x="2895925" y="2935475"/>
            <a:ext cx="0" cy="1031700"/>
          </a:xfrm>
          <a:prstGeom prst="straightConnector1">
            <a:avLst/>
          </a:prstGeom>
          <a:noFill/>
          <a:ln w="28575" cap="flat" cmpd="sng">
            <a:solidFill>
              <a:srgbClr val="990000"/>
            </a:solidFill>
            <a:prstDash val="solid"/>
            <a:round/>
            <a:headEnd type="none" w="med" len="med"/>
            <a:tailEnd type="stealth" w="med" len="med"/>
          </a:ln>
        </p:spPr>
      </p:cxnSp>
      <p:sp>
        <p:nvSpPr>
          <p:cNvPr id="467" name="Google Shape;467;p28"/>
          <p:cNvSpPr/>
          <p:nvPr/>
        </p:nvSpPr>
        <p:spPr>
          <a:xfrm>
            <a:off x="396500" y="1743575"/>
            <a:ext cx="33642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a:off x="568850" y="1852400"/>
            <a:ext cx="1281600" cy="1083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Client &amp; Server Communication</a:t>
            </a:r>
            <a:endParaRPr/>
          </a:p>
        </p:txBody>
      </p:sp>
      <p:pic>
        <p:nvPicPr>
          <p:cNvPr id="470" name="Google Shape;470;p28"/>
          <p:cNvPicPr preferRelativeResize="0"/>
          <p:nvPr/>
        </p:nvPicPr>
        <p:blipFill>
          <a:blip r:embed="rId3">
            <a:alphaModFix/>
          </a:blip>
          <a:stretch>
            <a:fillRect/>
          </a:stretch>
        </p:blipFill>
        <p:spPr>
          <a:xfrm>
            <a:off x="833950" y="2257650"/>
            <a:ext cx="262500" cy="262500"/>
          </a:xfrm>
          <a:prstGeom prst="rect">
            <a:avLst/>
          </a:prstGeom>
          <a:noFill/>
          <a:ln>
            <a:noFill/>
          </a:ln>
        </p:spPr>
      </p:pic>
      <p:pic>
        <p:nvPicPr>
          <p:cNvPr id="471" name="Google Shape;471;p28"/>
          <p:cNvPicPr preferRelativeResize="0"/>
          <p:nvPr/>
        </p:nvPicPr>
        <p:blipFill>
          <a:blip r:embed="rId4">
            <a:alphaModFix/>
          </a:blip>
          <a:stretch>
            <a:fillRect/>
          </a:stretch>
        </p:blipFill>
        <p:spPr>
          <a:xfrm>
            <a:off x="824775" y="2581237"/>
            <a:ext cx="262500" cy="262500"/>
          </a:xfrm>
          <a:prstGeom prst="rect">
            <a:avLst/>
          </a:prstGeom>
          <a:noFill/>
          <a:ln>
            <a:noFill/>
          </a:ln>
        </p:spPr>
      </p:pic>
      <p:pic>
        <p:nvPicPr>
          <p:cNvPr id="472" name="Google Shape;472;p28"/>
          <p:cNvPicPr preferRelativeResize="0"/>
          <p:nvPr/>
        </p:nvPicPr>
        <p:blipFill rotWithShape="1">
          <a:blip r:embed="rId5">
            <a:alphaModFix/>
          </a:blip>
          <a:srcRect l="11147" r="13226"/>
          <a:stretch/>
        </p:blipFill>
        <p:spPr>
          <a:xfrm>
            <a:off x="1313304" y="2173489"/>
            <a:ext cx="262500" cy="347089"/>
          </a:xfrm>
          <a:prstGeom prst="rect">
            <a:avLst/>
          </a:prstGeom>
          <a:noFill/>
          <a:ln>
            <a:noFill/>
          </a:ln>
        </p:spPr>
      </p:pic>
      <p:pic>
        <p:nvPicPr>
          <p:cNvPr id="473" name="Google Shape;473;p28"/>
          <p:cNvPicPr preferRelativeResize="0"/>
          <p:nvPr/>
        </p:nvPicPr>
        <p:blipFill>
          <a:blip r:embed="rId6">
            <a:alphaModFix/>
          </a:blip>
          <a:stretch>
            <a:fillRect/>
          </a:stretch>
        </p:blipFill>
        <p:spPr>
          <a:xfrm>
            <a:off x="1328113" y="2561400"/>
            <a:ext cx="262500" cy="262500"/>
          </a:xfrm>
          <a:prstGeom prst="rect">
            <a:avLst/>
          </a:prstGeom>
          <a:noFill/>
          <a:ln>
            <a:noFill/>
          </a:ln>
        </p:spPr>
      </p:pic>
      <p:sp>
        <p:nvSpPr>
          <p:cNvPr id="474" name="Google Shape;474;p28"/>
          <p:cNvSpPr txBox="1"/>
          <p:nvPr/>
        </p:nvSpPr>
        <p:spPr>
          <a:xfrm>
            <a:off x="529850" y="1884507"/>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475" name="Google Shape;475;p28"/>
          <p:cNvSpPr txBox="1"/>
          <p:nvPr/>
        </p:nvSpPr>
        <p:spPr>
          <a:xfrm>
            <a:off x="1313000" y="10946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Client</a:t>
            </a:r>
            <a:endParaRPr sz="4000" b="1">
              <a:solidFill>
                <a:schemeClr val="dk1"/>
              </a:solidFill>
              <a:latin typeface="Economica"/>
              <a:ea typeface="Economica"/>
              <a:cs typeface="Economica"/>
              <a:sym typeface="Economica"/>
            </a:endParaRPr>
          </a:p>
        </p:txBody>
      </p:sp>
      <p:sp>
        <p:nvSpPr>
          <p:cNvPr id="476" name="Google Shape;476;p28"/>
          <p:cNvSpPr/>
          <p:nvPr/>
        </p:nvSpPr>
        <p:spPr>
          <a:xfrm>
            <a:off x="2436250" y="3742056"/>
            <a:ext cx="1161000" cy="476100"/>
          </a:xfrm>
          <a:prstGeom prst="rect">
            <a:avLst/>
          </a:prstGeom>
          <a:solidFill>
            <a:srgbClr val="FF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500">
                <a:solidFill>
                  <a:srgbClr val="990000"/>
                </a:solidFill>
                <a:latin typeface="Economica"/>
                <a:ea typeface="Economica"/>
                <a:cs typeface="Economica"/>
                <a:sym typeface="Economica"/>
              </a:rPr>
              <a:t>FUSE Kernel Module</a:t>
            </a:r>
            <a:endParaRPr sz="1500">
              <a:solidFill>
                <a:srgbClr val="990000"/>
              </a:solidFill>
              <a:latin typeface="Economica"/>
              <a:ea typeface="Economica"/>
              <a:cs typeface="Economica"/>
              <a:sym typeface="Economica"/>
            </a:endParaRPr>
          </a:p>
        </p:txBody>
      </p:sp>
      <p:cxnSp>
        <p:nvCxnSpPr>
          <p:cNvPr id="477" name="Google Shape;477;p28"/>
          <p:cNvCxnSpPr>
            <a:endCxn id="478" idx="1"/>
          </p:cNvCxnSpPr>
          <p:nvPr/>
        </p:nvCxnSpPr>
        <p:spPr>
          <a:xfrm>
            <a:off x="1687638" y="4532556"/>
            <a:ext cx="743100" cy="0"/>
          </a:xfrm>
          <a:prstGeom prst="straightConnector1">
            <a:avLst/>
          </a:prstGeom>
          <a:noFill/>
          <a:ln w="28575" cap="flat" cmpd="sng">
            <a:solidFill>
              <a:srgbClr val="990000"/>
            </a:solidFill>
            <a:prstDash val="solid"/>
            <a:round/>
            <a:headEnd type="none" w="med" len="med"/>
            <a:tailEnd type="stealth" w="med" len="med"/>
          </a:ln>
        </p:spPr>
      </p:cxnSp>
      <p:sp>
        <p:nvSpPr>
          <p:cNvPr id="478" name="Google Shape;478;p28"/>
          <p:cNvSpPr/>
          <p:nvPr/>
        </p:nvSpPr>
        <p:spPr>
          <a:xfrm>
            <a:off x="2430738" y="4294506"/>
            <a:ext cx="1161000" cy="4761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800">
                <a:solidFill>
                  <a:srgbClr val="990000"/>
                </a:solidFill>
                <a:latin typeface="Economica"/>
                <a:ea typeface="Economica"/>
                <a:cs typeface="Economica"/>
                <a:sym typeface="Economica"/>
              </a:rPr>
              <a:t>ext4</a:t>
            </a:r>
            <a:endParaRPr sz="1800">
              <a:solidFill>
                <a:srgbClr val="990000"/>
              </a:solidFill>
              <a:latin typeface="Economica"/>
              <a:ea typeface="Economica"/>
              <a:cs typeface="Economica"/>
              <a:sym typeface="Economica"/>
            </a:endParaRPr>
          </a:p>
        </p:txBody>
      </p:sp>
      <p:cxnSp>
        <p:nvCxnSpPr>
          <p:cNvPr id="479" name="Google Shape;479;p28"/>
          <p:cNvCxnSpPr/>
          <p:nvPr/>
        </p:nvCxnSpPr>
        <p:spPr>
          <a:xfrm>
            <a:off x="1668475" y="3980100"/>
            <a:ext cx="771600" cy="0"/>
          </a:xfrm>
          <a:prstGeom prst="straightConnector1">
            <a:avLst/>
          </a:prstGeom>
          <a:noFill/>
          <a:ln w="28575" cap="flat" cmpd="sng">
            <a:solidFill>
              <a:srgbClr val="990000"/>
            </a:solidFill>
            <a:prstDash val="solid"/>
            <a:round/>
            <a:headEnd type="none" w="med" len="med"/>
            <a:tailEnd type="stealth" w="med" len="med"/>
          </a:ln>
        </p:spPr>
      </p:cxnSp>
      <p:sp>
        <p:nvSpPr>
          <p:cNvPr id="480" name="Google Shape;480;p28"/>
          <p:cNvSpPr txBox="1"/>
          <p:nvPr/>
        </p:nvSpPr>
        <p:spPr>
          <a:xfrm>
            <a:off x="2695350" y="317242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sp>
        <p:nvSpPr>
          <p:cNvPr id="481" name="Google Shape;481;p28"/>
          <p:cNvSpPr txBox="1"/>
          <p:nvPr/>
        </p:nvSpPr>
        <p:spPr>
          <a:xfrm>
            <a:off x="2752500" y="291677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cxnSp>
        <p:nvCxnSpPr>
          <p:cNvPr id="482" name="Google Shape;482;p28"/>
          <p:cNvCxnSpPr/>
          <p:nvPr/>
        </p:nvCxnSpPr>
        <p:spPr>
          <a:xfrm>
            <a:off x="163850" y="3217269"/>
            <a:ext cx="3829500" cy="0"/>
          </a:xfrm>
          <a:prstGeom prst="straightConnector1">
            <a:avLst/>
          </a:prstGeom>
          <a:noFill/>
          <a:ln w="28575" cap="flat" cmpd="sng">
            <a:solidFill>
              <a:schemeClr val="dk1"/>
            </a:solidFill>
            <a:prstDash val="dot"/>
            <a:round/>
            <a:headEnd type="none" w="med" len="med"/>
            <a:tailEnd type="none" w="med" len="med"/>
          </a:ln>
        </p:spPr>
      </p:cxnSp>
      <p:sp>
        <p:nvSpPr>
          <p:cNvPr id="483" name="Google Shape;483;p28"/>
          <p:cNvSpPr txBox="1"/>
          <p:nvPr/>
        </p:nvSpPr>
        <p:spPr>
          <a:xfrm>
            <a:off x="1850525" y="4218150"/>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484" name="Google Shape;484;p28"/>
          <p:cNvSpPr txBox="1"/>
          <p:nvPr/>
        </p:nvSpPr>
        <p:spPr>
          <a:xfrm>
            <a:off x="1658950" y="3632825"/>
            <a:ext cx="7395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/remote</a:t>
            </a:r>
            <a:endParaRPr sz="1000" b="1">
              <a:latin typeface="Source Code Pro"/>
              <a:ea typeface="Source Code Pro"/>
              <a:cs typeface="Source Code Pro"/>
              <a:sym typeface="Source Code Pro"/>
            </a:endParaRPr>
          </a:p>
        </p:txBody>
      </p:sp>
      <p:sp>
        <p:nvSpPr>
          <p:cNvPr id="485" name="Google Shape;485;p28"/>
          <p:cNvSpPr/>
          <p:nvPr/>
        </p:nvSpPr>
        <p:spPr>
          <a:xfrm>
            <a:off x="527935" y="3732536"/>
            <a:ext cx="1161000" cy="10338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Virtual File System</a:t>
            </a:r>
            <a:endParaRPr sz="2200">
              <a:solidFill>
                <a:srgbClr val="990000"/>
              </a:solidFill>
              <a:latin typeface="Economica"/>
              <a:ea typeface="Economica"/>
              <a:cs typeface="Economica"/>
              <a:sym typeface="Economica"/>
            </a:endParaRPr>
          </a:p>
        </p:txBody>
      </p:sp>
      <p:sp>
        <p:nvSpPr>
          <p:cNvPr id="486" name="Google Shape;486;p28"/>
          <p:cNvSpPr/>
          <p:nvPr/>
        </p:nvSpPr>
        <p:spPr>
          <a:xfrm>
            <a:off x="2181775" y="2613991"/>
            <a:ext cx="1428300" cy="3216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libfuse</a:t>
            </a:r>
            <a:endParaRPr sz="2000">
              <a:solidFill>
                <a:srgbClr val="990000"/>
              </a:solidFill>
              <a:latin typeface="Economica"/>
              <a:ea typeface="Economica"/>
              <a:cs typeface="Economica"/>
              <a:sym typeface="Economica"/>
            </a:endParaRPr>
          </a:p>
        </p:txBody>
      </p:sp>
      <p:sp>
        <p:nvSpPr>
          <p:cNvPr id="487" name="Google Shape;487;p28"/>
          <p:cNvSpPr/>
          <p:nvPr/>
        </p:nvSpPr>
        <p:spPr>
          <a:xfrm>
            <a:off x="2181775" y="1852400"/>
            <a:ext cx="1428300" cy="757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Client Module</a:t>
            </a:r>
            <a:endParaRPr sz="2200">
              <a:solidFill>
                <a:srgbClr val="990000"/>
              </a:solidFill>
              <a:latin typeface="Economica"/>
              <a:ea typeface="Economica"/>
              <a:cs typeface="Economica"/>
              <a:sym typeface="Economica"/>
            </a:endParaRPr>
          </a:p>
        </p:txBody>
      </p:sp>
      <p:sp>
        <p:nvSpPr>
          <p:cNvPr id="488" name="Google Shape;488;p28"/>
          <p:cNvSpPr txBox="1"/>
          <p:nvPr/>
        </p:nvSpPr>
        <p:spPr>
          <a:xfrm>
            <a:off x="459725" y="3237900"/>
            <a:ext cx="20946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open(‘/remote/file.txt’)</a:t>
            </a:r>
            <a:endParaRPr sz="1000" b="1">
              <a:latin typeface="Source Code Pro"/>
              <a:ea typeface="Source Code Pro"/>
              <a:cs typeface="Source Code Pro"/>
              <a:sym typeface="Source Code Pro"/>
            </a:endParaRPr>
          </a:p>
        </p:txBody>
      </p:sp>
      <p:sp>
        <p:nvSpPr>
          <p:cNvPr id="489" name="Google Shape;489;p28"/>
          <p:cNvSpPr/>
          <p:nvPr/>
        </p:nvSpPr>
        <p:spPr>
          <a:xfrm>
            <a:off x="5336300" y="1743500"/>
            <a:ext cx="3167100" cy="3176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a:off x="7894300" y="4125051"/>
            <a:ext cx="467052" cy="5007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txBox="1"/>
          <p:nvPr/>
        </p:nvSpPr>
        <p:spPr>
          <a:xfrm>
            <a:off x="6154250" y="11003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Server</a:t>
            </a:r>
            <a:endParaRPr sz="4000" b="1">
              <a:solidFill>
                <a:schemeClr val="dk1"/>
              </a:solidFill>
              <a:latin typeface="Economica"/>
              <a:ea typeface="Economica"/>
              <a:cs typeface="Economica"/>
              <a:sym typeface="Economica"/>
            </a:endParaRPr>
          </a:p>
        </p:txBody>
      </p:sp>
      <p:sp>
        <p:nvSpPr>
          <p:cNvPr id="492" name="Google Shape;492;p28"/>
          <p:cNvSpPr/>
          <p:nvPr/>
        </p:nvSpPr>
        <p:spPr>
          <a:xfrm>
            <a:off x="5563775" y="3546300"/>
            <a:ext cx="27693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Virtual File System</a:t>
            </a:r>
            <a:endParaRPr sz="2000">
              <a:solidFill>
                <a:srgbClr val="990000"/>
              </a:solidFill>
              <a:latin typeface="Economica"/>
              <a:ea typeface="Economica"/>
              <a:cs typeface="Economica"/>
              <a:sym typeface="Economica"/>
            </a:endParaRPr>
          </a:p>
        </p:txBody>
      </p:sp>
      <p:sp>
        <p:nvSpPr>
          <p:cNvPr id="493" name="Google Shape;493;p28"/>
          <p:cNvSpPr/>
          <p:nvPr/>
        </p:nvSpPr>
        <p:spPr>
          <a:xfrm>
            <a:off x="6901050" y="4174250"/>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ext4</a:t>
            </a:r>
            <a:endParaRPr sz="2000">
              <a:solidFill>
                <a:srgbClr val="990000"/>
              </a:solidFill>
              <a:latin typeface="Economica"/>
              <a:ea typeface="Economica"/>
              <a:cs typeface="Economica"/>
              <a:sym typeface="Economica"/>
            </a:endParaRPr>
          </a:p>
        </p:txBody>
      </p:sp>
      <p:cxnSp>
        <p:nvCxnSpPr>
          <p:cNvPr id="494" name="Google Shape;494;p28"/>
          <p:cNvCxnSpPr>
            <a:stCxn id="493" idx="3"/>
            <a:endCxn id="490" idx="2"/>
          </p:cNvCxnSpPr>
          <p:nvPr/>
        </p:nvCxnSpPr>
        <p:spPr>
          <a:xfrm>
            <a:off x="7562850" y="4375100"/>
            <a:ext cx="331500" cy="600"/>
          </a:xfrm>
          <a:prstGeom prst="bentConnector3">
            <a:avLst>
              <a:gd name="adj1" fmla="val 49992"/>
            </a:avLst>
          </a:prstGeom>
          <a:noFill/>
          <a:ln w="19050" cap="flat" cmpd="sng">
            <a:solidFill>
              <a:srgbClr val="000000"/>
            </a:solidFill>
            <a:prstDash val="solid"/>
            <a:round/>
            <a:headEnd type="none" w="med" len="med"/>
            <a:tailEnd type="stealth" w="med" len="med"/>
          </a:ln>
        </p:spPr>
      </p:cxnSp>
      <p:pic>
        <p:nvPicPr>
          <p:cNvPr id="495" name="Google Shape;495;p28"/>
          <p:cNvPicPr preferRelativeResize="0"/>
          <p:nvPr/>
        </p:nvPicPr>
        <p:blipFill rotWithShape="1">
          <a:blip r:embed="rId7">
            <a:alphaModFix/>
          </a:blip>
          <a:srcRect l="11987" r="11172"/>
          <a:stretch/>
        </p:blipFill>
        <p:spPr>
          <a:xfrm>
            <a:off x="7992505" y="4142821"/>
            <a:ext cx="329586" cy="428919"/>
          </a:xfrm>
          <a:prstGeom prst="rect">
            <a:avLst/>
          </a:prstGeom>
          <a:noFill/>
          <a:ln>
            <a:noFill/>
          </a:ln>
        </p:spPr>
      </p:pic>
      <p:cxnSp>
        <p:nvCxnSpPr>
          <p:cNvPr id="496" name="Google Shape;496;p28"/>
          <p:cNvCxnSpPr/>
          <p:nvPr/>
        </p:nvCxnSpPr>
        <p:spPr>
          <a:xfrm rot="10800000">
            <a:off x="6911300" y="3967050"/>
            <a:ext cx="0" cy="197700"/>
          </a:xfrm>
          <a:prstGeom prst="straightConnector1">
            <a:avLst/>
          </a:prstGeom>
          <a:noFill/>
          <a:ln w="19050" cap="flat" cmpd="sng">
            <a:solidFill>
              <a:srgbClr val="000000"/>
            </a:solidFill>
            <a:prstDash val="solid"/>
            <a:round/>
            <a:headEnd type="stealth" w="med" len="med"/>
            <a:tailEnd type="none" w="med" len="med"/>
          </a:ln>
        </p:spPr>
      </p:cxnSp>
      <p:sp>
        <p:nvSpPr>
          <p:cNvPr id="497" name="Google Shape;497;p28"/>
          <p:cNvSpPr/>
          <p:nvPr/>
        </p:nvSpPr>
        <p:spPr>
          <a:xfrm>
            <a:off x="6239975" y="4174225"/>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ntfs</a:t>
            </a:r>
            <a:endParaRPr sz="2000">
              <a:solidFill>
                <a:srgbClr val="990000"/>
              </a:solidFill>
              <a:latin typeface="Economica"/>
              <a:ea typeface="Economica"/>
              <a:cs typeface="Economica"/>
              <a:sym typeface="Economica"/>
            </a:endParaRPr>
          </a:p>
        </p:txBody>
      </p:sp>
      <p:pic>
        <p:nvPicPr>
          <p:cNvPr id="498" name="Google Shape;498;p28"/>
          <p:cNvPicPr preferRelativeResize="0"/>
          <p:nvPr/>
        </p:nvPicPr>
        <p:blipFill>
          <a:blip r:embed="rId8">
            <a:alphaModFix/>
          </a:blip>
          <a:stretch>
            <a:fillRect/>
          </a:stretch>
        </p:blipFill>
        <p:spPr>
          <a:xfrm>
            <a:off x="5429250" y="4164715"/>
            <a:ext cx="500700" cy="420863"/>
          </a:xfrm>
          <a:prstGeom prst="rect">
            <a:avLst/>
          </a:prstGeom>
          <a:noFill/>
          <a:ln>
            <a:noFill/>
          </a:ln>
        </p:spPr>
      </p:pic>
      <p:cxnSp>
        <p:nvCxnSpPr>
          <p:cNvPr id="499" name="Google Shape;499;p28"/>
          <p:cNvCxnSpPr>
            <a:stCxn id="497" idx="1"/>
            <a:endCxn id="498" idx="3"/>
          </p:cNvCxnSpPr>
          <p:nvPr/>
        </p:nvCxnSpPr>
        <p:spPr>
          <a:xfrm rot="10800000">
            <a:off x="5930075" y="4375075"/>
            <a:ext cx="309900" cy="0"/>
          </a:xfrm>
          <a:prstGeom prst="straightConnector1">
            <a:avLst/>
          </a:prstGeom>
          <a:noFill/>
          <a:ln w="19050" cap="flat" cmpd="sng">
            <a:solidFill>
              <a:srgbClr val="000000"/>
            </a:solidFill>
            <a:prstDash val="solid"/>
            <a:round/>
            <a:headEnd type="none" w="med" len="med"/>
            <a:tailEnd type="stealth" w="med" len="med"/>
          </a:ln>
        </p:spPr>
      </p:cxnSp>
      <p:sp>
        <p:nvSpPr>
          <p:cNvPr id="500" name="Google Shape;500;p28"/>
          <p:cNvSpPr txBox="1"/>
          <p:nvPr/>
        </p:nvSpPr>
        <p:spPr>
          <a:xfrm>
            <a:off x="7101800" y="4559075"/>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501" name="Google Shape;501;p28"/>
          <p:cNvSpPr txBox="1"/>
          <p:nvPr/>
        </p:nvSpPr>
        <p:spPr>
          <a:xfrm>
            <a:off x="6211025" y="4563000"/>
            <a:ext cx="757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/media</a:t>
            </a:r>
            <a:endParaRPr sz="1000" b="1">
              <a:latin typeface="Source Code Pro"/>
              <a:ea typeface="Source Code Pro"/>
              <a:cs typeface="Source Code Pro"/>
              <a:sym typeface="Source Code Pro"/>
            </a:endParaRPr>
          </a:p>
        </p:txBody>
      </p:sp>
      <p:sp>
        <p:nvSpPr>
          <p:cNvPr id="502" name="Google Shape;502;p28"/>
          <p:cNvSpPr txBox="1"/>
          <p:nvPr/>
        </p:nvSpPr>
        <p:spPr>
          <a:xfrm>
            <a:off x="5248050" y="3065133"/>
            <a:ext cx="1360800" cy="32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cxnSp>
        <p:nvCxnSpPr>
          <p:cNvPr id="503" name="Google Shape;503;p28"/>
          <p:cNvCxnSpPr/>
          <p:nvPr/>
        </p:nvCxnSpPr>
        <p:spPr>
          <a:xfrm>
            <a:off x="5107325" y="3081406"/>
            <a:ext cx="3829500" cy="0"/>
          </a:xfrm>
          <a:prstGeom prst="straightConnector1">
            <a:avLst/>
          </a:prstGeom>
          <a:noFill/>
          <a:ln w="28575" cap="flat" cmpd="sng">
            <a:solidFill>
              <a:schemeClr val="dk1"/>
            </a:solidFill>
            <a:prstDash val="dot"/>
            <a:round/>
            <a:headEnd type="none" w="med" len="med"/>
            <a:tailEnd type="none" w="med" len="med"/>
          </a:ln>
        </p:spPr>
      </p:cxnSp>
      <p:sp>
        <p:nvSpPr>
          <p:cNvPr id="504" name="Google Shape;504;p28"/>
          <p:cNvSpPr txBox="1"/>
          <p:nvPr/>
        </p:nvSpPr>
        <p:spPr>
          <a:xfrm>
            <a:off x="5248050" y="2771382"/>
            <a:ext cx="1360800" cy="32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sp>
        <p:nvSpPr>
          <p:cNvPr id="505" name="Google Shape;505;p28"/>
          <p:cNvSpPr/>
          <p:nvPr/>
        </p:nvSpPr>
        <p:spPr>
          <a:xfrm>
            <a:off x="5540150" y="1879875"/>
            <a:ext cx="2805900" cy="8373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solidFill>
                  <a:srgbClr val="990000"/>
                </a:solidFill>
                <a:latin typeface="Economica"/>
                <a:ea typeface="Economica"/>
                <a:cs typeface="Economica"/>
                <a:sym typeface="Economica"/>
              </a:rPr>
              <a:t>Server Module</a:t>
            </a:r>
            <a:endParaRPr sz="3000">
              <a:solidFill>
                <a:srgbClr val="990000"/>
              </a:solidFill>
              <a:latin typeface="Economica"/>
              <a:ea typeface="Economica"/>
              <a:cs typeface="Economica"/>
              <a:sym typeface="Economica"/>
            </a:endParaRPr>
          </a:p>
        </p:txBody>
      </p:sp>
      <p:sp>
        <p:nvSpPr>
          <p:cNvPr id="506" name="Google Shape;506;p28"/>
          <p:cNvSpPr txBox="1"/>
          <p:nvPr/>
        </p:nvSpPr>
        <p:spPr>
          <a:xfrm>
            <a:off x="6526100" y="3150925"/>
            <a:ext cx="21051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open(‘/home/file.txt’)</a:t>
            </a:r>
            <a:endParaRPr sz="1000" b="1">
              <a:latin typeface="Source Code Pro"/>
              <a:ea typeface="Source Code Pro"/>
              <a:cs typeface="Source Code Pro"/>
              <a:sym typeface="Source Code Pro"/>
            </a:endParaRPr>
          </a:p>
        </p:txBody>
      </p:sp>
      <p:cxnSp>
        <p:nvCxnSpPr>
          <p:cNvPr id="507" name="Google Shape;507;p28"/>
          <p:cNvCxnSpPr/>
          <p:nvPr/>
        </p:nvCxnSpPr>
        <p:spPr>
          <a:xfrm>
            <a:off x="6548375" y="2718400"/>
            <a:ext cx="0" cy="837300"/>
          </a:xfrm>
          <a:prstGeom prst="straightConnector1">
            <a:avLst/>
          </a:prstGeom>
          <a:noFill/>
          <a:ln w="19050" cap="flat" cmpd="sng">
            <a:solidFill>
              <a:srgbClr val="000000"/>
            </a:solidFill>
            <a:prstDash val="solid"/>
            <a:round/>
            <a:headEnd type="none" w="med" len="med"/>
            <a:tailEnd type="stealth"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29"/>
          <p:cNvSpPr/>
          <p:nvPr/>
        </p:nvSpPr>
        <p:spPr>
          <a:xfrm>
            <a:off x="5336300" y="1743500"/>
            <a:ext cx="3167100" cy="3176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3" name="Google Shape;513;p29"/>
          <p:cNvCxnSpPr/>
          <p:nvPr/>
        </p:nvCxnSpPr>
        <p:spPr>
          <a:xfrm>
            <a:off x="3507070" y="2250000"/>
            <a:ext cx="2037000" cy="0"/>
          </a:xfrm>
          <a:prstGeom prst="straightConnector1">
            <a:avLst/>
          </a:prstGeom>
          <a:noFill/>
          <a:ln w="28575" cap="flat" cmpd="sng">
            <a:solidFill>
              <a:srgbClr val="6AA84F"/>
            </a:solidFill>
            <a:prstDash val="solid"/>
            <a:round/>
            <a:headEnd type="none" w="med" len="med"/>
            <a:tailEnd type="stealth" w="med" len="med"/>
          </a:ln>
        </p:spPr>
      </p:cxnSp>
      <p:cxnSp>
        <p:nvCxnSpPr>
          <p:cNvPr id="514" name="Google Shape;514;p29"/>
          <p:cNvCxnSpPr/>
          <p:nvPr/>
        </p:nvCxnSpPr>
        <p:spPr>
          <a:xfrm>
            <a:off x="1003650" y="2786075"/>
            <a:ext cx="0" cy="927300"/>
          </a:xfrm>
          <a:prstGeom prst="straightConnector1">
            <a:avLst/>
          </a:prstGeom>
          <a:noFill/>
          <a:ln w="28575" cap="flat" cmpd="sng">
            <a:solidFill>
              <a:srgbClr val="990000"/>
            </a:solidFill>
            <a:prstDash val="solid"/>
            <a:round/>
            <a:headEnd type="none" w="med" len="med"/>
            <a:tailEnd type="stealth" w="med" len="med"/>
          </a:ln>
        </p:spPr>
      </p:cxnSp>
      <p:cxnSp>
        <p:nvCxnSpPr>
          <p:cNvPr id="515" name="Google Shape;515;p29"/>
          <p:cNvCxnSpPr/>
          <p:nvPr/>
        </p:nvCxnSpPr>
        <p:spPr>
          <a:xfrm rot="10800000">
            <a:off x="2895925" y="2935475"/>
            <a:ext cx="0" cy="1031700"/>
          </a:xfrm>
          <a:prstGeom prst="straightConnector1">
            <a:avLst/>
          </a:prstGeom>
          <a:noFill/>
          <a:ln w="28575" cap="flat" cmpd="sng">
            <a:solidFill>
              <a:srgbClr val="990000"/>
            </a:solidFill>
            <a:prstDash val="solid"/>
            <a:round/>
            <a:headEnd type="none" w="med" len="med"/>
            <a:tailEnd type="stealth" w="med" len="med"/>
          </a:ln>
        </p:spPr>
      </p:cxnSp>
      <p:sp>
        <p:nvSpPr>
          <p:cNvPr id="516" name="Google Shape;516;p29"/>
          <p:cNvSpPr/>
          <p:nvPr/>
        </p:nvSpPr>
        <p:spPr>
          <a:xfrm>
            <a:off x="396500" y="1743575"/>
            <a:ext cx="33642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568850" y="1852400"/>
            <a:ext cx="1281600" cy="1083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Client &amp; Server Communication</a:t>
            </a:r>
            <a:endParaRPr/>
          </a:p>
        </p:txBody>
      </p:sp>
      <p:pic>
        <p:nvPicPr>
          <p:cNvPr id="519" name="Google Shape;519;p29"/>
          <p:cNvPicPr preferRelativeResize="0"/>
          <p:nvPr/>
        </p:nvPicPr>
        <p:blipFill>
          <a:blip r:embed="rId3">
            <a:alphaModFix/>
          </a:blip>
          <a:stretch>
            <a:fillRect/>
          </a:stretch>
        </p:blipFill>
        <p:spPr>
          <a:xfrm>
            <a:off x="833950" y="2257650"/>
            <a:ext cx="262500" cy="262500"/>
          </a:xfrm>
          <a:prstGeom prst="rect">
            <a:avLst/>
          </a:prstGeom>
          <a:noFill/>
          <a:ln>
            <a:noFill/>
          </a:ln>
        </p:spPr>
      </p:pic>
      <p:pic>
        <p:nvPicPr>
          <p:cNvPr id="520" name="Google Shape;520;p29"/>
          <p:cNvPicPr preferRelativeResize="0"/>
          <p:nvPr/>
        </p:nvPicPr>
        <p:blipFill>
          <a:blip r:embed="rId4">
            <a:alphaModFix/>
          </a:blip>
          <a:stretch>
            <a:fillRect/>
          </a:stretch>
        </p:blipFill>
        <p:spPr>
          <a:xfrm>
            <a:off x="824775" y="2581237"/>
            <a:ext cx="262500" cy="262500"/>
          </a:xfrm>
          <a:prstGeom prst="rect">
            <a:avLst/>
          </a:prstGeom>
          <a:noFill/>
          <a:ln>
            <a:noFill/>
          </a:ln>
        </p:spPr>
      </p:pic>
      <p:pic>
        <p:nvPicPr>
          <p:cNvPr id="521" name="Google Shape;521;p29"/>
          <p:cNvPicPr preferRelativeResize="0"/>
          <p:nvPr/>
        </p:nvPicPr>
        <p:blipFill rotWithShape="1">
          <a:blip r:embed="rId5">
            <a:alphaModFix/>
          </a:blip>
          <a:srcRect l="11147" r="13226"/>
          <a:stretch/>
        </p:blipFill>
        <p:spPr>
          <a:xfrm>
            <a:off x="1313304" y="2173489"/>
            <a:ext cx="262500" cy="347089"/>
          </a:xfrm>
          <a:prstGeom prst="rect">
            <a:avLst/>
          </a:prstGeom>
          <a:noFill/>
          <a:ln>
            <a:noFill/>
          </a:ln>
        </p:spPr>
      </p:pic>
      <p:pic>
        <p:nvPicPr>
          <p:cNvPr id="522" name="Google Shape;522;p29"/>
          <p:cNvPicPr preferRelativeResize="0"/>
          <p:nvPr/>
        </p:nvPicPr>
        <p:blipFill>
          <a:blip r:embed="rId6">
            <a:alphaModFix/>
          </a:blip>
          <a:stretch>
            <a:fillRect/>
          </a:stretch>
        </p:blipFill>
        <p:spPr>
          <a:xfrm>
            <a:off x="1328113" y="2561400"/>
            <a:ext cx="262500" cy="262500"/>
          </a:xfrm>
          <a:prstGeom prst="rect">
            <a:avLst/>
          </a:prstGeom>
          <a:noFill/>
          <a:ln>
            <a:noFill/>
          </a:ln>
        </p:spPr>
      </p:pic>
      <p:sp>
        <p:nvSpPr>
          <p:cNvPr id="523" name="Google Shape;523;p29"/>
          <p:cNvSpPr txBox="1"/>
          <p:nvPr/>
        </p:nvSpPr>
        <p:spPr>
          <a:xfrm>
            <a:off x="529850" y="1884507"/>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524" name="Google Shape;524;p29"/>
          <p:cNvSpPr txBox="1"/>
          <p:nvPr/>
        </p:nvSpPr>
        <p:spPr>
          <a:xfrm>
            <a:off x="1313000" y="10946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Client</a:t>
            </a:r>
            <a:endParaRPr sz="4000" b="1">
              <a:solidFill>
                <a:schemeClr val="dk1"/>
              </a:solidFill>
              <a:latin typeface="Economica"/>
              <a:ea typeface="Economica"/>
              <a:cs typeface="Economica"/>
              <a:sym typeface="Economica"/>
            </a:endParaRPr>
          </a:p>
        </p:txBody>
      </p:sp>
      <p:sp>
        <p:nvSpPr>
          <p:cNvPr id="525" name="Google Shape;525;p29"/>
          <p:cNvSpPr/>
          <p:nvPr/>
        </p:nvSpPr>
        <p:spPr>
          <a:xfrm>
            <a:off x="2436250" y="3742056"/>
            <a:ext cx="1161000" cy="476100"/>
          </a:xfrm>
          <a:prstGeom prst="rect">
            <a:avLst/>
          </a:prstGeom>
          <a:solidFill>
            <a:srgbClr val="FF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500">
                <a:solidFill>
                  <a:srgbClr val="990000"/>
                </a:solidFill>
                <a:latin typeface="Economica"/>
                <a:ea typeface="Economica"/>
                <a:cs typeface="Economica"/>
                <a:sym typeface="Economica"/>
              </a:rPr>
              <a:t>FUSE Kernel Module</a:t>
            </a:r>
            <a:endParaRPr sz="1500">
              <a:solidFill>
                <a:srgbClr val="990000"/>
              </a:solidFill>
              <a:latin typeface="Economica"/>
              <a:ea typeface="Economica"/>
              <a:cs typeface="Economica"/>
              <a:sym typeface="Economica"/>
            </a:endParaRPr>
          </a:p>
        </p:txBody>
      </p:sp>
      <p:cxnSp>
        <p:nvCxnSpPr>
          <p:cNvPr id="526" name="Google Shape;526;p29"/>
          <p:cNvCxnSpPr>
            <a:endCxn id="527" idx="1"/>
          </p:cNvCxnSpPr>
          <p:nvPr/>
        </p:nvCxnSpPr>
        <p:spPr>
          <a:xfrm>
            <a:off x="1687638" y="4532556"/>
            <a:ext cx="743100" cy="0"/>
          </a:xfrm>
          <a:prstGeom prst="straightConnector1">
            <a:avLst/>
          </a:prstGeom>
          <a:noFill/>
          <a:ln w="28575" cap="flat" cmpd="sng">
            <a:solidFill>
              <a:srgbClr val="990000"/>
            </a:solidFill>
            <a:prstDash val="solid"/>
            <a:round/>
            <a:headEnd type="none" w="med" len="med"/>
            <a:tailEnd type="stealth" w="med" len="med"/>
          </a:ln>
        </p:spPr>
      </p:cxnSp>
      <p:sp>
        <p:nvSpPr>
          <p:cNvPr id="527" name="Google Shape;527;p29"/>
          <p:cNvSpPr/>
          <p:nvPr/>
        </p:nvSpPr>
        <p:spPr>
          <a:xfrm>
            <a:off x="2430738" y="4294506"/>
            <a:ext cx="1161000" cy="4761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800">
                <a:solidFill>
                  <a:srgbClr val="990000"/>
                </a:solidFill>
                <a:latin typeface="Economica"/>
                <a:ea typeface="Economica"/>
                <a:cs typeface="Economica"/>
                <a:sym typeface="Economica"/>
              </a:rPr>
              <a:t>ext4</a:t>
            </a:r>
            <a:endParaRPr sz="1800">
              <a:solidFill>
                <a:srgbClr val="990000"/>
              </a:solidFill>
              <a:latin typeface="Economica"/>
              <a:ea typeface="Economica"/>
              <a:cs typeface="Economica"/>
              <a:sym typeface="Economica"/>
            </a:endParaRPr>
          </a:p>
        </p:txBody>
      </p:sp>
      <p:cxnSp>
        <p:nvCxnSpPr>
          <p:cNvPr id="528" name="Google Shape;528;p29"/>
          <p:cNvCxnSpPr/>
          <p:nvPr/>
        </p:nvCxnSpPr>
        <p:spPr>
          <a:xfrm>
            <a:off x="1668475" y="3980100"/>
            <a:ext cx="771600" cy="0"/>
          </a:xfrm>
          <a:prstGeom prst="straightConnector1">
            <a:avLst/>
          </a:prstGeom>
          <a:noFill/>
          <a:ln w="28575" cap="flat" cmpd="sng">
            <a:solidFill>
              <a:srgbClr val="990000"/>
            </a:solidFill>
            <a:prstDash val="solid"/>
            <a:round/>
            <a:headEnd type="none" w="med" len="med"/>
            <a:tailEnd type="stealth" w="med" len="med"/>
          </a:ln>
        </p:spPr>
      </p:cxnSp>
      <p:sp>
        <p:nvSpPr>
          <p:cNvPr id="529" name="Google Shape;529;p29"/>
          <p:cNvSpPr txBox="1"/>
          <p:nvPr/>
        </p:nvSpPr>
        <p:spPr>
          <a:xfrm>
            <a:off x="2695350" y="317242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sp>
        <p:nvSpPr>
          <p:cNvPr id="530" name="Google Shape;530;p29"/>
          <p:cNvSpPr txBox="1"/>
          <p:nvPr/>
        </p:nvSpPr>
        <p:spPr>
          <a:xfrm>
            <a:off x="2752500" y="291677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cxnSp>
        <p:nvCxnSpPr>
          <p:cNvPr id="531" name="Google Shape;531;p29"/>
          <p:cNvCxnSpPr/>
          <p:nvPr/>
        </p:nvCxnSpPr>
        <p:spPr>
          <a:xfrm>
            <a:off x="163850" y="3217269"/>
            <a:ext cx="3829500" cy="0"/>
          </a:xfrm>
          <a:prstGeom prst="straightConnector1">
            <a:avLst/>
          </a:prstGeom>
          <a:noFill/>
          <a:ln w="28575" cap="flat" cmpd="sng">
            <a:solidFill>
              <a:schemeClr val="dk1"/>
            </a:solidFill>
            <a:prstDash val="dot"/>
            <a:round/>
            <a:headEnd type="none" w="med" len="med"/>
            <a:tailEnd type="none" w="med" len="med"/>
          </a:ln>
        </p:spPr>
      </p:cxnSp>
      <p:sp>
        <p:nvSpPr>
          <p:cNvPr id="532" name="Google Shape;532;p29"/>
          <p:cNvSpPr txBox="1"/>
          <p:nvPr/>
        </p:nvSpPr>
        <p:spPr>
          <a:xfrm>
            <a:off x="1850525" y="4218150"/>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533" name="Google Shape;533;p29"/>
          <p:cNvSpPr txBox="1"/>
          <p:nvPr/>
        </p:nvSpPr>
        <p:spPr>
          <a:xfrm>
            <a:off x="1658950" y="3632825"/>
            <a:ext cx="7395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/remote</a:t>
            </a:r>
            <a:endParaRPr sz="1000" b="1">
              <a:latin typeface="Source Code Pro"/>
              <a:ea typeface="Source Code Pro"/>
              <a:cs typeface="Source Code Pro"/>
              <a:sym typeface="Source Code Pro"/>
            </a:endParaRPr>
          </a:p>
        </p:txBody>
      </p:sp>
      <p:sp>
        <p:nvSpPr>
          <p:cNvPr id="534" name="Google Shape;534;p29"/>
          <p:cNvSpPr/>
          <p:nvPr/>
        </p:nvSpPr>
        <p:spPr>
          <a:xfrm>
            <a:off x="527935" y="3732536"/>
            <a:ext cx="1161000" cy="10338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Virtual File System</a:t>
            </a:r>
            <a:endParaRPr sz="2200">
              <a:solidFill>
                <a:srgbClr val="990000"/>
              </a:solidFill>
              <a:latin typeface="Economica"/>
              <a:ea typeface="Economica"/>
              <a:cs typeface="Economica"/>
              <a:sym typeface="Economica"/>
            </a:endParaRPr>
          </a:p>
        </p:txBody>
      </p:sp>
      <p:sp>
        <p:nvSpPr>
          <p:cNvPr id="535" name="Google Shape;535;p29"/>
          <p:cNvSpPr/>
          <p:nvPr/>
        </p:nvSpPr>
        <p:spPr>
          <a:xfrm>
            <a:off x="2181775" y="2613991"/>
            <a:ext cx="1428300" cy="3216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libfuse</a:t>
            </a:r>
            <a:endParaRPr sz="2000">
              <a:solidFill>
                <a:srgbClr val="990000"/>
              </a:solidFill>
              <a:latin typeface="Economica"/>
              <a:ea typeface="Economica"/>
              <a:cs typeface="Economica"/>
              <a:sym typeface="Economica"/>
            </a:endParaRPr>
          </a:p>
        </p:txBody>
      </p:sp>
      <p:sp>
        <p:nvSpPr>
          <p:cNvPr id="536" name="Google Shape;536;p29"/>
          <p:cNvSpPr txBox="1"/>
          <p:nvPr/>
        </p:nvSpPr>
        <p:spPr>
          <a:xfrm>
            <a:off x="459725" y="3237900"/>
            <a:ext cx="20946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open(‘/remote/file.txt’)</a:t>
            </a:r>
            <a:endParaRPr sz="1000" b="1">
              <a:latin typeface="Source Code Pro"/>
              <a:ea typeface="Source Code Pro"/>
              <a:cs typeface="Source Code Pro"/>
              <a:sym typeface="Source Code Pro"/>
            </a:endParaRPr>
          </a:p>
        </p:txBody>
      </p:sp>
      <p:sp>
        <p:nvSpPr>
          <p:cNvPr id="537" name="Google Shape;537;p29"/>
          <p:cNvSpPr/>
          <p:nvPr/>
        </p:nvSpPr>
        <p:spPr>
          <a:xfrm>
            <a:off x="7894300" y="4125051"/>
            <a:ext cx="467052" cy="5007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txBox="1"/>
          <p:nvPr/>
        </p:nvSpPr>
        <p:spPr>
          <a:xfrm>
            <a:off x="6154250" y="11003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Server</a:t>
            </a:r>
            <a:endParaRPr sz="4000" b="1">
              <a:solidFill>
                <a:schemeClr val="dk1"/>
              </a:solidFill>
              <a:latin typeface="Economica"/>
              <a:ea typeface="Economica"/>
              <a:cs typeface="Economica"/>
              <a:sym typeface="Economica"/>
            </a:endParaRPr>
          </a:p>
        </p:txBody>
      </p:sp>
      <p:sp>
        <p:nvSpPr>
          <p:cNvPr id="539" name="Google Shape;539;p29"/>
          <p:cNvSpPr/>
          <p:nvPr/>
        </p:nvSpPr>
        <p:spPr>
          <a:xfrm>
            <a:off x="5563775" y="3546300"/>
            <a:ext cx="27693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Virtual File System</a:t>
            </a:r>
            <a:endParaRPr sz="2000">
              <a:solidFill>
                <a:srgbClr val="990000"/>
              </a:solidFill>
              <a:latin typeface="Economica"/>
              <a:ea typeface="Economica"/>
              <a:cs typeface="Economica"/>
              <a:sym typeface="Economica"/>
            </a:endParaRPr>
          </a:p>
        </p:txBody>
      </p:sp>
      <p:sp>
        <p:nvSpPr>
          <p:cNvPr id="540" name="Google Shape;540;p29"/>
          <p:cNvSpPr/>
          <p:nvPr/>
        </p:nvSpPr>
        <p:spPr>
          <a:xfrm>
            <a:off x="6901050" y="4174250"/>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ext4</a:t>
            </a:r>
            <a:endParaRPr sz="2000">
              <a:solidFill>
                <a:srgbClr val="990000"/>
              </a:solidFill>
              <a:latin typeface="Economica"/>
              <a:ea typeface="Economica"/>
              <a:cs typeface="Economica"/>
              <a:sym typeface="Economica"/>
            </a:endParaRPr>
          </a:p>
        </p:txBody>
      </p:sp>
      <p:cxnSp>
        <p:nvCxnSpPr>
          <p:cNvPr id="541" name="Google Shape;541;p29"/>
          <p:cNvCxnSpPr>
            <a:stCxn id="540" idx="3"/>
            <a:endCxn id="537" idx="2"/>
          </p:cNvCxnSpPr>
          <p:nvPr/>
        </p:nvCxnSpPr>
        <p:spPr>
          <a:xfrm>
            <a:off x="7562850" y="4375100"/>
            <a:ext cx="331500" cy="600"/>
          </a:xfrm>
          <a:prstGeom prst="bentConnector3">
            <a:avLst>
              <a:gd name="adj1" fmla="val 49992"/>
            </a:avLst>
          </a:prstGeom>
          <a:noFill/>
          <a:ln w="19050" cap="flat" cmpd="sng">
            <a:solidFill>
              <a:srgbClr val="000000"/>
            </a:solidFill>
            <a:prstDash val="solid"/>
            <a:round/>
            <a:headEnd type="none" w="med" len="med"/>
            <a:tailEnd type="stealth" w="med" len="med"/>
          </a:ln>
        </p:spPr>
      </p:cxnSp>
      <p:pic>
        <p:nvPicPr>
          <p:cNvPr id="542" name="Google Shape;542;p29"/>
          <p:cNvPicPr preferRelativeResize="0"/>
          <p:nvPr/>
        </p:nvPicPr>
        <p:blipFill rotWithShape="1">
          <a:blip r:embed="rId7">
            <a:alphaModFix/>
          </a:blip>
          <a:srcRect l="11987" r="11172"/>
          <a:stretch/>
        </p:blipFill>
        <p:spPr>
          <a:xfrm>
            <a:off x="7992505" y="4142821"/>
            <a:ext cx="329586" cy="428919"/>
          </a:xfrm>
          <a:prstGeom prst="rect">
            <a:avLst/>
          </a:prstGeom>
          <a:noFill/>
          <a:ln>
            <a:noFill/>
          </a:ln>
        </p:spPr>
      </p:pic>
      <p:cxnSp>
        <p:nvCxnSpPr>
          <p:cNvPr id="543" name="Google Shape;543;p29"/>
          <p:cNvCxnSpPr/>
          <p:nvPr/>
        </p:nvCxnSpPr>
        <p:spPr>
          <a:xfrm rot="10800000">
            <a:off x="6911300" y="3967050"/>
            <a:ext cx="0" cy="197700"/>
          </a:xfrm>
          <a:prstGeom prst="straightConnector1">
            <a:avLst/>
          </a:prstGeom>
          <a:noFill/>
          <a:ln w="19050" cap="flat" cmpd="sng">
            <a:solidFill>
              <a:srgbClr val="000000"/>
            </a:solidFill>
            <a:prstDash val="solid"/>
            <a:round/>
            <a:headEnd type="stealth" w="med" len="med"/>
            <a:tailEnd type="none" w="med" len="med"/>
          </a:ln>
        </p:spPr>
      </p:cxnSp>
      <p:sp>
        <p:nvSpPr>
          <p:cNvPr id="544" name="Google Shape;544;p29"/>
          <p:cNvSpPr/>
          <p:nvPr/>
        </p:nvSpPr>
        <p:spPr>
          <a:xfrm>
            <a:off x="6239975" y="4174225"/>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ntfs</a:t>
            </a:r>
            <a:endParaRPr sz="2000">
              <a:solidFill>
                <a:srgbClr val="990000"/>
              </a:solidFill>
              <a:latin typeface="Economica"/>
              <a:ea typeface="Economica"/>
              <a:cs typeface="Economica"/>
              <a:sym typeface="Economica"/>
            </a:endParaRPr>
          </a:p>
        </p:txBody>
      </p:sp>
      <p:pic>
        <p:nvPicPr>
          <p:cNvPr id="545" name="Google Shape;545;p29"/>
          <p:cNvPicPr preferRelativeResize="0"/>
          <p:nvPr/>
        </p:nvPicPr>
        <p:blipFill>
          <a:blip r:embed="rId8">
            <a:alphaModFix/>
          </a:blip>
          <a:stretch>
            <a:fillRect/>
          </a:stretch>
        </p:blipFill>
        <p:spPr>
          <a:xfrm>
            <a:off x="5429250" y="4164715"/>
            <a:ext cx="500700" cy="420863"/>
          </a:xfrm>
          <a:prstGeom prst="rect">
            <a:avLst/>
          </a:prstGeom>
          <a:noFill/>
          <a:ln>
            <a:noFill/>
          </a:ln>
        </p:spPr>
      </p:pic>
      <p:cxnSp>
        <p:nvCxnSpPr>
          <p:cNvPr id="546" name="Google Shape;546;p29"/>
          <p:cNvCxnSpPr>
            <a:stCxn id="544" idx="1"/>
            <a:endCxn id="545" idx="3"/>
          </p:cNvCxnSpPr>
          <p:nvPr/>
        </p:nvCxnSpPr>
        <p:spPr>
          <a:xfrm rot="10800000">
            <a:off x="5930075" y="4375075"/>
            <a:ext cx="309900" cy="0"/>
          </a:xfrm>
          <a:prstGeom prst="straightConnector1">
            <a:avLst/>
          </a:prstGeom>
          <a:noFill/>
          <a:ln w="19050" cap="flat" cmpd="sng">
            <a:solidFill>
              <a:srgbClr val="000000"/>
            </a:solidFill>
            <a:prstDash val="solid"/>
            <a:round/>
            <a:headEnd type="none" w="med" len="med"/>
            <a:tailEnd type="stealth" w="med" len="med"/>
          </a:ln>
        </p:spPr>
      </p:cxnSp>
      <p:sp>
        <p:nvSpPr>
          <p:cNvPr id="547" name="Google Shape;547;p29"/>
          <p:cNvSpPr txBox="1"/>
          <p:nvPr/>
        </p:nvSpPr>
        <p:spPr>
          <a:xfrm>
            <a:off x="7101800" y="4559075"/>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548" name="Google Shape;548;p29"/>
          <p:cNvSpPr txBox="1"/>
          <p:nvPr/>
        </p:nvSpPr>
        <p:spPr>
          <a:xfrm>
            <a:off x="6211025" y="4563000"/>
            <a:ext cx="757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/media</a:t>
            </a:r>
            <a:endParaRPr sz="1000" b="1">
              <a:latin typeface="Source Code Pro"/>
              <a:ea typeface="Source Code Pro"/>
              <a:cs typeface="Source Code Pro"/>
              <a:sym typeface="Source Code Pro"/>
            </a:endParaRPr>
          </a:p>
        </p:txBody>
      </p:sp>
      <p:sp>
        <p:nvSpPr>
          <p:cNvPr id="549" name="Google Shape;549;p29"/>
          <p:cNvSpPr txBox="1"/>
          <p:nvPr/>
        </p:nvSpPr>
        <p:spPr>
          <a:xfrm>
            <a:off x="5248050" y="3065133"/>
            <a:ext cx="1360800" cy="32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cxnSp>
        <p:nvCxnSpPr>
          <p:cNvPr id="550" name="Google Shape;550;p29"/>
          <p:cNvCxnSpPr/>
          <p:nvPr/>
        </p:nvCxnSpPr>
        <p:spPr>
          <a:xfrm>
            <a:off x="5107325" y="3081406"/>
            <a:ext cx="3829500" cy="0"/>
          </a:xfrm>
          <a:prstGeom prst="straightConnector1">
            <a:avLst/>
          </a:prstGeom>
          <a:noFill/>
          <a:ln w="28575" cap="flat" cmpd="sng">
            <a:solidFill>
              <a:schemeClr val="dk1"/>
            </a:solidFill>
            <a:prstDash val="dot"/>
            <a:round/>
            <a:headEnd type="none" w="med" len="med"/>
            <a:tailEnd type="none" w="med" len="med"/>
          </a:ln>
        </p:spPr>
      </p:cxnSp>
      <p:sp>
        <p:nvSpPr>
          <p:cNvPr id="551" name="Google Shape;551;p29"/>
          <p:cNvSpPr txBox="1"/>
          <p:nvPr/>
        </p:nvSpPr>
        <p:spPr>
          <a:xfrm>
            <a:off x="5248050" y="2771382"/>
            <a:ext cx="1360800" cy="32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sp>
        <p:nvSpPr>
          <p:cNvPr id="552" name="Google Shape;552;p29"/>
          <p:cNvSpPr txBox="1"/>
          <p:nvPr/>
        </p:nvSpPr>
        <p:spPr>
          <a:xfrm>
            <a:off x="6726125" y="3093775"/>
            <a:ext cx="19050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open(‘/home/file.txt’)</a:t>
            </a:r>
            <a:endParaRPr sz="1000" b="1">
              <a:latin typeface="Source Code Pro"/>
              <a:ea typeface="Source Code Pro"/>
              <a:cs typeface="Source Code Pro"/>
              <a:sym typeface="Source Code Pro"/>
            </a:endParaRPr>
          </a:p>
        </p:txBody>
      </p:sp>
      <p:cxnSp>
        <p:nvCxnSpPr>
          <p:cNvPr id="553" name="Google Shape;553;p29"/>
          <p:cNvCxnSpPr/>
          <p:nvPr/>
        </p:nvCxnSpPr>
        <p:spPr>
          <a:xfrm>
            <a:off x="7728600" y="2691325"/>
            <a:ext cx="0" cy="837300"/>
          </a:xfrm>
          <a:prstGeom prst="straightConnector1">
            <a:avLst/>
          </a:prstGeom>
          <a:noFill/>
          <a:ln w="28575" cap="flat" cmpd="sng">
            <a:solidFill>
              <a:srgbClr val="6AA84F"/>
            </a:solidFill>
            <a:prstDash val="solid"/>
            <a:round/>
            <a:headEnd type="none" w="med" len="med"/>
            <a:tailEnd type="stealth" w="med" len="med"/>
          </a:ln>
        </p:spPr>
      </p:cxnSp>
      <p:sp>
        <p:nvSpPr>
          <p:cNvPr id="554" name="Google Shape;554;p29"/>
          <p:cNvSpPr txBox="1"/>
          <p:nvPr/>
        </p:nvSpPr>
        <p:spPr>
          <a:xfrm>
            <a:off x="3811200" y="1693900"/>
            <a:ext cx="1485300" cy="10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100" b="1">
                <a:solidFill>
                  <a:schemeClr val="dk1"/>
                </a:solidFill>
                <a:latin typeface="Economica"/>
                <a:ea typeface="Economica"/>
                <a:cs typeface="Economica"/>
                <a:sym typeface="Economica"/>
              </a:rPr>
              <a:t>Remote Procedure Call</a:t>
            </a:r>
            <a:endParaRPr sz="2100" b="1">
              <a:solidFill>
                <a:schemeClr val="dk1"/>
              </a:solidFill>
              <a:latin typeface="Economica"/>
              <a:ea typeface="Economica"/>
              <a:cs typeface="Economica"/>
              <a:sym typeface="Economica"/>
            </a:endParaRPr>
          </a:p>
        </p:txBody>
      </p:sp>
      <p:sp>
        <p:nvSpPr>
          <p:cNvPr id="555" name="Google Shape;555;p29"/>
          <p:cNvSpPr/>
          <p:nvPr/>
        </p:nvSpPr>
        <p:spPr>
          <a:xfrm>
            <a:off x="3072625" y="1861441"/>
            <a:ext cx="541200" cy="757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RPC</a:t>
            </a:r>
            <a:endParaRPr sz="2000">
              <a:solidFill>
                <a:srgbClr val="990000"/>
              </a:solidFill>
              <a:latin typeface="Economica"/>
              <a:ea typeface="Economica"/>
              <a:cs typeface="Economica"/>
              <a:sym typeface="Economica"/>
            </a:endParaRPr>
          </a:p>
          <a:p>
            <a:pPr marL="0" lvl="0" indent="0" algn="ctr" rtl="0">
              <a:spcBef>
                <a:spcPts val="0"/>
              </a:spcBef>
              <a:spcAft>
                <a:spcPts val="0"/>
              </a:spcAft>
              <a:buNone/>
            </a:pPr>
            <a:r>
              <a:rPr lang="en-GB" sz="2000">
                <a:solidFill>
                  <a:srgbClr val="990000"/>
                </a:solidFill>
                <a:latin typeface="Economica"/>
                <a:ea typeface="Economica"/>
                <a:cs typeface="Economica"/>
                <a:sym typeface="Economica"/>
              </a:rPr>
              <a:t>calls</a:t>
            </a:r>
            <a:endParaRPr sz="2000">
              <a:solidFill>
                <a:srgbClr val="990000"/>
              </a:solidFill>
              <a:latin typeface="Economica"/>
              <a:ea typeface="Economica"/>
              <a:cs typeface="Economica"/>
              <a:sym typeface="Economica"/>
            </a:endParaRPr>
          </a:p>
        </p:txBody>
      </p:sp>
      <p:sp>
        <p:nvSpPr>
          <p:cNvPr id="556" name="Google Shape;556;p29"/>
          <p:cNvSpPr/>
          <p:nvPr/>
        </p:nvSpPr>
        <p:spPr>
          <a:xfrm>
            <a:off x="2181775" y="1861916"/>
            <a:ext cx="890700" cy="757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libfuse handler</a:t>
            </a:r>
            <a:endParaRPr sz="2200">
              <a:solidFill>
                <a:srgbClr val="990000"/>
              </a:solidFill>
              <a:latin typeface="Economica"/>
              <a:ea typeface="Economica"/>
              <a:cs typeface="Economica"/>
              <a:sym typeface="Economica"/>
            </a:endParaRPr>
          </a:p>
        </p:txBody>
      </p:sp>
      <p:sp>
        <p:nvSpPr>
          <p:cNvPr id="557" name="Google Shape;557;p29"/>
          <p:cNvSpPr/>
          <p:nvPr/>
        </p:nvSpPr>
        <p:spPr>
          <a:xfrm>
            <a:off x="5568725" y="1860825"/>
            <a:ext cx="2805900" cy="903000"/>
          </a:xfrm>
          <a:prstGeom prst="rect">
            <a:avLst/>
          </a:prstGeom>
          <a:noFill/>
          <a:ln w="19050" cap="flat" cmpd="sng">
            <a:solidFill>
              <a:srgbClr val="99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990000"/>
              </a:solidFill>
              <a:latin typeface="Economica"/>
              <a:ea typeface="Economica"/>
              <a:cs typeface="Economica"/>
              <a:sym typeface="Economica"/>
            </a:endParaRPr>
          </a:p>
        </p:txBody>
      </p:sp>
      <p:sp>
        <p:nvSpPr>
          <p:cNvPr id="558" name="Google Shape;558;p29"/>
          <p:cNvSpPr/>
          <p:nvPr/>
        </p:nvSpPr>
        <p:spPr>
          <a:xfrm>
            <a:off x="5680400" y="1947575"/>
            <a:ext cx="1105200" cy="733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990000"/>
                </a:solidFill>
                <a:latin typeface="Economica"/>
                <a:ea typeface="Economica"/>
                <a:cs typeface="Economica"/>
                <a:sym typeface="Economica"/>
              </a:rPr>
              <a:t>RPC Listener</a:t>
            </a:r>
            <a:endParaRPr sz="2400">
              <a:solidFill>
                <a:srgbClr val="990000"/>
              </a:solidFill>
              <a:latin typeface="Economica"/>
              <a:ea typeface="Economica"/>
              <a:cs typeface="Economica"/>
              <a:sym typeface="Economica"/>
            </a:endParaRPr>
          </a:p>
        </p:txBody>
      </p:sp>
      <p:sp>
        <p:nvSpPr>
          <p:cNvPr id="559" name="Google Shape;559;p29"/>
          <p:cNvSpPr/>
          <p:nvPr/>
        </p:nvSpPr>
        <p:spPr>
          <a:xfrm>
            <a:off x="7166600" y="1941260"/>
            <a:ext cx="1105200" cy="733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990000"/>
                </a:solidFill>
                <a:latin typeface="Economica"/>
                <a:ea typeface="Economica"/>
                <a:cs typeface="Economica"/>
                <a:sym typeface="Economica"/>
              </a:rPr>
              <a:t>Request Handler</a:t>
            </a:r>
            <a:endParaRPr sz="2400">
              <a:solidFill>
                <a:srgbClr val="990000"/>
              </a:solidFill>
              <a:latin typeface="Economica"/>
              <a:ea typeface="Economica"/>
              <a:cs typeface="Economica"/>
              <a:sym typeface="Economica"/>
            </a:endParaRPr>
          </a:p>
        </p:txBody>
      </p:sp>
      <p:cxnSp>
        <p:nvCxnSpPr>
          <p:cNvPr id="560" name="Google Shape;560;p29"/>
          <p:cNvCxnSpPr/>
          <p:nvPr/>
        </p:nvCxnSpPr>
        <p:spPr>
          <a:xfrm rot="10800000" flipH="1">
            <a:off x="6785600" y="2231825"/>
            <a:ext cx="381000" cy="6300"/>
          </a:xfrm>
          <a:prstGeom prst="straightConnector1">
            <a:avLst/>
          </a:prstGeom>
          <a:noFill/>
          <a:ln w="28575" cap="flat" cmpd="sng">
            <a:solidFill>
              <a:srgbClr val="990000"/>
            </a:solidFill>
            <a:prstDash val="solid"/>
            <a:round/>
            <a:headEnd type="none" w="med" len="med"/>
            <a:tailEnd type="stealth"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D2E04CC5-16DC-4BDB-7108-724929F17E3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charset="2"/>
              <a:buChar char="n"/>
              <a:defRPr sz="1800">
                <a:solidFill>
                  <a:schemeClr val="tx1"/>
                </a:solidFill>
                <a:latin typeface="Times New Roman" panose="02020603050405020304" pitchFamily="18" charset="0"/>
                <a:ea typeface="MS PGothic" panose="020B0600070205080204" pitchFamily="34" charset="-128"/>
              </a:defRPr>
            </a:lvl1pPr>
            <a:lvl2pPr marL="28448794" indent="-28105894">
              <a:spcBef>
                <a:spcPct val="20000"/>
              </a:spcBef>
              <a:buClr>
                <a:srgbClr val="FF0000"/>
              </a:buClr>
              <a:buSzPct val="75000"/>
              <a:buFont typeface="Monotype Sorts" charset="2"/>
              <a:buChar char="l"/>
              <a:defRPr sz="1500">
                <a:solidFill>
                  <a:schemeClr val="tx1"/>
                </a:solidFill>
                <a:latin typeface="Times New Roman" panose="02020603050405020304" pitchFamily="18" charset="0"/>
                <a:ea typeface="MS PGothic" panose="020B0600070205080204" pitchFamily="34" charset="-128"/>
              </a:defRPr>
            </a:lvl2pPr>
            <a:lvl3pPr marL="857250" indent="-171450">
              <a:spcBef>
                <a:spcPct val="20000"/>
              </a:spcBef>
              <a:buClr>
                <a:srgbClr val="FF0000"/>
              </a:buClr>
              <a:buSzPct val="80000"/>
              <a:buFont typeface="Monotype Sorts" charset="2"/>
              <a:buChar char="à"/>
              <a:defRPr sz="1800">
                <a:solidFill>
                  <a:schemeClr val="tx1"/>
                </a:solidFill>
                <a:latin typeface="Times New Roman" panose="02020603050405020304" pitchFamily="18" charset="0"/>
                <a:ea typeface="MS PGothic" panose="020B0600070205080204" pitchFamily="34" charset="-128"/>
              </a:defRPr>
            </a:lvl3pPr>
            <a:lvl4pPr marL="1200150" indent="-171450">
              <a:spcBef>
                <a:spcPct val="20000"/>
              </a:spcBef>
              <a:buChar char="–"/>
              <a:defRPr sz="1200">
                <a:solidFill>
                  <a:schemeClr val="tx1"/>
                </a:solidFill>
                <a:latin typeface="Times New Roman" panose="02020603050405020304" pitchFamily="18" charset="0"/>
                <a:ea typeface="MS PGothic" panose="020B0600070205080204" pitchFamily="34" charset="-128"/>
              </a:defRPr>
            </a:lvl4pPr>
            <a:lvl5pPr marL="1543050" indent="-171450">
              <a:spcBef>
                <a:spcPct val="20000"/>
              </a:spcBef>
              <a:buChar char="»"/>
              <a:defRPr sz="1200">
                <a:solidFill>
                  <a:schemeClr val="tx1"/>
                </a:solidFill>
                <a:latin typeface="Times New Roman" panose="02020603050405020304" pitchFamily="18" charset="0"/>
                <a:ea typeface="MS PGothic" panose="020B0600070205080204" pitchFamily="34" charset="-128"/>
              </a:defRPr>
            </a:lvl5pPr>
            <a:lvl6pPr marL="1885950" indent="-171450" eaLnBrk="0" fontAlgn="base" hangingPunct="0">
              <a:spcBef>
                <a:spcPct val="20000"/>
              </a:spcBef>
              <a:spcAft>
                <a:spcPct val="0"/>
              </a:spcAft>
              <a:buChar char="»"/>
              <a:defRPr sz="1200">
                <a:solidFill>
                  <a:schemeClr val="tx1"/>
                </a:solidFill>
                <a:latin typeface="Times New Roman" panose="02020603050405020304" pitchFamily="18" charset="0"/>
                <a:ea typeface="MS PGothic" panose="020B0600070205080204" pitchFamily="34" charset="-128"/>
              </a:defRPr>
            </a:lvl6pPr>
            <a:lvl7pPr marL="2228850" indent="-171450" eaLnBrk="0" fontAlgn="base" hangingPunct="0">
              <a:spcBef>
                <a:spcPct val="20000"/>
              </a:spcBef>
              <a:spcAft>
                <a:spcPct val="0"/>
              </a:spcAft>
              <a:buChar char="»"/>
              <a:defRPr sz="1200">
                <a:solidFill>
                  <a:schemeClr val="tx1"/>
                </a:solidFill>
                <a:latin typeface="Times New Roman" panose="02020603050405020304" pitchFamily="18" charset="0"/>
                <a:ea typeface="MS PGothic" panose="020B0600070205080204" pitchFamily="34" charset="-128"/>
              </a:defRPr>
            </a:lvl7pPr>
            <a:lvl8pPr marL="2571750" indent="-171450" eaLnBrk="0" fontAlgn="base" hangingPunct="0">
              <a:spcBef>
                <a:spcPct val="20000"/>
              </a:spcBef>
              <a:spcAft>
                <a:spcPct val="0"/>
              </a:spcAft>
              <a:buChar char="»"/>
              <a:defRPr sz="1200">
                <a:solidFill>
                  <a:schemeClr val="tx1"/>
                </a:solidFill>
                <a:latin typeface="Times New Roman" panose="02020603050405020304" pitchFamily="18" charset="0"/>
                <a:ea typeface="MS PGothic" panose="020B0600070205080204" pitchFamily="34" charset="-128"/>
              </a:defRPr>
            </a:lvl8pPr>
            <a:lvl9pPr marL="2914650" indent="-171450" eaLnBrk="0" fontAlgn="base" hangingPunct="0">
              <a:spcBef>
                <a:spcPct val="20000"/>
              </a:spcBef>
              <a:spcAft>
                <a:spcPct val="0"/>
              </a:spcAft>
              <a:buChar char="»"/>
              <a:defRPr sz="12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FBFDE90F-F549-4989-B040-852EC0828BE2}" type="slidenum">
              <a:rPr lang="en-US" altLang="en-US" sz="900">
                <a:latin typeface="Arial" panose="020B0604020202020204" pitchFamily="34" charset="0"/>
              </a:rPr>
              <a:pPr>
                <a:spcBef>
                  <a:spcPct val="0"/>
                </a:spcBef>
                <a:buClrTx/>
                <a:buSzTx/>
                <a:buFontTx/>
                <a:buNone/>
              </a:pPr>
              <a:t>2</a:t>
            </a:fld>
            <a:endParaRPr lang="en-US" altLang="en-US" sz="900">
              <a:latin typeface="Arial" panose="020B0604020202020204" pitchFamily="34" charset="0"/>
            </a:endParaRPr>
          </a:p>
        </p:txBody>
      </p:sp>
      <p:sp>
        <p:nvSpPr>
          <p:cNvPr id="149506" name="Rectangle 2">
            <a:extLst>
              <a:ext uri="{FF2B5EF4-FFF2-40B4-BE49-F238E27FC236}">
                <a16:creationId xmlns:a16="http://schemas.microsoft.com/office/drawing/2014/main" id="{CEC11521-F632-CC8F-1BED-A488AA843AE0}"/>
              </a:ext>
            </a:extLst>
          </p:cNvPr>
          <p:cNvSpPr>
            <a:spLocks noGrp="1" noChangeArrowheads="1"/>
          </p:cNvSpPr>
          <p:nvPr>
            <p:ph type="title"/>
          </p:nvPr>
        </p:nvSpPr>
        <p:spPr/>
        <p:txBody>
          <a:bodyPr/>
          <a:lstStyle/>
          <a:p>
            <a:pPr eaLnBrk="1" hangingPunct="1">
              <a:defRPr/>
            </a:pPr>
            <a:r>
              <a:rPr lang="en-US" dirty="0">
                <a:ea typeface="+mj-ea"/>
                <a:cs typeface="+mj-cs"/>
              </a:rPr>
              <a:t>RPC Architecture</a:t>
            </a:r>
          </a:p>
        </p:txBody>
      </p:sp>
      <p:sp>
        <p:nvSpPr>
          <p:cNvPr id="13316" name="Rectangle 4">
            <a:extLst>
              <a:ext uri="{FF2B5EF4-FFF2-40B4-BE49-F238E27FC236}">
                <a16:creationId xmlns:a16="http://schemas.microsoft.com/office/drawing/2014/main" id="{94D9F9FC-2CC3-440E-9507-D5D1AA0B52DC}"/>
              </a:ext>
            </a:extLst>
          </p:cNvPr>
          <p:cNvSpPr>
            <a:spLocks noChangeAspect="1" noChangeArrowheads="1"/>
          </p:cNvSpPr>
          <p:nvPr/>
        </p:nvSpPr>
        <p:spPr bwMode="auto">
          <a:xfrm>
            <a:off x="1921669" y="1678781"/>
            <a:ext cx="2118122" cy="1666875"/>
          </a:xfrm>
          <a:prstGeom prst="rect">
            <a:avLst/>
          </a:prstGeom>
          <a:solidFill>
            <a:srgbClr val="EAEC5E"/>
          </a:solidFill>
          <a:ln w="12700">
            <a:solidFill>
              <a:srgbClr val="000000"/>
            </a:solidFill>
            <a:miter lim="800000"/>
            <a:headEnd/>
            <a:tailEnd/>
          </a:ln>
        </p:spPr>
        <p:txBody>
          <a:bodyPr wrap="none" anchor="ct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endParaRPr lang="en-US" altLang="en-US" sz="1800"/>
          </a:p>
        </p:txBody>
      </p:sp>
      <p:sp>
        <p:nvSpPr>
          <p:cNvPr id="13317" name="Rectangle 5">
            <a:extLst>
              <a:ext uri="{FF2B5EF4-FFF2-40B4-BE49-F238E27FC236}">
                <a16:creationId xmlns:a16="http://schemas.microsoft.com/office/drawing/2014/main" id="{635BF89B-072B-B934-0910-BA9D41F44CE5}"/>
              </a:ext>
            </a:extLst>
          </p:cNvPr>
          <p:cNvSpPr>
            <a:spLocks noChangeAspect="1" noChangeArrowheads="1"/>
          </p:cNvSpPr>
          <p:nvPr/>
        </p:nvSpPr>
        <p:spPr bwMode="auto">
          <a:xfrm>
            <a:off x="1975247" y="2150269"/>
            <a:ext cx="433388" cy="1081088"/>
          </a:xfrm>
          <a:prstGeom prst="rect">
            <a:avLst/>
          </a:prstGeom>
          <a:solidFill>
            <a:srgbClr val="FF5008"/>
          </a:solidFill>
          <a:ln w="12700">
            <a:solidFill>
              <a:srgbClr val="000000"/>
            </a:solidFill>
            <a:miter lim="800000"/>
            <a:headEnd/>
            <a:tailEnd/>
          </a:ln>
        </p:spPr>
        <p:txBody>
          <a:bodyPr wrap="none" anchor="ct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endParaRPr lang="en-US" altLang="en-US" sz="1800"/>
          </a:p>
        </p:txBody>
      </p:sp>
      <p:sp>
        <p:nvSpPr>
          <p:cNvPr id="13318" name="Rectangle 6">
            <a:extLst>
              <a:ext uri="{FF2B5EF4-FFF2-40B4-BE49-F238E27FC236}">
                <a16:creationId xmlns:a16="http://schemas.microsoft.com/office/drawing/2014/main" id="{4ACFBA27-F7A5-71BA-9EE8-039A4512CBC6}"/>
              </a:ext>
            </a:extLst>
          </p:cNvPr>
          <p:cNvSpPr>
            <a:spLocks noChangeAspect="1" noChangeArrowheads="1"/>
          </p:cNvSpPr>
          <p:nvPr/>
        </p:nvSpPr>
        <p:spPr bwMode="auto">
          <a:xfrm>
            <a:off x="3529012" y="2150269"/>
            <a:ext cx="510779" cy="1081088"/>
          </a:xfrm>
          <a:prstGeom prst="rect">
            <a:avLst/>
          </a:prstGeom>
          <a:solidFill>
            <a:srgbClr val="0000CC"/>
          </a:solidFill>
          <a:ln w="12700">
            <a:solidFill>
              <a:srgbClr val="000000"/>
            </a:solidFill>
            <a:miter lim="800000"/>
            <a:headEnd/>
            <a:tailEnd/>
          </a:ln>
        </p:spPr>
        <p:txBody>
          <a:bodyPr wrap="none" anchor="ct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endParaRPr lang="en-US" altLang="en-US" sz="1800"/>
          </a:p>
        </p:txBody>
      </p:sp>
      <p:sp>
        <p:nvSpPr>
          <p:cNvPr id="13319" name="Rectangle 7">
            <a:extLst>
              <a:ext uri="{FF2B5EF4-FFF2-40B4-BE49-F238E27FC236}">
                <a16:creationId xmlns:a16="http://schemas.microsoft.com/office/drawing/2014/main" id="{B1E73B0E-8C2A-26E7-2108-A6A214AE70AB}"/>
              </a:ext>
            </a:extLst>
          </p:cNvPr>
          <p:cNvSpPr>
            <a:spLocks noChangeAspect="1" noChangeArrowheads="1"/>
          </p:cNvSpPr>
          <p:nvPr/>
        </p:nvSpPr>
        <p:spPr bwMode="auto">
          <a:xfrm>
            <a:off x="1938338" y="1693069"/>
            <a:ext cx="746199" cy="3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1050">
                <a:solidFill>
                  <a:srgbClr val="000000"/>
                </a:solidFill>
                <a:latin typeface="Arial" panose="020B0604020202020204" pitchFamily="34" charset="0"/>
              </a:rPr>
              <a:t>Caller</a:t>
            </a:r>
          </a:p>
          <a:p>
            <a:pPr eaLnBrk="1" hangingPunct="1">
              <a:spcBef>
                <a:spcPct val="0"/>
              </a:spcBef>
              <a:buClrTx/>
              <a:buSzTx/>
              <a:buFontTx/>
              <a:buNone/>
            </a:pPr>
            <a:r>
              <a:rPr lang="en-US" altLang="en-US" sz="1050">
                <a:solidFill>
                  <a:srgbClr val="000000"/>
                </a:solidFill>
                <a:latin typeface="Arial" panose="020B0604020202020204" pitchFamily="34" charset="0"/>
              </a:rPr>
              <a:t>procedure</a:t>
            </a:r>
          </a:p>
        </p:txBody>
      </p:sp>
      <p:sp>
        <p:nvSpPr>
          <p:cNvPr id="13320" name="Rectangle 8">
            <a:extLst>
              <a:ext uri="{FF2B5EF4-FFF2-40B4-BE49-F238E27FC236}">
                <a16:creationId xmlns:a16="http://schemas.microsoft.com/office/drawing/2014/main" id="{F28CCDC2-67FB-CA15-3586-0635428CDB4D}"/>
              </a:ext>
            </a:extLst>
          </p:cNvPr>
          <p:cNvSpPr>
            <a:spLocks noChangeAspect="1" noChangeArrowheads="1"/>
          </p:cNvSpPr>
          <p:nvPr/>
        </p:nvSpPr>
        <p:spPr bwMode="auto">
          <a:xfrm>
            <a:off x="2693194" y="1693069"/>
            <a:ext cx="491322" cy="3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1050">
                <a:solidFill>
                  <a:srgbClr val="000000"/>
                </a:solidFill>
                <a:latin typeface="Arial" panose="020B0604020202020204" pitchFamily="34" charset="0"/>
              </a:rPr>
              <a:t>Caller</a:t>
            </a:r>
          </a:p>
          <a:p>
            <a:pPr eaLnBrk="1" hangingPunct="1">
              <a:spcBef>
                <a:spcPct val="0"/>
              </a:spcBef>
              <a:buClrTx/>
              <a:buSzTx/>
              <a:buFontTx/>
              <a:buNone/>
            </a:pPr>
            <a:r>
              <a:rPr lang="en-US" altLang="en-US" sz="1050">
                <a:solidFill>
                  <a:srgbClr val="000000"/>
                </a:solidFill>
                <a:latin typeface="Arial" panose="020B0604020202020204" pitchFamily="34" charset="0"/>
              </a:rPr>
              <a:t>stub</a:t>
            </a:r>
          </a:p>
        </p:txBody>
      </p:sp>
      <p:sp>
        <p:nvSpPr>
          <p:cNvPr id="13321" name="Rectangle 9">
            <a:extLst>
              <a:ext uri="{FF2B5EF4-FFF2-40B4-BE49-F238E27FC236}">
                <a16:creationId xmlns:a16="http://schemas.microsoft.com/office/drawing/2014/main" id="{920C30A8-9BD3-006D-B0D3-C008980BFA30}"/>
              </a:ext>
            </a:extLst>
          </p:cNvPr>
          <p:cNvSpPr>
            <a:spLocks noChangeAspect="1" noChangeArrowheads="1"/>
          </p:cNvSpPr>
          <p:nvPr/>
        </p:nvSpPr>
        <p:spPr bwMode="auto">
          <a:xfrm>
            <a:off x="3471862" y="1693069"/>
            <a:ext cx="571472"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1050">
                <a:solidFill>
                  <a:srgbClr val="000000"/>
                </a:solidFill>
                <a:latin typeface="Arial" panose="020B0604020202020204" pitchFamily="34" charset="0"/>
              </a:rPr>
              <a:t>Comm.</a:t>
            </a:r>
          </a:p>
        </p:txBody>
      </p:sp>
      <p:sp>
        <p:nvSpPr>
          <p:cNvPr id="13322" name="Line 10">
            <a:extLst>
              <a:ext uri="{FF2B5EF4-FFF2-40B4-BE49-F238E27FC236}">
                <a16:creationId xmlns:a16="http://schemas.microsoft.com/office/drawing/2014/main" id="{1A637B32-A7A5-F741-E1E5-C222F7A9B27B}"/>
              </a:ext>
            </a:extLst>
          </p:cNvPr>
          <p:cNvSpPr>
            <a:spLocks noChangeAspect="1" noChangeShapeType="1"/>
          </p:cNvSpPr>
          <p:nvPr/>
        </p:nvSpPr>
        <p:spPr bwMode="auto">
          <a:xfrm>
            <a:off x="3243262" y="2507456"/>
            <a:ext cx="282179"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13323" name="Rectangle 11">
            <a:extLst>
              <a:ext uri="{FF2B5EF4-FFF2-40B4-BE49-F238E27FC236}">
                <a16:creationId xmlns:a16="http://schemas.microsoft.com/office/drawing/2014/main" id="{18F59364-BB23-A387-115E-99EE3C442B59}"/>
              </a:ext>
            </a:extLst>
          </p:cNvPr>
          <p:cNvSpPr>
            <a:spLocks noChangeAspect="1" noChangeArrowheads="1"/>
          </p:cNvSpPr>
          <p:nvPr/>
        </p:nvSpPr>
        <p:spPr bwMode="auto">
          <a:xfrm>
            <a:off x="3515916" y="2418160"/>
            <a:ext cx="585898" cy="20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900">
                <a:solidFill>
                  <a:schemeClr val="bg1"/>
                </a:solidFill>
                <a:latin typeface="Arial" panose="020B0604020202020204" pitchFamily="34" charset="0"/>
              </a:rPr>
              <a:t>Transmit</a:t>
            </a:r>
          </a:p>
        </p:txBody>
      </p:sp>
      <p:sp>
        <p:nvSpPr>
          <p:cNvPr id="13324" name="Line 12">
            <a:extLst>
              <a:ext uri="{FF2B5EF4-FFF2-40B4-BE49-F238E27FC236}">
                <a16:creationId xmlns:a16="http://schemas.microsoft.com/office/drawing/2014/main" id="{74A1045C-48B2-44DA-50FC-9C3A33E836F9}"/>
              </a:ext>
            </a:extLst>
          </p:cNvPr>
          <p:cNvSpPr>
            <a:spLocks noChangeAspect="1" noChangeShapeType="1"/>
          </p:cNvSpPr>
          <p:nvPr/>
        </p:nvSpPr>
        <p:spPr bwMode="auto">
          <a:xfrm flipH="1">
            <a:off x="3303985" y="3002756"/>
            <a:ext cx="226219" cy="1191"/>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13325" name="Rectangle 13">
            <a:extLst>
              <a:ext uri="{FF2B5EF4-FFF2-40B4-BE49-F238E27FC236}">
                <a16:creationId xmlns:a16="http://schemas.microsoft.com/office/drawing/2014/main" id="{50228F28-5801-70FC-7659-4AC6C41A69D6}"/>
              </a:ext>
            </a:extLst>
          </p:cNvPr>
          <p:cNvSpPr>
            <a:spLocks noChangeAspect="1" noChangeArrowheads="1"/>
          </p:cNvSpPr>
          <p:nvPr/>
        </p:nvSpPr>
        <p:spPr bwMode="auto">
          <a:xfrm>
            <a:off x="3545681" y="2897981"/>
            <a:ext cx="553838" cy="20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900">
                <a:solidFill>
                  <a:schemeClr val="bg1"/>
                </a:solidFill>
                <a:latin typeface="Arial" panose="020B0604020202020204" pitchFamily="34" charset="0"/>
              </a:rPr>
              <a:t>Receive</a:t>
            </a:r>
          </a:p>
        </p:txBody>
      </p:sp>
      <p:sp>
        <p:nvSpPr>
          <p:cNvPr id="13326" name="Rectangle 14">
            <a:extLst>
              <a:ext uri="{FF2B5EF4-FFF2-40B4-BE49-F238E27FC236}">
                <a16:creationId xmlns:a16="http://schemas.microsoft.com/office/drawing/2014/main" id="{D22566E0-B0F7-968C-4C6D-993F536A4CD3}"/>
              </a:ext>
            </a:extLst>
          </p:cNvPr>
          <p:cNvSpPr>
            <a:spLocks noChangeAspect="1" noChangeArrowheads="1"/>
          </p:cNvSpPr>
          <p:nvPr/>
        </p:nvSpPr>
        <p:spPr bwMode="auto">
          <a:xfrm>
            <a:off x="2708672" y="1428750"/>
            <a:ext cx="53620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1200">
                <a:solidFill>
                  <a:srgbClr val="000000"/>
                </a:solidFill>
                <a:latin typeface="Arial" panose="020B0604020202020204" pitchFamily="34" charset="0"/>
              </a:rPr>
              <a:t>Caller</a:t>
            </a:r>
          </a:p>
        </p:txBody>
      </p:sp>
      <p:sp>
        <p:nvSpPr>
          <p:cNvPr id="13327" name="Rectangle 15">
            <a:extLst>
              <a:ext uri="{FF2B5EF4-FFF2-40B4-BE49-F238E27FC236}">
                <a16:creationId xmlns:a16="http://schemas.microsoft.com/office/drawing/2014/main" id="{FD05F732-FD59-CF6A-9024-996FF1E33702}"/>
              </a:ext>
            </a:extLst>
          </p:cNvPr>
          <p:cNvSpPr>
            <a:spLocks noChangeAspect="1" noChangeArrowheads="1"/>
          </p:cNvSpPr>
          <p:nvPr/>
        </p:nvSpPr>
        <p:spPr bwMode="auto">
          <a:xfrm>
            <a:off x="4999435" y="1685926"/>
            <a:ext cx="2208609" cy="1659731"/>
          </a:xfrm>
          <a:prstGeom prst="rect">
            <a:avLst/>
          </a:prstGeom>
          <a:solidFill>
            <a:srgbClr val="EAEC5E"/>
          </a:solidFill>
          <a:ln w="12700">
            <a:solidFill>
              <a:srgbClr val="000000"/>
            </a:solidFill>
            <a:miter lim="800000"/>
            <a:headEnd/>
            <a:tailEnd/>
          </a:ln>
        </p:spPr>
        <p:txBody>
          <a:bodyPr wrap="none" anchor="ct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endParaRPr lang="en-US" altLang="en-US" sz="1800"/>
          </a:p>
        </p:txBody>
      </p:sp>
      <p:sp>
        <p:nvSpPr>
          <p:cNvPr id="13328" name="Rectangle 16">
            <a:extLst>
              <a:ext uri="{FF2B5EF4-FFF2-40B4-BE49-F238E27FC236}">
                <a16:creationId xmlns:a16="http://schemas.microsoft.com/office/drawing/2014/main" id="{6B53BC46-596D-8804-0D4D-F74E2906D128}"/>
              </a:ext>
            </a:extLst>
          </p:cNvPr>
          <p:cNvSpPr>
            <a:spLocks noChangeAspect="1" noChangeArrowheads="1"/>
          </p:cNvSpPr>
          <p:nvPr/>
        </p:nvSpPr>
        <p:spPr bwMode="auto">
          <a:xfrm>
            <a:off x="6774656" y="2150269"/>
            <a:ext cx="433388" cy="1081088"/>
          </a:xfrm>
          <a:prstGeom prst="rect">
            <a:avLst/>
          </a:prstGeom>
          <a:solidFill>
            <a:srgbClr val="FF5008"/>
          </a:solidFill>
          <a:ln w="12700">
            <a:solidFill>
              <a:srgbClr val="000000"/>
            </a:solidFill>
            <a:miter lim="800000"/>
            <a:headEnd/>
            <a:tailEnd/>
          </a:ln>
        </p:spPr>
        <p:txBody>
          <a:bodyPr wrap="none" anchor="ct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endParaRPr lang="en-US" altLang="en-US" sz="1800"/>
          </a:p>
        </p:txBody>
      </p:sp>
      <p:sp>
        <p:nvSpPr>
          <p:cNvPr id="13329" name="Rectangle 17">
            <a:extLst>
              <a:ext uri="{FF2B5EF4-FFF2-40B4-BE49-F238E27FC236}">
                <a16:creationId xmlns:a16="http://schemas.microsoft.com/office/drawing/2014/main" id="{C75D8B07-6321-8982-6654-745F57071E0A}"/>
              </a:ext>
            </a:extLst>
          </p:cNvPr>
          <p:cNvSpPr>
            <a:spLocks noChangeAspect="1" noChangeArrowheads="1"/>
          </p:cNvSpPr>
          <p:nvPr/>
        </p:nvSpPr>
        <p:spPr bwMode="auto">
          <a:xfrm>
            <a:off x="5829300" y="2150269"/>
            <a:ext cx="609600" cy="1081088"/>
          </a:xfrm>
          <a:prstGeom prst="rect">
            <a:avLst/>
          </a:prstGeom>
          <a:solidFill>
            <a:srgbClr val="8901F3"/>
          </a:solidFill>
          <a:ln w="12700">
            <a:solidFill>
              <a:srgbClr val="000000"/>
            </a:solidFill>
            <a:miter lim="800000"/>
            <a:headEnd/>
            <a:tailEnd/>
          </a:ln>
        </p:spPr>
        <p:txBody>
          <a:bodyPr wrap="none" anchor="ct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endParaRPr lang="en-US" altLang="en-US" sz="1800"/>
          </a:p>
        </p:txBody>
      </p:sp>
      <p:sp>
        <p:nvSpPr>
          <p:cNvPr id="13330" name="Rectangle 18">
            <a:extLst>
              <a:ext uri="{FF2B5EF4-FFF2-40B4-BE49-F238E27FC236}">
                <a16:creationId xmlns:a16="http://schemas.microsoft.com/office/drawing/2014/main" id="{B64C8F3C-55AE-0755-EB09-D5335DC7636F}"/>
              </a:ext>
            </a:extLst>
          </p:cNvPr>
          <p:cNvSpPr>
            <a:spLocks noChangeAspect="1" noChangeArrowheads="1"/>
          </p:cNvSpPr>
          <p:nvPr/>
        </p:nvSpPr>
        <p:spPr bwMode="auto">
          <a:xfrm>
            <a:off x="4999435" y="2150269"/>
            <a:ext cx="457200" cy="1081088"/>
          </a:xfrm>
          <a:prstGeom prst="rect">
            <a:avLst/>
          </a:prstGeom>
          <a:solidFill>
            <a:srgbClr val="0000CC"/>
          </a:solidFill>
          <a:ln w="12700">
            <a:solidFill>
              <a:srgbClr val="000000"/>
            </a:solidFill>
            <a:miter lim="800000"/>
            <a:headEnd/>
            <a:tailEnd/>
          </a:ln>
        </p:spPr>
        <p:txBody>
          <a:bodyPr wrap="none" anchor="ct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endParaRPr lang="en-US" altLang="en-US" sz="1800"/>
          </a:p>
        </p:txBody>
      </p:sp>
      <p:sp>
        <p:nvSpPr>
          <p:cNvPr id="13331" name="Rectangle 19">
            <a:extLst>
              <a:ext uri="{FF2B5EF4-FFF2-40B4-BE49-F238E27FC236}">
                <a16:creationId xmlns:a16="http://schemas.microsoft.com/office/drawing/2014/main" id="{FD6830EB-5A2B-8331-28E7-28B0866ECC70}"/>
              </a:ext>
            </a:extLst>
          </p:cNvPr>
          <p:cNvSpPr>
            <a:spLocks noChangeAspect="1" noChangeArrowheads="1"/>
          </p:cNvSpPr>
          <p:nvPr/>
        </p:nvSpPr>
        <p:spPr bwMode="auto">
          <a:xfrm>
            <a:off x="6524625" y="1693069"/>
            <a:ext cx="746199" cy="3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1050">
                <a:solidFill>
                  <a:srgbClr val="000000"/>
                </a:solidFill>
                <a:latin typeface="Arial" panose="020B0604020202020204" pitchFamily="34" charset="0"/>
              </a:rPr>
              <a:t>Callee</a:t>
            </a:r>
          </a:p>
          <a:p>
            <a:pPr eaLnBrk="1" hangingPunct="1">
              <a:spcBef>
                <a:spcPct val="0"/>
              </a:spcBef>
              <a:buClrTx/>
              <a:buSzTx/>
              <a:buFontTx/>
              <a:buNone/>
            </a:pPr>
            <a:r>
              <a:rPr lang="en-US" altLang="en-US" sz="1050">
                <a:solidFill>
                  <a:srgbClr val="000000"/>
                </a:solidFill>
                <a:latin typeface="Arial" panose="020B0604020202020204" pitchFamily="34" charset="0"/>
              </a:rPr>
              <a:t>procedure</a:t>
            </a:r>
          </a:p>
        </p:txBody>
      </p:sp>
      <p:sp>
        <p:nvSpPr>
          <p:cNvPr id="13332" name="Rectangle 20">
            <a:extLst>
              <a:ext uri="{FF2B5EF4-FFF2-40B4-BE49-F238E27FC236}">
                <a16:creationId xmlns:a16="http://schemas.microsoft.com/office/drawing/2014/main" id="{C1AB4456-0459-E970-43CE-B45F05DF67ED}"/>
              </a:ext>
            </a:extLst>
          </p:cNvPr>
          <p:cNvSpPr>
            <a:spLocks noChangeAspect="1" noChangeArrowheads="1"/>
          </p:cNvSpPr>
          <p:nvPr/>
        </p:nvSpPr>
        <p:spPr bwMode="auto">
          <a:xfrm>
            <a:off x="5892404" y="1693069"/>
            <a:ext cx="521778" cy="3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1050">
                <a:solidFill>
                  <a:srgbClr val="000000"/>
                </a:solidFill>
                <a:latin typeface="Arial" panose="020B0604020202020204" pitchFamily="34" charset="0"/>
              </a:rPr>
              <a:t>Callee</a:t>
            </a:r>
          </a:p>
          <a:p>
            <a:pPr eaLnBrk="1" hangingPunct="1">
              <a:spcBef>
                <a:spcPct val="0"/>
              </a:spcBef>
              <a:buClrTx/>
              <a:buSzTx/>
              <a:buFontTx/>
              <a:buNone/>
            </a:pPr>
            <a:r>
              <a:rPr lang="en-US" altLang="en-US" sz="1050">
                <a:solidFill>
                  <a:srgbClr val="000000"/>
                </a:solidFill>
                <a:latin typeface="Arial" panose="020B0604020202020204" pitchFamily="34" charset="0"/>
              </a:rPr>
              <a:t>stub</a:t>
            </a:r>
          </a:p>
        </p:txBody>
      </p:sp>
      <p:sp>
        <p:nvSpPr>
          <p:cNvPr id="13333" name="Rectangle 21">
            <a:extLst>
              <a:ext uri="{FF2B5EF4-FFF2-40B4-BE49-F238E27FC236}">
                <a16:creationId xmlns:a16="http://schemas.microsoft.com/office/drawing/2014/main" id="{A00DFD60-5806-C0E3-69CD-2AC26DDC9E3A}"/>
              </a:ext>
            </a:extLst>
          </p:cNvPr>
          <p:cNvSpPr>
            <a:spLocks noChangeAspect="1" noChangeArrowheads="1"/>
          </p:cNvSpPr>
          <p:nvPr/>
        </p:nvSpPr>
        <p:spPr bwMode="auto">
          <a:xfrm>
            <a:off x="4955381" y="1693069"/>
            <a:ext cx="571472"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1050">
                <a:solidFill>
                  <a:srgbClr val="000000"/>
                </a:solidFill>
                <a:latin typeface="Arial" panose="020B0604020202020204" pitchFamily="34" charset="0"/>
              </a:rPr>
              <a:t>Comm.</a:t>
            </a:r>
          </a:p>
        </p:txBody>
      </p:sp>
      <p:sp>
        <p:nvSpPr>
          <p:cNvPr id="13334" name="Line 22">
            <a:extLst>
              <a:ext uri="{FF2B5EF4-FFF2-40B4-BE49-F238E27FC236}">
                <a16:creationId xmlns:a16="http://schemas.microsoft.com/office/drawing/2014/main" id="{92C1F899-167B-23F3-290B-A6557983D1F9}"/>
              </a:ext>
            </a:extLst>
          </p:cNvPr>
          <p:cNvSpPr>
            <a:spLocks noChangeAspect="1" noChangeShapeType="1"/>
          </p:cNvSpPr>
          <p:nvPr/>
        </p:nvSpPr>
        <p:spPr bwMode="auto">
          <a:xfrm>
            <a:off x="6442472" y="2507456"/>
            <a:ext cx="328613"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13335" name="Line 23">
            <a:extLst>
              <a:ext uri="{FF2B5EF4-FFF2-40B4-BE49-F238E27FC236}">
                <a16:creationId xmlns:a16="http://schemas.microsoft.com/office/drawing/2014/main" id="{0C5136D5-6325-DDE0-F12C-6A2C08D32DAF}"/>
              </a:ext>
            </a:extLst>
          </p:cNvPr>
          <p:cNvSpPr>
            <a:spLocks noChangeAspect="1" noChangeShapeType="1"/>
          </p:cNvSpPr>
          <p:nvPr/>
        </p:nvSpPr>
        <p:spPr bwMode="auto">
          <a:xfrm>
            <a:off x="5467350" y="2507456"/>
            <a:ext cx="3429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13336" name="Rectangle 24">
            <a:extLst>
              <a:ext uri="{FF2B5EF4-FFF2-40B4-BE49-F238E27FC236}">
                <a16:creationId xmlns:a16="http://schemas.microsoft.com/office/drawing/2014/main" id="{5FB5AC69-5994-4A4F-63AC-DE84BDC5C4D7}"/>
              </a:ext>
            </a:extLst>
          </p:cNvPr>
          <p:cNvSpPr>
            <a:spLocks noChangeAspect="1" noChangeArrowheads="1"/>
          </p:cNvSpPr>
          <p:nvPr/>
        </p:nvSpPr>
        <p:spPr bwMode="auto">
          <a:xfrm>
            <a:off x="5831681" y="2868217"/>
            <a:ext cx="573074"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900">
                <a:solidFill>
                  <a:schemeClr val="bg1"/>
                </a:solidFill>
                <a:latin typeface="Arial" panose="020B0604020202020204" pitchFamily="34" charset="0"/>
              </a:rPr>
              <a:t>Marshall</a:t>
            </a:r>
          </a:p>
          <a:p>
            <a:pPr eaLnBrk="1" hangingPunct="1">
              <a:spcBef>
                <a:spcPct val="0"/>
              </a:spcBef>
              <a:buClrTx/>
              <a:buSzTx/>
              <a:buFontTx/>
              <a:buNone/>
            </a:pPr>
            <a:r>
              <a:rPr lang="en-US" altLang="en-US" sz="900">
                <a:solidFill>
                  <a:schemeClr val="bg1"/>
                </a:solidFill>
                <a:latin typeface="Arial" panose="020B0604020202020204" pitchFamily="34" charset="0"/>
              </a:rPr>
              <a:t>results</a:t>
            </a:r>
          </a:p>
        </p:txBody>
      </p:sp>
      <p:sp>
        <p:nvSpPr>
          <p:cNvPr id="13337" name="Rectangle 25">
            <a:extLst>
              <a:ext uri="{FF2B5EF4-FFF2-40B4-BE49-F238E27FC236}">
                <a16:creationId xmlns:a16="http://schemas.microsoft.com/office/drawing/2014/main" id="{17514864-A4B8-5AE1-52DF-F7C69F28F104}"/>
              </a:ext>
            </a:extLst>
          </p:cNvPr>
          <p:cNvSpPr>
            <a:spLocks noChangeAspect="1" noChangeArrowheads="1"/>
          </p:cNvSpPr>
          <p:nvPr/>
        </p:nvSpPr>
        <p:spPr bwMode="auto">
          <a:xfrm>
            <a:off x="4943475" y="2890838"/>
            <a:ext cx="585898" cy="20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900">
                <a:solidFill>
                  <a:schemeClr val="bg1"/>
                </a:solidFill>
                <a:latin typeface="Arial" panose="020B0604020202020204" pitchFamily="34" charset="0"/>
              </a:rPr>
              <a:t>Transmit</a:t>
            </a:r>
          </a:p>
        </p:txBody>
      </p:sp>
      <p:sp>
        <p:nvSpPr>
          <p:cNvPr id="13338" name="Line 26">
            <a:extLst>
              <a:ext uri="{FF2B5EF4-FFF2-40B4-BE49-F238E27FC236}">
                <a16:creationId xmlns:a16="http://schemas.microsoft.com/office/drawing/2014/main" id="{7E5F4ACB-68CE-9DF6-2FD4-1BB58BC6BC2B}"/>
              </a:ext>
            </a:extLst>
          </p:cNvPr>
          <p:cNvSpPr>
            <a:spLocks noChangeAspect="1" noChangeShapeType="1"/>
          </p:cNvSpPr>
          <p:nvPr/>
        </p:nvSpPr>
        <p:spPr bwMode="auto">
          <a:xfrm flipH="1">
            <a:off x="5453063" y="3002756"/>
            <a:ext cx="372666"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13339" name="Rectangle 27">
            <a:extLst>
              <a:ext uri="{FF2B5EF4-FFF2-40B4-BE49-F238E27FC236}">
                <a16:creationId xmlns:a16="http://schemas.microsoft.com/office/drawing/2014/main" id="{93C5DC0A-DA02-B045-D6A9-65633A699FD9}"/>
              </a:ext>
            </a:extLst>
          </p:cNvPr>
          <p:cNvSpPr>
            <a:spLocks noChangeAspect="1" noChangeArrowheads="1"/>
          </p:cNvSpPr>
          <p:nvPr/>
        </p:nvSpPr>
        <p:spPr bwMode="auto">
          <a:xfrm>
            <a:off x="5786438" y="2388394"/>
            <a:ext cx="720551"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900">
                <a:solidFill>
                  <a:schemeClr val="bg1"/>
                </a:solidFill>
                <a:latin typeface="Arial" panose="020B0604020202020204" pitchFamily="34" charset="0"/>
              </a:rPr>
              <a:t>Unmarshall</a:t>
            </a:r>
          </a:p>
          <a:p>
            <a:pPr eaLnBrk="1" hangingPunct="1">
              <a:spcBef>
                <a:spcPct val="0"/>
              </a:spcBef>
              <a:buClrTx/>
              <a:buSzTx/>
              <a:buFontTx/>
              <a:buNone/>
            </a:pPr>
            <a:r>
              <a:rPr lang="en-US" altLang="en-US" sz="900">
                <a:solidFill>
                  <a:schemeClr val="bg1"/>
                </a:solidFill>
                <a:latin typeface="Arial" panose="020B0604020202020204" pitchFamily="34" charset="0"/>
              </a:rPr>
              <a:t>arguments</a:t>
            </a:r>
          </a:p>
        </p:txBody>
      </p:sp>
      <p:sp>
        <p:nvSpPr>
          <p:cNvPr id="13340" name="Rectangle 28">
            <a:extLst>
              <a:ext uri="{FF2B5EF4-FFF2-40B4-BE49-F238E27FC236}">
                <a16:creationId xmlns:a16="http://schemas.microsoft.com/office/drawing/2014/main" id="{3D2FD479-0123-5BB3-6D0B-6C8E72181827}"/>
              </a:ext>
            </a:extLst>
          </p:cNvPr>
          <p:cNvSpPr>
            <a:spLocks noChangeAspect="1" noChangeArrowheads="1"/>
          </p:cNvSpPr>
          <p:nvPr/>
        </p:nvSpPr>
        <p:spPr bwMode="auto">
          <a:xfrm>
            <a:off x="4963716" y="2395538"/>
            <a:ext cx="553838" cy="20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900">
                <a:solidFill>
                  <a:schemeClr val="bg1"/>
                </a:solidFill>
                <a:latin typeface="Arial" panose="020B0604020202020204" pitchFamily="34" charset="0"/>
              </a:rPr>
              <a:t>Receive</a:t>
            </a:r>
          </a:p>
        </p:txBody>
      </p:sp>
      <p:sp>
        <p:nvSpPr>
          <p:cNvPr id="13341" name="Rectangle 29">
            <a:extLst>
              <a:ext uri="{FF2B5EF4-FFF2-40B4-BE49-F238E27FC236}">
                <a16:creationId xmlns:a16="http://schemas.microsoft.com/office/drawing/2014/main" id="{3CA7BD8E-DB7F-95B6-3C88-75BE6E8587BD}"/>
              </a:ext>
            </a:extLst>
          </p:cNvPr>
          <p:cNvSpPr>
            <a:spLocks noChangeAspect="1" noChangeArrowheads="1"/>
          </p:cNvSpPr>
          <p:nvPr/>
        </p:nvSpPr>
        <p:spPr bwMode="auto">
          <a:xfrm>
            <a:off x="5915025" y="1428750"/>
            <a:ext cx="56986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1200">
                <a:solidFill>
                  <a:srgbClr val="000000"/>
                </a:solidFill>
                <a:latin typeface="Arial" panose="020B0604020202020204" pitchFamily="34" charset="0"/>
              </a:rPr>
              <a:t>Callee</a:t>
            </a:r>
          </a:p>
        </p:txBody>
      </p:sp>
      <p:sp>
        <p:nvSpPr>
          <p:cNvPr id="13342" name="Line 30">
            <a:extLst>
              <a:ext uri="{FF2B5EF4-FFF2-40B4-BE49-F238E27FC236}">
                <a16:creationId xmlns:a16="http://schemas.microsoft.com/office/drawing/2014/main" id="{20C98D58-72CB-942F-B6FC-4C8EB1F8E116}"/>
              </a:ext>
            </a:extLst>
          </p:cNvPr>
          <p:cNvSpPr>
            <a:spLocks noChangeAspect="1" noChangeShapeType="1"/>
          </p:cNvSpPr>
          <p:nvPr/>
        </p:nvSpPr>
        <p:spPr bwMode="auto">
          <a:xfrm flipH="1">
            <a:off x="6442473" y="3002756"/>
            <a:ext cx="320278"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13343" name="Rectangle 31">
            <a:extLst>
              <a:ext uri="{FF2B5EF4-FFF2-40B4-BE49-F238E27FC236}">
                <a16:creationId xmlns:a16="http://schemas.microsoft.com/office/drawing/2014/main" id="{42935699-BEA8-82FC-8677-B03805FDC139}"/>
              </a:ext>
            </a:extLst>
          </p:cNvPr>
          <p:cNvSpPr>
            <a:spLocks noChangeAspect="1" noChangeArrowheads="1"/>
          </p:cNvSpPr>
          <p:nvPr/>
        </p:nvSpPr>
        <p:spPr bwMode="auto">
          <a:xfrm>
            <a:off x="6761560" y="2426494"/>
            <a:ext cx="335830" cy="20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900">
                <a:solidFill>
                  <a:schemeClr val="bg1"/>
                </a:solidFill>
                <a:latin typeface="Arial" panose="020B0604020202020204" pitchFamily="34" charset="0"/>
              </a:rPr>
              <a:t>Call</a:t>
            </a:r>
          </a:p>
        </p:txBody>
      </p:sp>
      <p:sp>
        <p:nvSpPr>
          <p:cNvPr id="13344" name="Rectangle 32">
            <a:extLst>
              <a:ext uri="{FF2B5EF4-FFF2-40B4-BE49-F238E27FC236}">
                <a16:creationId xmlns:a16="http://schemas.microsoft.com/office/drawing/2014/main" id="{85AB46CE-8F43-B1D2-245B-2EE49B2E22E4}"/>
              </a:ext>
            </a:extLst>
          </p:cNvPr>
          <p:cNvSpPr>
            <a:spLocks noChangeAspect="1" noChangeArrowheads="1"/>
          </p:cNvSpPr>
          <p:nvPr/>
        </p:nvSpPr>
        <p:spPr bwMode="auto">
          <a:xfrm>
            <a:off x="6761560" y="2897981"/>
            <a:ext cx="483306" cy="20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900">
                <a:solidFill>
                  <a:schemeClr val="bg1"/>
                </a:solidFill>
                <a:latin typeface="Arial" panose="020B0604020202020204" pitchFamily="34" charset="0"/>
              </a:rPr>
              <a:t>Return</a:t>
            </a:r>
          </a:p>
        </p:txBody>
      </p:sp>
      <p:sp>
        <p:nvSpPr>
          <p:cNvPr id="13345" name="Line 33">
            <a:extLst>
              <a:ext uri="{FF2B5EF4-FFF2-40B4-BE49-F238E27FC236}">
                <a16:creationId xmlns:a16="http://schemas.microsoft.com/office/drawing/2014/main" id="{9D89FFAA-2F7E-EBF5-1DF3-F8E9C1F8F3AF}"/>
              </a:ext>
            </a:extLst>
          </p:cNvPr>
          <p:cNvSpPr>
            <a:spLocks noChangeAspect="1" noChangeShapeType="1"/>
          </p:cNvSpPr>
          <p:nvPr/>
        </p:nvSpPr>
        <p:spPr bwMode="auto">
          <a:xfrm>
            <a:off x="4050507" y="2515791"/>
            <a:ext cx="93702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13346" name="Line 34">
            <a:extLst>
              <a:ext uri="{FF2B5EF4-FFF2-40B4-BE49-F238E27FC236}">
                <a16:creationId xmlns:a16="http://schemas.microsoft.com/office/drawing/2014/main" id="{815145E4-E30F-FE25-1DC3-EBF97F68A9D9}"/>
              </a:ext>
            </a:extLst>
          </p:cNvPr>
          <p:cNvSpPr>
            <a:spLocks noChangeAspect="1" noChangeShapeType="1"/>
          </p:cNvSpPr>
          <p:nvPr/>
        </p:nvSpPr>
        <p:spPr bwMode="auto">
          <a:xfrm flipH="1">
            <a:off x="4043363" y="2987279"/>
            <a:ext cx="952500"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13347" name="Rectangle 35">
            <a:extLst>
              <a:ext uri="{FF2B5EF4-FFF2-40B4-BE49-F238E27FC236}">
                <a16:creationId xmlns:a16="http://schemas.microsoft.com/office/drawing/2014/main" id="{80F60D5C-B8DD-E96A-2F0A-D02F6D50F42E}"/>
              </a:ext>
            </a:extLst>
          </p:cNvPr>
          <p:cNvSpPr>
            <a:spLocks noChangeAspect="1" noChangeArrowheads="1"/>
          </p:cNvSpPr>
          <p:nvPr/>
        </p:nvSpPr>
        <p:spPr bwMode="auto">
          <a:xfrm>
            <a:off x="4036219" y="2289573"/>
            <a:ext cx="962605"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1050">
                <a:solidFill>
                  <a:srgbClr val="000000"/>
                </a:solidFill>
                <a:latin typeface="Arial" panose="020B0604020202020204" pitchFamily="34" charset="0"/>
              </a:rPr>
              <a:t>Call packet(s)</a:t>
            </a:r>
          </a:p>
        </p:txBody>
      </p:sp>
      <p:sp>
        <p:nvSpPr>
          <p:cNvPr id="13348" name="Rectangle 36">
            <a:extLst>
              <a:ext uri="{FF2B5EF4-FFF2-40B4-BE49-F238E27FC236}">
                <a16:creationId xmlns:a16="http://schemas.microsoft.com/office/drawing/2014/main" id="{C7DA1E40-DD0A-3575-D88C-4CD55FD79A93}"/>
              </a:ext>
            </a:extLst>
          </p:cNvPr>
          <p:cNvSpPr>
            <a:spLocks noChangeAspect="1" noChangeArrowheads="1"/>
          </p:cNvSpPr>
          <p:nvPr/>
        </p:nvSpPr>
        <p:spPr bwMode="auto">
          <a:xfrm>
            <a:off x="3979069" y="2792017"/>
            <a:ext cx="1111683" cy="228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1050">
                <a:solidFill>
                  <a:srgbClr val="000000"/>
                </a:solidFill>
                <a:latin typeface="Arial" panose="020B0604020202020204" pitchFamily="34" charset="0"/>
              </a:rPr>
              <a:t>Result packet(s)</a:t>
            </a:r>
          </a:p>
        </p:txBody>
      </p:sp>
      <p:sp>
        <p:nvSpPr>
          <p:cNvPr id="13349" name="Rectangle 37">
            <a:extLst>
              <a:ext uri="{FF2B5EF4-FFF2-40B4-BE49-F238E27FC236}">
                <a16:creationId xmlns:a16="http://schemas.microsoft.com/office/drawing/2014/main" id="{D6BA5335-2AEA-15C7-85B8-7CD97F5B5C80}"/>
              </a:ext>
            </a:extLst>
          </p:cNvPr>
          <p:cNvSpPr>
            <a:spLocks noChangeAspect="1" noChangeArrowheads="1"/>
          </p:cNvSpPr>
          <p:nvPr/>
        </p:nvSpPr>
        <p:spPr bwMode="auto">
          <a:xfrm>
            <a:off x="2721769" y="2193131"/>
            <a:ext cx="609600" cy="1081088"/>
          </a:xfrm>
          <a:prstGeom prst="rect">
            <a:avLst/>
          </a:prstGeom>
          <a:solidFill>
            <a:srgbClr val="8901F3"/>
          </a:solidFill>
          <a:ln w="12700">
            <a:solidFill>
              <a:srgbClr val="000000"/>
            </a:solidFill>
            <a:miter lim="800000"/>
            <a:headEnd/>
            <a:tailEnd/>
          </a:ln>
        </p:spPr>
        <p:txBody>
          <a:bodyPr wrap="none" anchor="ct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endParaRPr lang="en-US" altLang="en-US" sz="1800"/>
          </a:p>
        </p:txBody>
      </p:sp>
      <p:sp>
        <p:nvSpPr>
          <p:cNvPr id="13350" name="Rectangle 38">
            <a:extLst>
              <a:ext uri="{FF2B5EF4-FFF2-40B4-BE49-F238E27FC236}">
                <a16:creationId xmlns:a16="http://schemas.microsoft.com/office/drawing/2014/main" id="{2B46B0B8-6DF2-F9F4-AB29-62B30133FF61}"/>
              </a:ext>
            </a:extLst>
          </p:cNvPr>
          <p:cNvSpPr>
            <a:spLocks noChangeAspect="1" noChangeArrowheads="1"/>
          </p:cNvSpPr>
          <p:nvPr/>
        </p:nvSpPr>
        <p:spPr bwMode="auto">
          <a:xfrm>
            <a:off x="1924050" y="2411016"/>
            <a:ext cx="528190" cy="20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37931725" indent="-37474525">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900">
                <a:solidFill>
                  <a:schemeClr val="bg1"/>
                </a:solidFill>
                <a:latin typeface="Arial" panose="020B0604020202020204" pitchFamily="34" charset="0"/>
              </a:rPr>
              <a:t>Call(…)</a:t>
            </a:r>
          </a:p>
        </p:txBody>
      </p:sp>
      <p:sp>
        <p:nvSpPr>
          <p:cNvPr id="13351" name="Line 39">
            <a:extLst>
              <a:ext uri="{FF2B5EF4-FFF2-40B4-BE49-F238E27FC236}">
                <a16:creationId xmlns:a16="http://schemas.microsoft.com/office/drawing/2014/main" id="{1B458D96-73A0-4149-8A8E-5D8D325069B7}"/>
              </a:ext>
            </a:extLst>
          </p:cNvPr>
          <p:cNvSpPr>
            <a:spLocks noChangeAspect="1" noChangeShapeType="1"/>
          </p:cNvSpPr>
          <p:nvPr/>
        </p:nvSpPr>
        <p:spPr bwMode="auto">
          <a:xfrm>
            <a:off x="2413397" y="2507456"/>
            <a:ext cx="289322"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13352" name="Rectangle 40">
            <a:extLst>
              <a:ext uri="{FF2B5EF4-FFF2-40B4-BE49-F238E27FC236}">
                <a16:creationId xmlns:a16="http://schemas.microsoft.com/office/drawing/2014/main" id="{C0955070-F4CA-C2DF-D5EF-39BC5596DBF5}"/>
              </a:ext>
            </a:extLst>
          </p:cNvPr>
          <p:cNvSpPr>
            <a:spLocks noChangeAspect="1" noChangeArrowheads="1"/>
          </p:cNvSpPr>
          <p:nvPr/>
        </p:nvSpPr>
        <p:spPr bwMode="auto">
          <a:xfrm>
            <a:off x="2708672" y="2334817"/>
            <a:ext cx="573074"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900">
                <a:solidFill>
                  <a:schemeClr val="bg1"/>
                </a:solidFill>
                <a:latin typeface="Arial" panose="020B0604020202020204" pitchFamily="34" charset="0"/>
              </a:rPr>
              <a:t>Marshall</a:t>
            </a:r>
          </a:p>
          <a:p>
            <a:pPr eaLnBrk="1" hangingPunct="1">
              <a:spcBef>
                <a:spcPct val="0"/>
              </a:spcBef>
              <a:buClrTx/>
              <a:buSzTx/>
              <a:buFontTx/>
              <a:buNone/>
            </a:pPr>
            <a:r>
              <a:rPr lang="en-US" altLang="en-US" sz="900">
                <a:solidFill>
                  <a:schemeClr val="bg1"/>
                </a:solidFill>
                <a:latin typeface="Arial" panose="020B0604020202020204" pitchFamily="34" charset="0"/>
              </a:rPr>
              <a:t>params</a:t>
            </a:r>
          </a:p>
        </p:txBody>
      </p:sp>
      <p:sp>
        <p:nvSpPr>
          <p:cNvPr id="13353" name="Rectangle 41">
            <a:extLst>
              <a:ext uri="{FF2B5EF4-FFF2-40B4-BE49-F238E27FC236}">
                <a16:creationId xmlns:a16="http://schemas.microsoft.com/office/drawing/2014/main" id="{7306E4A3-4DA0-F095-B2CC-A5D1B3DB482B}"/>
              </a:ext>
            </a:extLst>
          </p:cNvPr>
          <p:cNvSpPr>
            <a:spLocks noChangeAspect="1" noChangeArrowheads="1"/>
          </p:cNvSpPr>
          <p:nvPr/>
        </p:nvSpPr>
        <p:spPr bwMode="auto">
          <a:xfrm>
            <a:off x="2682479" y="2890838"/>
            <a:ext cx="720551"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spcBef>
                <a:spcPct val="0"/>
              </a:spcBef>
              <a:buClrTx/>
              <a:buSzTx/>
              <a:buFontTx/>
              <a:buNone/>
            </a:pPr>
            <a:r>
              <a:rPr lang="en-US" altLang="en-US" sz="900">
                <a:solidFill>
                  <a:schemeClr val="bg1"/>
                </a:solidFill>
                <a:latin typeface="Arial" panose="020B0604020202020204" pitchFamily="34" charset="0"/>
              </a:rPr>
              <a:t>Unmarshall</a:t>
            </a:r>
          </a:p>
          <a:p>
            <a:pPr eaLnBrk="1" hangingPunct="1">
              <a:spcBef>
                <a:spcPct val="0"/>
              </a:spcBef>
              <a:buClrTx/>
              <a:buSzTx/>
              <a:buFontTx/>
              <a:buNone/>
            </a:pPr>
            <a:r>
              <a:rPr lang="en-US" altLang="en-US" sz="900">
                <a:solidFill>
                  <a:schemeClr val="bg1"/>
                </a:solidFill>
                <a:latin typeface="Arial" panose="020B0604020202020204" pitchFamily="34" charset="0"/>
              </a:rPr>
              <a:t>results</a:t>
            </a:r>
          </a:p>
        </p:txBody>
      </p:sp>
      <p:sp>
        <p:nvSpPr>
          <p:cNvPr id="13354" name="Line 42">
            <a:extLst>
              <a:ext uri="{FF2B5EF4-FFF2-40B4-BE49-F238E27FC236}">
                <a16:creationId xmlns:a16="http://schemas.microsoft.com/office/drawing/2014/main" id="{FDE96B5B-1B7F-9D47-EF70-6717C891DECD}"/>
              </a:ext>
            </a:extLst>
          </p:cNvPr>
          <p:cNvSpPr>
            <a:spLocks noChangeAspect="1" noChangeShapeType="1"/>
          </p:cNvSpPr>
          <p:nvPr/>
        </p:nvSpPr>
        <p:spPr bwMode="auto">
          <a:xfrm flipH="1" flipV="1">
            <a:off x="2413397" y="2618185"/>
            <a:ext cx="289322" cy="411956"/>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sz="1050"/>
          </a:p>
        </p:txBody>
      </p:sp>
      <p:sp>
        <p:nvSpPr>
          <p:cNvPr id="13355" name="Rectangle 43">
            <a:extLst>
              <a:ext uri="{FF2B5EF4-FFF2-40B4-BE49-F238E27FC236}">
                <a16:creationId xmlns:a16="http://schemas.microsoft.com/office/drawing/2014/main" id="{51C378A8-3CFB-DC2B-9513-161DEEE41662}"/>
              </a:ext>
            </a:extLst>
          </p:cNvPr>
          <p:cNvSpPr>
            <a:spLocks noChangeAspect="1" noChangeArrowheads="1"/>
          </p:cNvSpPr>
          <p:nvPr/>
        </p:nvSpPr>
        <p:spPr bwMode="auto">
          <a:xfrm>
            <a:off x="2144317" y="2571750"/>
            <a:ext cx="169118" cy="322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lr>
                <a:schemeClr val="accent2"/>
              </a:buClr>
              <a:buSzPct val="75000"/>
              <a:buFont typeface="Monotype Sorts" charset="2"/>
              <a:buChar char="n"/>
              <a:defRPr sz="24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rgbClr val="FF0000"/>
              </a:buClr>
              <a:buSzPct val="75000"/>
              <a:buFont typeface="Monotype Sorts" charset="2"/>
              <a:buChar char="l"/>
              <a:defRPr sz="20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rgbClr val="FF0000"/>
              </a:buClr>
              <a:buSzPct val="80000"/>
              <a:buFont typeface="Monotype Sorts" charset="2"/>
              <a:buChar char="à"/>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MS PGothic" panose="020B0600070205080204" pitchFamily="34" charset="-128"/>
              </a:defRPr>
            </a:lvl9pPr>
          </a:lstStyle>
          <a:p>
            <a:pPr eaLnBrk="1" hangingPunct="1">
              <a:lnSpc>
                <a:spcPct val="60000"/>
              </a:lnSpc>
              <a:spcBef>
                <a:spcPct val="0"/>
              </a:spcBef>
              <a:buClrTx/>
              <a:buSzTx/>
              <a:buFontTx/>
              <a:buNone/>
            </a:pPr>
            <a:r>
              <a:rPr lang="en-US" altLang="en-US" sz="900">
                <a:solidFill>
                  <a:schemeClr val="bg1"/>
                </a:solidFill>
                <a:latin typeface="Arial" panose="020B0604020202020204" pitchFamily="34" charset="0"/>
              </a:rPr>
              <a:t>.</a:t>
            </a:r>
          </a:p>
          <a:p>
            <a:pPr eaLnBrk="1" hangingPunct="1">
              <a:lnSpc>
                <a:spcPct val="60000"/>
              </a:lnSpc>
              <a:spcBef>
                <a:spcPct val="0"/>
              </a:spcBef>
              <a:buClrTx/>
              <a:buSzTx/>
              <a:buFontTx/>
              <a:buNone/>
            </a:pPr>
            <a:r>
              <a:rPr lang="en-US" altLang="en-US" sz="900">
                <a:solidFill>
                  <a:schemeClr val="bg1"/>
                </a:solidFill>
                <a:latin typeface="Arial" panose="020B0604020202020204" pitchFamily="34" charset="0"/>
              </a:rPr>
              <a:t>.</a:t>
            </a:r>
          </a:p>
          <a:p>
            <a:pPr eaLnBrk="1" hangingPunct="1">
              <a:lnSpc>
                <a:spcPct val="60000"/>
              </a:lnSpc>
              <a:spcBef>
                <a:spcPct val="0"/>
              </a:spcBef>
              <a:buClrTx/>
              <a:buSzTx/>
              <a:buFontTx/>
              <a:buNone/>
            </a:pPr>
            <a:r>
              <a:rPr lang="en-US" altLang="en-US" sz="900">
                <a:solidFill>
                  <a:schemeClr val="bg1"/>
                </a:solidFill>
                <a:latin typeface="Arial" panose="020B0604020202020204" pitchFamily="34"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30"/>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Project 1</a:t>
            </a:r>
            <a:endParaRPr dirty="0"/>
          </a:p>
        </p:txBody>
      </p:sp>
      <p:sp>
        <p:nvSpPr>
          <p:cNvPr id="566" name="Google Shape;566;p30"/>
          <p:cNvSpPr txBox="1"/>
          <p:nvPr/>
        </p:nvSpPr>
        <p:spPr>
          <a:xfrm>
            <a:off x="4758450" y="1186600"/>
            <a:ext cx="4307400" cy="29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solidFill>
                  <a:schemeClr val="dk1"/>
                </a:solidFill>
                <a:latin typeface="Bree Serif"/>
                <a:ea typeface="Bree Serif"/>
                <a:cs typeface="Bree Serif"/>
                <a:sym typeface="Bree Serif"/>
              </a:rPr>
              <a:t>Goal</a:t>
            </a:r>
            <a:r>
              <a:rPr lang="en-GB" sz="2400">
                <a:latin typeface="Bree Serif"/>
                <a:ea typeface="Bree Serif"/>
                <a:cs typeface="Bree Serif"/>
                <a:sym typeface="Bree Serif"/>
              </a:rPr>
              <a:t>: Implement </a:t>
            </a:r>
            <a:r>
              <a:rPr lang="en-GB" sz="2400" b="1">
                <a:latin typeface="Bree Serif"/>
                <a:ea typeface="Bree Serif"/>
                <a:cs typeface="Bree Serif"/>
                <a:sym typeface="Bree Serif"/>
              </a:rPr>
              <a:t>WatDFS</a:t>
            </a:r>
            <a:r>
              <a:rPr lang="en-GB" sz="2400">
                <a:latin typeface="Bree Serif"/>
                <a:ea typeface="Bree Serif"/>
                <a:cs typeface="Bree Serif"/>
                <a:sym typeface="Bree Serif"/>
              </a:rPr>
              <a:t> - a distributed file system.</a:t>
            </a:r>
            <a:endParaRPr sz="2400">
              <a:latin typeface="Bree Serif"/>
              <a:ea typeface="Bree Serif"/>
              <a:cs typeface="Bree Serif"/>
              <a:sym typeface="Bree Serif"/>
            </a:endParaRPr>
          </a:p>
          <a:p>
            <a:pPr marL="0" lvl="0" indent="0" algn="l" rtl="0">
              <a:spcBef>
                <a:spcPts val="1000"/>
              </a:spcBef>
              <a:spcAft>
                <a:spcPts val="0"/>
              </a:spcAft>
              <a:buNone/>
            </a:pPr>
            <a:endParaRPr sz="2400">
              <a:latin typeface="Bree Serif"/>
              <a:ea typeface="Bree Serif"/>
              <a:cs typeface="Bree Serif"/>
              <a:sym typeface="Bree Serif"/>
            </a:endParaRPr>
          </a:p>
          <a:p>
            <a:pPr marL="0" marR="0" lvl="0" indent="0" algn="l" rtl="0">
              <a:lnSpc>
                <a:spcPct val="100000"/>
              </a:lnSpc>
              <a:spcBef>
                <a:spcPts val="1000"/>
              </a:spcBef>
              <a:spcAft>
                <a:spcPts val="0"/>
              </a:spcAft>
              <a:buNone/>
            </a:pPr>
            <a:r>
              <a:rPr lang="en-GB" sz="2400">
                <a:solidFill>
                  <a:schemeClr val="dk1"/>
                </a:solidFill>
                <a:latin typeface="Bree Serif"/>
                <a:ea typeface="Bree Serif"/>
                <a:cs typeface="Bree Serif"/>
                <a:sym typeface="Bree Serif"/>
              </a:rPr>
              <a:t>How</a:t>
            </a:r>
            <a:r>
              <a:rPr lang="en-GB" sz="2400">
                <a:latin typeface="Bree Serif"/>
                <a:ea typeface="Bree Serif"/>
                <a:cs typeface="Bree Serif"/>
                <a:sym typeface="Bree Serif"/>
              </a:rPr>
              <a:t>: Implement the WatDFS client and server modules.</a:t>
            </a:r>
            <a:endParaRPr sz="2400">
              <a:latin typeface="Bree Serif"/>
              <a:ea typeface="Bree Serif"/>
              <a:cs typeface="Bree Serif"/>
              <a:sym typeface="Bree Serif"/>
            </a:endParaRPr>
          </a:p>
          <a:p>
            <a:pPr marL="914400" lvl="0" indent="-381000" algn="l" rtl="0">
              <a:spcBef>
                <a:spcPts val="1000"/>
              </a:spcBef>
              <a:spcAft>
                <a:spcPts val="0"/>
              </a:spcAft>
              <a:buSzPts val="2400"/>
              <a:buFont typeface="Bree Serif"/>
              <a:buChar char="●"/>
            </a:pPr>
            <a:r>
              <a:rPr lang="en-GB" sz="2400">
                <a:latin typeface="Bree Serif"/>
                <a:ea typeface="Bree Serif"/>
                <a:cs typeface="Bree Serif"/>
                <a:sym typeface="Bree Serif"/>
              </a:rPr>
              <a:t>4 parts</a:t>
            </a:r>
            <a:endParaRPr sz="2400">
              <a:latin typeface="Bree Serif"/>
              <a:ea typeface="Bree Serif"/>
              <a:cs typeface="Bree Serif"/>
              <a:sym typeface="Bree Serif"/>
            </a:endParaRPr>
          </a:p>
          <a:p>
            <a:pPr marL="0" lvl="0" indent="0" algn="l" rtl="0">
              <a:spcBef>
                <a:spcPts val="1000"/>
              </a:spcBef>
              <a:spcAft>
                <a:spcPts val="1000"/>
              </a:spcAft>
              <a:buNone/>
            </a:pPr>
            <a:endParaRPr sz="2400">
              <a:latin typeface="Bree Serif"/>
              <a:ea typeface="Bree Serif"/>
              <a:cs typeface="Bree Serif"/>
              <a:sym typeface="Bree Serif"/>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cxnSp>
        <p:nvCxnSpPr>
          <p:cNvPr id="571" name="Google Shape;571;p31"/>
          <p:cNvCxnSpPr/>
          <p:nvPr/>
        </p:nvCxnSpPr>
        <p:spPr>
          <a:xfrm>
            <a:off x="3507070" y="2250000"/>
            <a:ext cx="2037000" cy="0"/>
          </a:xfrm>
          <a:prstGeom prst="straightConnector1">
            <a:avLst/>
          </a:prstGeom>
          <a:noFill/>
          <a:ln w="28575" cap="flat" cmpd="sng">
            <a:solidFill>
              <a:srgbClr val="6AA84F"/>
            </a:solidFill>
            <a:prstDash val="solid"/>
            <a:round/>
            <a:headEnd type="none" w="med" len="med"/>
            <a:tailEnd type="stealth" w="med" len="med"/>
          </a:ln>
        </p:spPr>
      </p:cxnSp>
      <p:cxnSp>
        <p:nvCxnSpPr>
          <p:cNvPr id="572" name="Google Shape;572;p31"/>
          <p:cNvCxnSpPr/>
          <p:nvPr/>
        </p:nvCxnSpPr>
        <p:spPr>
          <a:xfrm>
            <a:off x="1003650" y="2786075"/>
            <a:ext cx="0" cy="927300"/>
          </a:xfrm>
          <a:prstGeom prst="straightConnector1">
            <a:avLst/>
          </a:prstGeom>
          <a:noFill/>
          <a:ln w="28575" cap="flat" cmpd="sng">
            <a:solidFill>
              <a:srgbClr val="990000"/>
            </a:solidFill>
            <a:prstDash val="solid"/>
            <a:round/>
            <a:headEnd type="none" w="med" len="med"/>
            <a:tailEnd type="stealth" w="med" len="med"/>
          </a:ln>
        </p:spPr>
      </p:cxnSp>
      <p:cxnSp>
        <p:nvCxnSpPr>
          <p:cNvPr id="573" name="Google Shape;573;p31"/>
          <p:cNvCxnSpPr/>
          <p:nvPr/>
        </p:nvCxnSpPr>
        <p:spPr>
          <a:xfrm rot="10800000">
            <a:off x="2895925" y="2935475"/>
            <a:ext cx="0" cy="1031700"/>
          </a:xfrm>
          <a:prstGeom prst="straightConnector1">
            <a:avLst/>
          </a:prstGeom>
          <a:noFill/>
          <a:ln w="28575" cap="flat" cmpd="sng">
            <a:solidFill>
              <a:srgbClr val="990000"/>
            </a:solidFill>
            <a:prstDash val="solid"/>
            <a:round/>
            <a:headEnd type="none" w="med" len="med"/>
            <a:tailEnd type="stealth" w="med" len="med"/>
          </a:ln>
        </p:spPr>
      </p:cxnSp>
      <p:sp>
        <p:nvSpPr>
          <p:cNvPr id="574" name="Google Shape;574;p31"/>
          <p:cNvSpPr/>
          <p:nvPr/>
        </p:nvSpPr>
        <p:spPr>
          <a:xfrm>
            <a:off x="396500" y="1743575"/>
            <a:ext cx="33642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568850" y="1852400"/>
            <a:ext cx="1281600" cy="1083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Project 1</a:t>
            </a:r>
            <a:endParaRPr dirty="0"/>
          </a:p>
        </p:txBody>
      </p:sp>
      <p:pic>
        <p:nvPicPr>
          <p:cNvPr id="577" name="Google Shape;577;p31"/>
          <p:cNvPicPr preferRelativeResize="0"/>
          <p:nvPr/>
        </p:nvPicPr>
        <p:blipFill>
          <a:blip r:embed="rId3">
            <a:alphaModFix/>
          </a:blip>
          <a:stretch>
            <a:fillRect/>
          </a:stretch>
        </p:blipFill>
        <p:spPr>
          <a:xfrm>
            <a:off x="833950" y="2257650"/>
            <a:ext cx="262500" cy="262500"/>
          </a:xfrm>
          <a:prstGeom prst="rect">
            <a:avLst/>
          </a:prstGeom>
          <a:noFill/>
          <a:ln>
            <a:noFill/>
          </a:ln>
        </p:spPr>
      </p:pic>
      <p:pic>
        <p:nvPicPr>
          <p:cNvPr id="578" name="Google Shape;578;p31"/>
          <p:cNvPicPr preferRelativeResize="0"/>
          <p:nvPr/>
        </p:nvPicPr>
        <p:blipFill>
          <a:blip r:embed="rId4">
            <a:alphaModFix/>
          </a:blip>
          <a:stretch>
            <a:fillRect/>
          </a:stretch>
        </p:blipFill>
        <p:spPr>
          <a:xfrm>
            <a:off x="824775" y="2581237"/>
            <a:ext cx="262500" cy="262500"/>
          </a:xfrm>
          <a:prstGeom prst="rect">
            <a:avLst/>
          </a:prstGeom>
          <a:noFill/>
          <a:ln>
            <a:noFill/>
          </a:ln>
        </p:spPr>
      </p:pic>
      <p:pic>
        <p:nvPicPr>
          <p:cNvPr id="579" name="Google Shape;579;p31"/>
          <p:cNvPicPr preferRelativeResize="0"/>
          <p:nvPr/>
        </p:nvPicPr>
        <p:blipFill rotWithShape="1">
          <a:blip r:embed="rId5">
            <a:alphaModFix/>
          </a:blip>
          <a:srcRect l="11147" r="13226"/>
          <a:stretch/>
        </p:blipFill>
        <p:spPr>
          <a:xfrm>
            <a:off x="1313304" y="2173489"/>
            <a:ext cx="262500" cy="347089"/>
          </a:xfrm>
          <a:prstGeom prst="rect">
            <a:avLst/>
          </a:prstGeom>
          <a:noFill/>
          <a:ln>
            <a:noFill/>
          </a:ln>
        </p:spPr>
      </p:pic>
      <p:pic>
        <p:nvPicPr>
          <p:cNvPr id="580" name="Google Shape;580;p31"/>
          <p:cNvPicPr preferRelativeResize="0"/>
          <p:nvPr/>
        </p:nvPicPr>
        <p:blipFill>
          <a:blip r:embed="rId6">
            <a:alphaModFix/>
          </a:blip>
          <a:stretch>
            <a:fillRect/>
          </a:stretch>
        </p:blipFill>
        <p:spPr>
          <a:xfrm>
            <a:off x="1328113" y="2561400"/>
            <a:ext cx="262500" cy="262500"/>
          </a:xfrm>
          <a:prstGeom prst="rect">
            <a:avLst/>
          </a:prstGeom>
          <a:noFill/>
          <a:ln>
            <a:noFill/>
          </a:ln>
        </p:spPr>
      </p:pic>
      <p:sp>
        <p:nvSpPr>
          <p:cNvPr id="581" name="Google Shape;581;p31"/>
          <p:cNvSpPr txBox="1"/>
          <p:nvPr/>
        </p:nvSpPr>
        <p:spPr>
          <a:xfrm>
            <a:off x="529850" y="1884507"/>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582" name="Google Shape;582;p31"/>
          <p:cNvSpPr txBox="1"/>
          <p:nvPr/>
        </p:nvSpPr>
        <p:spPr>
          <a:xfrm>
            <a:off x="1313000" y="10946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Client</a:t>
            </a:r>
            <a:endParaRPr sz="4000" b="1">
              <a:solidFill>
                <a:schemeClr val="dk1"/>
              </a:solidFill>
              <a:latin typeface="Economica"/>
              <a:ea typeface="Economica"/>
              <a:cs typeface="Economica"/>
              <a:sym typeface="Economica"/>
            </a:endParaRPr>
          </a:p>
        </p:txBody>
      </p:sp>
      <p:sp>
        <p:nvSpPr>
          <p:cNvPr id="583" name="Google Shape;583;p31"/>
          <p:cNvSpPr/>
          <p:nvPr/>
        </p:nvSpPr>
        <p:spPr>
          <a:xfrm>
            <a:off x="2436250" y="3742056"/>
            <a:ext cx="1161000" cy="476100"/>
          </a:xfrm>
          <a:prstGeom prst="rect">
            <a:avLst/>
          </a:prstGeom>
          <a:solidFill>
            <a:srgbClr val="FF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500">
                <a:solidFill>
                  <a:srgbClr val="990000"/>
                </a:solidFill>
                <a:latin typeface="Economica"/>
                <a:ea typeface="Economica"/>
                <a:cs typeface="Economica"/>
                <a:sym typeface="Economica"/>
              </a:rPr>
              <a:t>FUSE Kernel Module</a:t>
            </a:r>
            <a:endParaRPr sz="1500">
              <a:solidFill>
                <a:srgbClr val="990000"/>
              </a:solidFill>
              <a:latin typeface="Economica"/>
              <a:ea typeface="Economica"/>
              <a:cs typeface="Economica"/>
              <a:sym typeface="Economica"/>
            </a:endParaRPr>
          </a:p>
        </p:txBody>
      </p:sp>
      <p:cxnSp>
        <p:nvCxnSpPr>
          <p:cNvPr id="584" name="Google Shape;584;p31"/>
          <p:cNvCxnSpPr>
            <a:endCxn id="585" idx="1"/>
          </p:cNvCxnSpPr>
          <p:nvPr/>
        </p:nvCxnSpPr>
        <p:spPr>
          <a:xfrm>
            <a:off x="1687638" y="4532556"/>
            <a:ext cx="743100" cy="0"/>
          </a:xfrm>
          <a:prstGeom prst="straightConnector1">
            <a:avLst/>
          </a:prstGeom>
          <a:noFill/>
          <a:ln w="28575" cap="flat" cmpd="sng">
            <a:solidFill>
              <a:srgbClr val="990000"/>
            </a:solidFill>
            <a:prstDash val="solid"/>
            <a:round/>
            <a:headEnd type="none" w="med" len="med"/>
            <a:tailEnd type="stealth" w="med" len="med"/>
          </a:ln>
        </p:spPr>
      </p:cxnSp>
      <p:sp>
        <p:nvSpPr>
          <p:cNvPr id="585" name="Google Shape;585;p31"/>
          <p:cNvSpPr/>
          <p:nvPr/>
        </p:nvSpPr>
        <p:spPr>
          <a:xfrm>
            <a:off x="2430738" y="4294506"/>
            <a:ext cx="1161000" cy="4761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800">
                <a:solidFill>
                  <a:srgbClr val="990000"/>
                </a:solidFill>
                <a:latin typeface="Economica"/>
                <a:ea typeface="Economica"/>
                <a:cs typeface="Economica"/>
                <a:sym typeface="Economica"/>
              </a:rPr>
              <a:t>ext4</a:t>
            </a:r>
            <a:endParaRPr sz="1800">
              <a:solidFill>
                <a:srgbClr val="990000"/>
              </a:solidFill>
              <a:latin typeface="Economica"/>
              <a:ea typeface="Economica"/>
              <a:cs typeface="Economica"/>
              <a:sym typeface="Economica"/>
            </a:endParaRPr>
          </a:p>
        </p:txBody>
      </p:sp>
      <p:cxnSp>
        <p:nvCxnSpPr>
          <p:cNvPr id="586" name="Google Shape;586;p31"/>
          <p:cNvCxnSpPr/>
          <p:nvPr/>
        </p:nvCxnSpPr>
        <p:spPr>
          <a:xfrm>
            <a:off x="1668475" y="3980100"/>
            <a:ext cx="771600" cy="0"/>
          </a:xfrm>
          <a:prstGeom prst="straightConnector1">
            <a:avLst/>
          </a:prstGeom>
          <a:noFill/>
          <a:ln w="28575" cap="flat" cmpd="sng">
            <a:solidFill>
              <a:srgbClr val="990000"/>
            </a:solidFill>
            <a:prstDash val="solid"/>
            <a:round/>
            <a:headEnd type="none" w="med" len="med"/>
            <a:tailEnd type="stealth" w="med" len="med"/>
          </a:ln>
        </p:spPr>
      </p:cxnSp>
      <p:sp>
        <p:nvSpPr>
          <p:cNvPr id="587" name="Google Shape;587;p31"/>
          <p:cNvSpPr txBox="1"/>
          <p:nvPr/>
        </p:nvSpPr>
        <p:spPr>
          <a:xfrm>
            <a:off x="2695350" y="317242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sp>
        <p:nvSpPr>
          <p:cNvPr id="588" name="Google Shape;588;p31"/>
          <p:cNvSpPr txBox="1"/>
          <p:nvPr/>
        </p:nvSpPr>
        <p:spPr>
          <a:xfrm>
            <a:off x="2752500" y="291677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cxnSp>
        <p:nvCxnSpPr>
          <p:cNvPr id="589" name="Google Shape;589;p31"/>
          <p:cNvCxnSpPr/>
          <p:nvPr/>
        </p:nvCxnSpPr>
        <p:spPr>
          <a:xfrm>
            <a:off x="163850" y="3217269"/>
            <a:ext cx="3829500" cy="0"/>
          </a:xfrm>
          <a:prstGeom prst="straightConnector1">
            <a:avLst/>
          </a:prstGeom>
          <a:noFill/>
          <a:ln w="28575" cap="flat" cmpd="sng">
            <a:solidFill>
              <a:schemeClr val="dk1"/>
            </a:solidFill>
            <a:prstDash val="dot"/>
            <a:round/>
            <a:headEnd type="none" w="med" len="med"/>
            <a:tailEnd type="none" w="med" len="med"/>
          </a:ln>
        </p:spPr>
      </p:cxnSp>
      <p:sp>
        <p:nvSpPr>
          <p:cNvPr id="590" name="Google Shape;590;p31"/>
          <p:cNvSpPr txBox="1"/>
          <p:nvPr/>
        </p:nvSpPr>
        <p:spPr>
          <a:xfrm>
            <a:off x="1850525" y="4218150"/>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591" name="Google Shape;591;p31"/>
          <p:cNvSpPr txBox="1"/>
          <p:nvPr/>
        </p:nvSpPr>
        <p:spPr>
          <a:xfrm>
            <a:off x="1658950" y="3632825"/>
            <a:ext cx="7395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/remote</a:t>
            </a:r>
            <a:endParaRPr sz="1000" b="1">
              <a:latin typeface="Source Code Pro"/>
              <a:ea typeface="Source Code Pro"/>
              <a:cs typeface="Source Code Pro"/>
              <a:sym typeface="Source Code Pro"/>
            </a:endParaRPr>
          </a:p>
        </p:txBody>
      </p:sp>
      <p:sp>
        <p:nvSpPr>
          <p:cNvPr id="592" name="Google Shape;592;p31"/>
          <p:cNvSpPr/>
          <p:nvPr/>
        </p:nvSpPr>
        <p:spPr>
          <a:xfrm>
            <a:off x="527935" y="3732536"/>
            <a:ext cx="1161000" cy="10338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Virtual File System</a:t>
            </a:r>
            <a:endParaRPr sz="2200">
              <a:solidFill>
                <a:srgbClr val="990000"/>
              </a:solidFill>
              <a:latin typeface="Economica"/>
              <a:ea typeface="Economica"/>
              <a:cs typeface="Economica"/>
              <a:sym typeface="Economica"/>
            </a:endParaRPr>
          </a:p>
        </p:txBody>
      </p:sp>
      <p:sp>
        <p:nvSpPr>
          <p:cNvPr id="593" name="Google Shape;593;p31"/>
          <p:cNvSpPr/>
          <p:nvPr/>
        </p:nvSpPr>
        <p:spPr>
          <a:xfrm>
            <a:off x="2181775" y="2613991"/>
            <a:ext cx="1428300" cy="3216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libfuse</a:t>
            </a:r>
            <a:endParaRPr sz="2000">
              <a:solidFill>
                <a:srgbClr val="990000"/>
              </a:solidFill>
              <a:latin typeface="Economica"/>
              <a:ea typeface="Economica"/>
              <a:cs typeface="Economica"/>
              <a:sym typeface="Economica"/>
            </a:endParaRPr>
          </a:p>
        </p:txBody>
      </p:sp>
      <p:sp>
        <p:nvSpPr>
          <p:cNvPr id="594" name="Google Shape;594;p31"/>
          <p:cNvSpPr/>
          <p:nvPr/>
        </p:nvSpPr>
        <p:spPr>
          <a:xfrm>
            <a:off x="5336300" y="1743500"/>
            <a:ext cx="3167100" cy="3176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7894300" y="4125051"/>
            <a:ext cx="467052" cy="5007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txBox="1"/>
          <p:nvPr/>
        </p:nvSpPr>
        <p:spPr>
          <a:xfrm>
            <a:off x="6154250" y="11003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Server</a:t>
            </a:r>
            <a:endParaRPr sz="4000" b="1">
              <a:solidFill>
                <a:schemeClr val="dk1"/>
              </a:solidFill>
              <a:latin typeface="Economica"/>
              <a:ea typeface="Economica"/>
              <a:cs typeface="Economica"/>
              <a:sym typeface="Economica"/>
            </a:endParaRPr>
          </a:p>
        </p:txBody>
      </p:sp>
      <p:sp>
        <p:nvSpPr>
          <p:cNvPr id="597" name="Google Shape;597;p31"/>
          <p:cNvSpPr/>
          <p:nvPr/>
        </p:nvSpPr>
        <p:spPr>
          <a:xfrm>
            <a:off x="5563775" y="3546300"/>
            <a:ext cx="27693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Virtual File System</a:t>
            </a:r>
            <a:endParaRPr sz="2000">
              <a:solidFill>
                <a:srgbClr val="990000"/>
              </a:solidFill>
              <a:latin typeface="Economica"/>
              <a:ea typeface="Economica"/>
              <a:cs typeface="Economica"/>
              <a:sym typeface="Economica"/>
            </a:endParaRPr>
          </a:p>
        </p:txBody>
      </p:sp>
      <p:sp>
        <p:nvSpPr>
          <p:cNvPr id="598" name="Google Shape;598;p31"/>
          <p:cNvSpPr/>
          <p:nvPr/>
        </p:nvSpPr>
        <p:spPr>
          <a:xfrm>
            <a:off x="6901050" y="4174250"/>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ext4</a:t>
            </a:r>
            <a:endParaRPr sz="2000">
              <a:solidFill>
                <a:srgbClr val="990000"/>
              </a:solidFill>
              <a:latin typeface="Economica"/>
              <a:ea typeface="Economica"/>
              <a:cs typeface="Economica"/>
              <a:sym typeface="Economica"/>
            </a:endParaRPr>
          </a:p>
        </p:txBody>
      </p:sp>
      <p:cxnSp>
        <p:nvCxnSpPr>
          <p:cNvPr id="599" name="Google Shape;599;p31"/>
          <p:cNvCxnSpPr>
            <a:stCxn id="598" idx="3"/>
            <a:endCxn id="595" idx="2"/>
          </p:cNvCxnSpPr>
          <p:nvPr/>
        </p:nvCxnSpPr>
        <p:spPr>
          <a:xfrm>
            <a:off x="7562850" y="4375100"/>
            <a:ext cx="331500" cy="600"/>
          </a:xfrm>
          <a:prstGeom prst="bentConnector3">
            <a:avLst>
              <a:gd name="adj1" fmla="val 49992"/>
            </a:avLst>
          </a:prstGeom>
          <a:noFill/>
          <a:ln w="19050" cap="flat" cmpd="sng">
            <a:solidFill>
              <a:srgbClr val="000000"/>
            </a:solidFill>
            <a:prstDash val="solid"/>
            <a:round/>
            <a:headEnd type="none" w="med" len="med"/>
            <a:tailEnd type="stealth" w="med" len="med"/>
          </a:ln>
        </p:spPr>
      </p:cxnSp>
      <p:pic>
        <p:nvPicPr>
          <p:cNvPr id="600" name="Google Shape;600;p31"/>
          <p:cNvPicPr preferRelativeResize="0"/>
          <p:nvPr/>
        </p:nvPicPr>
        <p:blipFill rotWithShape="1">
          <a:blip r:embed="rId7">
            <a:alphaModFix/>
          </a:blip>
          <a:srcRect l="11987" r="11172"/>
          <a:stretch/>
        </p:blipFill>
        <p:spPr>
          <a:xfrm>
            <a:off x="7992505" y="4142821"/>
            <a:ext cx="329586" cy="428919"/>
          </a:xfrm>
          <a:prstGeom prst="rect">
            <a:avLst/>
          </a:prstGeom>
          <a:noFill/>
          <a:ln>
            <a:noFill/>
          </a:ln>
        </p:spPr>
      </p:pic>
      <p:cxnSp>
        <p:nvCxnSpPr>
          <p:cNvPr id="601" name="Google Shape;601;p31"/>
          <p:cNvCxnSpPr/>
          <p:nvPr/>
        </p:nvCxnSpPr>
        <p:spPr>
          <a:xfrm rot="10800000">
            <a:off x="6911300" y="3967050"/>
            <a:ext cx="0" cy="197700"/>
          </a:xfrm>
          <a:prstGeom prst="straightConnector1">
            <a:avLst/>
          </a:prstGeom>
          <a:noFill/>
          <a:ln w="19050" cap="flat" cmpd="sng">
            <a:solidFill>
              <a:srgbClr val="000000"/>
            </a:solidFill>
            <a:prstDash val="solid"/>
            <a:round/>
            <a:headEnd type="stealth" w="med" len="med"/>
            <a:tailEnd type="none" w="med" len="med"/>
          </a:ln>
        </p:spPr>
      </p:cxnSp>
      <p:sp>
        <p:nvSpPr>
          <p:cNvPr id="602" name="Google Shape;602;p31"/>
          <p:cNvSpPr/>
          <p:nvPr/>
        </p:nvSpPr>
        <p:spPr>
          <a:xfrm>
            <a:off x="6239975" y="4174225"/>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ntfs</a:t>
            </a:r>
            <a:endParaRPr sz="2000">
              <a:solidFill>
                <a:srgbClr val="990000"/>
              </a:solidFill>
              <a:latin typeface="Economica"/>
              <a:ea typeface="Economica"/>
              <a:cs typeface="Economica"/>
              <a:sym typeface="Economica"/>
            </a:endParaRPr>
          </a:p>
        </p:txBody>
      </p:sp>
      <p:pic>
        <p:nvPicPr>
          <p:cNvPr id="603" name="Google Shape;603;p31"/>
          <p:cNvPicPr preferRelativeResize="0"/>
          <p:nvPr/>
        </p:nvPicPr>
        <p:blipFill>
          <a:blip r:embed="rId8">
            <a:alphaModFix/>
          </a:blip>
          <a:stretch>
            <a:fillRect/>
          </a:stretch>
        </p:blipFill>
        <p:spPr>
          <a:xfrm>
            <a:off x="5429250" y="4164715"/>
            <a:ext cx="500700" cy="420863"/>
          </a:xfrm>
          <a:prstGeom prst="rect">
            <a:avLst/>
          </a:prstGeom>
          <a:noFill/>
          <a:ln>
            <a:noFill/>
          </a:ln>
        </p:spPr>
      </p:pic>
      <p:cxnSp>
        <p:nvCxnSpPr>
          <p:cNvPr id="604" name="Google Shape;604;p31"/>
          <p:cNvCxnSpPr>
            <a:stCxn id="602" idx="1"/>
            <a:endCxn id="603" idx="3"/>
          </p:cNvCxnSpPr>
          <p:nvPr/>
        </p:nvCxnSpPr>
        <p:spPr>
          <a:xfrm rot="10800000">
            <a:off x="5930075" y="4375075"/>
            <a:ext cx="309900" cy="0"/>
          </a:xfrm>
          <a:prstGeom prst="straightConnector1">
            <a:avLst/>
          </a:prstGeom>
          <a:noFill/>
          <a:ln w="19050" cap="flat" cmpd="sng">
            <a:solidFill>
              <a:srgbClr val="000000"/>
            </a:solidFill>
            <a:prstDash val="solid"/>
            <a:round/>
            <a:headEnd type="none" w="med" len="med"/>
            <a:tailEnd type="stealth" w="med" len="med"/>
          </a:ln>
        </p:spPr>
      </p:cxnSp>
      <p:sp>
        <p:nvSpPr>
          <p:cNvPr id="605" name="Google Shape;605;p31"/>
          <p:cNvSpPr txBox="1"/>
          <p:nvPr/>
        </p:nvSpPr>
        <p:spPr>
          <a:xfrm>
            <a:off x="7101800" y="4559075"/>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606" name="Google Shape;606;p31"/>
          <p:cNvSpPr txBox="1"/>
          <p:nvPr/>
        </p:nvSpPr>
        <p:spPr>
          <a:xfrm>
            <a:off x="6211025" y="4563000"/>
            <a:ext cx="757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/media</a:t>
            </a:r>
            <a:endParaRPr sz="1000" b="1">
              <a:latin typeface="Source Code Pro"/>
              <a:ea typeface="Source Code Pro"/>
              <a:cs typeface="Source Code Pro"/>
              <a:sym typeface="Source Code Pro"/>
            </a:endParaRPr>
          </a:p>
        </p:txBody>
      </p:sp>
      <p:sp>
        <p:nvSpPr>
          <p:cNvPr id="607" name="Google Shape;607;p31"/>
          <p:cNvSpPr txBox="1"/>
          <p:nvPr/>
        </p:nvSpPr>
        <p:spPr>
          <a:xfrm>
            <a:off x="5248050" y="3065133"/>
            <a:ext cx="1360800" cy="32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cxnSp>
        <p:nvCxnSpPr>
          <p:cNvPr id="608" name="Google Shape;608;p31"/>
          <p:cNvCxnSpPr/>
          <p:nvPr/>
        </p:nvCxnSpPr>
        <p:spPr>
          <a:xfrm>
            <a:off x="5107325" y="3081406"/>
            <a:ext cx="3829500" cy="0"/>
          </a:xfrm>
          <a:prstGeom prst="straightConnector1">
            <a:avLst/>
          </a:prstGeom>
          <a:noFill/>
          <a:ln w="28575" cap="flat" cmpd="sng">
            <a:solidFill>
              <a:schemeClr val="dk1"/>
            </a:solidFill>
            <a:prstDash val="dot"/>
            <a:round/>
            <a:headEnd type="none" w="med" len="med"/>
            <a:tailEnd type="none" w="med" len="med"/>
          </a:ln>
        </p:spPr>
      </p:cxnSp>
      <p:sp>
        <p:nvSpPr>
          <p:cNvPr id="609" name="Google Shape;609;p31"/>
          <p:cNvSpPr txBox="1"/>
          <p:nvPr/>
        </p:nvSpPr>
        <p:spPr>
          <a:xfrm>
            <a:off x="5248050" y="2771382"/>
            <a:ext cx="1360800" cy="32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sp>
        <p:nvSpPr>
          <p:cNvPr id="610" name="Google Shape;610;p31"/>
          <p:cNvSpPr txBox="1"/>
          <p:nvPr/>
        </p:nvSpPr>
        <p:spPr>
          <a:xfrm>
            <a:off x="6438346" y="3158838"/>
            <a:ext cx="21051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getattr(‘/home/file.txt’)</a:t>
            </a:r>
            <a:endParaRPr sz="1000" b="1">
              <a:latin typeface="Source Code Pro"/>
              <a:ea typeface="Source Code Pro"/>
              <a:cs typeface="Source Code Pro"/>
              <a:sym typeface="Source Code Pro"/>
            </a:endParaRPr>
          </a:p>
        </p:txBody>
      </p:sp>
      <p:cxnSp>
        <p:nvCxnSpPr>
          <p:cNvPr id="611" name="Google Shape;611;p31"/>
          <p:cNvCxnSpPr/>
          <p:nvPr/>
        </p:nvCxnSpPr>
        <p:spPr>
          <a:xfrm>
            <a:off x="7728600" y="2691325"/>
            <a:ext cx="0" cy="837300"/>
          </a:xfrm>
          <a:prstGeom prst="straightConnector1">
            <a:avLst/>
          </a:prstGeom>
          <a:noFill/>
          <a:ln w="19050" cap="flat" cmpd="sng">
            <a:solidFill>
              <a:srgbClr val="000000"/>
            </a:solidFill>
            <a:prstDash val="solid"/>
            <a:round/>
            <a:headEnd type="none" w="med" len="med"/>
            <a:tailEnd type="stealth" w="med" len="med"/>
          </a:ln>
        </p:spPr>
      </p:cxnSp>
      <p:sp>
        <p:nvSpPr>
          <p:cNvPr id="612" name="Google Shape;612;p31"/>
          <p:cNvSpPr txBox="1"/>
          <p:nvPr/>
        </p:nvSpPr>
        <p:spPr>
          <a:xfrm>
            <a:off x="3811200" y="1693900"/>
            <a:ext cx="1485300" cy="10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100" b="1">
                <a:solidFill>
                  <a:schemeClr val="dk1"/>
                </a:solidFill>
                <a:latin typeface="Economica"/>
                <a:ea typeface="Economica"/>
                <a:cs typeface="Economica"/>
                <a:sym typeface="Economica"/>
              </a:rPr>
              <a:t>Remote Procedure Call</a:t>
            </a:r>
            <a:endParaRPr sz="2100" b="1">
              <a:solidFill>
                <a:schemeClr val="dk1"/>
              </a:solidFill>
              <a:latin typeface="Economica"/>
              <a:ea typeface="Economica"/>
              <a:cs typeface="Economica"/>
              <a:sym typeface="Economica"/>
            </a:endParaRPr>
          </a:p>
        </p:txBody>
      </p:sp>
      <p:sp>
        <p:nvSpPr>
          <p:cNvPr id="613" name="Google Shape;613;p31"/>
          <p:cNvSpPr/>
          <p:nvPr/>
        </p:nvSpPr>
        <p:spPr>
          <a:xfrm>
            <a:off x="3072625" y="1861441"/>
            <a:ext cx="541200" cy="757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RPC</a:t>
            </a:r>
            <a:endParaRPr sz="2000">
              <a:solidFill>
                <a:srgbClr val="990000"/>
              </a:solidFill>
              <a:latin typeface="Economica"/>
              <a:ea typeface="Economica"/>
              <a:cs typeface="Economica"/>
              <a:sym typeface="Economica"/>
            </a:endParaRPr>
          </a:p>
          <a:p>
            <a:pPr marL="0" lvl="0" indent="0" algn="ctr" rtl="0">
              <a:spcBef>
                <a:spcPts val="0"/>
              </a:spcBef>
              <a:spcAft>
                <a:spcPts val="0"/>
              </a:spcAft>
              <a:buNone/>
            </a:pPr>
            <a:r>
              <a:rPr lang="en-GB" sz="2000">
                <a:solidFill>
                  <a:srgbClr val="990000"/>
                </a:solidFill>
                <a:latin typeface="Economica"/>
                <a:ea typeface="Economica"/>
                <a:cs typeface="Economica"/>
                <a:sym typeface="Economica"/>
              </a:rPr>
              <a:t>calls</a:t>
            </a:r>
            <a:endParaRPr sz="2000">
              <a:solidFill>
                <a:srgbClr val="990000"/>
              </a:solidFill>
              <a:latin typeface="Economica"/>
              <a:ea typeface="Economica"/>
              <a:cs typeface="Economica"/>
              <a:sym typeface="Economica"/>
            </a:endParaRPr>
          </a:p>
        </p:txBody>
      </p:sp>
      <p:sp>
        <p:nvSpPr>
          <p:cNvPr id="614" name="Google Shape;614;p31"/>
          <p:cNvSpPr/>
          <p:nvPr/>
        </p:nvSpPr>
        <p:spPr>
          <a:xfrm>
            <a:off x="2181775" y="1861916"/>
            <a:ext cx="890700" cy="757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libfuse handler</a:t>
            </a:r>
            <a:endParaRPr sz="2200">
              <a:solidFill>
                <a:srgbClr val="990000"/>
              </a:solidFill>
              <a:latin typeface="Economica"/>
              <a:ea typeface="Economica"/>
              <a:cs typeface="Economica"/>
              <a:sym typeface="Economica"/>
            </a:endParaRPr>
          </a:p>
        </p:txBody>
      </p:sp>
      <p:sp>
        <p:nvSpPr>
          <p:cNvPr id="615" name="Google Shape;615;p31"/>
          <p:cNvSpPr/>
          <p:nvPr/>
        </p:nvSpPr>
        <p:spPr>
          <a:xfrm>
            <a:off x="5568725" y="1860825"/>
            <a:ext cx="2805900" cy="903000"/>
          </a:xfrm>
          <a:prstGeom prst="rect">
            <a:avLst/>
          </a:prstGeom>
          <a:noFill/>
          <a:ln w="19050" cap="flat" cmpd="sng">
            <a:solidFill>
              <a:srgbClr val="99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990000"/>
              </a:solidFill>
              <a:latin typeface="Economica"/>
              <a:ea typeface="Economica"/>
              <a:cs typeface="Economica"/>
              <a:sym typeface="Economica"/>
            </a:endParaRPr>
          </a:p>
        </p:txBody>
      </p:sp>
      <p:sp>
        <p:nvSpPr>
          <p:cNvPr id="616" name="Google Shape;616;p31"/>
          <p:cNvSpPr/>
          <p:nvPr/>
        </p:nvSpPr>
        <p:spPr>
          <a:xfrm>
            <a:off x="7166600" y="1941260"/>
            <a:ext cx="1105200" cy="733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990000"/>
                </a:solidFill>
                <a:latin typeface="Economica"/>
                <a:ea typeface="Economica"/>
                <a:cs typeface="Economica"/>
                <a:sym typeface="Economica"/>
              </a:rPr>
              <a:t>Request Handler</a:t>
            </a:r>
            <a:endParaRPr sz="2400">
              <a:solidFill>
                <a:srgbClr val="990000"/>
              </a:solidFill>
              <a:latin typeface="Economica"/>
              <a:ea typeface="Economica"/>
              <a:cs typeface="Economica"/>
              <a:sym typeface="Economica"/>
            </a:endParaRPr>
          </a:p>
        </p:txBody>
      </p:sp>
      <p:cxnSp>
        <p:nvCxnSpPr>
          <p:cNvPr id="617" name="Google Shape;617;p31"/>
          <p:cNvCxnSpPr/>
          <p:nvPr/>
        </p:nvCxnSpPr>
        <p:spPr>
          <a:xfrm rot="10800000" flipH="1">
            <a:off x="6785600" y="2231825"/>
            <a:ext cx="381000" cy="6300"/>
          </a:xfrm>
          <a:prstGeom prst="straightConnector1">
            <a:avLst/>
          </a:prstGeom>
          <a:noFill/>
          <a:ln w="28575" cap="flat" cmpd="sng">
            <a:solidFill>
              <a:srgbClr val="990000"/>
            </a:solidFill>
            <a:prstDash val="solid"/>
            <a:round/>
            <a:headEnd type="none" w="med" len="med"/>
            <a:tailEnd type="stealth" w="med" len="med"/>
          </a:ln>
        </p:spPr>
      </p:cxnSp>
      <p:sp>
        <p:nvSpPr>
          <p:cNvPr id="618" name="Google Shape;618;p31"/>
          <p:cNvSpPr/>
          <p:nvPr/>
        </p:nvSpPr>
        <p:spPr>
          <a:xfrm>
            <a:off x="1823956" y="2483488"/>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1</a:t>
            </a:r>
            <a:endParaRPr sz="3000"/>
          </a:p>
        </p:txBody>
      </p:sp>
      <p:sp>
        <p:nvSpPr>
          <p:cNvPr id="619" name="Google Shape;619;p31"/>
          <p:cNvSpPr/>
          <p:nvPr/>
        </p:nvSpPr>
        <p:spPr>
          <a:xfrm>
            <a:off x="3369394" y="1309213"/>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2</a:t>
            </a:r>
            <a:endParaRPr sz="3000"/>
          </a:p>
        </p:txBody>
      </p:sp>
      <p:sp>
        <p:nvSpPr>
          <p:cNvPr id="620" name="Google Shape;620;p31"/>
          <p:cNvSpPr/>
          <p:nvPr/>
        </p:nvSpPr>
        <p:spPr>
          <a:xfrm>
            <a:off x="8043206" y="2496713"/>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4</a:t>
            </a:r>
            <a:endParaRPr sz="3000"/>
          </a:p>
        </p:txBody>
      </p:sp>
      <p:sp>
        <p:nvSpPr>
          <p:cNvPr id="621" name="Google Shape;621;p31"/>
          <p:cNvSpPr/>
          <p:nvPr/>
        </p:nvSpPr>
        <p:spPr>
          <a:xfrm>
            <a:off x="5680400" y="1947575"/>
            <a:ext cx="1105200" cy="733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990000"/>
                </a:solidFill>
                <a:latin typeface="Economica"/>
                <a:ea typeface="Economica"/>
                <a:cs typeface="Economica"/>
                <a:sym typeface="Economica"/>
              </a:rPr>
              <a:t>RPC Listener</a:t>
            </a:r>
            <a:endParaRPr sz="2400">
              <a:solidFill>
                <a:srgbClr val="990000"/>
              </a:solidFill>
              <a:latin typeface="Economica"/>
              <a:ea typeface="Economica"/>
              <a:cs typeface="Economica"/>
              <a:sym typeface="Economica"/>
            </a:endParaRPr>
          </a:p>
        </p:txBody>
      </p:sp>
      <p:sp>
        <p:nvSpPr>
          <p:cNvPr id="622" name="Google Shape;622;p31"/>
          <p:cNvSpPr/>
          <p:nvPr/>
        </p:nvSpPr>
        <p:spPr>
          <a:xfrm>
            <a:off x="5267994" y="1317663"/>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3</a:t>
            </a:r>
            <a:endParaRPr sz="3000"/>
          </a:p>
        </p:txBody>
      </p:sp>
      <p:sp>
        <p:nvSpPr>
          <p:cNvPr id="623" name="Google Shape;623;p31"/>
          <p:cNvSpPr txBox="1"/>
          <p:nvPr/>
        </p:nvSpPr>
        <p:spPr>
          <a:xfrm>
            <a:off x="459725" y="3237900"/>
            <a:ext cx="23844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getattr(‘/remote/file.txt’)</a:t>
            </a:r>
            <a:endParaRPr sz="1000" b="1">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cxnSp>
        <p:nvCxnSpPr>
          <p:cNvPr id="628" name="Google Shape;628;p32"/>
          <p:cNvCxnSpPr/>
          <p:nvPr/>
        </p:nvCxnSpPr>
        <p:spPr>
          <a:xfrm>
            <a:off x="3507070" y="2250000"/>
            <a:ext cx="2037000" cy="0"/>
          </a:xfrm>
          <a:prstGeom prst="straightConnector1">
            <a:avLst/>
          </a:prstGeom>
          <a:noFill/>
          <a:ln w="28575" cap="flat" cmpd="sng">
            <a:solidFill>
              <a:srgbClr val="6AA84F"/>
            </a:solidFill>
            <a:prstDash val="solid"/>
            <a:round/>
            <a:headEnd type="none" w="med" len="med"/>
            <a:tailEnd type="stealth" w="med" len="med"/>
          </a:ln>
        </p:spPr>
      </p:cxnSp>
      <p:cxnSp>
        <p:nvCxnSpPr>
          <p:cNvPr id="629" name="Google Shape;629;p32"/>
          <p:cNvCxnSpPr/>
          <p:nvPr/>
        </p:nvCxnSpPr>
        <p:spPr>
          <a:xfrm>
            <a:off x="1003650" y="2786075"/>
            <a:ext cx="0" cy="927300"/>
          </a:xfrm>
          <a:prstGeom prst="straightConnector1">
            <a:avLst/>
          </a:prstGeom>
          <a:noFill/>
          <a:ln w="28575" cap="flat" cmpd="sng">
            <a:solidFill>
              <a:srgbClr val="990000"/>
            </a:solidFill>
            <a:prstDash val="solid"/>
            <a:round/>
            <a:headEnd type="none" w="med" len="med"/>
            <a:tailEnd type="stealth" w="med" len="med"/>
          </a:ln>
        </p:spPr>
      </p:cxnSp>
      <p:cxnSp>
        <p:nvCxnSpPr>
          <p:cNvPr id="630" name="Google Shape;630;p32"/>
          <p:cNvCxnSpPr/>
          <p:nvPr/>
        </p:nvCxnSpPr>
        <p:spPr>
          <a:xfrm rot="10800000">
            <a:off x="2895925" y="2935475"/>
            <a:ext cx="0" cy="1031700"/>
          </a:xfrm>
          <a:prstGeom prst="straightConnector1">
            <a:avLst/>
          </a:prstGeom>
          <a:noFill/>
          <a:ln w="28575" cap="flat" cmpd="sng">
            <a:solidFill>
              <a:srgbClr val="990000"/>
            </a:solidFill>
            <a:prstDash val="solid"/>
            <a:round/>
            <a:headEnd type="none" w="med" len="med"/>
            <a:tailEnd type="stealth" w="med" len="med"/>
          </a:ln>
        </p:spPr>
      </p:cxnSp>
      <p:sp>
        <p:nvSpPr>
          <p:cNvPr id="631" name="Google Shape;631;p32"/>
          <p:cNvSpPr/>
          <p:nvPr/>
        </p:nvSpPr>
        <p:spPr>
          <a:xfrm>
            <a:off x="396500" y="1743575"/>
            <a:ext cx="33642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568850" y="1852400"/>
            <a:ext cx="1281600" cy="1083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Project 1</a:t>
            </a:r>
            <a:endParaRPr dirty="0"/>
          </a:p>
        </p:txBody>
      </p:sp>
      <p:pic>
        <p:nvPicPr>
          <p:cNvPr id="634" name="Google Shape;634;p32"/>
          <p:cNvPicPr preferRelativeResize="0"/>
          <p:nvPr/>
        </p:nvPicPr>
        <p:blipFill>
          <a:blip r:embed="rId3">
            <a:alphaModFix/>
          </a:blip>
          <a:stretch>
            <a:fillRect/>
          </a:stretch>
        </p:blipFill>
        <p:spPr>
          <a:xfrm>
            <a:off x="833950" y="2257650"/>
            <a:ext cx="262500" cy="262500"/>
          </a:xfrm>
          <a:prstGeom prst="rect">
            <a:avLst/>
          </a:prstGeom>
          <a:noFill/>
          <a:ln>
            <a:noFill/>
          </a:ln>
        </p:spPr>
      </p:pic>
      <p:pic>
        <p:nvPicPr>
          <p:cNvPr id="635" name="Google Shape;635;p32"/>
          <p:cNvPicPr preferRelativeResize="0"/>
          <p:nvPr/>
        </p:nvPicPr>
        <p:blipFill>
          <a:blip r:embed="rId4">
            <a:alphaModFix/>
          </a:blip>
          <a:stretch>
            <a:fillRect/>
          </a:stretch>
        </p:blipFill>
        <p:spPr>
          <a:xfrm>
            <a:off x="824775" y="2581237"/>
            <a:ext cx="262500" cy="262500"/>
          </a:xfrm>
          <a:prstGeom prst="rect">
            <a:avLst/>
          </a:prstGeom>
          <a:noFill/>
          <a:ln>
            <a:noFill/>
          </a:ln>
        </p:spPr>
      </p:pic>
      <p:pic>
        <p:nvPicPr>
          <p:cNvPr id="636" name="Google Shape;636;p32"/>
          <p:cNvPicPr preferRelativeResize="0"/>
          <p:nvPr/>
        </p:nvPicPr>
        <p:blipFill rotWithShape="1">
          <a:blip r:embed="rId5">
            <a:alphaModFix/>
          </a:blip>
          <a:srcRect l="11147" r="13226"/>
          <a:stretch/>
        </p:blipFill>
        <p:spPr>
          <a:xfrm>
            <a:off x="1313304" y="2173489"/>
            <a:ext cx="262500" cy="347089"/>
          </a:xfrm>
          <a:prstGeom prst="rect">
            <a:avLst/>
          </a:prstGeom>
          <a:noFill/>
          <a:ln>
            <a:noFill/>
          </a:ln>
        </p:spPr>
      </p:pic>
      <p:pic>
        <p:nvPicPr>
          <p:cNvPr id="637" name="Google Shape;637;p32"/>
          <p:cNvPicPr preferRelativeResize="0"/>
          <p:nvPr/>
        </p:nvPicPr>
        <p:blipFill>
          <a:blip r:embed="rId6">
            <a:alphaModFix/>
          </a:blip>
          <a:stretch>
            <a:fillRect/>
          </a:stretch>
        </p:blipFill>
        <p:spPr>
          <a:xfrm>
            <a:off x="1328113" y="2561400"/>
            <a:ext cx="262500" cy="262500"/>
          </a:xfrm>
          <a:prstGeom prst="rect">
            <a:avLst/>
          </a:prstGeom>
          <a:noFill/>
          <a:ln>
            <a:noFill/>
          </a:ln>
        </p:spPr>
      </p:pic>
      <p:sp>
        <p:nvSpPr>
          <p:cNvPr id="638" name="Google Shape;638;p32"/>
          <p:cNvSpPr txBox="1"/>
          <p:nvPr/>
        </p:nvSpPr>
        <p:spPr>
          <a:xfrm>
            <a:off x="529850" y="1884507"/>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639" name="Google Shape;639;p32"/>
          <p:cNvSpPr txBox="1"/>
          <p:nvPr/>
        </p:nvSpPr>
        <p:spPr>
          <a:xfrm>
            <a:off x="1313000" y="10946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Client</a:t>
            </a:r>
            <a:endParaRPr sz="4000" b="1">
              <a:solidFill>
                <a:schemeClr val="dk1"/>
              </a:solidFill>
              <a:latin typeface="Economica"/>
              <a:ea typeface="Economica"/>
              <a:cs typeface="Economica"/>
              <a:sym typeface="Economica"/>
            </a:endParaRPr>
          </a:p>
        </p:txBody>
      </p:sp>
      <p:sp>
        <p:nvSpPr>
          <p:cNvPr id="640" name="Google Shape;640;p32"/>
          <p:cNvSpPr/>
          <p:nvPr/>
        </p:nvSpPr>
        <p:spPr>
          <a:xfrm>
            <a:off x="2436250" y="3742056"/>
            <a:ext cx="1161000" cy="4761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500">
                <a:solidFill>
                  <a:srgbClr val="990000"/>
                </a:solidFill>
                <a:latin typeface="Economica"/>
                <a:ea typeface="Economica"/>
                <a:cs typeface="Economica"/>
                <a:sym typeface="Economica"/>
              </a:rPr>
              <a:t>FUSE Kernel Module</a:t>
            </a:r>
            <a:endParaRPr sz="1500">
              <a:solidFill>
                <a:srgbClr val="990000"/>
              </a:solidFill>
              <a:latin typeface="Economica"/>
              <a:ea typeface="Economica"/>
              <a:cs typeface="Economica"/>
              <a:sym typeface="Economica"/>
            </a:endParaRPr>
          </a:p>
        </p:txBody>
      </p:sp>
      <p:cxnSp>
        <p:nvCxnSpPr>
          <p:cNvPr id="641" name="Google Shape;641;p32"/>
          <p:cNvCxnSpPr>
            <a:endCxn id="642" idx="1"/>
          </p:cNvCxnSpPr>
          <p:nvPr/>
        </p:nvCxnSpPr>
        <p:spPr>
          <a:xfrm>
            <a:off x="1687638" y="4532556"/>
            <a:ext cx="743100" cy="0"/>
          </a:xfrm>
          <a:prstGeom prst="straightConnector1">
            <a:avLst/>
          </a:prstGeom>
          <a:noFill/>
          <a:ln w="28575" cap="flat" cmpd="sng">
            <a:solidFill>
              <a:srgbClr val="990000"/>
            </a:solidFill>
            <a:prstDash val="solid"/>
            <a:round/>
            <a:headEnd type="none" w="med" len="med"/>
            <a:tailEnd type="stealth" w="med" len="med"/>
          </a:ln>
        </p:spPr>
      </p:cxnSp>
      <p:sp>
        <p:nvSpPr>
          <p:cNvPr id="642" name="Google Shape;642;p32"/>
          <p:cNvSpPr/>
          <p:nvPr/>
        </p:nvSpPr>
        <p:spPr>
          <a:xfrm>
            <a:off x="2430738" y="4294506"/>
            <a:ext cx="1161000" cy="4761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800">
                <a:solidFill>
                  <a:srgbClr val="990000"/>
                </a:solidFill>
                <a:latin typeface="Economica"/>
                <a:ea typeface="Economica"/>
                <a:cs typeface="Economica"/>
                <a:sym typeface="Economica"/>
              </a:rPr>
              <a:t>ext4</a:t>
            </a:r>
            <a:endParaRPr sz="1800">
              <a:solidFill>
                <a:srgbClr val="990000"/>
              </a:solidFill>
              <a:latin typeface="Economica"/>
              <a:ea typeface="Economica"/>
              <a:cs typeface="Economica"/>
              <a:sym typeface="Economica"/>
            </a:endParaRPr>
          </a:p>
        </p:txBody>
      </p:sp>
      <p:cxnSp>
        <p:nvCxnSpPr>
          <p:cNvPr id="643" name="Google Shape;643;p32"/>
          <p:cNvCxnSpPr/>
          <p:nvPr/>
        </p:nvCxnSpPr>
        <p:spPr>
          <a:xfrm>
            <a:off x="1668475" y="3980100"/>
            <a:ext cx="771600" cy="0"/>
          </a:xfrm>
          <a:prstGeom prst="straightConnector1">
            <a:avLst/>
          </a:prstGeom>
          <a:noFill/>
          <a:ln w="28575" cap="flat" cmpd="sng">
            <a:solidFill>
              <a:srgbClr val="990000"/>
            </a:solidFill>
            <a:prstDash val="solid"/>
            <a:round/>
            <a:headEnd type="none" w="med" len="med"/>
            <a:tailEnd type="stealth" w="med" len="med"/>
          </a:ln>
        </p:spPr>
      </p:cxnSp>
      <p:sp>
        <p:nvSpPr>
          <p:cNvPr id="644" name="Google Shape;644;p32"/>
          <p:cNvSpPr txBox="1"/>
          <p:nvPr/>
        </p:nvSpPr>
        <p:spPr>
          <a:xfrm>
            <a:off x="2695350" y="317242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sp>
        <p:nvSpPr>
          <p:cNvPr id="645" name="Google Shape;645;p32"/>
          <p:cNvSpPr txBox="1"/>
          <p:nvPr/>
        </p:nvSpPr>
        <p:spPr>
          <a:xfrm>
            <a:off x="2752500" y="291677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cxnSp>
        <p:nvCxnSpPr>
          <p:cNvPr id="646" name="Google Shape;646;p32"/>
          <p:cNvCxnSpPr/>
          <p:nvPr/>
        </p:nvCxnSpPr>
        <p:spPr>
          <a:xfrm>
            <a:off x="163850" y="3217269"/>
            <a:ext cx="3829500" cy="0"/>
          </a:xfrm>
          <a:prstGeom prst="straightConnector1">
            <a:avLst/>
          </a:prstGeom>
          <a:noFill/>
          <a:ln w="28575" cap="flat" cmpd="sng">
            <a:solidFill>
              <a:schemeClr val="dk1"/>
            </a:solidFill>
            <a:prstDash val="dot"/>
            <a:round/>
            <a:headEnd type="none" w="med" len="med"/>
            <a:tailEnd type="none" w="med" len="med"/>
          </a:ln>
        </p:spPr>
      </p:cxnSp>
      <p:sp>
        <p:nvSpPr>
          <p:cNvPr id="647" name="Google Shape;647;p32"/>
          <p:cNvSpPr txBox="1"/>
          <p:nvPr/>
        </p:nvSpPr>
        <p:spPr>
          <a:xfrm>
            <a:off x="1850525" y="4218150"/>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648" name="Google Shape;648;p32"/>
          <p:cNvSpPr txBox="1"/>
          <p:nvPr/>
        </p:nvSpPr>
        <p:spPr>
          <a:xfrm>
            <a:off x="1658950" y="3632825"/>
            <a:ext cx="7395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/remote</a:t>
            </a:r>
            <a:endParaRPr sz="1000" b="1">
              <a:latin typeface="Source Code Pro"/>
              <a:ea typeface="Source Code Pro"/>
              <a:cs typeface="Source Code Pro"/>
              <a:sym typeface="Source Code Pro"/>
            </a:endParaRPr>
          </a:p>
        </p:txBody>
      </p:sp>
      <p:sp>
        <p:nvSpPr>
          <p:cNvPr id="649" name="Google Shape;649;p32"/>
          <p:cNvSpPr/>
          <p:nvPr/>
        </p:nvSpPr>
        <p:spPr>
          <a:xfrm>
            <a:off x="527935" y="3732536"/>
            <a:ext cx="1161000" cy="10338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Virtual File System</a:t>
            </a:r>
            <a:endParaRPr sz="2200">
              <a:solidFill>
                <a:srgbClr val="990000"/>
              </a:solidFill>
              <a:latin typeface="Economica"/>
              <a:ea typeface="Economica"/>
              <a:cs typeface="Economica"/>
              <a:sym typeface="Economica"/>
            </a:endParaRPr>
          </a:p>
        </p:txBody>
      </p:sp>
      <p:sp>
        <p:nvSpPr>
          <p:cNvPr id="650" name="Google Shape;650;p32"/>
          <p:cNvSpPr/>
          <p:nvPr/>
        </p:nvSpPr>
        <p:spPr>
          <a:xfrm>
            <a:off x="2181775" y="2613991"/>
            <a:ext cx="1428300" cy="3216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libfuse</a:t>
            </a:r>
            <a:endParaRPr sz="2000">
              <a:solidFill>
                <a:srgbClr val="990000"/>
              </a:solidFill>
              <a:latin typeface="Economica"/>
              <a:ea typeface="Economica"/>
              <a:cs typeface="Economica"/>
              <a:sym typeface="Economica"/>
            </a:endParaRPr>
          </a:p>
        </p:txBody>
      </p:sp>
      <p:sp>
        <p:nvSpPr>
          <p:cNvPr id="651" name="Google Shape;651;p32"/>
          <p:cNvSpPr txBox="1"/>
          <p:nvPr/>
        </p:nvSpPr>
        <p:spPr>
          <a:xfrm>
            <a:off x="459725" y="3237900"/>
            <a:ext cx="23844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getattr(‘/remote/file.txt’)</a:t>
            </a:r>
            <a:endParaRPr sz="1000" b="1">
              <a:latin typeface="Source Code Pro"/>
              <a:ea typeface="Source Code Pro"/>
              <a:cs typeface="Source Code Pro"/>
              <a:sym typeface="Source Code Pro"/>
            </a:endParaRPr>
          </a:p>
        </p:txBody>
      </p:sp>
      <p:sp>
        <p:nvSpPr>
          <p:cNvPr id="652" name="Google Shape;652;p32"/>
          <p:cNvSpPr/>
          <p:nvPr/>
        </p:nvSpPr>
        <p:spPr>
          <a:xfrm>
            <a:off x="5336300" y="1743500"/>
            <a:ext cx="3167100" cy="3176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7894300" y="4125051"/>
            <a:ext cx="467052" cy="5007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txBox="1"/>
          <p:nvPr/>
        </p:nvSpPr>
        <p:spPr>
          <a:xfrm>
            <a:off x="6154250" y="11003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Server</a:t>
            </a:r>
            <a:endParaRPr sz="4000" b="1">
              <a:solidFill>
                <a:schemeClr val="dk1"/>
              </a:solidFill>
              <a:latin typeface="Economica"/>
              <a:ea typeface="Economica"/>
              <a:cs typeface="Economica"/>
              <a:sym typeface="Economica"/>
            </a:endParaRPr>
          </a:p>
        </p:txBody>
      </p:sp>
      <p:sp>
        <p:nvSpPr>
          <p:cNvPr id="655" name="Google Shape;655;p32"/>
          <p:cNvSpPr/>
          <p:nvPr/>
        </p:nvSpPr>
        <p:spPr>
          <a:xfrm>
            <a:off x="5563775" y="3546300"/>
            <a:ext cx="27693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Virtual File System</a:t>
            </a:r>
            <a:endParaRPr sz="2000">
              <a:solidFill>
                <a:srgbClr val="990000"/>
              </a:solidFill>
              <a:latin typeface="Economica"/>
              <a:ea typeface="Economica"/>
              <a:cs typeface="Economica"/>
              <a:sym typeface="Economica"/>
            </a:endParaRPr>
          </a:p>
        </p:txBody>
      </p:sp>
      <p:sp>
        <p:nvSpPr>
          <p:cNvPr id="656" name="Google Shape;656;p32"/>
          <p:cNvSpPr/>
          <p:nvPr/>
        </p:nvSpPr>
        <p:spPr>
          <a:xfrm>
            <a:off x="6901050" y="4174250"/>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ext4</a:t>
            </a:r>
            <a:endParaRPr sz="2000">
              <a:solidFill>
                <a:srgbClr val="990000"/>
              </a:solidFill>
              <a:latin typeface="Economica"/>
              <a:ea typeface="Economica"/>
              <a:cs typeface="Economica"/>
              <a:sym typeface="Economica"/>
            </a:endParaRPr>
          </a:p>
        </p:txBody>
      </p:sp>
      <p:cxnSp>
        <p:nvCxnSpPr>
          <p:cNvPr id="657" name="Google Shape;657;p32"/>
          <p:cNvCxnSpPr>
            <a:stCxn id="656" idx="3"/>
            <a:endCxn id="653" idx="2"/>
          </p:cNvCxnSpPr>
          <p:nvPr/>
        </p:nvCxnSpPr>
        <p:spPr>
          <a:xfrm>
            <a:off x="7562850" y="4375100"/>
            <a:ext cx="331500" cy="600"/>
          </a:xfrm>
          <a:prstGeom prst="bentConnector3">
            <a:avLst>
              <a:gd name="adj1" fmla="val 49992"/>
            </a:avLst>
          </a:prstGeom>
          <a:noFill/>
          <a:ln w="19050" cap="flat" cmpd="sng">
            <a:solidFill>
              <a:srgbClr val="000000"/>
            </a:solidFill>
            <a:prstDash val="solid"/>
            <a:round/>
            <a:headEnd type="none" w="med" len="med"/>
            <a:tailEnd type="stealth" w="med" len="med"/>
          </a:ln>
        </p:spPr>
      </p:cxnSp>
      <p:pic>
        <p:nvPicPr>
          <p:cNvPr id="658" name="Google Shape;658;p32"/>
          <p:cNvPicPr preferRelativeResize="0"/>
          <p:nvPr/>
        </p:nvPicPr>
        <p:blipFill rotWithShape="1">
          <a:blip r:embed="rId7">
            <a:alphaModFix/>
          </a:blip>
          <a:srcRect l="11987" r="11172"/>
          <a:stretch/>
        </p:blipFill>
        <p:spPr>
          <a:xfrm>
            <a:off x="7992505" y="4142821"/>
            <a:ext cx="329586" cy="428919"/>
          </a:xfrm>
          <a:prstGeom prst="rect">
            <a:avLst/>
          </a:prstGeom>
          <a:noFill/>
          <a:ln>
            <a:noFill/>
          </a:ln>
        </p:spPr>
      </p:pic>
      <p:cxnSp>
        <p:nvCxnSpPr>
          <p:cNvPr id="659" name="Google Shape;659;p32"/>
          <p:cNvCxnSpPr/>
          <p:nvPr/>
        </p:nvCxnSpPr>
        <p:spPr>
          <a:xfrm rot="10800000">
            <a:off x="6911300" y="3967050"/>
            <a:ext cx="0" cy="197700"/>
          </a:xfrm>
          <a:prstGeom prst="straightConnector1">
            <a:avLst/>
          </a:prstGeom>
          <a:noFill/>
          <a:ln w="19050" cap="flat" cmpd="sng">
            <a:solidFill>
              <a:srgbClr val="000000"/>
            </a:solidFill>
            <a:prstDash val="solid"/>
            <a:round/>
            <a:headEnd type="stealth" w="med" len="med"/>
            <a:tailEnd type="none" w="med" len="med"/>
          </a:ln>
        </p:spPr>
      </p:cxnSp>
      <p:sp>
        <p:nvSpPr>
          <p:cNvPr id="660" name="Google Shape;660;p32"/>
          <p:cNvSpPr/>
          <p:nvPr/>
        </p:nvSpPr>
        <p:spPr>
          <a:xfrm>
            <a:off x="6239975" y="4174225"/>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ntfs</a:t>
            </a:r>
            <a:endParaRPr sz="2000">
              <a:solidFill>
                <a:srgbClr val="990000"/>
              </a:solidFill>
              <a:latin typeface="Economica"/>
              <a:ea typeface="Economica"/>
              <a:cs typeface="Economica"/>
              <a:sym typeface="Economica"/>
            </a:endParaRPr>
          </a:p>
        </p:txBody>
      </p:sp>
      <p:pic>
        <p:nvPicPr>
          <p:cNvPr id="661" name="Google Shape;661;p32"/>
          <p:cNvPicPr preferRelativeResize="0"/>
          <p:nvPr/>
        </p:nvPicPr>
        <p:blipFill>
          <a:blip r:embed="rId8">
            <a:alphaModFix/>
          </a:blip>
          <a:stretch>
            <a:fillRect/>
          </a:stretch>
        </p:blipFill>
        <p:spPr>
          <a:xfrm>
            <a:off x="5429250" y="4164715"/>
            <a:ext cx="500700" cy="420863"/>
          </a:xfrm>
          <a:prstGeom prst="rect">
            <a:avLst/>
          </a:prstGeom>
          <a:noFill/>
          <a:ln>
            <a:noFill/>
          </a:ln>
        </p:spPr>
      </p:pic>
      <p:cxnSp>
        <p:nvCxnSpPr>
          <p:cNvPr id="662" name="Google Shape;662;p32"/>
          <p:cNvCxnSpPr>
            <a:stCxn id="660" idx="1"/>
            <a:endCxn id="661" idx="3"/>
          </p:cNvCxnSpPr>
          <p:nvPr/>
        </p:nvCxnSpPr>
        <p:spPr>
          <a:xfrm rot="10800000">
            <a:off x="5930075" y="4375075"/>
            <a:ext cx="309900" cy="0"/>
          </a:xfrm>
          <a:prstGeom prst="straightConnector1">
            <a:avLst/>
          </a:prstGeom>
          <a:noFill/>
          <a:ln w="19050" cap="flat" cmpd="sng">
            <a:solidFill>
              <a:srgbClr val="000000"/>
            </a:solidFill>
            <a:prstDash val="solid"/>
            <a:round/>
            <a:headEnd type="none" w="med" len="med"/>
            <a:tailEnd type="stealth" w="med" len="med"/>
          </a:ln>
        </p:spPr>
      </p:cxnSp>
      <p:sp>
        <p:nvSpPr>
          <p:cNvPr id="663" name="Google Shape;663;p32"/>
          <p:cNvSpPr txBox="1"/>
          <p:nvPr/>
        </p:nvSpPr>
        <p:spPr>
          <a:xfrm>
            <a:off x="7101800" y="4559075"/>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664" name="Google Shape;664;p32"/>
          <p:cNvSpPr txBox="1"/>
          <p:nvPr/>
        </p:nvSpPr>
        <p:spPr>
          <a:xfrm>
            <a:off x="6211025" y="4563000"/>
            <a:ext cx="757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/media</a:t>
            </a:r>
            <a:endParaRPr sz="1000" b="1">
              <a:latin typeface="Source Code Pro"/>
              <a:ea typeface="Source Code Pro"/>
              <a:cs typeface="Source Code Pro"/>
              <a:sym typeface="Source Code Pro"/>
            </a:endParaRPr>
          </a:p>
        </p:txBody>
      </p:sp>
      <p:sp>
        <p:nvSpPr>
          <p:cNvPr id="665" name="Google Shape;665;p32"/>
          <p:cNvSpPr txBox="1"/>
          <p:nvPr/>
        </p:nvSpPr>
        <p:spPr>
          <a:xfrm>
            <a:off x="5248050" y="3065133"/>
            <a:ext cx="1360800" cy="32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cxnSp>
        <p:nvCxnSpPr>
          <p:cNvPr id="666" name="Google Shape;666;p32"/>
          <p:cNvCxnSpPr/>
          <p:nvPr/>
        </p:nvCxnSpPr>
        <p:spPr>
          <a:xfrm>
            <a:off x="5107325" y="3081406"/>
            <a:ext cx="3829500" cy="0"/>
          </a:xfrm>
          <a:prstGeom prst="straightConnector1">
            <a:avLst/>
          </a:prstGeom>
          <a:noFill/>
          <a:ln w="28575" cap="flat" cmpd="sng">
            <a:solidFill>
              <a:schemeClr val="dk1"/>
            </a:solidFill>
            <a:prstDash val="dot"/>
            <a:round/>
            <a:headEnd type="none" w="med" len="med"/>
            <a:tailEnd type="none" w="med" len="med"/>
          </a:ln>
        </p:spPr>
      </p:cxnSp>
      <p:sp>
        <p:nvSpPr>
          <p:cNvPr id="667" name="Google Shape;667;p32"/>
          <p:cNvSpPr txBox="1"/>
          <p:nvPr/>
        </p:nvSpPr>
        <p:spPr>
          <a:xfrm>
            <a:off x="5248050" y="2771382"/>
            <a:ext cx="1360800" cy="32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sp>
        <p:nvSpPr>
          <p:cNvPr id="668" name="Google Shape;668;p32"/>
          <p:cNvSpPr txBox="1"/>
          <p:nvPr/>
        </p:nvSpPr>
        <p:spPr>
          <a:xfrm>
            <a:off x="6716600" y="3150925"/>
            <a:ext cx="21051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open(‘/home/file.txt’)</a:t>
            </a:r>
            <a:endParaRPr sz="1000" b="1">
              <a:latin typeface="Source Code Pro"/>
              <a:ea typeface="Source Code Pro"/>
              <a:cs typeface="Source Code Pro"/>
              <a:sym typeface="Source Code Pro"/>
            </a:endParaRPr>
          </a:p>
        </p:txBody>
      </p:sp>
      <p:cxnSp>
        <p:nvCxnSpPr>
          <p:cNvPr id="669" name="Google Shape;669;p32"/>
          <p:cNvCxnSpPr/>
          <p:nvPr/>
        </p:nvCxnSpPr>
        <p:spPr>
          <a:xfrm>
            <a:off x="7728600" y="2691325"/>
            <a:ext cx="0" cy="837300"/>
          </a:xfrm>
          <a:prstGeom prst="straightConnector1">
            <a:avLst/>
          </a:prstGeom>
          <a:noFill/>
          <a:ln w="19050" cap="flat" cmpd="sng">
            <a:solidFill>
              <a:srgbClr val="000000"/>
            </a:solidFill>
            <a:prstDash val="solid"/>
            <a:round/>
            <a:headEnd type="none" w="med" len="med"/>
            <a:tailEnd type="stealth" w="med" len="med"/>
          </a:ln>
        </p:spPr>
      </p:cxnSp>
      <p:sp>
        <p:nvSpPr>
          <p:cNvPr id="670" name="Google Shape;670;p32"/>
          <p:cNvSpPr txBox="1"/>
          <p:nvPr/>
        </p:nvSpPr>
        <p:spPr>
          <a:xfrm>
            <a:off x="3811200" y="1693900"/>
            <a:ext cx="1485300" cy="10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100" b="1">
                <a:solidFill>
                  <a:schemeClr val="dk1"/>
                </a:solidFill>
                <a:latin typeface="Economica"/>
                <a:ea typeface="Economica"/>
                <a:cs typeface="Economica"/>
                <a:sym typeface="Economica"/>
              </a:rPr>
              <a:t>Remote Procedure Call</a:t>
            </a:r>
            <a:endParaRPr sz="2100" b="1">
              <a:solidFill>
                <a:schemeClr val="dk1"/>
              </a:solidFill>
              <a:latin typeface="Economica"/>
              <a:ea typeface="Economica"/>
              <a:cs typeface="Economica"/>
              <a:sym typeface="Economica"/>
            </a:endParaRPr>
          </a:p>
        </p:txBody>
      </p:sp>
      <p:sp>
        <p:nvSpPr>
          <p:cNvPr id="671" name="Google Shape;671;p32"/>
          <p:cNvSpPr/>
          <p:nvPr/>
        </p:nvSpPr>
        <p:spPr>
          <a:xfrm>
            <a:off x="3072625" y="1861441"/>
            <a:ext cx="541200" cy="757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RPC</a:t>
            </a:r>
            <a:endParaRPr sz="2000">
              <a:solidFill>
                <a:srgbClr val="990000"/>
              </a:solidFill>
              <a:latin typeface="Economica"/>
              <a:ea typeface="Economica"/>
              <a:cs typeface="Economica"/>
              <a:sym typeface="Economica"/>
            </a:endParaRPr>
          </a:p>
          <a:p>
            <a:pPr marL="0" lvl="0" indent="0" algn="ctr" rtl="0">
              <a:spcBef>
                <a:spcPts val="0"/>
              </a:spcBef>
              <a:spcAft>
                <a:spcPts val="0"/>
              </a:spcAft>
              <a:buNone/>
            </a:pPr>
            <a:r>
              <a:rPr lang="en-GB" sz="2000">
                <a:solidFill>
                  <a:srgbClr val="990000"/>
                </a:solidFill>
                <a:latin typeface="Economica"/>
                <a:ea typeface="Economica"/>
                <a:cs typeface="Economica"/>
                <a:sym typeface="Economica"/>
              </a:rPr>
              <a:t>calls</a:t>
            </a:r>
            <a:endParaRPr sz="2000">
              <a:solidFill>
                <a:srgbClr val="990000"/>
              </a:solidFill>
              <a:latin typeface="Economica"/>
              <a:ea typeface="Economica"/>
              <a:cs typeface="Economica"/>
              <a:sym typeface="Economica"/>
            </a:endParaRPr>
          </a:p>
        </p:txBody>
      </p:sp>
      <p:sp>
        <p:nvSpPr>
          <p:cNvPr id="672" name="Google Shape;672;p32"/>
          <p:cNvSpPr/>
          <p:nvPr/>
        </p:nvSpPr>
        <p:spPr>
          <a:xfrm>
            <a:off x="2181775" y="1861916"/>
            <a:ext cx="890700" cy="757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libfuse handler</a:t>
            </a:r>
            <a:endParaRPr sz="2200">
              <a:solidFill>
                <a:srgbClr val="990000"/>
              </a:solidFill>
              <a:latin typeface="Economica"/>
              <a:ea typeface="Economica"/>
              <a:cs typeface="Economica"/>
              <a:sym typeface="Economica"/>
            </a:endParaRPr>
          </a:p>
        </p:txBody>
      </p:sp>
      <p:sp>
        <p:nvSpPr>
          <p:cNvPr id="673" name="Google Shape;673;p32"/>
          <p:cNvSpPr/>
          <p:nvPr/>
        </p:nvSpPr>
        <p:spPr>
          <a:xfrm>
            <a:off x="5568725" y="1860825"/>
            <a:ext cx="2805900" cy="903000"/>
          </a:xfrm>
          <a:prstGeom prst="rect">
            <a:avLst/>
          </a:prstGeom>
          <a:noFill/>
          <a:ln w="19050" cap="flat" cmpd="sng">
            <a:solidFill>
              <a:srgbClr val="99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990000"/>
              </a:solidFill>
              <a:latin typeface="Economica"/>
              <a:ea typeface="Economica"/>
              <a:cs typeface="Economica"/>
              <a:sym typeface="Economica"/>
            </a:endParaRPr>
          </a:p>
        </p:txBody>
      </p:sp>
      <p:sp>
        <p:nvSpPr>
          <p:cNvPr id="674" name="Google Shape;674;p32"/>
          <p:cNvSpPr/>
          <p:nvPr/>
        </p:nvSpPr>
        <p:spPr>
          <a:xfrm>
            <a:off x="7166600" y="1941260"/>
            <a:ext cx="1105200" cy="733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990000"/>
                </a:solidFill>
                <a:latin typeface="Economica"/>
                <a:ea typeface="Economica"/>
                <a:cs typeface="Economica"/>
                <a:sym typeface="Economica"/>
              </a:rPr>
              <a:t>Request Handler</a:t>
            </a:r>
            <a:endParaRPr sz="2400">
              <a:solidFill>
                <a:srgbClr val="990000"/>
              </a:solidFill>
              <a:latin typeface="Economica"/>
              <a:ea typeface="Economica"/>
              <a:cs typeface="Economica"/>
              <a:sym typeface="Economica"/>
            </a:endParaRPr>
          </a:p>
        </p:txBody>
      </p:sp>
      <p:cxnSp>
        <p:nvCxnSpPr>
          <p:cNvPr id="675" name="Google Shape;675;p32"/>
          <p:cNvCxnSpPr/>
          <p:nvPr/>
        </p:nvCxnSpPr>
        <p:spPr>
          <a:xfrm rot="10800000" flipH="1">
            <a:off x="6785600" y="2231825"/>
            <a:ext cx="381000" cy="6300"/>
          </a:xfrm>
          <a:prstGeom prst="straightConnector1">
            <a:avLst/>
          </a:prstGeom>
          <a:noFill/>
          <a:ln w="28575" cap="flat" cmpd="sng">
            <a:solidFill>
              <a:srgbClr val="990000"/>
            </a:solidFill>
            <a:prstDash val="solid"/>
            <a:round/>
            <a:headEnd type="none" w="med" len="med"/>
            <a:tailEnd type="stealth" w="med" len="med"/>
          </a:ln>
        </p:spPr>
      </p:cxnSp>
      <p:sp>
        <p:nvSpPr>
          <p:cNvPr id="676" name="Google Shape;676;p32"/>
          <p:cNvSpPr/>
          <p:nvPr/>
        </p:nvSpPr>
        <p:spPr>
          <a:xfrm>
            <a:off x="3369394" y="1309213"/>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2</a:t>
            </a:r>
            <a:endParaRPr sz="3000"/>
          </a:p>
        </p:txBody>
      </p:sp>
      <p:sp>
        <p:nvSpPr>
          <p:cNvPr id="677" name="Google Shape;677;p32"/>
          <p:cNvSpPr/>
          <p:nvPr/>
        </p:nvSpPr>
        <p:spPr>
          <a:xfrm>
            <a:off x="8043206" y="2496713"/>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4</a:t>
            </a:r>
            <a:endParaRPr sz="3000"/>
          </a:p>
        </p:txBody>
      </p:sp>
      <p:sp>
        <p:nvSpPr>
          <p:cNvPr id="678" name="Google Shape;678;p32"/>
          <p:cNvSpPr/>
          <p:nvPr/>
        </p:nvSpPr>
        <p:spPr>
          <a:xfrm>
            <a:off x="5680400" y="1947575"/>
            <a:ext cx="1105200" cy="733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990000"/>
                </a:solidFill>
                <a:latin typeface="Economica"/>
                <a:ea typeface="Economica"/>
                <a:cs typeface="Economica"/>
                <a:sym typeface="Economica"/>
              </a:rPr>
              <a:t>RPC Listener</a:t>
            </a:r>
            <a:endParaRPr sz="2400">
              <a:solidFill>
                <a:srgbClr val="990000"/>
              </a:solidFill>
              <a:latin typeface="Economica"/>
              <a:ea typeface="Economica"/>
              <a:cs typeface="Economica"/>
              <a:sym typeface="Economica"/>
            </a:endParaRPr>
          </a:p>
        </p:txBody>
      </p:sp>
      <p:sp>
        <p:nvSpPr>
          <p:cNvPr id="679" name="Google Shape;679;p32"/>
          <p:cNvSpPr/>
          <p:nvPr/>
        </p:nvSpPr>
        <p:spPr>
          <a:xfrm>
            <a:off x="5267994" y="1317663"/>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3</a:t>
            </a:r>
            <a:endParaRPr sz="3000"/>
          </a:p>
        </p:txBody>
      </p:sp>
      <p:pic>
        <p:nvPicPr>
          <p:cNvPr id="680" name="Google Shape;680;p32"/>
          <p:cNvPicPr preferRelativeResize="0"/>
          <p:nvPr/>
        </p:nvPicPr>
        <p:blipFill rotWithShape="1">
          <a:blip r:embed="rId9">
            <a:alphaModFix/>
          </a:blip>
          <a:srcRect/>
          <a:stretch/>
        </p:blipFill>
        <p:spPr>
          <a:xfrm>
            <a:off x="3121400" y="1174825"/>
            <a:ext cx="5921760" cy="2723550"/>
          </a:xfrm>
          <a:prstGeom prst="rect">
            <a:avLst/>
          </a:prstGeom>
          <a:noFill/>
          <a:ln w="28575" cap="flat" cmpd="sng">
            <a:solidFill>
              <a:srgbClr val="000000"/>
            </a:solidFill>
            <a:prstDash val="solid"/>
            <a:round/>
            <a:headEnd type="none" w="sm" len="sm"/>
            <a:tailEnd type="none" w="sm" len="sm"/>
          </a:ln>
        </p:spPr>
      </p:pic>
      <p:sp>
        <p:nvSpPr>
          <p:cNvPr id="681" name="Google Shape;681;p32"/>
          <p:cNvSpPr/>
          <p:nvPr/>
        </p:nvSpPr>
        <p:spPr>
          <a:xfrm>
            <a:off x="1823956" y="2483488"/>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1</a:t>
            </a: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33"/>
          <p:cNvSpPr txBox="1"/>
          <p:nvPr/>
        </p:nvSpPr>
        <p:spPr>
          <a:xfrm>
            <a:off x="459725" y="3237900"/>
            <a:ext cx="23844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getattr(‘/remote/file.txt’)</a:t>
            </a:r>
            <a:endParaRPr sz="1000" b="1">
              <a:latin typeface="Source Code Pro"/>
              <a:ea typeface="Source Code Pro"/>
              <a:cs typeface="Source Code Pro"/>
              <a:sym typeface="Source Code Pro"/>
            </a:endParaRPr>
          </a:p>
        </p:txBody>
      </p:sp>
      <p:cxnSp>
        <p:nvCxnSpPr>
          <p:cNvPr id="687" name="Google Shape;687;p33"/>
          <p:cNvCxnSpPr/>
          <p:nvPr/>
        </p:nvCxnSpPr>
        <p:spPr>
          <a:xfrm>
            <a:off x="3507070" y="2250000"/>
            <a:ext cx="2037000" cy="0"/>
          </a:xfrm>
          <a:prstGeom prst="straightConnector1">
            <a:avLst/>
          </a:prstGeom>
          <a:noFill/>
          <a:ln w="28575" cap="flat" cmpd="sng">
            <a:solidFill>
              <a:srgbClr val="6AA84F"/>
            </a:solidFill>
            <a:prstDash val="solid"/>
            <a:round/>
            <a:headEnd type="none" w="med" len="med"/>
            <a:tailEnd type="stealth" w="med" len="med"/>
          </a:ln>
        </p:spPr>
      </p:cxnSp>
      <p:cxnSp>
        <p:nvCxnSpPr>
          <p:cNvPr id="688" name="Google Shape;688;p33"/>
          <p:cNvCxnSpPr/>
          <p:nvPr/>
        </p:nvCxnSpPr>
        <p:spPr>
          <a:xfrm>
            <a:off x="1003650" y="2786075"/>
            <a:ext cx="0" cy="927300"/>
          </a:xfrm>
          <a:prstGeom prst="straightConnector1">
            <a:avLst/>
          </a:prstGeom>
          <a:noFill/>
          <a:ln w="28575" cap="flat" cmpd="sng">
            <a:solidFill>
              <a:srgbClr val="990000"/>
            </a:solidFill>
            <a:prstDash val="solid"/>
            <a:round/>
            <a:headEnd type="none" w="med" len="med"/>
            <a:tailEnd type="stealth" w="med" len="med"/>
          </a:ln>
        </p:spPr>
      </p:cxnSp>
      <p:cxnSp>
        <p:nvCxnSpPr>
          <p:cNvPr id="689" name="Google Shape;689;p33"/>
          <p:cNvCxnSpPr/>
          <p:nvPr/>
        </p:nvCxnSpPr>
        <p:spPr>
          <a:xfrm rot="10800000">
            <a:off x="2895925" y="2935475"/>
            <a:ext cx="0" cy="1031700"/>
          </a:xfrm>
          <a:prstGeom prst="straightConnector1">
            <a:avLst/>
          </a:prstGeom>
          <a:noFill/>
          <a:ln w="28575" cap="flat" cmpd="sng">
            <a:solidFill>
              <a:srgbClr val="990000"/>
            </a:solidFill>
            <a:prstDash val="solid"/>
            <a:round/>
            <a:headEnd type="none" w="med" len="med"/>
            <a:tailEnd type="stealth" w="med" len="med"/>
          </a:ln>
        </p:spPr>
      </p:cxnSp>
      <p:sp>
        <p:nvSpPr>
          <p:cNvPr id="690" name="Google Shape;690;p33"/>
          <p:cNvSpPr/>
          <p:nvPr/>
        </p:nvSpPr>
        <p:spPr>
          <a:xfrm>
            <a:off x="396500" y="1743575"/>
            <a:ext cx="33642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568850" y="1852400"/>
            <a:ext cx="1281600" cy="1083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Project 1</a:t>
            </a:r>
            <a:endParaRPr dirty="0"/>
          </a:p>
        </p:txBody>
      </p:sp>
      <p:pic>
        <p:nvPicPr>
          <p:cNvPr id="693" name="Google Shape;693;p33"/>
          <p:cNvPicPr preferRelativeResize="0"/>
          <p:nvPr/>
        </p:nvPicPr>
        <p:blipFill>
          <a:blip r:embed="rId3">
            <a:alphaModFix/>
          </a:blip>
          <a:stretch>
            <a:fillRect/>
          </a:stretch>
        </p:blipFill>
        <p:spPr>
          <a:xfrm>
            <a:off x="833950" y="2257650"/>
            <a:ext cx="262500" cy="262500"/>
          </a:xfrm>
          <a:prstGeom prst="rect">
            <a:avLst/>
          </a:prstGeom>
          <a:noFill/>
          <a:ln>
            <a:noFill/>
          </a:ln>
        </p:spPr>
      </p:pic>
      <p:pic>
        <p:nvPicPr>
          <p:cNvPr id="694" name="Google Shape;694;p33"/>
          <p:cNvPicPr preferRelativeResize="0"/>
          <p:nvPr/>
        </p:nvPicPr>
        <p:blipFill>
          <a:blip r:embed="rId4">
            <a:alphaModFix/>
          </a:blip>
          <a:stretch>
            <a:fillRect/>
          </a:stretch>
        </p:blipFill>
        <p:spPr>
          <a:xfrm>
            <a:off x="824775" y="2581237"/>
            <a:ext cx="262500" cy="262500"/>
          </a:xfrm>
          <a:prstGeom prst="rect">
            <a:avLst/>
          </a:prstGeom>
          <a:noFill/>
          <a:ln>
            <a:noFill/>
          </a:ln>
        </p:spPr>
      </p:pic>
      <p:pic>
        <p:nvPicPr>
          <p:cNvPr id="695" name="Google Shape;695;p33"/>
          <p:cNvPicPr preferRelativeResize="0"/>
          <p:nvPr/>
        </p:nvPicPr>
        <p:blipFill rotWithShape="1">
          <a:blip r:embed="rId5">
            <a:alphaModFix/>
          </a:blip>
          <a:srcRect l="11147" r="13226"/>
          <a:stretch/>
        </p:blipFill>
        <p:spPr>
          <a:xfrm>
            <a:off x="1313304" y="2173489"/>
            <a:ext cx="262500" cy="347089"/>
          </a:xfrm>
          <a:prstGeom prst="rect">
            <a:avLst/>
          </a:prstGeom>
          <a:noFill/>
          <a:ln>
            <a:noFill/>
          </a:ln>
        </p:spPr>
      </p:pic>
      <p:pic>
        <p:nvPicPr>
          <p:cNvPr id="696" name="Google Shape;696;p33"/>
          <p:cNvPicPr preferRelativeResize="0"/>
          <p:nvPr/>
        </p:nvPicPr>
        <p:blipFill>
          <a:blip r:embed="rId6">
            <a:alphaModFix/>
          </a:blip>
          <a:stretch>
            <a:fillRect/>
          </a:stretch>
        </p:blipFill>
        <p:spPr>
          <a:xfrm>
            <a:off x="1328113" y="2561400"/>
            <a:ext cx="262500" cy="262500"/>
          </a:xfrm>
          <a:prstGeom prst="rect">
            <a:avLst/>
          </a:prstGeom>
          <a:noFill/>
          <a:ln>
            <a:noFill/>
          </a:ln>
        </p:spPr>
      </p:pic>
      <p:sp>
        <p:nvSpPr>
          <p:cNvPr id="697" name="Google Shape;697;p33"/>
          <p:cNvSpPr txBox="1"/>
          <p:nvPr/>
        </p:nvSpPr>
        <p:spPr>
          <a:xfrm>
            <a:off x="529850" y="1884507"/>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698" name="Google Shape;698;p33"/>
          <p:cNvSpPr txBox="1"/>
          <p:nvPr/>
        </p:nvSpPr>
        <p:spPr>
          <a:xfrm>
            <a:off x="1313000" y="10946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Client</a:t>
            </a:r>
            <a:endParaRPr sz="4000" b="1">
              <a:solidFill>
                <a:schemeClr val="dk1"/>
              </a:solidFill>
              <a:latin typeface="Economica"/>
              <a:ea typeface="Economica"/>
              <a:cs typeface="Economica"/>
              <a:sym typeface="Economica"/>
            </a:endParaRPr>
          </a:p>
        </p:txBody>
      </p:sp>
      <p:sp>
        <p:nvSpPr>
          <p:cNvPr id="699" name="Google Shape;699;p33"/>
          <p:cNvSpPr/>
          <p:nvPr/>
        </p:nvSpPr>
        <p:spPr>
          <a:xfrm>
            <a:off x="2436250" y="3742056"/>
            <a:ext cx="1161000" cy="476100"/>
          </a:xfrm>
          <a:prstGeom prst="rect">
            <a:avLst/>
          </a:prstGeom>
          <a:solidFill>
            <a:srgbClr val="FF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500">
                <a:solidFill>
                  <a:srgbClr val="990000"/>
                </a:solidFill>
                <a:latin typeface="Economica"/>
                <a:ea typeface="Economica"/>
                <a:cs typeface="Economica"/>
                <a:sym typeface="Economica"/>
              </a:rPr>
              <a:t>FUSE Kernel Module</a:t>
            </a:r>
            <a:endParaRPr sz="1500">
              <a:solidFill>
                <a:srgbClr val="990000"/>
              </a:solidFill>
              <a:latin typeface="Economica"/>
              <a:ea typeface="Economica"/>
              <a:cs typeface="Economica"/>
              <a:sym typeface="Economica"/>
            </a:endParaRPr>
          </a:p>
        </p:txBody>
      </p:sp>
      <p:cxnSp>
        <p:nvCxnSpPr>
          <p:cNvPr id="700" name="Google Shape;700;p33"/>
          <p:cNvCxnSpPr>
            <a:endCxn id="701" idx="1"/>
          </p:cNvCxnSpPr>
          <p:nvPr/>
        </p:nvCxnSpPr>
        <p:spPr>
          <a:xfrm>
            <a:off x="1687638" y="4532556"/>
            <a:ext cx="743100" cy="0"/>
          </a:xfrm>
          <a:prstGeom prst="straightConnector1">
            <a:avLst/>
          </a:prstGeom>
          <a:noFill/>
          <a:ln w="28575" cap="flat" cmpd="sng">
            <a:solidFill>
              <a:srgbClr val="990000"/>
            </a:solidFill>
            <a:prstDash val="solid"/>
            <a:round/>
            <a:headEnd type="none" w="med" len="med"/>
            <a:tailEnd type="stealth" w="med" len="med"/>
          </a:ln>
        </p:spPr>
      </p:cxnSp>
      <p:sp>
        <p:nvSpPr>
          <p:cNvPr id="701" name="Google Shape;701;p33"/>
          <p:cNvSpPr/>
          <p:nvPr/>
        </p:nvSpPr>
        <p:spPr>
          <a:xfrm>
            <a:off x="2430738" y="4294506"/>
            <a:ext cx="1161000" cy="4761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800">
                <a:solidFill>
                  <a:srgbClr val="990000"/>
                </a:solidFill>
                <a:latin typeface="Economica"/>
                <a:ea typeface="Economica"/>
                <a:cs typeface="Economica"/>
                <a:sym typeface="Economica"/>
              </a:rPr>
              <a:t>ext4</a:t>
            </a:r>
            <a:endParaRPr sz="1800">
              <a:solidFill>
                <a:srgbClr val="990000"/>
              </a:solidFill>
              <a:latin typeface="Economica"/>
              <a:ea typeface="Economica"/>
              <a:cs typeface="Economica"/>
              <a:sym typeface="Economica"/>
            </a:endParaRPr>
          </a:p>
        </p:txBody>
      </p:sp>
      <p:cxnSp>
        <p:nvCxnSpPr>
          <p:cNvPr id="702" name="Google Shape;702;p33"/>
          <p:cNvCxnSpPr/>
          <p:nvPr/>
        </p:nvCxnSpPr>
        <p:spPr>
          <a:xfrm>
            <a:off x="1668475" y="3980100"/>
            <a:ext cx="771600" cy="0"/>
          </a:xfrm>
          <a:prstGeom prst="straightConnector1">
            <a:avLst/>
          </a:prstGeom>
          <a:noFill/>
          <a:ln w="28575" cap="flat" cmpd="sng">
            <a:solidFill>
              <a:srgbClr val="990000"/>
            </a:solidFill>
            <a:prstDash val="solid"/>
            <a:round/>
            <a:headEnd type="none" w="med" len="med"/>
            <a:tailEnd type="stealth" w="med" len="med"/>
          </a:ln>
        </p:spPr>
      </p:cxnSp>
      <p:sp>
        <p:nvSpPr>
          <p:cNvPr id="703" name="Google Shape;703;p33"/>
          <p:cNvSpPr txBox="1"/>
          <p:nvPr/>
        </p:nvSpPr>
        <p:spPr>
          <a:xfrm>
            <a:off x="2695350" y="317242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sp>
        <p:nvSpPr>
          <p:cNvPr id="704" name="Google Shape;704;p33"/>
          <p:cNvSpPr txBox="1"/>
          <p:nvPr/>
        </p:nvSpPr>
        <p:spPr>
          <a:xfrm>
            <a:off x="2752500" y="291677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cxnSp>
        <p:nvCxnSpPr>
          <p:cNvPr id="705" name="Google Shape;705;p33"/>
          <p:cNvCxnSpPr/>
          <p:nvPr/>
        </p:nvCxnSpPr>
        <p:spPr>
          <a:xfrm>
            <a:off x="163850" y="3217269"/>
            <a:ext cx="3829500" cy="0"/>
          </a:xfrm>
          <a:prstGeom prst="straightConnector1">
            <a:avLst/>
          </a:prstGeom>
          <a:noFill/>
          <a:ln w="28575" cap="flat" cmpd="sng">
            <a:solidFill>
              <a:schemeClr val="dk1"/>
            </a:solidFill>
            <a:prstDash val="dot"/>
            <a:round/>
            <a:headEnd type="none" w="med" len="med"/>
            <a:tailEnd type="none" w="med" len="med"/>
          </a:ln>
        </p:spPr>
      </p:cxnSp>
      <p:sp>
        <p:nvSpPr>
          <p:cNvPr id="706" name="Google Shape;706;p33"/>
          <p:cNvSpPr txBox="1"/>
          <p:nvPr/>
        </p:nvSpPr>
        <p:spPr>
          <a:xfrm>
            <a:off x="1850525" y="4218150"/>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707" name="Google Shape;707;p33"/>
          <p:cNvSpPr txBox="1"/>
          <p:nvPr/>
        </p:nvSpPr>
        <p:spPr>
          <a:xfrm>
            <a:off x="1658950" y="3632825"/>
            <a:ext cx="7395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/remote</a:t>
            </a:r>
            <a:endParaRPr sz="1000" b="1">
              <a:latin typeface="Source Code Pro"/>
              <a:ea typeface="Source Code Pro"/>
              <a:cs typeface="Source Code Pro"/>
              <a:sym typeface="Source Code Pro"/>
            </a:endParaRPr>
          </a:p>
        </p:txBody>
      </p:sp>
      <p:sp>
        <p:nvSpPr>
          <p:cNvPr id="708" name="Google Shape;708;p33"/>
          <p:cNvSpPr/>
          <p:nvPr/>
        </p:nvSpPr>
        <p:spPr>
          <a:xfrm>
            <a:off x="527935" y="3732536"/>
            <a:ext cx="1161000" cy="10338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Virtual File System</a:t>
            </a:r>
            <a:endParaRPr sz="2200">
              <a:solidFill>
                <a:srgbClr val="990000"/>
              </a:solidFill>
              <a:latin typeface="Economica"/>
              <a:ea typeface="Economica"/>
              <a:cs typeface="Economica"/>
              <a:sym typeface="Economica"/>
            </a:endParaRPr>
          </a:p>
        </p:txBody>
      </p:sp>
      <p:sp>
        <p:nvSpPr>
          <p:cNvPr id="709" name="Google Shape;709;p33"/>
          <p:cNvSpPr/>
          <p:nvPr/>
        </p:nvSpPr>
        <p:spPr>
          <a:xfrm>
            <a:off x="2181775" y="2613991"/>
            <a:ext cx="1428300" cy="3216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libfuse</a:t>
            </a:r>
            <a:endParaRPr sz="2000">
              <a:solidFill>
                <a:srgbClr val="990000"/>
              </a:solidFill>
              <a:latin typeface="Economica"/>
              <a:ea typeface="Economica"/>
              <a:cs typeface="Economica"/>
              <a:sym typeface="Economica"/>
            </a:endParaRPr>
          </a:p>
        </p:txBody>
      </p:sp>
      <p:sp>
        <p:nvSpPr>
          <p:cNvPr id="710" name="Google Shape;710;p33"/>
          <p:cNvSpPr/>
          <p:nvPr/>
        </p:nvSpPr>
        <p:spPr>
          <a:xfrm>
            <a:off x="5336300" y="1743500"/>
            <a:ext cx="3167100" cy="3176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7894300" y="4125051"/>
            <a:ext cx="467052" cy="5007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txBox="1"/>
          <p:nvPr/>
        </p:nvSpPr>
        <p:spPr>
          <a:xfrm>
            <a:off x="6154250" y="11003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Server</a:t>
            </a:r>
            <a:endParaRPr sz="4000" b="1">
              <a:solidFill>
                <a:schemeClr val="dk1"/>
              </a:solidFill>
              <a:latin typeface="Economica"/>
              <a:ea typeface="Economica"/>
              <a:cs typeface="Economica"/>
              <a:sym typeface="Economica"/>
            </a:endParaRPr>
          </a:p>
        </p:txBody>
      </p:sp>
      <p:sp>
        <p:nvSpPr>
          <p:cNvPr id="713" name="Google Shape;713;p33"/>
          <p:cNvSpPr/>
          <p:nvPr/>
        </p:nvSpPr>
        <p:spPr>
          <a:xfrm>
            <a:off x="5563775" y="3546300"/>
            <a:ext cx="27693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Virtual File System</a:t>
            </a:r>
            <a:endParaRPr sz="2000">
              <a:solidFill>
                <a:srgbClr val="990000"/>
              </a:solidFill>
              <a:latin typeface="Economica"/>
              <a:ea typeface="Economica"/>
              <a:cs typeface="Economica"/>
              <a:sym typeface="Economica"/>
            </a:endParaRPr>
          </a:p>
        </p:txBody>
      </p:sp>
      <p:sp>
        <p:nvSpPr>
          <p:cNvPr id="714" name="Google Shape;714;p33"/>
          <p:cNvSpPr/>
          <p:nvPr/>
        </p:nvSpPr>
        <p:spPr>
          <a:xfrm>
            <a:off x="6901050" y="4174250"/>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ext4</a:t>
            </a:r>
            <a:endParaRPr sz="2000">
              <a:solidFill>
                <a:srgbClr val="990000"/>
              </a:solidFill>
              <a:latin typeface="Economica"/>
              <a:ea typeface="Economica"/>
              <a:cs typeface="Economica"/>
              <a:sym typeface="Economica"/>
            </a:endParaRPr>
          </a:p>
        </p:txBody>
      </p:sp>
      <p:cxnSp>
        <p:nvCxnSpPr>
          <p:cNvPr id="715" name="Google Shape;715;p33"/>
          <p:cNvCxnSpPr>
            <a:stCxn id="714" idx="3"/>
            <a:endCxn id="711" idx="2"/>
          </p:cNvCxnSpPr>
          <p:nvPr/>
        </p:nvCxnSpPr>
        <p:spPr>
          <a:xfrm>
            <a:off x="7562850" y="4375100"/>
            <a:ext cx="331500" cy="600"/>
          </a:xfrm>
          <a:prstGeom prst="bentConnector3">
            <a:avLst>
              <a:gd name="adj1" fmla="val 49992"/>
            </a:avLst>
          </a:prstGeom>
          <a:noFill/>
          <a:ln w="19050" cap="flat" cmpd="sng">
            <a:solidFill>
              <a:srgbClr val="000000"/>
            </a:solidFill>
            <a:prstDash val="solid"/>
            <a:round/>
            <a:headEnd type="none" w="med" len="med"/>
            <a:tailEnd type="stealth" w="med" len="med"/>
          </a:ln>
        </p:spPr>
      </p:cxnSp>
      <p:pic>
        <p:nvPicPr>
          <p:cNvPr id="716" name="Google Shape;716;p33"/>
          <p:cNvPicPr preferRelativeResize="0"/>
          <p:nvPr/>
        </p:nvPicPr>
        <p:blipFill rotWithShape="1">
          <a:blip r:embed="rId7">
            <a:alphaModFix/>
          </a:blip>
          <a:srcRect l="11987" r="11172"/>
          <a:stretch/>
        </p:blipFill>
        <p:spPr>
          <a:xfrm>
            <a:off x="7992505" y="4142821"/>
            <a:ext cx="329586" cy="428919"/>
          </a:xfrm>
          <a:prstGeom prst="rect">
            <a:avLst/>
          </a:prstGeom>
          <a:noFill/>
          <a:ln>
            <a:noFill/>
          </a:ln>
        </p:spPr>
      </p:pic>
      <p:cxnSp>
        <p:nvCxnSpPr>
          <p:cNvPr id="717" name="Google Shape;717;p33"/>
          <p:cNvCxnSpPr/>
          <p:nvPr/>
        </p:nvCxnSpPr>
        <p:spPr>
          <a:xfrm rot="10800000">
            <a:off x="6911300" y="3967050"/>
            <a:ext cx="0" cy="197700"/>
          </a:xfrm>
          <a:prstGeom prst="straightConnector1">
            <a:avLst/>
          </a:prstGeom>
          <a:noFill/>
          <a:ln w="19050" cap="flat" cmpd="sng">
            <a:solidFill>
              <a:srgbClr val="000000"/>
            </a:solidFill>
            <a:prstDash val="solid"/>
            <a:round/>
            <a:headEnd type="stealth" w="med" len="med"/>
            <a:tailEnd type="none" w="med" len="med"/>
          </a:ln>
        </p:spPr>
      </p:cxnSp>
      <p:sp>
        <p:nvSpPr>
          <p:cNvPr id="718" name="Google Shape;718;p33"/>
          <p:cNvSpPr/>
          <p:nvPr/>
        </p:nvSpPr>
        <p:spPr>
          <a:xfrm>
            <a:off x="6239975" y="4174225"/>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ntfs</a:t>
            </a:r>
            <a:endParaRPr sz="2000">
              <a:solidFill>
                <a:srgbClr val="990000"/>
              </a:solidFill>
              <a:latin typeface="Economica"/>
              <a:ea typeface="Economica"/>
              <a:cs typeface="Economica"/>
              <a:sym typeface="Economica"/>
            </a:endParaRPr>
          </a:p>
        </p:txBody>
      </p:sp>
      <p:pic>
        <p:nvPicPr>
          <p:cNvPr id="719" name="Google Shape;719;p33"/>
          <p:cNvPicPr preferRelativeResize="0"/>
          <p:nvPr/>
        </p:nvPicPr>
        <p:blipFill>
          <a:blip r:embed="rId8">
            <a:alphaModFix/>
          </a:blip>
          <a:stretch>
            <a:fillRect/>
          </a:stretch>
        </p:blipFill>
        <p:spPr>
          <a:xfrm>
            <a:off x="5429250" y="4164715"/>
            <a:ext cx="500700" cy="420863"/>
          </a:xfrm>
          <a:prstGeom prst="rect">
            <a:avLst/>
          </a:prstGeom>
          <a:noFill/>
          <a:ln>
            <a:noFill/>
          </a:ln>
        </p:spPr>
      </p:pic>
      <p:cxnSp>
        <p:nvCxnSpPr>
          <p:cNvPr id="720" name="Google Shape;720;p33"/>
          <p:cNvCxnSpPr>
            <a:stCxn id="718" idx="1"/>
            <a:endCxn id="719" idx="3"/>
          </p:cNvCxnSpPr>
          <p:nvPr/>
        </p:nvCxnSpPr>
        <p:spPr>
          <a:xfrm rot="10800000">
            <a:off x="5930075" y="4375075"/>
            <a:ext cx="309900" cy="0"/>
          </a:xfrm>
          <a:prstGeom prst="straightConnector1">
            <a:avLst/>
          </a:prstGeom>
          <a:noFill/>
          <a:ln w="19050" cap="flat" cmpd="sng">
            <a:solidFill>
              <a:srgbClr val="000000"/>
            </a:solidFill>
            <a:prstDash val="solid"/>
            <a:round/>
            <a:headEnd type="none" w="med" len="med"/>
            <a:tailEnd type="stealth" w="med" len="med"/>
          </a:ln>
        </p:spPr>
      </p:cxnSp>
      <p:sp>
        <p:nvSpPr>
          <p:cNvPr id="721" name="Google Shape;721;p33"/>
          <p:cNvSpPr txBox="1"/>
          <p:nvPr/>
        </p:nvSpPr>
        <p:spPr>
          <a:xfrm>
            <a:off x="7101800" y="4559075"/>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722" name="Google Shape;722;p33"/>
          <p:cNvSpPr txBox="1"/>
          <p:nvPr/>
        </p:nvSpPr>
        <p:spPr>
          <a:xfrm>
            <a:off x="6211025" y="4563000"/>
            <a:ext cx="757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/media</a:t>
            </a:r>
            <a:endParaRPr sz="1000" b="1">
              <a:latin typeface="Source Code Pro"/>
              <a:ea typeface="Source Code Pro"/>
              <a:cs typeface="Source Code Pro"/>
              <a:sym typeface="Source Code Pro"/>
            </a:endParaRPr>
          </a:p>
        </p:txBody>
      </p:sp>
      <p:sp>
        <p:nvSpPr>
          <p:cNvPr id="723" name="Google Shape;723;p33"/>
          <p:cNvSpPr txBox="1"/>
          <p:nvPr/>
        </p:nvSpPr>
        <p:spPr>
          <a:xfrm>
            <a:off x="5248050" y="3065133"/>
            <a:ext cx="1360800" cy="32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cxnSp>
        <p:nvCxnSpPr>
          <p:cNvPr id="724" name="Google Shape;724;p33"/>
          <p:cNvCxnSpPr/>
          <p:nvPr/>
        </p:nvCxnSpPr>
        <p:spPr>
          <a:xfrm>
            <a:off x="5107325" y="3081406"/>
            <a:ext cx="3829500" cy="0"/>
          </a:xfrm>
          <a:prstGeom prst="straightConnector1">
            <a:avLst/>
          </a:prstGeom>
          <a:noFill/>
          <a:ln w="28575" cap="flat" cmpd="sng">
            <a:solidFill>
              <a:schemeClr val="dk1"/>
            </a:solidFill>
            <a:prstDash val="dot"/>
            <a:round/>
            <a:headEnd type="none" w="med" len="med"/>
            <a:tailEnd type="none" w="med" len="med"/>
          </a:ln>
        </p:spPr>
      </p:cxnSp>
      <p:sp>
        <p:nvSpPr>
          <p:cNvPr id="725" name="Google Shape;725;p33"/>
          <p:cNvSpPr txBox="1"/>
          <p:nvPr/>
        </p:nvSpPr>
        <p:spPr>
          <a:xfrm>
            <a:off x="5248050" y="2771382"/>
            <a:ext cx="1360800" cy="32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sp>
        <p:nvSpPr>
          <p:cNvPr id="726" name="Google Shape;726;p33"/>
          <p:cNvSpPr txBox="1"/>
          <p:nvPr/>
        </p:nvSpPr>
        <p:spPr>
          <a:xfrm>
            <a:off x="6716600" y="3150925"/>
            <a:ext cx="21051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open(‘/home/file.txt’)</a:t>
            </a:r>
            <a:endParaRPr sz="1000" b="1">
              <a:latin typeface="Source Code Pro"/>
              <a:ea typeface="Source Code Pro"/>
              <a:cs typeface="Source Code Pro"/>
              <a:sym typeface="Source Code Pro"/>
            </a:endParaRPr>
          </a:p>
        </p:txBody>
      </p:sp>
      <p:cxnSp>
        <p:nvCxnSpPr>
          <p:cNvPr id="727" name="Google Shape;727;p33"/>
          <p:cNvCxnSpPr/>
          <p:nvPr/>
        </p:nvCxnSpPr>
        <p:spPr>
          <a:xfrm>
            <a:off x="7728600" y="2691325"/>
            <a:ext cx="0" cy="837300"/>
          </a:xfrm>
          <a:prstGeom prst="straightConnector1">
            <a:avLst/>
          </a:prstGeom>
          <a:noFill/>
          <a:ln w="19050" cap="flat" cmpd="sng">
            <a:solidFill>
              <a:srgbClr val="000000"/>
            </a:solidFill>
            <a:prstDash val="solid"/>
            <a:round/>
            <a:headEnd type="none" w="med" len="med"/>
            <a:tailEnd type="stealth" w="med" len="med"/>
          </a:ln>
        </p:spPr>
      </p:cxnSp>
      <p:sp>
        <p:nvSpPr>
          <p:cNvPr id="728" name="Google Shape;728;p33"/>
          <p:cNvSpPr txBox="1"/>
          <p:nvPr/>
        </p:nvSpPr>
        <p:spPr>
          <a:xfrm>
            <a:off x="3811200" y="1693900"/>
            <a:ext cx="1485300" cy="10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100" b="1">
                <a:solidFill>
                  <a:schemeClr val="dk1"/>
                </a:solidFill>
                <a:latin typeface="Economica"/>
                <a:ea typeface="Economica"/>
                <a:cs typeface="Economica"/>
                <a:sym typeface="Economica"/>
              </a:rPr>
              <a:t>Remote Procedure Call</a:t>
            </a:r>
            <a:endParaRPr sz="2100" b="1">
              <a:solidFill>
                <a:schemeClr val="dk1"/>
              </a:solidFill>
              <a:latin typeface="Economica"/>
              <a:ea typeface="Economica"/>
              <a:cs typeface="Economica"/>
              <a:sym typeface="Economica"/>
            </a:endParaRPr>
          </a:p>
        </p:txBody>
      </p:sp>
      <p:sp>
        <p:nvSpPr>
          <p:cNvPr id="729" name="Google Shape;729;p33"/>
          <p:cNvSpPr/>
          <p:nvPr/>
        </p:nvSpPr>
        <p:spPr>
          <a:xfrm>
            <a:off x="3072625" y="1861441"/>
            <a:ext cx="541200" cy="757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RPC</a:t>
            </a:r>
            <a:endParaRPr sz="2000">
              <a:solidFill>
                <a:srgbClr val="990000"/>
              </a:solidFill>
              <a:latin typeface="Economica"/>
              <a:ea typeface="Economica"/>
              <a:cs typeface="Economica"/>
              <a:sym typeface="Economica"/>
            </a:endParaRPr>
          </a:p>
          <a:p>
            <a:pPr marL="0" lvl="0" indent="0" algn="ctr" rtl="0">
              <a:spcBef>
                <a:spcPts val="0"/>
              </a:spcBef>
              <a:spcAft>
                <a:spcPts val="0"/>
              </a:spcAft>
              <a:buNone/>
            </a:pPr>
            <a:r>
              <a:rPr lang="en-GB" sz="2000">
                <a:solidFill>
                  <a:srgbClr val="990000"/>
                </a:solidFill>
                <a:latin typeface="Economica"/>
                <a:ea typeface="Economica"/>
                <a:cs typeface="Economica"/>
                <a:sym typeface="Economica"/>
              </a:rPr>
              <a:t>calls</a:t>
            </a:r>
            <a:endParaRPr sz="2000">
              <a:solidFill>
                <a:srgbClr val="990000"/>
              </a:solidFill>
              <a:latin typeface="Economica"/>
              <a:ea typeface="Economica"/>
              <a:cs typeface="Economica"/>
              <a:sym typeface="Economica"/>
            </a:endParaRPr>
          </a:p>
        </p:txBody>
      </p:sp>
      <p:sp>
        <p:nvSpPr>
          <p:cNvPr id="730" name="Google Shape;730;p33"/>
          <p:cNvSpPr/>
          <p:nvPr/>
        </p:nvSpPr>
        <p:spPr>
          <a:xfrm>
            <a:off x="2181775" y="1861916"/>
            <a:ext cx="890700" cy="7575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libfuse handler</a:t>
            </a:r>
            <a:endParaRPr sz="2200">
              <a:solidFill>
                <a:srgbClr val="990000"/>
              </a:solidFill>
              <a:latin typeface="Economica"/>
              <a:ea typeface="Economica"/>
              <a:cs typeface="Economica"/>
              <a:sym typeface="Economica"/>
            </a:endParaRPr>
          </a:p>
        </p:txBody>
      </p:sp>
      <p:sp>
        <p:nvSpPr>
          <p:cNvPr id="731" name="Google Shape;731;p33"/>
          <p:cNvSpPr/>
          <p:nvPr/>
        </p:nvSpPr>
        <p:spPr>
          <a:xfrm>
            <a:off x="5568725" y="1860825"/>
            <a:ext cx="2805900" cy="903000"/>
          </a:xfrm>
          <a:prstGeom prst="rect">
            <a:avLst/>
          </a:prstGeom>
          <a:noFill/>
          <a:ln w="19050" cap="flat" cmpd="sng">
            <a:solidFill>
              <a:srgbClr val="99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990000"/>
              </a:solidFill>
              <a:latin typeface="Economica"/>
              <a:ea typeface="Economica"/>
              <a:cs typeface="Economica"/>
              <a:sym typeface="Economica"/>
            </a:endParaRPr>
          </a:p>
        </p:txBody>
      </p:sp>
      <p:sp>
        <p:nvSpPr>
          <p:cNvPr id="732" name="Google Shape;732;p33"/>
          <p:cNvSpPr/>
          <p:nvPr/>
        </p:nvSpPr>
        <p:spPr>
          <a:xfrm>
            <a:off x="7166600" y="1941260"/>
            <a:ext cx="1105200" cy="7335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990000"/>
                </a:solidFill>
                <a:latin typeface="Economica"/>
                <a:ea typeface="Economica"/>
                <a:cs typeface="Economica"/>
                <a:sym typeface="Economica"/>
              </a:rPr>
              <a:t>Request Handler</a:t>
            </a:r>
            <a:endParaRPr sz="2400">
              <a:solidFill>
                <a:srgbClr val="990000"/>
              </a:solidFill>
              <a:latin typeface="Economica"/>
              <a:ea typeface="Economica"/>
              <a:cs typeface="Economica"/>
              <a:sym typeface="Economica"/>
            </a:endParaRPr>
          </a:p>
        </p:txBody>
      </p:sp>
      <p:cxnSp>
        <p:nvCxnSpPr>
          <p:cNvPr id="733" name="Google Shape;733;p33"/>
          <p:cNvCxnSpPr/>
          <p:nvPr/>
        </p:nvCxnSpPr>
        <p:spPr>
          <a:xfrm rot="10800000" flipH="1">
            <a:off x="6785600" y="2231825"/>
            <a:ext cx="381000" cy="6300"/>
          </a:xfrm>
          <a:prstGeom prst="straightConnector1">
            <a:avLst/>
          </a:prstGeom>
          <a:noFill/>
          <a:ln w="28575" cap="flat" cmpd="sng">
            <a:solidFill>
              <a:srgbClr val="990000"/>
            </a:solidFill>
            <a:prstDash val="solid"/>
            <a:round/>
            <a:headEnd type="none" w="med" len="med"/>
            <a:tailEnd type="stealth" w="med" len="med"/>
          </a:ln>
        </p:spPr>
      </p:cxnSp>
      <p:sp>
        <p:nvSpPr>
          <p:cNvPr id="734" name="Google Shape;734;p33"/>
          <p:cNvSpPr/>
          <p:nvPr/>
        </p:nvSpPr>
        <p:spPr>
          <a:xfrm>
            <a:off x="5680400" y="1947575"/>
            <a:ext cx="1105200" cy="7335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990000"/>
                </a:solidFill>
                <a:latin typeface="Economica"/>
                <a:ea typeface="Economica"/>
                <a:cs typeface="Economica"/>
                <a:sym typeface="Economica"/>
              </a:rPr>
              <a:t>RPC Listener</a:t>
            </a:r>
            <a:endParaRPr sz="2400">
              <a:solidFill>
                <a:srgbClr val="990000"/>
              </a:solidFill>
              <a:latin typeface="Economica"/>
              <a:ea typeface="Economica"/>
              <a:cs typeface="Economica"/>
              <a:sym typeface="Economica"/>
            </a:endParaRPr>
          </a:p>
        </p:txBody>
      </p:sp>
      <p:pic>
        <p:nvPicPr>
          <p:cNvPr id="735" name="Google Shape;735;p33"/>
          <p:cNvPicPr preferRelativeResize="0"/>
          <p:nvPr/>
        </p:nvPicPr>
        <p:blipFill rotWithShape="1">
          <a:blip r:embed="rId9">
            <a:alphaModFix/>
          </a:blip>
          <a:srcRect t="29512"/>
          <a:stretch/>
        </p:blipFill>
        <p:spPr>
          <a:xfrm>
            <a:off x="792575" y="2586575"/>
            <a:ext cx="7378651" cy="1828772"/>
          </a:xfrm>
          <a:prstGeom prst="rect">
            <a:avLst/>
          </a:prstGeom>
          <a:noFill/>
          <a:ln w="28575" cap="flat" cmpd="sng">
            <a:solidFill>
              <a:srgbClr val="000000"/>
            </a:solidFill>
            <a:prstDash val="solid"/>
            <a:round/>
            <a:headEnd type="none" w="sm" len="sm"/>
            <a:tailEnd type="none" w="sm" len="sm"/>
          </a:ln>
        </p:spPr>
      </p:pic>
      <p:sp>
        <p:nvSpPr>
          <p:cNvPr id="736" name="Google Shape;736;p33"/>
          <p:cNvSpPr/>
          <p:nvPr/>
        </p:nvSpPr>
        <p:spPr>
          <a:xfrm>
            <a:off x="3586706" y="2072888"/>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2</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cxnSp>
        <p:nvCxnSpPr>
          <p:cNvPr id="741" name="Google Shape;741;p34"/>
          <p:cNvCxnSpPr/>
          <p:nvPr/>
        </p:nvCxnSpPr>
        <p:spPr>
          <a:xfrm>
            <a:off x="3507070" y="2250000"/>
            <a:ext cx="2037000" cy="0"/>
          </a:xfrm>
          <a:prstGeom prst="straightConnector1">
            <a:avLst/>
          </a:prstGeom>
          <a:noFill/>
          <a:ln w="28575" cap="flat" cmpd="sng">
            <a:solidFill>
              <a:srgbClr val="6AA84F"/>
            </a:solidFill>
            <a:prstDash val="solid"/>
            <a:round/>
            <a:headEnd type="none" w="med" len="med"/>
            <a:tailEnd type="stealth" w="med" len="med"/>
          </a:ln>
        </p:spPr>
      </p:cxnSp>
      <p:cxnSp>
        <p:nvCxnSpPr>
          <p:cNvPr id="742" name="Google Shape;742;p34"/>
          <p:cNvCxnSpPr/>
          <p:nvPr/>
        </p:nvCxnSpPr>
        <p:spPr>
          <a:xfrm>
            <a:off x="1003650" y="2786075"/>
            <a:ext cx="0" cy="927300"/>
          </a:xfrm>
          <a:prstGeom prst="straightConnector1">
            <a:avLst/>
          </a:prstGeom>
          <a:noFill/>
          <a:ln w="28575" cap="flat" cmpd="sng">
            <a:solidFill>
              <a:srgbClr val="990000"/>
            </a:solidFill>
            <a:prstDash val="solid"/>
            <a:round/>
            <a:headEnd type="none" w="med" len="med"/>
            <a:tailEnd type="stealth" w="med" len="med"/>
          </a:ln>
        </p:spPr>
      </p:cxnSp>
      <p:cxnSp>
        <p:nvCxnSpPr>
          <p:cNvPr id="743" name="Google Shape;743;p34"/>
          <p:cNvCxnSpPr/>
          <p:nvPr/>
        </p:nvCxnSpPr>
        <p:spPr>
          <a:xfrm rot="10800000">
            <a:off x="2895925" y="2935475"/>
            <a:ext cx="0" cy="1031700"/>
          </a:xfrm>
          <a:prstGeom prst="straightConnector1">
            <a:avLst/>
          </a:prstGeom>
          <a:noFill/>
          <a:ln w="28575" cap="flat" cmpd="sng">
            <a:solidFill>
              <a:srgbClr val="990000"/>
            </a:solidFill>
            <a:prstDash val="solid"/>
            <a:round/>
            <a:headEnd type="none" w="med" len="med"/>
            <a:tailEnd type="stealth" w="med" len="med"/>
          </a:ln>
        </p:spPr>
      </p:cxnSp>
      <p:sp>
        <p:nvSpPr>
          <p:cNvPr id="744" name="Google Shape;744;p34"/>
          <p:cNvSpPr/>
          <p:nvPr/>
        </p:nvSpPr>
        <p:spPr>
          <a:xfrm>
            <a:off x="396500" y="1743575"/>
            <a:ext cx="33642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a:off x="568850" y="1852400"/>
            <a:ext cx="1281600" cy="1083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Project 1</a:t>
            </a:r>
            <a:endParaRPr dirty="0"/>
          </a:p>
        </p:txBody>
      </p:sp>
      <p:pic>
        <p:nvPicPr>
          <p:cNvPr id="747" name="Google Shape;747;p34"/>
          <p:cNvPicPr preferRelativeResize="0"/>
          <p:nvPr/>
        </p:nvPicPr>
        <p:blipFill>
          <a:blip r:embed="rId3">
            <a:alphaModFix/>
          </a:blip>
          <a:stretch>
            <a:fillRect/>
          </a:stretch>
        </p:blipFill>
        <p:spPr>
          <a:xfrm>
            <a:off x="833950" y="2257650"/>
            <a:ext cx="262500" cy="262500"/>
          </a:xfrm>
          <a:prstGeom prst="rect">
            <a:avLst/>
          </a:prstGeom>
          <a:noFill/>
          <a:ln>
            <a:noFill/>
          </a:ln>
        </p:spPr>
      </p:pic>
      <p:pic>
        <p:nvPicPr>
          <p:cNvPr id="748" name="Google Shape;748;p34"/>
          <p:cNvPicPr preferRelativeResize="0"/>
          <p:nvPr/>
        </p:nvPicPr>
        <p:blipFill>
          <a:blip r:embed="rId4">
            <a:alphaModFix/>
          </a:blip>
          <a:stretch>
            <a:fillRect/>
          </a:stretch>
        </p:blipFill>
        <p:spPr>
          <a:xfrm>
            <a:off x="824775" y="2581237"/>
            <a:ext cx="262500" cy="262500"/>
          </a:xfrm>
          <a:prstGeom prst="rect">
            <a:avLst/>
          </a:prstGeom>
          <a:noFill/>
          <a:ln>
            <a:noFill/>
          </a:ln>
        </p:spPr>
      </p:pic>
      <p:pic>
        <p:nvPicPr>
          <p:cNvPr id="749" name="Google Shape;749;p34"/>
          <p:cNvPicPr preferRelativeResize="0"/>
          <p:nvPr/>
        </p:nvPicPr>
        <p:blipFill rotWithShape="1">
          <a:blip r:embed="rId5">
            <a:alphaModFix/>
          </a:blip>
          <a:srcRect l="11147" r="13226"/>
          <a:stretch/>
        </p:blipFill>
        <p:spPr>
          <a:xfrm>
            <a:off x="1313304" y="2173489"/>
            <a:ext cx="262500" cy="347089"/>
          </a:xfrm>
          <a:prstGeom prst="rect">
            <a:avLst/>
          </a:prstGeom>
          <a:noFill/>
          <a:ln>
            <a:noFill/>
          </a:ln>
        </p:spPr>
      </p:pic>
      <p:pic>
        <p:nvPicPr>
          <p:cNvPr id="750" name="Google Shape;750;p34"/>
          <p:cNvPicPr preferRelativeResize="0"/>
          <p:nvPr/>
        </p:nvPicPr>
        <p:blipFill>
          <a:blip r:embed="rId6">
            <a:alphaModFix/>
          </a:blip>
          <a:stretch>
            <a:fillRect/>
          </a:stretch>
        </p:blipFill>
        <p:spPr>
          <a:xfrm>
            <a:off x="1328113" y="2561400"/>
            <a:ext cx="262500" cy="262500"/>
          </a:xfrm>
          <a:prstGeom prst="rect">
            <a:avLst/>
          </a:prstGeom>
          <a:noFill/>
          <a:ln>
            <a:noFill/>
          </a:ln>
        </p:spPr>
      </p:pic>
      <p:sp>
        <p:nvSpPr>
          <p:cNvPr id="751" name="Google Shape;751;p34"/>
          <p:cNvSpPr txBox="1"/>
          <p:nvPr/>
        </p:nvSpPr>
        <p:spPr>
          <a:xfrm>
            <a:off x="529850" y="1884507"/>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752" name="Google Shape;752;p34"/>
          <p:cNvSpPr txBox="1"/>
          <p:nvPr/>
        </p:nvSpPr>
        <p:spPr>
          <a:xfrm>
            <a:off x="1313000" y="10946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Client</a:t>
            </a:r>
            <a:endParaRPr sz="4000" b="1">
              <a:solidFill>
                <a:schemeClr val="dk1"/>
              </a:solidFill>
              <a:latin typeface="Economica"/>
              <a:ea typeface="Economica"/>
              <a:cs typeface="Economica"/>
              <a:sym typeface="Economica"/>
            </a:endParaRPr>
          </a:p>
        </p:txBody>
      </p:sp>
      <p:sp>
        <p:nvSpPr>
          <p:cNvPr id="753" name="Google Shape;753;p34"/>
          <p:cNvSpPr/>
          <p:nvPr/>
        </p:nvSpPr>
        <p:spPr>
          <a:xfrm>
            <a:off x="2436250" y="3742056"/>
            <a:ext cx="1161000" cy="476100"/>
          </a:xfrm>
          <a:prstGeom prst="rect">
            <a:avLst/>
          </a:prstGeom>
          <a:solidFill>
            <a:srgbClr val="FF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500">
                <a:solidFill>
                  <a:srgbClr val="990000"/>
                </a:solidFill>
                <a:latin typeface="Economica"/>
                <a:ea typeface="Economica"/>
                <a:cs typeface="Economica"/>
                <a:sym typeface="Economica"/>
              </a:rPr>
              <a:t>FUSE Kernel Module</a:t>
            </a:r>
            <a:endParaRPr sz="1500">
              <a:solidFill>
                <a:srgbClr val="990000"/>
              </a:solidFill>
              <a:latin typeface="Economica"/>
              <a:ea typeface="Economica"/>
              <a:cs typeface="Economica"/>
              <a:sym typeface="Economica"/>
            </a:endParaRPr>
          </a:p>
        </p:txBody>
      </p:sp>
      <p:cxnSp>
        <p:nvCxnSpPr>
          <p:cNvPr id="754" name="Google Shape;754;p34"/>
          <p:cNvCxnSpPr>
            <a:endCxn id="755" idx="1"/>
          </p:cNvCxnSpPr>
          <p:nvPr/>
        </p:nvCxnSpPr>
        <p:spPr>
          <a:xfrm>
            <a:off x="1687638" y="4532556"/>
            <a:ext cx="743100" cy="0"/>
          </a:xfrm>
          <a:prstGeom prst="straightConnector1">
            <a:avLst/>
          </a:prstGeom>
          <a:noFill/>
          <a:ln w="28575" cap="flat" cmpd="sng">
            <a:solidFill>
              <a:srgbClr val="990000"/>
            </a:solidFill>
            <a:prstDash val="solid"/>
            <a:round/>
            <a:headEnd type="none" w="med" len="med"/>
            <a:tailEnd type="stealth" w="med" len="med"/>
          </a:ln>
        </p:spPr>
      </p:cxnSp>
      <p:sp>
        <p:nvSpPr>
          <p:cNvPr id="755" name="Google Shape;755;p34"/>
          <p:cNvSpPr/>
          <p:nvPr/>
        </p:nvSpPr>
        <p:spPr>
          <a:xfrm>
            <a:off x="2430738" y="4294506"/>
            <a:ext cx="1161000" cy="4761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800">
                <a:solidFill>
                  <a:srgbClr val="990000"/>
                </a:solidFill>
                <a:latin typeface="Economica"/>
                <a:ea typeface="Economica"/>
                <a:cs typeface="Economica"/>
                <a:sym typeface="Economica"/>
              </a:rPr>
              <a:t>ext4</a:t>
            </a:r>
            <a:endParaRPr sz="1800">
              <a:solidFill>
                <a:srgbClr val="990000"/>
              </a:solidFill>
              <a:latin typeface="Economica"/>
              <a:ea typeface="Economica"/>
              <a:cs typeface="Economica"/>
              <a:sym typeface="Economica"/>
            </a:endParaRPr>
          </a:p>
        </p:txBody>
      </p:sp>
      <p:cxnSp>
        <p:nvCxnSpPr>
          <p:cNvPr id="756" name="Google Shape;756;p34"/>
          <p:cNvCxnSpPr/>
          <p:nvPr/>
        </p:nvCxnSpPr>
        <p:spPr>
          <a:xfrm>
            <a:off x="1668475" y="3980100"/>
            <a:ext cx="771600" cy="0"/>
          </a:xfrm>
          <a:prstGeom prst="straightConnector1">
            <a:avLst/>
          </a:prstGeom>
          <a:noFill/>
          <a:ln w="28575" cap="flat" cmpd="sng">
            <a:solidFill>
              <a:srgbClr val="990000"/>
            </a:solidFill>
            <a:prstDash val="solid"/>
            <a:round/>
            <a:headEnd type="none" w="med" len="med"/>
            <a:tailEnd type="stealth" w="med" len="med"/>
          </a:ln>
        </p:spPr>
      </p:cxnSp>
      <p:sp>
        <p:nvSpPr>
          <p:cNvPr id="757" name="Google Shape;757;p34"/>
          <p:cNvSpPr txBox="1"/>
          <p:nvPr/>
        </p:nvSpPr>
        <p:spPr>
          <a:xfrm>
            <a:off x="2695350" y="317242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sp>
        <p:nvSpPr>
          <p:cNvPr id="758" name="Google Shape;758;p34"/>
          <p:cNvSpPr txBox="1"/>
          <p:nvPr/>
        </p:nvSpPr>
        <p:spPr>
          <a:xfrm>
            <a:off x="2752500" y="291677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cxnSp>
        <p:nvCxnSpPr>
          <p:cNvPr id="759" name="Google Shape;759;p34"/>
          <p:cNvCxnSpPr/>
          <p:nvPr/>
        </p:nvCxnSpPr>
        <p:spPr>
          <a:xfrm>
            <a:off x="163850" y="3217269"/>
            <a:ext cx="3829500" cy="0"/>
          </a:xfrm>
          <a:prstGeom prst="straightConnector1">
            <a:avLst/>
          </a:prstGeom>
          <a:noFill/>
          <a:ln w="28575" cap="flat" cmpd="sng">
            <a:solidFill>
              <a:schemeClr val="dk1"/>
            </a:solidFill>
            <a:prstDash val="dot"/>
            <a:round/>
            <a:headEnd type="none" w="med" len="med"/>
            <a:tailEnd type="none" w="med" len="med"/>
          </a:ln>
        </p:spPr>
      </p:cxnSp>
      <p:sp>
        <p:nvSpPr>
          <p:cNvPr id="760" name="Google Shape;760;p34"/>
          <p:cNvSpPr txBox="1"/>
          <p:nvPr/>
        </p:nvSpPr>
        <p:spPr>
          <a:xfrm>
            <a:off x="1850525" y="4218150"/>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761" name="Google Shape;761;p34"/>
          <p:cNvSpPr txBox="1"/>
          <p:nvPr/>
        </p:nvSpPr>
        <p:spPr>
          <a:xfrm>
            <a:off x="1658950" y="3632825"/>
            <a:ext cx="7395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/remote</a:t>
            </a:r>
            <a:endParaRPr sz="1000" b="1">
              <a:latin typeface="Source Code Pro"/>
              <a:ea typeface="Source Code Pro"/>
              <a:cs typeface="Source Code Pro"/>
              <a:sym typeface="Source Code Pro"/>
            </a:endParaRPr>
          </a:p>
        </p:txBody>
      </p:sp>
      <p:sp>
        <p:nvSpPr>
          <p:cNvPr id="762" name="Google Shape;762;p34"/>
          <p:cNvSpPr/>
          <p:nvPr/>
        </p:nvSpPr>
        <p:spPr>
          <a:xfrm>
            <a:off x="527935" y="3732536"/>
            <a:ext cx="1161000" cy="10338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Virtual File System</a:t>
            </a:r>
            <a:endParaRPr sz="2200">
              <a:solidFill>
                <a:srgbClr val="990000"/>
              </a:solidFill>
              <a:latin typeface="Economica"/>
              <a:ea typeface="Economica"/>
              <a:cs typeface="Economica"/>
              <a:sym typeface="Economica"/>
            </a:endParaRPr>
          </a:p>
        </p:txBody>
      </p:sp>
      <p:sp>
        <p:nvSpPr>
          <p:cNvPr id="763" name="Google Shape;763;p34"/>
          <p:cNvSpPr/>
          <p:nvPr/>
        </p:nvSpPr>
        <p:spPr>
          <a:xfrm>
            <a:off x="2181775" y="2613991"/>
            <a:ext cx="1428300" cy="3216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libfuse</a:t>
            </a:r>
            <a:endParaRPr sz="2000">
              <a:solidFill>
                <a:srgbClr val="990000"/>
              </a:solidFill>
              <a:latin typeface="Economica"/>
              <a:ea typeface="Economica"/>
              <a:cs typeface="Economica"/>
              <a:sym typeface="Economica"/>
            </a:endParaRPr>
          </a:p>
        </p:txBody>
      </p:sp>
      <p:sp>
        <p:nvSpPr>
          <p:cNvPr id="764" name="Google Shape;764;p34"/>
          <p:cNvSpPr txBox="1"/>
          <p:nvPr/>
        </p:nvSpPr>
        <p:spPr>
          <a:xfrm>
            <a:off x="459725" y="3237900"/>
            <a:ext cx="20946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open(‘/remote/file.txt’)</a:t>
            </a:r>
            <a:endParaRPr sz="1000" b="1">
              <a:latin typeface="Source Code Pro"/>
              <a:ea typeface="Source Code Pro"/>
              <a:cs typeface="Source Code Pro"/>
              <a:sym typeface="Source Code Pro"/>
            </a:endParaRPr>
          </a:p>
        </p:txBody>
      </p:sp>
      <p:sp>
        <p:nvSpPr>
          <p:cNvPr id="765" name="Google Shape;765;p34"/>
          <p:cNvSpPr/>
          <p:nvPr/>
        </p:nvSpPr>
        <p:spPr>
          <a:xfrm>
            <a:off x="5336300" y="1743500"/>
            <a:ext cx="3167100" cy="3176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7894300" y="4125051"/>
            <a:ext cx="467052" cy="5007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txBox="1"/>
          <p:nvPr/>
        </p:nvSpPr>
        <p:spPr>
          <a:xfrm>
            <a:off x="6154250" y="11003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Server</a:t>
            </a:r>
            <a:endParaRPr sz="4000" b="1">
              <a:solidFill>
                <a:schemeClr val="dk1"/>
              </a:solidFill>
              <a:latin typeface="Economica"/>
              <a:ea typeface="Economica"/>
              <a:cs typeface="Economica"/>
              <a:sym typeface="Economica"/>
            </a:endParaRPr>
          </a:p>
        </p:txBody>
      </p:sp>
      <p:sp>
        <p:nvSpPr>
          <p:cNvPr id="768" name="Google Shape;768;p34"/>
          <p:cNvSpPr/>
          <p:nvPr/>
        </p:nvSpPr>
        <p:spPr>
          <a:xfrm>
            <a:off x="5563775" y="3546300"/>
            <a:ext cx="27693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Virtual File System</a:t>
            </a:r>
            <a:endParaRPr sz="2000">
              <a:solidFill>
                <a:srgbClr val="990000"/>
              </a:solidFill>
              <a:latin typeface="Economica"/>
              <a:ea typeface="Economica"/>
              <a:cs typeface="Economica"/>
              <a:sym typeface="Economica"/>
            </a:endParaRPr>
          </a:p>
        </p:txBody>
      </p:sp>
      <p:sp>
        <p:nvSpPr>
          <p:cNvPr id="769" name="Google Shape;769;p34"/>
          <p:cNvSpPr/>
          <p:nvPr/>
        </p:nvSpPr>
        <p:spPr>
          <a:xfrm>
            <a:off x="6901050" y="4174250"/>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ext4</a:t>
            </a:r>
            <a:endParaRPr sz="2000">
              <a:solidFill>
                <a:srgbClr val="990000"/>
              </a:solidFill>
              <a:latin typeface="Economica"/>
              <a:ea typeface="Economica"/>
              <a:cs typeface="Economica"/>
              <a:sym typeface="Economica"/>
            </a:endParaRPr>
          </a:p>
        </p:txBody>
      </p:sp>
      <p:cxnSp>
        <p:nvCxnSpPr>
          <p:cNvPr id="770" name="Google Shape;770;p34"/>
          <p:cNvCxnSpPr>
            <a:stCxn id="769" idx="3"/>
            <a:endCxn id="766" idx="2"/>
          </p:cNvCxnSpPr>
          <p:nvPr/>
        </p:nvCxnSpPr>
        <p:spPr>
          <a:xfrm>
            <a:off x="7562850" y="4375100"/>
            <a:ext cx="331500" cy="600"/>
          </a:xfrm>
          <a:prstGeom prst="bentConnector3">
            <a:avLst>
              <a:gd name="adj1" fmla="val 49992"/>
            </a:avLst>
          </a:prstGeom>
          <a:noFill/>
          <a:ln w="19050" cap="flat" cmpd="sng">
            <a:solidFill>
              <a:srgbClr val="000000"/>
            </a:solidFill>
            <a:prstDash val="solid"/>
            <a:round/>
            <a:headEnd type="none" w="med" len="med"/>
            <a:tailEnd type="stealth" w="med" len="med"/>
          </a:ln>
        </p:spPr>
      </p:cxnSp>
      <p:pic>
        <p:nvPicPr>
          <p:cNvPr id="771" name="Google Shape;771;p34"/>
          <p:cNvPicPr preferRelativeResize="0"/>
          <p:nvPr/>
        </p:nvPicPr>
        <p:blipFill rotWithShape="1">
          <a:blip r:embed="rId7">
            <a:alphaModFix/>
          </a:blip>
          <a:srcRect l="11987" r="11172"/>
          <a:stretch/>
        </p:blipFill>
        <p:spPr>
          <a:xfrm>
            <a:off x="7992505" y="4142821"/>
            <a:ext cx="329586" cy="428919"/>
          </a:xfrm>
          <a:prstGeom prst="rect">
            <a:avLst/>
          </a:prstGeom>
          <a:noFill/>
          <a:ln>
            <a:noFill/>
          </a:ln>
        </p:spPr>
      </p:pic>
      <p:cxnSp>
        <p:nvCxnSpPr>
          <p:cNvPr id="772" name="Google Shape;772;p34"/>
          <p:cNvCxnSpPr/>
          <p:nvPr/>
        </p:nvCxnSpPr>
        <p:spPr>
          <a:xfrm rot="10800000">
            <a:off x="6911300" y="3967050"/>
            <a:ext cx="0" cy="197700"/>
          </a:xfrm>
          <a:prstGeom prst="straightConnector1">
            <a:avLst/>
          </a:prstGeom>
          <a:noFill/>
          <a:ln w="19050" cap="flat" cmpd="sng">
            <a:solidFill>
              <a:srgbClr val="000000"/>
            </a:solidFill>
            <a:prstDash val="solid"/>
            <a:round/>
            <a:headEnd type="stealth" w="med" len="med"/>
            <a:tailEnd type="none" w="med" len="med"/>
          </a:ln>
        </p:spPr>
      </p:cxnSp>
      <p:sp>
        <p:nvSpPr>
          <p:cNvPr id="773" name="Google Shape;773;p34"/>
          <p:cNvSpPr/>
          <p:nvPr/>
        </p:nvSpPr>
        <p:spPr>
          <a:xfrm>
            <a:off x="6239975" y="4174225"/>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ntfs</a:t>
            </a:r>
            <a:endParaRPr sz="2000">
              <a:solidFill>
                <a:srgbClr val="990000"/>
              </a:solidFill>
              <a:latin typeface="Economica"/>
              <a:ea typeface="Economica"/>
              <a:cs typeface="Economica"/>
              <a:sym typeface="Economica"/>
            </a:endParaRPr>
          </a:p>
        </p:txBody>
      </p:sp>
      <p:pic>
        <p:nvPicPr>
          <p:cNvPr id="774" name="Google Shape;774;p34"/>
          <p:cNvPicPr preferRelativeResize="0"/>
          <p:nvPr/>
        </p:nvPicPr>
        <p:blipFill>
          <a:blip r:embed="rId8">
            <a:alphaModFix/>
          </a:blip>
          <a:stretch>
            <a:fillRect/>
          </a:stretch>
        </p:blipFill>
        <p:spPr>
          <a:xfrm>
            <a:off x="5429250" y="4164715"/>
            <a:ext cx="500700" cy="420863"/>
          </a:xfrm>
          <a:prstGeom prst="rect">
            <a:avLst/>
          </a:prstGeom>
          <a:noFill/>
          <a:ln>
            <a:noFill/>
          </a:ln>
        </p:spPr>
      </p:pic>
      <p:cxnSp>
        <p:nvCxnSpPr>
          <p:cNvPr id="775" name="Google Shape;775;p34"/>
          <p:cNvCxnSpPr>
            <a:stCxn id="773" idx="1"/>
            <a:endCxn id="774" idx="3"/>
          </p:cNvCxnSpPr>
          <p:nvPr/>
        </p:nvCxnSpPr>
        <p:spPr>
          <a:xfrm rot="10800000">
            <a:off x="5930075" y="4375075"/>
            <a:ext cx="309900" cy="0"/>
          </a:xfrm>
          <a:prstGeom prst="straightConnector1">
            <a:avLst/>
          </a:prstGeom>
          <a:noFill/>
          <a:ln w="19050" cap="flat" cmpd="sng">
            <a:solidFill>
              <a:srgbClr val="000000"/>
            </a:solidFill>
            <a:prstDash val="solid"/>
            <a:round/>
            <a:headEnd type="none" w="med" len="med"/>
            <a:tailEnd type="stealth" w="med" len="med"/>
          </a:ln>
        </p:spPr>
      </p:cxnSp>
      <p:sp>
        <p:nvSpPr>
          <p:cNvPr id="776" name="Google Shape;776;p34"/>
          <p:cNvSpPr txBox="1"/>
          <p:nvPr/>
        </p:nvSpPr>
        <p:spPr>
          <a:xfrm>
            <a:off x="7101800" y="4559075"/>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777" name="Google Shape;777;p34"/>
          <p:cNvSpPr txBox="1"/>
          <p:nvPr/>
        </p:nvSpPr>
        <p:spPr>
          <a:xfrm>
            <a:off x="6211025" y="4563000"/>
            <a:ext cx="757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/media</a:t>
            </a:r>
            <a:endParaRPr sz="1000" b="1">
              <a:latin typeface="Source Code Pro"/>
              <a:ea typeface="Source Code Pro"/>
              <a:cs typeface="Source Code Pro"/>
              <a:sym typeface="Source Code Pro"/>
            </a:endParaRPr>
          </a:p>
        </p:txBody>
      </p:sp>
      <p:sp>
        <p:nvSpPr>
          <p:cNvPr id="778" name="Google Shape;778;p34"/>
          <p:cNvSpPr txBox="1"/>
          <p:nvPr/>
        </p:nvSpPr>
        <p:spPr>
          <a:xfrm>
            <a:off x="5248050" y="3065133"/>
            <a:ext cx="1360800" cy="32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cxnSp>
        <p:nvCxnSpPr>
          <p:cNvPr id="779" name="Google Shape;779;p34"/>
          <p:cNvCxnSpPr/>
          <p:nvPr/>
        </p:nvCxnSpPr>
        <p:spPr>
          <a:xfrm>
            <a:off x="5107325" y="3081406"/>
            <a:ext cx="3829500" cy="0"/>
          </a:xfrm>
          <a:prstGeom prst="straightConnector1">
            <a:avLst/>
          </a:prstGeom>
          <a:noFill/>
          <a:ln w="28575" cap="flat" cmpd="sng">
            <a:solidFill>
              <a:schemeClr val="dk1"/>
            </a:solidFill>
            <a:prstDash val="dot"/>
            <a:round/>
            <a:headEnd type="none" w="med" len="med"/>
            <a:tailEnd type="none" w="med" len="med"/>
          </a:ln>
        </p:spPr>
      </p:cxnSp>
      <p:sp>
        <p:nvSpPr>
          <p:cNvPr id="780" name="Google Shape;780;p34"/>
          <p:cNvSpPr txBox="1"/>
          <p:nvPr/>
        </p:nvSpPr>
        <p:spPr>
          <a:xfrm>
            <a:off x="5248050" y="2771382"/>
            <a:ext cx="1360800" cy="32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cxnSp>
        <p:nvCxnSpPr>
          <p:cNvPr id="781" name="Google Shape;781;p34"/>
          <p:cNvCxnSpPr/>
          <p:nvPr/>
        </p:nvCxnSpPr>
        <p:spPr>
          <a:xfrm>
            <a:off x="7728600" y="2691325"/>
            <a:ext cx="0" cy="837300"/>
          </a:xfrm>
          <a:prstGeom prst="straightConnector1">
            <a:avLst/>
          </a:prstGeom>
          <a:noFill/>
          <a:ln w="19050" cap="flat" cmpd="sng">
            <a:solidFill>
              <a:srgbClr val="000000"/>
            </a:solidFill>
            <a:prstDash val="solid"/>
            <a:round/>
            <a:headEnd type="none" w="med" len="med"/>
            <a:tailEnd type="stealth" w="med" len="med"/>
          </a:ln>
        </p:spPr>
      </p:cxnSp>
      <p:sp>
        <p:nvSpPr>
          <p:cNvPr id="782" name="Google Shape;782;p34"/>
          <p:cNvSpPr txBox="1"/>
          <p:nvPr/>
        </p:nvSpPr>
        <p:spPr>
          <a:xfrm>
            <a:off x="3811200" y="1693900"/>
            <a:ext cx="1485300" cy="10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100" b="1">
                <a:solidFill>
                  <a:schemeClr val="dk1"/>
                </a:solidFill>
                <a:latin typeface="Economica"/>
                <a:ea typeface="Economica"/>
                <a:cs typeface="Economica"/>
                <a:sym typeface="Economica"/>
              </a:rPr>
              <a:t>Remote Procedure Call</a:t>
            </a:r>
            <a:endParaRPr sz="2100" b="1">
              <a:solidFill>
                <a:schemeClr val="dk1"/>
              </a:solidFill>
              <a:latin typeface="Economica"/>
              <a:ea typeface="Economica"/>
              <a:cs typeface="Economica"/>
              <a:sym typeface="Economica"/>
            </a:endParaRPr>
          </a:p>
        </p:txBody>
      </p:sp>
      <p:sp>
        <p:nvSpPr>
          <p:cNvPr id="783" name="Google Shape;783;p34"/>
          <p:cNvSpPr/>
          <p:nvPr/>
        </p:nvSpPr>
        <p:spPr>
          <a:xfrm>
            <a:off x="3072625" y="1861441"/>
            <a:ext cx="541200" cy="757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RPC</a:t>
            </a:r>
            <a:endParaRPr sz="2000">
              <a:solidFill>
                <a:srgbClr val="990000"/>
              </a:solidFill>
              <a:latin typeface="Economica"/>
              <a:ea typeface="Economica"/>
              <a:cs typeface="Economica"/>
              <a:sym typeface="Economica"/>
            </a:endParaRPr>
          </a:p>
          <a:p>
            <a:pPr marL="0" lvl="0" indent="0" algn="ctr" rtl="0">
              <a:spcBef>
                <a:spcPts val="0"/>
              </a:spcBef>
              <a:spcAft>
                <a:spcPts val="0"/>
              </a:spcAft>
              <a:buNone/>
            </a:pPr>
            <a:r>
              <a:rPr lang="en-GB" sz="2000">
                <a:solidFill>
                  <a:srgbClr val="990000"/>
                </a:solidFill>
                <a:latin typeface="Economica"/>
                <a:ea typeface="Economica"/>
                <a:cs typeface="Economica"/>
                <a:sym typeface="Economica"/>
              </a:rPr>
              <a:t>calls</a:t>
            </a:r>
            <a:endParaRPr sz="2000">
              <a:solidFill>
                <a:srgbClr val="990000"/>
              </a:solidFill>
              <a:latin typeface="Economica"/>
              <a:ea typeface="Economica"/>
              <a:cs typeface="Economica"/>
              <a:sym typeface="Economica"/>
            </a:endParaRPr>
          </a:p>
        </p:txBody>
      </p:sp>
      <p:sp>
        <p:nvSpPr>
          <p:cNvPr id="784" name="Google Shape;784;p34"/>
          <p:cNvSpPr/>
          <p:nvPr/>
        </p:nvSpPr>
        <p:spPr>
          <a:xfrm>
            <a:off x="2181775" y="1861916"/>
            <a:ext cx="890700" cy="757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libfuse handler</a:t>
            </a:r>
            <a:endParaRPr sz="2200">
              <a:solidFill>
                <a:srgbClr val="990000"/>
              </a:solidFill>
              <a:latin typeface="Economica"/>
              <a:ea typeface="Economica"/>
              <a:cs typeface="Economica"/>
              <a:sym typeface="Economica"/>
            </a:endParaRPr>
          </a:p>
        </p:txBody>
      </p:sp>
      <p:sp>
        <p:nvSpPr>
          <p:cNvPr id="785" name="Google Shape;785;p34"/>
          <p:cNvSpPr/>
          <p:nvPr/>
        </p:nvSpPr>
        <p:spPr>
          <a:xfrm>
            <a:off x="5568725" y="1860825"/>
            <a:ext cx="2805900" cy="903000"/>
          </a:xfrm>
          <a:prstGeom prst="rect">
            <a:avLst/>
          </a:prstGeom>
          <a:noFill/>
          <a:ln w="19050" cap="flat" cmpd="sng">
            <a:solidFill>
              <a:srgbClr val="99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990000"/>
              </a:solidFill>
              <a:latin typeface="Economica"/>
              <a:ea typeface="Economica"/>
              <a:cs typeface="Economica"/>
              <a:sym typeface="Economica"/>
            </a:endParaRPr>
          </a:p>
        </p:txBody>
      </p:sp>
      <p:sp>
        <p:nvSpPr>
          <p:cNvPr id="786" name="Google Shape;786;p34"/>
          <p:cNvSpPr/>
          <p:nvPr/>
        </p:nvSpPr>
        <p:spPr>
          <a:xfrm>
            <a:off x="7166600" y="1941260"/>
            <a:ext cx="1105200" cy="7335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990000"/>
                </a:solidFill>
                <a:latin typeface="Economica"/>
                <a:ea typeface="Economica"/>
                <a:cs typeface="Economica"/>
                <a:sym typeface="Economica"/>
              </a:rPr>
              <a:t>Request Handler</a:t>
            </a:r>
            <a:endParaRPr sz="2400">
              <a:solidFill>
                <a:srgbClr val="990000"/>
              </a:solidFill>
              <a:latin typeface="Economica"/>
              <a:ea typeface="Economica"/>
              <a:cs typeface="Economica"/>
              <a:sym typeface="Economica"/>
            </a:endParaRPr>
          </a:p>
        </p:txBody>
      </p:sp>
      <p:cxnSp>
        <p:nvCxnSpPr>
          <p:cNvPr id="787" name="Google Shape;787;p34"/>
          <p:cNvCxnSpPr/>
          <p:nvPr/>
        </p:nvCxnSpPr>
        <p:spPr>
          <a:xfrm rot="10800000" flipH="1">
            <a:off x="6785600" y="2231825"/>
            <a:ext cx="381000" cy="6300"/>
          </a:xfrm>
          <a:prstGeom prst="straightConnector1">
            <a:avLst/>
          </a:prstGeom>
          <a:noFill/>
          <a:ln w="28575" cap="flat" cmpd="sng">
            <a:solidFill>
              <a:srgbClr val="990000"/>
            </a:solidFill>
            <a:prstDash val="solid"/>
            <a:round/>
            <a:headEnd type="none" w="med" len="med"/>
            <a:tailEnd type="stealth" w="med" len="med"/>
          </a:ln>
        </p:spPr>
      </p:cxnSp>
      <p:sp>
        <p:nvSpPr>
          <p:cNvPr id="788" name="Google Shape;788;p34"/>
          <p:cNvSpPr/>
          <p:nvPr/>
        </p:nvSpPr>
        <p:spPr>
          <a:xfrm>
            <a:off x="1823956" y="2483488"/>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1</a:t>
            </a:r>
            <a:endParaRPr sz="3000"/>
          </a:p>
        </p:txBody>
      </p:sp>
      <p:sp>
        <p:nvSpPr>
          <p:cNvPr id="789" name="Google Shape;789;p34"/>
          <p:cNvSpPr/>
          <p:nvPr/>
        </p:nvSpPr>
        <p:spPr>
          <a:xfrm>
            <a:off x="5680400" y="1947575"/>
            <a:ext cx="1105200" cy="733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990000"/>
                </a:solidFill>
                <a:latin typeface="Economica"/>
                <a:ea typeface="Economica"/>
                <a:cs typeface="Economica"/>
                <a:sym typeface="Economica"/>
              </a:rPr>
              <a:t>RPC Listener</a:t>
            </a:r>
            <a:endParaRPr sz="2400">
              <a:solidFill>
                <a:srgbClr val="990000"/>
              </a:solidFill>
              <a:latin typeface="Economica"/>
              <a:ea typeface="Economica"/>
              <a:cs typeface="Economica"/>
              <a:sym typeface="Economica"/>
            </a:endParaRPr>
          </a:p>
        </p:txBody>
      </p:sp>
      <p:pic>
        <p:nvPicPr>
          <p:cNvPr id="790" name="Google Shape;790;p34"/>
          <p:cNvPicPr preferRelativeResize="0"/>
          <p:nvPr/>
        </p:nvPicPr>
        <p:blipFill rotWithShape="1">
          <a:blip r:embed="rId9">
            <a:alphaModFix/>
          </a:blip>
          <a:srcRect/>
          <a:stretch/>
        </p:blipFill>
        <p:spPr>
          <a:xfrm>
            <a:off x="77800" y="1154175"/>
            <a:ext cx="5704676" cy="2863105"/>
          </a:xfrm>
          <a:prstGeom prst="rect">
            <a:avLst/>
          </a:prstGeom>
          <a:noFill/>
          <a:ln w="28575" cap="flat" cmpd="sng">
            <a:solidFill>
              <a:srgbClr val="000000"/>
            </a:solidFill>
            <a:prstDash val="solid"/>
            <a:round/>
            <a:headEnd type="none" w="sm" len="sm"/>
            <a:tailEnd type="none" w="sm" len="sm"/>
          </a:ln>
        </p:spPr>
      </p:pic>
      <p:sp>
        <p:nvSpPr>
          <p:cNvPr id="791" name="Google Shape;791;p34"/>
          <p:cNvSpPr/>
          <p:nvPr/>
        </p:nvSpPr>
        <p:spPr>
          <a:xfrm>
            <a:off x="5572794" y="1317663"/>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3</a:t>
            </a:r>
            <a:endParaRPr sz="3000"/>
          </a:p>
        </p:txBody>
      </p:sp>
      <p:sp>
        <p:nvSpPr>
          <p:cNvPr id="792" name="Google Shape;792;p34"/>
          <p:cNvSpPr txBox="1"/>
          <p:nvPr/>
        </p:nvSpPr>
        <p:spPr>
          <a:xfrm>
            <a:off x="6438346" y="3158838"/>
            <a:ext cx="21051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getattr(‘/home/file.txt’)</a:t>
            </a:r>
            <a:endParaRPr sz="1000" b="1">
              <a:latin typeface="Source Code Pro"/>
              <a:ea typeface="Source Code Pro"/>
              <a:cs typeface="Source Code Pro"/>
              <a:sym typeface="Source Code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35"/>
          <p:cNvSpPr txBox="1"/>
          <p:nvPr/>
        </p:nvSpPr>
        <p:spPr>
          <a:xfrm>
            <a:off x="6438346" y="3158838"/>
            <a:ext cx="21051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getattr(‘/home/file.txt’)</a:t>
            </a:r>
            <a:endParaRPr sz="1000" b="1">
              <a:latin typeface="Source Code Pro"/>
              <a:ea typeface="Source Code Pro"/>
              <a:cs typeface="Source Code Pro"/>
              <a:sym typeface="Source Code Pro"/>
            </a:endParaRPr>
          </a:p>
        </p:txBody>
      </p:sp>
      <p:sp>
        <p:nvSpPr>
          <p:cNvPr id="798" name="Google Shape;798;p35"/>
          <p:cNvSpPr txBox="1"/>
          <p:nvPr/>
        </p:nvSpPr>
        <p:spPr>
          <a:xfrm>
            <a:off x="459725" y="3237900"/>
            <a:ext cx="23844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getattr(‘/remote/file.txt’)</a:t>
            </a:r>
            <a:endParaRPr sz="1000" b="1">
              <a:latin typeface="Source Code Pro"/>
              <a:ea typeface="Source Code Pro"/>
              <a:cs typeface="Source Code Pro"/>
              <a:sym typeface="Source Code Pro"/>
            </a:endParaRPr>
          </a:p>
        </p:txBody>
      </p:sp>
      <p:cxnSp>
        <p:nvCxnSpPr>
          <p:cNvPr id="799" name="Google Shape;799;p35"/>
          <p:cNvCxnSpPr/>
          <p:nvPr/>
        </p:nvCxnSpPr>
        <p:spPr>
          <a:xfrm>
            <a:off x="3507070" y="2250000"/>
            <a:ext cx="2037000" cy="0"/>
          </a:xfrm>
          <a:prstGeom prst="straightConnector1">
            <a:avLst/>
          </a:prstGeom>
          <a:noFill/>
          <a:ln w="28575" cap="flat" cmpd="sng">
            <a:solidFill>
              <a:srgbClr val="6AA84F"/>
            </a:solidFill>
            <a:prstDash val="solid"/>
            <a:round/>
            <a:headEnd type="none" w="med" len="med"/>
            <a:tailEnd type="stealth" w="med" len="med"/>
          </a:ln>
        </p:spPr>
      </p:cxnSp>
      <p:cxnSp>
        <p:nvCxnSpPr>
          <p:cNvPr id="800" name="Google Shape;800;p35"/>
          <p:cNvCxnSpPr/>
          <p:nvPr/>
        </p:nvCxnSpPr>
        <p:spPr>
          <a:xfrm>
            <a:off x="1003650" y="2786075"/>
            <a:ext cx="0" cy="927300"/>
          </a:xfrm>
          <a:prstGeom prst="straightConnector1">
            <a:avLst/>
          </a:prstGeom>
          <a:noFill/>
          <a:ln w="28575" cap="flat" cmpd="sng">
            <a:solidFill>
              <a:srgbClr val="990000"/>
            </a:solidFill>
            <a:prstDash val="solid"/>
            <a:round/>
            <a:headEnd type="none" w="med" len="med"/>
            <a:tailEnd type="stealth" w="med" len="med"/>
          </a:ln>
        </p:spPr>
      </p:cxnSp>
      <p:cxnSp>
        <p:nvCxnSpPr>
          <p:cNvPr id="801" name="Google Shape;801;p35"/>
          <p:cNvCxnSpPr/>
          <p:nvPr/>
        </p:nvCxnSpPr>
        <p:spPr>
          <a:xfrm rot="10800000">
            <a:off x="2895925" y="2935475"/>
            <a:ext cx="0" cy="1031700"/>
          </a:xfrm>
          <a:prstGeom prst="straightConnector1">
            <a:avLst/>
          </a:prstGeom>
          <a:noFill/>
          <a:ln w="28575" cap="flat" cmpd="sng">
            <a:solidFill>
              <a:srgbClr val="990000"/>
            </a:solidFill>
            <a:prstDash val="solid"/>
            <a:round/>
            <a:headEnd type="none" w="med" len="med"/>
            <a:tailEnd type="stealth" w="med" len="med"/>
          </a:ln>
        </p:spPr>
      </p:cxnSp>
      <p:sp>
        <p:nvSpPr>
          <p:cNvPr id="802" name="Google Shape;802;p35"/>
          <p:cNvSpPr/>
          <p:nvPr/>
        </p:nvSpPr>
        <p:spPr>
          <a:xfrm>
            <a:off x="396500" y="1743575"/>
            <a:ext cx="33642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568850" y="1852400"/>
            <a:ext cx="1281600" cy="10833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Project 1</a:t>
            </a:r>
            <a:endParaRPr dirty="0"/>
          </a:p>
        </p:txBody>
      </p:sp>
      <p:pic>
        <p:nvPicPr>
          <p:cNvPr id="805" name="Google Shape;805;p35"/>
          <p:cNvPicPr preferRelativeResize="0"/>
          <p:nvPr/>
        </p:nvPicPr>
        <p:blipFill>
          <a:blip r:embed="rId3">
            <a:alphaModFix/>
          </a:blip>
          <a:stretch>
            <a:fillRect/>
          </a:stretch>
        </p:blipFill>
        <p:spPr>
          <a:xfrm>
            <a:off x="833950" y="2257650"/>
            <a:ext cx="262500" cy="262500"/>
          </a:xfrm>
          <a:prstGeom prst="rect">
            <a:avLst/>
          </a:prstGeom>
          <a:noFill/>
          <a:ln>
            <a:noFill/>
          </a:ln>
        </p:spPr>
      </p:pic>
      <p:pic>
        <p:nvPicPr>
          <p:cNvPr id="806" name="Google Shape;806;p35"/>
          <p:cNvPicPr preferRelativeResize="0"/>
          <p:nvPr/>
        </p:nvPicPr>
        <p:blipFill>
          <a:blip r:embed="rId4">
            <a:alphaModFix/>
          </a:blip>
          <a:stretch>
            <a:fillRect/>
          </a:stretch>
        </p:blipFill>
        <p:spPr>
          <a:xfrm>
            <a:off x="824775" y="2581237"/>
            <a:ext cx="262500" cy="262500"/>
          </a:xfrm>
          <a:prstGeom prst="rect">
            <a:avLst/>
          </a:prstGeom>
          <a:noFill/>
          <a:ln>
            <a:noFill/>
          </a:ln>
        </p:spPr>
      </p:pic>
      <p:pic>
        <p:nvPicPr>
          <p:cNvPr id="807" name="Google Shape;807;p35"/>
          <p:cNvPicPr preferRelativeResize="0"/>
          <p:nvPr/>
        </p:nvPicPr>
        <p:blipFill rotWithShape="1">
          <a:blip r:embed="rId5">
            <a:alphaModFix/>
          </a:blip>
          <a:srcRect l="11147" r="13226"/>
          <a:stretch/>
        </p:blipFill>
        <p:spPr>
          <a:xfrm>
            <a:off x="1313304" y="2173489"/>
            <a:ext cx="262500" cy="347089"/>
          </a:xfrm>
          <a:prstGeom prst="rect">
            <a:avLst/>
          </a:prstGeom>
          <a:noFill/>
          <a:ln>
            <a:noFill/>
          </a:ln>
        </p:spPr>
      </p:pic>
      <p:pic>
        <p:nvPicPr>
          <p:cNvPr id="808" name="Google Shape;808;p35"/>
          <p:cNvPicPr preferRelativeResize="0"/>
          <p:nvPr/>
        </p:nvPicPr>
        <p:blipFill>
          <a:blip r:embed="rId6">
            <a:alphaModFix/>
          </a:blip>
          <a:stretch>
            <a:fillRect/>
          </a:stretch>
        </p:blipFill>
        <p:spPr>
          <a:xfrm>
            <a:off x="1328113" y="2561400"/>
            <a:ext cx="262500" cy="262500"/>
          </a:xfrm>
          <a:prstGeom prst="rect">
            <a:avLst/>
          </a:prstGeom>
          <a:noFill/>
          <a:ln>
            <a:noFill/>
          </a:ln>
        </p:spPr>
      </p:pic>
      <p:sp>
        <p:nvSpPr>
          <p:cNvPr id="809" name="Google Shape;809;p35"/>
          <p:cNvSpPr txBox="1"/>
          <p:nvPr/>
        </p:nvSpPr>
        <p:spPr>
          <a:xfrm>
            <a:off x="529850" y="1884507"/>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810" name="Google Shape;810;p35"/>
          <p:cNvSpPr txBox="1"/>
          <p:nvPr/>
        </p:nvSpPr>
        <p:spPr>
          <a:xfrm>
            <a:off x="1313000" y="10946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Client</a:t>
            </a:r>
            <a:endParaRPr sz="4000" b="1">
              <a:solidFill>
                <a:schemeClr val="dk1"/>
              </a:solidFill>
              <a:latin typeface="Economica"/>
              <a:ea typeface="Economica"/>
              <a:cs typeface="Economica"/>
              <a:sym typeface="Economica"/>
            </a:endParaRPr>
          </a:p>
        </p:txBody>
      </p:sp>
      <p:sp>
        <p:nvSpPr>
          <p:cNvPr id="811" name="Google Shape;811;p35"/>
          <p:cNvSpPr/>
          <p:nvPr/>
        </p:nvSpPr>
        <p:spPr>
          <a:xfrm>
            <a:off x="2436250" y="3742056"/>
            <a:ext cx="1161000" cy="476100"/>
          </a:xfrm>
          <a:prstGeom prst="rect">
            <a:avLst/>
          </a:prstGeom>
          <a:solidFill>
            <a:srgbClr val="FF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500">
                <a:solidFill>
                  <a:srgbClr val="990000"/>
                </a:solidFill>
                <a:latin typeface="Economica"/>
                <a:ea typeface="Economica"/>
                <a:cs typeface="Economica"/>
                <a:sym typeface="Economica"/>
              </a:rPr>
              <a:t>FUSE Kernel Module</a:t>
            </a:r>
            <a:endParaRPr sz="1500">
              <a:solidFill>
                <a:srgbClr val="990000"/>
              </a:solidFill>
              <a:latin typeface="Economica"/>
              <a:ea typeface="Economica"/>
              <a:cs typeface="Economica"/>
              <a:sym typeface="Economica"/>
            </a:endParaRPr>
          </a:p>
        </p:txBody>
      </p:sp>
      <p:cxnSp>
        <p:nvCxnSpPr>
          <p:cNvPr id="812" name="Google Shape;812;p35"/>
          <p:cNvCxnSpPr>
            <a:endCxn id="813" idx="1"/>
          </p:cNvCxnSpPr>
          <p:nvPr/>
        </p:nvCxnSpPr>
        <p:spPr>
          <a:xfrm>
            <a:off x="1687638" y="4532556"/>
            <a:ext cx="743100" cy="0"/>
          </a:xfrm>
          <a:prstGeom prst="straightConnector1">
            <a:avLst/>
          </a:prstGeom>
          <a:noFill/>
          <a:ln w="28575" cap="flat" cmpd="sng">
            <a:solidFill>
              <a:srgbClr val="990000"/>
            </a:solidFill>
            <a:prstDash val="solid"/>
            <a:round/>
            <a:headEnd type="none" w="med" len="med"/>
            <a:tailEnd type="stealth" w="med" len="med"/>
          </a:ln>
        </p:spPr>
      </p:cxnSp>
      <p:sp>
        <p:nvSpPr>
          <p:cNvPr id="813" name="Google Shape;813;p35"/>
          <p:cNvSpPr/>
          <p:nvPr/>
        </p:nvSpPr>
        <p:spPr>
          <a:xfrm>
            <a:off x="2430738" y="4294506"/>
            <a:ext cx="1161000" cy="4761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800">
                <a:solidFill>
                  <a:srgbClr val="990000"/>
                </a:solidFill>
                <a:latin typeface="Economica"/>
                <a:ea typeface="Economica"/>
                <a:cs typeface="Economica"/>
                <a:sym typeface="Economica"/>
              </a:rPr>
              <a:t>ext4</a:t>
            </a:r>
            <a:endParaRPr sz="1800">
              <a:solidFill>
                <a:srgbClr val="990000"/>
              </a:solidFill>
              <a:latin typeface="Economica"/>
              <a:ea typeface="Economica"/>
              <a:cs typeface="Economica"/>
              <a:sym typeface="Economica"/>
            </a:endParaRPr>
          </a:p>
        </p:txBody>
      </p:sp>
      <p:cxnSp>
        <p:nvCxnSpPr>
          <p:cNvPr id="814" name="Google Shape;814;p35"/>
          <p:cNvCxnSpPr/>
          <p:nvPr/>
        </p:nvCxnSpPr>
        <p:spPr>
          <a:xfrm>
            <a:off x="1668475" y="3980100"/>
            <a:ext cx="771600" cy="0"/>
          </a:xfrm>
          <a:prstGeom prst="straightConnector1">
            <a:avLst/>
          </a:prstGeom>
          <a:noFill/>
          <a:ln w="28575" cap="flat" cmpd="sng">
            <a:solidFill>
              <a:srgbClr val="990000"/>
            </a:solidFill>
            <a:prstDash val="solid"/>
            <a:round/>
            <a:headEnd type="none" w="med" len="med"/>
            <a:tailEnd type="stealth" w="med" len="med"/>
          </a:ln>
        </p:spPr>
      </p:cxnSp>
      <p:sp>
        <p:nvSpPr>
          <p:cNvPr id="815" name="Google Shape;815;p35"/>
          <p:cNvSpPr txBox="1"/>
          <p:nvPr/>
        </p:nvSpPr>
        <p:spPr>
          <a:xfrm>
            <a:off x="2695350" y="317242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sp>
        <p:nvSpPr>
          <p:cNvPr id="816" name="Google Shape;816;p35"/>
          <p:cNvSpPr txBox="1"/>
          <p:nvPr/>
        </p:nvSpPr>
        <p:spPr>
          <a:xfrm>
            <a:off x="2752500" y="2916770"/>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cxnSp>
        <p:nvCxnSpPr>
          <p:cNvPr id="817" name="Google Shape;817;p35"/>
          <p:cNvCxnSpPr/>
          <p:nvPr/>
        </p:nvCxnSpPr>
        <p:spPr>
          <a:xfrm>
            <a:off x="163850" y="3217269"/>
            <a:ext cx="3829500" cy="0"/>
          </a:xfrm>
          <a:prstGeom prst="straightConnector1">
            <a:avLst/>
          </a:prstGeom>
          <a:noFill/>
          <a:ln w="28575" cap="flat" cmpd="sng">
            <a:solidFill>
              <a:schemeClr val="dk1"/>
            </a:solidFill>
            <a:prstDash val="dot"/>
            <a:round/>
            <a:headEnd type="none" w="med" len="med"/>
            <a:tailEnd type="none" w="med" len="med"/>
          </a:ln>
        </p:spPr>
      </p:cxnSp>
      <p:sp>
        <p:nvSpPr>
          <p:cNvPr id="818" name="Google Shape;818;p35"/>
          <p:cNvSpPr txBox="1"/>
          <p:nvPr/>
        </p:nvSpPr>
        <p:spPr>
          <a:xfrm>
            <a:off x="1850525" y="4218150"/>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819" name="Google Shape;819;p35"/>
          <p:cNvSpPr txBox="1"/>
          <p:nvPr/>
        </p:nvSpPr>
        <p:spPr>
          <a:xfrm>
            <a:off x="1658950" y="3632825"/>
            <a:ext cx="7395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/remote</a:t>
            </a:r>
            <a:endParaRPr sz="1000" b="1">
              <a:latin typeface="Source Code Pro"/>
              <a:ea typeface="Source Code Pro"/>
              <a:cs typeface="Source Code Pro"/>
              <a:sym typeface="Source Code Pro"/>
            </a:endParaRPr>
          </a:p>
        </p:txBody>
      </p:sp>
      <p:sp>
        <p:nvSpPr>
          <p:cNvPr id="820" name="Google Shape;820;p35"/>
          <p:cNvSpPr/>
          <p:nvPr/>
        </p:nvSpPr>
        <p:spPr>
          <a:xfrm>
            <a:off x="527935" y="3732536"/>
            <a:ext cx="1161000" cy="10338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Virtual File System</a:t>
            </a:r>
            <a:endParaRPr sz="2200">
              <a:solidFill>
                <a:srgbClr val="990000"/>
              </a:solidFill>
              <a:latin typeface="Economica"/>
              <a:ea typeface="Economica"/>
              <a:cs typeface="Economica"/>
              <a:sym typeface="Economica"/>
            </a:endParaRPr>
          </a:p>
        </p:txBody>
      </p:sp>
      <p:sp>
        <p:nvSpPr>
          <p:cNvPr id="821" name="Google Shape;821;p35"/>
          <p:cNvSpPr/>
          <p:nvPr/>
        </p:nvSpPr>
        <p:spPr>
          <a:xfrm>
            <a:off x="2181775" y="2613991"/>
            <a:ext cx="1428300" cy="3216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libfuse</a:t>
            </a:r>
            <a:endParaRPr sz="2000">
              <a:solidFill>
                <a:srgbClr val="990000"/>
              </a:solidFill>
              <a:latin typeface="Economica"/>
              <a:ea typeface="Economica"/>
              <a:cs typeface="Economica"/>
              <a:sym typeface="Economica"/>
            </a:endParaRPr>
          </a:p>
        </p:txBody>
      </p:sp>
      <p:sp>
        <p:nvSpPr>
          <p:cNvPr id="822" name="Google Shape;822;p35"/>
          <p:cNvSpPr/>
          <p:nvPr/>
        </p:nvSpPr>
        <p:spPr>
          <a:xfrm>
            <a:off x="5336300" y="1743500"/>
            <a:ext cx="3167100" cy="3176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7894300" y="4125051"/>
            <a:ext cx="467052" cy="5007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txBox="1"/>
          <p:nvPr/>
        </p:nvSpPr>
        <p:spPr>
          <a:xfrm>
            <a:off x="6154250" y="11003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Server</a:t>
            </a:r>
            <a:endParaRPr sz="4000" b="1">
              <a:solidFill>
                <a:schemeClr val="dk1"/>
              </a:solidFill>
              <a:latin typeface="Economica"/>
              <a:ea typeface="Economica"/>
              <a:cs typeface="Economica"/>
              <a:sym typeface="Economica"/>
            </a:endParaRPr>
          </a:p>
        </p:txBody>
      </p:sp>
      <p:sp>
        <p:nvSpPr>
          <p:cNvPr id="825" name="Google Shape;825;p35"/>
          <p:cNvSpPr/>
          <p:nvPr/>
        </p:nvSpPr>
        <p:spPr>
          <a:xfrm>
            <a:off x="5563775" y="3546300"/>
            <a:ext cx="27693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Virtual File System</a:t>
            </a:r>
            <a:endParaRPr sz="2000">
              <a:solidFill>
                <a:srgbClr val="990000"/>
              </a:solidFill>
              <a:latin typeface="Economica"/>
              <a:ea typeface="Economica"/>
              <a:cs typeface="Economica"/>
              <a:sym typeface="Economica"/>
            </a:endParaRPr>
          </a:p>
        </p:txBody>
      </p:sp>
      <p:sp>
        <p:nvSpPr>
          <p:cNvPr id="826" name="Google Shape;826;p35"/>
          <p:cNvSpPr/>
          <p:nvPr/>
        </p:nvSpPr>
        <p:spPr>
          <a:xfrm>
            <a:off x="6901050" y="4174250"/>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ext4</a:t>
            </a:r>
            <a:endParaRPr sz="2000">
              <a:solidFill>
                <a:srgbClr val="990000"/>
              </a:solidFill>
              <a:latin typeface="Economica"/>
              <a:ea typeface="Economica"/>
              <a:cs typeface="Economica"/>
              <a:sym typeface="Economica"/>
            </a:endParaRPr>
          </a:p>
        </p:txBody>
      </p:sp>
      <p:cxnSp>
        <p:nvCxnSpPr>
          <p:cNvPr id="827" name="Google Shape;827;p35"/>
          <p:cNvCxnSpPr>
            <a:stCxn id="826" idx="3"/>
            <a:endCxn id="823" idx="2"/>
          </p:cNvCxnSpPr>
          <p:nvPr/>
        </p:nvCxnSpPr>
        <p:spPr>
          <a:xfrm>
            <a:off x="7562850" y="4375100"/>
            <a:ext cx="331500" cy="600"/>
          </a:xfrm>
          <a:prstGeom prst="bentConnector3">
            <a:avLst>
              <a:gd name="adj1" fmla="val 49992"/>
            </a:avLst>
          </a:prstGeom>
          <a:noFill/>
          <a:ln w="19050" cap="flat" cmpd="sng">
            <a:solidFill>
              <a:srgbClr val="000000"/>
            </a:solidFill>
            <a:prstDash val="solid"/>
            <a:round/>
            <a:headEnd type="none" w="med" len="med"/>
            <a:tailEnd type="stealth" w="med" len="med"/>
          </a:ln>
        </p:spPr>
      </p:cxnSp>
      <p:pic>
        <p:nvPicPr>
          <p:cNvPr id="828" name="Google Shape;828;p35"/>
          <p:cNvPicPr preferRelativeResize="0"/>
          <p:nvPr/>
        </p:nvPicPr>
        <p:blipFill rotWithShape="1">
          <a:blip r:embed="rId7">
            <a:alphaModFix/>
          </a:blip>
          <a:srcRect l="11987" r="11172"/>
          <a:stretch/>
        </p:blipFill>
        <p:spPr>
          <a:xfrm>
            <a:off x="7992505" y="4142821"/>
            <a:ext cx="329586" cy="428919"/>
          </a:xfrm>
          <a:prstGeom prst="rect">
            <a:avLst/>
          </a:prstGeom>
          <a:noFill/>
          <a:ln>
            <a:noFill/>
          </a:ln>
        </p:spPr>
      </p:pic>
      <p:cxnSp>
        <p:nvCxnSpPr>
          <p:cNvPr id="829" name="Google Shape;829;p35"/>
          <p:cNvCxnSpPr/>
          <p:nvPr/>
        </p:nvCxnSpPr>
        <p:spPr>
          <a:xfrm rot="10800000">
            <a:off x="6911300" y="3967050"/>
            <a:ext cx="0" cy="197700"/>
          </a:xfrm>
          <a:prstGeom prst="straightConnector1">
            <a:avLst/>
          </a:prstGeom>
          <a:noFill/>
          <a:ln w="19050" cap="flat" cmpd="sng">
            <a:solidFill>
              <a:srgbClr val="000000"/>
            </a:solidFill>
            <a:prstDash val="solid"/>
            <a:round/>
            <a:headEnd type="stealth" w="med" len="med"/>
            <a:tailEnd type="none" w="med" len="med"/>
          </a:ln>
        </p:spPr>
      </p:cxnSp>
      <p:sp>
        <p:nvSpPr>
          <p:cNvPr id="830" name="Google Shape;830;p35"/>
          <p:cNvSpPr/>
          <p:nvPr/>
        </p:nvSpPr>
        <p:spPr>
          <a:xfrm>
            <a:off x="6239975" y="4174225"/>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ntfs</a:t>
            </a:r>
            <a:endParaRPr sz="2000">
              <a:solidFill>
                <a:srgbClr val="990000"/>
              </a:solidFill>
              <a:latin typeface="Economica"/>
              <a:ea typeface="Economica"/>
              <a:cs typeface="Economica"/>
              <a:sym typeface="Economica"/>
            </a:endParaRPr>
          </a:p>
        </p:txBody>
      </p:sp>
      <p:pic>
        <p:nvPicPr>
          <p:cNvPr id="831" name="Google Shape;831;p35"/>
          <p:cNvPicPr preferRelativeResize="0"/>
          <p:nvPr/>
        </p:nvPicPr>
        <p:blipFill>
          <a:blip r:embed="rId8">
            <a:alphaModFix/>
          </a:blip>
          <a:stretch>
            <a:fillRect/>
          </a:stretch>
        </p:blipFill>
        <p:spPr>
          <a:xfrm>
            <a:off x="5429250" y="4164715"/>
            <a:ext cx="500700" cy="420863"/>
          </a:xfrm>
          <a:prstGeom prst="rect">
            <a:avLst/>
          </a:prstGeom>
          <a:noFill/>
          <a:ln>
            <a:noFill/>
          </a:ln>
        </p:spPr>
      </p:pic>
      <p:cxnSp>
        <p:nvCxnSpPr>
          <p:cNvPr id="832" name="Google Shape;832;p35"/>
          <p:cNvCxnSpPr>
            <a:stCxn id="830" idx="1"/>
            <a:endCxn id="831" idx="3"/>
          </p:cNvCxnSpPr>
          <p:nvPr/>
        </p:nvCxnSpPr>
        <p:spPr>
          <a:xfrm rot="10800000">
            <a:off x="5930075" y="4375075"/>
            <a:ext cx="309900" cy="0"/>
          </a:xfrm>
          <a:prstGeom prst="straightConnector1">
            <a:avLst/>
          </a:prstGeom>
          <a:noFill/>
          <a:ln w="19050" cap="flat" cmpd="sng">
            <a:solidFill>
              <a:srgbClr val="000000"/>
            </a:solidFill>
            <a:prstDash val="solid"/>
            <a:round/>
            <a:headEnd type="none" w="med" len="med"/>
            <a:tailEnd type="stealth" w="med" len="med"/>
          </a:ln>
        </p:spPr>
      </p:cxnSp>
      <p:sp>
        <p:nvSpPr>
          <p:cNvPr id="833" name="Google Shape;833;p35"/>
          <p:cNvSpPr txBox="1"/>
          <p:nvPr/>
        </p:nvSpPr>
        <p:spPr>
          <a:xfrm>
            <a:off x="7101800" y="4559075"/>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834" name="Google Shape;834;p35"/>
          <p:cNvSpPr txBox="1"/>
          <p:nvPr/>
        </p:nvSpPr>
        <p:spPr>
          <a:xfrm>
            <a:off x="6211025" y="4563000"/>
            <a:ext cx="757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/media</a:t>
            </a:r>
            <a:endParaRPr sz="1000" b="1">
              <a:latin typeface="Source Code Pro"/>
              <a:ea typeface="Source Code Pro"/>
              <a:cs typeface="Source Code Pro"/>
              <a:sym typeface="Source Code Pro"/>
            </a:endParaRPr>
          </a:p>
        </p:txBody>
      </p:sp>
      <p:sp>
        <p:nvSpPr>
          <p:cNvPr id="835" name="Google Shape;835;p35"/>
          <p:cNvSpPr txBox="1"/>
          <p:nvPr/>
        </p:nvSpPr>
        <p:spPr>
          <a:xfrm>
            <a:off x="5248050" y="3065133"/>
            <a:ext cx="1360800" cy="32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300" b="1">
                <a:solidFill>
                  <a:schemeClr val="dk1"/>
                </a:solidFill>
                <a:latin typeface="Economica"/>
                <a:ea typeface="Economica"/>
                <a:cs typeface="Economica"/>
                <a:sym typeface="Economica"/>
              </a:rPr>
              <a:t>kernel space</a:t>
            </a:r>
            <a:endParaRPr sz="1300" b="1">
              <a:solidFill>
                <a:schemeClr val="dk1"/>
              </a:solidFill>
              <a:latin typeface="Economica"/>
              <a:ea typeface="Economica"/>
              <a:cs typeface="Economica"/>
              <a:sym typeface="Economica"/>
            </a:endParaRPr>
          </a:p>
        </p:txBody>
      </p:sp>
      <p:cxnSp>
        <p:nvCxnSpPr>
          <p:cNvPr id="836" name="Google Shape;836;p35"/>
          <p:cNvCxnSpPr/>
          <p:nvPr/>
        </p:nvCxnSpPr>
        <p:spPr>
          <a:xfrm>
            <a:off x="5107325" y="3081406"/>
            <a:ext cx="3829500" cy="0"/>
          </a:xfrm>
          <a:prstGeom prst="straightConnector1">
            <a:avLst/>
          </a:prstGeom>
          <a:noFill/>
          <a:ln w="28575" cap="flat" cmpd="sng">
            <a:solidFill>
              <a:schemeClr val="dk1"/>
            </a:solidFill>
            <a:prstDash val="dot"/>
            <a:round/>
            <a:headEnd type="none" w="med" len="med"/>
            <a:tailEnd type="none" w="med" len="med"/>
          </a:ln>
        </p:spPr>
      </p:cxnSp>
      <p:sp>
        <p:nvSpPr>
          <p:cNvPr id="837" name="Google Shape;837;p35"/>
          <p:cNvSpPr txBox="1"/>
          <p:nvPr/>
        </p:nvSpPr>
        <p:spPr>
          <a:xfrm>
            <a:off x="5248050" y="2771382"/>
            <a:ext cx="1360800" cy="321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GB" sz="1300" b="1">
                <a:solidFill>
                  <a:schemeClr val="dk1"/>
                </a:solidFill>
                <a:latin typeface="Economica"/>
                <a:ea typeface="Economica"/>
                <a:cs typeface="Economica"/>
                <a:sym typeface="Economica"/>
              </a:rPr>
              <a:t>user space</a:t>
            </a:r>
            <a:endParaRPr sz="1300" b="1">
              <a:solidFill>
                <a:schemeClr val="dk1"/>
              </a:solidFill>
              <a:latin typeface="Economica"/>
              <a:ea typeface="Economica"/>
              <a:cs typeface="Economica"/>
              <a:sym typeface="Economica"/>
            </a:endParaRPr>
          </a:p>
        </p:txBody>
      </p:sp>
      <p:cxnSp>
        <p:nvCxnSpPr>
          <p:cNvPr id="838" name="Google Shape;838;p35"/>
          <p:cNvCxnSpPr/>
          <p:nvPr/>
        </p:nvCxnSpPr>
        <p:spPr>
          <a:xfrm>
            <a:off x="7728600" y="2691325"/>
            <a:ext cx="0" cy="837300"/>
          </a:xfrm>
          <a:prstGeom prst="straightConnector1">
            <a:avLst/>
          </a:prstGeom>
          <a:noFill/>
          <a:ln w="19050" cap="flat" cmpd="sng">
            <a:solidFill>
              <a:srgbClr val="000000"/>
            </a:solidFill>
            <a:prstDash val="solid"/>
            <a:round/>
            <a:headEnd type="none" w="med" len="med"/>
            <a:tailEnd type="stealth" w="med" len="med"/>
          </a:ln>
        </p:spPr>
      </p:cxnSp>
      <p:sp>
        <p:nvSpPr>
          <p:cNvPr id="839" name="Google Shape;839;p35"/>
          <p:cNvSpPr txBox="1"/>
          <p:nvPr/>
        </p:nvSpPr>
        <p:spPr>
          <a:xfrm>
            <a:off x="3811200" y="1693900"/>
            <a:ext cx="1485300" cy="10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100" b="1">
                <a:solidFill>
                  <a:schemeClr val="dk1"/>
                </a:solidFill>
                <a:latin typeface="Economica"/>
                <a:ea typeface="Economica"/>
                <a:cs typeface="Economica"/>
                <a:sym typeface="Economica"/>
              </a:rPr>
              <a:t>Remote Procedure Call</a:t>
            </a:r>
            <a:endParaRPr sz="2100" b="1">
              <a:solidFill>
                <a:schemeClr val="dk1"/>
              </a:solidFill>
              <a:latin typeface="Economica"/>
              <a:ea typeface="Economica"/>
              <a:cs typeface="Economica"/>
              <a:sym typeface="Economica"/>
            </a:endParaRPr>
          </a:p>
        </p:txBody>
      </p:sp>
      <p:sp>
        <p:nvSpPr>
          <p:cNvPr id="840" name="Google Shape;840;p35"/>
          <p:cNvSpPr/>
          <p:nvPr/>
        </p:nvSpPr>
        <p:spPr>
          <a:xfrm>
            <a:off x="3072625" y="1861441"/>
            <a:ext cx="541200" cy="757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RPC</a:t>
            </a:r>
            <a:endParaRPr sz="2000">
              <a:solidFill>
                <a:srgbClr val="990000"/>
              </a:solidFill>
              <a:latin typeface="Economica"/>
              <a:ea typeface="Economica"/>
              <a:cs typeface="Economica"/>
              <a:sym typeface="Economica"/>
            </a:endParaRPr>
          </a:p>
          <a:p>
            <a:pPr marL="0" lvl="0" indent="0" algn="ctr" rtl="0">
              <a:spcBef>
                <a:spcPts val="0"/>
              </a:spcBef>
              <a:spcAft>
                <a:spcPts val="0"/>
              </a:spcAft>
              <a:buNone/>
            </a:pPr>
            <a:r>
              <a:rPr lang="en-GB" sz="2000">
                <a:solidFill>
                  <a:srgbClr val="990000"/>
                </a:solidFill>
                <a:latin typeface="Economica"/>
                <a:ea typeface="Economica"/>
                <a:cs typeface="Economica"/>
                <a:sym typeface="Economica"/>
              </a:rPr>
              <a:t>calls</a:t>
            </a:r>
            <a:endParaRPr sz="2000">
              <a:solidFill>
                <a:srgbClr val="990000"/>
              </a:solidFill>
              <a:latin typeface="Economica"/>
              <a:ea typeface="Economica"/>
              <a:cs typeface="Economica"/>
              <a:sym typeface="Economica"/>
            </a:endParaRPr>
          </a:p>
        </p:txBody>
      </p:sp>
      <p:sp>
        <p:nvSpPr>
          <p:cNvPr id="841" name="Google Shape;841;p35"/>
          <p:cNvSpPr/>
          <p:nvPr/>
        </p:nvSpPr>
        <p:spPr>
          <a:xfrm>
            <a:off x="2181775" y="1861916"/>
            <a:ext cx="890700" cy="757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libfuse handler</a:t>
            </a:r>
            <a:endParaRPr sz="2200">
              <a:solidFill>
                <a:srgbClr val="990000"/>
              </a:solidFill>
              <a:latin typeface="Economica"/>
              <a:ea typeface="Economica"/>
              <a:cs typeface="Economica"/>
              <a:sym typeface="Economica"/>
            </a:endParaRPr>
          </a:p>
        </p:txBody>
      </p:sp>
      <p:sp>
        <p:nvSpPr>
          <p:cNvPr id="842" name="Google Shape;842;p35"/>
          <p:cNvSpPr/>
          <p:nvPr/>
        </p:nvSpPr>
        <p:spPr>
          <a:xfrm>
            <a:off x="5568725" y="1860825"/>
            <a:ext cx="2805900" cy="903000"/>
          </a:xfrm>
          <a:prstGeom prst="rect">
            <a:avLst/>
          </a:prstGeom>
          <a:noFill/>
          <a:ln w="19050" cap="flat" cmpd="sng">
            <a:solidFill>
              <a:srgbClr val="99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990000"/>
              </a:solidFill>
              <a:latin typeface="Economica"/>
              <a:ea typeface="Economica"/>
              <a:cs typeface="Economica"/>
              <a:sym typeface="Economica"/>
            </a:endParaRPr>
          </a:p>
        </p:txBody>
      </p:sp>
      <p:sp>
        <p:nvSpPr>
          <p:cNvPr id="843" name="Google Shape;843;p35"/>
          <p:cNvSpPr/>
          <p:nvPr/>
        </p:nvSpPr>
        <p:spPr>
          <a:xfrm>
            <a:off x="7166600" y="1941260"/>
            <a:ext cx="1105200" cy="733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990000"/>
                </a:solidFill>
                <a:latin typeface="Economica"/>
                <a:ea typeface="Economica"/>
                <a:cs typeface="Economica"/>
                <a:sym typeface="Economica"/>
              </a:rPr>
              <a:t>Request Handler</a:t>
            </a:r>
            <a:endParaRPr sz="2400">
              <a:solidFill>
                <a:srgbClr val="990000"/>
              </a:solidFill>
              <a:latin typeface="Economica"/>
              <a:ea typeface="Economica"/>
              <a:cs typeface="Economica"/>
              <a:sym typeface="Economica"/>
            </a:endParaRPr>
          </a:p>
        </p:txBody>
      </p:sp>
      <p:cxnSp>
        <p:nvCxnSpPr>
          <p:cNvPr id="844" name="Google Shape;844;p35"/>
          <p:cNvCxnSpPr/>
          <p:nvPr/>
        </p:nvCxnSpPr>
        <p:spPr>
          <a:xfrm rot="10800000" flipH="1">
            <a:off x="6785600" y="2231825"/>
            <a:ext cx="381000" cy="6300"/>
          </a:xfrm>
          <a:prstGeom prst="straightConnector1">
            <a:avLst/>
          </a:prstGeom>
          <a:noFill/>
          <a:ln w="28575" cap="flat" cmpd="sng">
            <a:solidFill>
              <a:srgbClr val="990000"/>
            </a:solidFill>
            <a:prstDash val="solid"/>
            <a:round/>
            <a:headEnd type="none" w="med" len="med"/>
            <a:tailEnd type="stealth" w="med" len="med"/>
          </a:ln>
        </p:spPr>
      </p:cxnSp>
      <p:sp>
        <p:nvSpPr>
          <p:cNvPr id="845" name="Google Shape;845;p35"/>
          <p:cNvSpPr/>
          <p:nvPr/>
        </p:nvSpPr>
        <p:spPr>
          <a:xfrm>
            <a:off x="3369394" y="1309213"/>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2</a:t>
            </a:r>
            <a:endParaRPr sz="3000"/>
          </a:p>
        </p:txBody>
      </p:sp>
      <p:sp>
        <p:nvSpPr>
          <p:cNvPr id="846" name="Google Shape;846;p35"/>
          <p:cNvSpPr/>
          <p:nvPr/>
        </p:nvSpPr>
        <p:spPr>
          <a:xfrm>
            <a:off x="5680400" y="1947575"/>
            <a:ext cx="1105200" cy="7335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990000"/>
                </a:solidFill>
                <a:latin typeface="Economica"/>
                <a:ea typeface="Economica"/>
                <a:cs typeface="Economica"/>
                <a:sym typeface="Economica"/>
              </a:rPr>
              <a:t>RPC Listener</a:t>
            </a:r>
            <a:endParaRPr sz="2400">
              <a:solidFill>
                <a:srgbClr val="990000"/>
              </a:solidFill>
              <a:latin typeface="Economica"/>
              <a:ea typeface="Economica"/>
              <a:cs typeface="Economica"/>
              <a:sym typeface="Economica"/>
            </a:endParaRPr>
          </a:p>
        </p:txBody>
      </p:sp>
      <p:sp>
        <p:nvSpPr>
          <p:cNvPr id="847" name="Google Shape;847;p35"/>
          <p:cNvSpPr/>
          <p:nvPr/>
        </p:nvSpPr>
        <p:spPr>
          <a:xfrm>
            <a:off x="5267994" y="1317663"/>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3</a:t>
            </a:r>
            <a:endParaRPr sz="3000"/>
          </a:p>
        </p:txBody>
      </p:sp>
      <p:sp>
        <p:nvSpPr>
          <p:cNvPr id="848" name="Google Shape;848;p35"/>
          <p:cNvSpPr txBox="1"/>
          <p:nvPr/>
        </p:nvSpPr>
        <p:spPr>
          <a:xfrm>
            <a:off x="1947775" y="890600"/>
            <a:ext cx="5220000" cy="4147500"/>
          </a:xfrm>
          <a:prstGeom prst="rect">
            <a:avLst/>
          </a:pr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288925" lvl="0" indent="-243205" algn="l" rtl="0">
              <a:lnSpc>
                <a:spcPct val="100000"/>
              </a:lnSpc>
              <a:spcBef>
                <a:spcPts val="0"/>
              </a:spcBef>
              <a:spcAft>
                <a:spcPts val="0"/>
              </a:spcAft>
              <a:buSzPts val="2000"/>
              <a:buFont typeface="Oswald"/>
              <a:buChar char="•"/>
            </a:pPr>
            <a:r>
              <a:rPr lang="en-GB" sz="2000">
                <a:solidFill>
                  <a:srgbClr val="595959"/>
                </a:solidFill>
                <a:latin typeface="Oswald"/>
                <a:ea typeface="Oswald"/>
                <a:cs typeface="Oswald"/>
                <a:sym typeface="Oswald"/>
              </a:rPr>
              <a:t>Creating, opening and closing a file</a:t>
            </a:r>
            <a:endParaRPr sz="2000">
              <a:solidFill>
                <a:srgbClr val="595959"/>
              </a:solidFill>
              <a:latin typeface="Oswald"/>
              <a:ea typeface="Oswald"/>
              <a:cs typeface="Oswald"/>
              <a:sym typeface="Oswald"/>
            </a:endParaRPr>
          </a:p>
          <a:p>
            <a:pPr marL="685800" lvl="1" indent="-204469" algn="l" rtl="0">
              <a:lnSpc>
                <a:spcPct val="100000"/>
              </a:lnSpc>
              <a:spcBef>
                <a:spcPts val="500"/>
              </a:spcBef>
              <a:spcAft>
                <a:spcPts val="0"/>
              </a:spcAft>
              <a:buSzPts val="2000"/>
              <a:buFont typeface="Oswald"/>
              <a:buChar char="•"/>
            </a:pPr>
            <a:r>
              <a:rPr lang="en-GB" sz="2000">
                <a:solidFill>
                  <a:srgbClr val="B71234"/>
                </a:solidFill>
                <a:latin typeface="Oswald"/>
                <a:ea typeface="Oswald"/>
                <a:cs typeface="Oswald"/>
                <a:sym typeface="Oswald"/>
              </a:rPr>
              <a:t>mknod, open, release</a:t>
            </a:r>
            <a:endParaRPr sz="2000">
              <a:solidFill>
                <a:srgbClr val="595959"/>
              </a:solidFill>
              <a:latin typeface="Oswald"/>
              <a:ea typeface="Oswald"/>
              <a:cs typeface="Oswald"/>
              <a:sym typeface="Oswald"/>
            </a:endParaRPr>
          </a:p>
          <a:p>
            <a:pPr marL="288925" lvl="0" indent="-243205" algn="l" rtl="0">
              <a:lnSpc>
                <a:spcPct val="100000"/>
              </a:lnSpc>
              <a:spcBef>
                <a:spcPts val="1000"/>
              </a:spcBef>
              <a:spcAft>
                <a:spcPts val="0"/>
              </a:spcAft>
              <a:buSzPts val="2000"/>
              <a:buFont typeface="Oswald"/>
              <a:buChar char="•"/>
            </a:pPr>
            <a:r>
              <a:rPr lang="en-GB" sz="2000">
                <a:solidFill>
                  <a:srgbClr val="595959"/>
                </a:solidFill>
                <a:latin typeface="Oswald"/>
                <a:ea typeface="Oswald"/>
                <a:cs typeface="Oswald"/>
                <a:sym typeface="Oswald"/>
              </a:rPr>
              <a:t>Retrieving file attributes</a:t>
            </a:r>
            <a:endParaRPr sz="2000">
              <a:solidFill>
                <a:srgbClr val="595959"/>
              </a:solidFill>
              <a:latin typeface="Oswald"/>
              <a:ea typeface="Oswald"/>
              <a:cs typeface="Oswald"/>
              <a:sym typeface="Oswald"/>
            </a:endParaRPr>
          </a:p>
          <a:p>
            <a:pPr marL="685800" lvl="1" indent="-204469" algn="l" rtl="0">
              <a:lnSpc>
                <a:spcPct val="100000"/>
              </a:lnSpc>
              <a:spcBef>
                <a:spcPts val="500"/>
              </a:spcBef>
              <a:spcAft>
                <a:spcPts val="0"/>
              </a:spcAft>
              <a:buSzPts val="2000"/>
              <a:buFont typeface="Oswald"/>
              <a:buChar char="•"/>
            </a:pPr>
            <a:r>
              <a:rPr lang="en-GB" sz="2000">
                <a:solidFill>
                  <a:srgbClr val="B71234"/>
                </a:solidFill>
                <a:latin typeface="Oswald"/>
                <a:ea typeface="Oswald"/>
                <a:cs typeface="Oswald"/>
                <a:sym typeface="Oswald"/>
              </a:rPr>
              <a:t>getattr</a:t>
            </a:r>
            <a:endParaRPr sz="2000">
              <a:solidFill>
                <a:srgbClr val="B71234"/>
              </a:solidFill>
              <a:latin typeface="Oswald"/>
              <a:ea typeface="Oswald"/>
              <a:cs typeface="Oswald"/>
              <a:sym typeface="Oswald"/>
            </a:endParaRPr>
          </a:p>
          <a:p>
            <a:pPr marL="288925" lvl="0" indent="-243205" algn="l" rtl="0">
              <a:lnSpc>
                <a:spcPct val="100000"/>
              </a:lnSpc>
              <a:spcBef>
                <a:spcPts val="1000"/>
              </a:spcBef>
              <a:spcAft>
                <a:spcPts val="0"/>
              </a:spcAft>
              <a:buSzPts val="2000"/>
              <a:buFont typeface="Oswald"/>
              <a:buChar char="•"/>
            </a:pPr>
            <a:r>
              <a:rPr lang="en-GB" sz="2000">
                <a:solidFill>
                  <a:srgbClr val="595959"/>
                </a:solidFill>
                <a:latin typeface="Oswald"/>
                <a:ea typeface="Oswald"/>
                <a:cs typeface="Oswald"/>
                <a:sym typeface="Oswald"/>
              </a:rPr>
              <a:t>Reading and writing data</a:t>
            </a:r>
            <a:endParaRPr sz="2000">
              <a:solidFill>
                <a:srgbClr val="595959"/>
              </a:solidFill>
              <a:latin typeface="Oswald"/>
              <a:ea typeface="Oswald"/>
              <a:cs typeface="Oswald"/>
              <a:sym typeface="Oswald"/>
            </a:endParaRPr>
          </a:p>
          <a:p>
            <a:pPr marL="685800" lvl="1" indent="-204469" algn="l" rtl="0">
              <a:lnSpc>
                <a:spcPct val="100000"/>
              </a:lnSpc>
              <a:spcBef>
                <a:spcPts val="500"/>
              </a:spcBef>
              <a:spcAft>
                <a:spcPts val="0"/>
              </a:spcAft>
              <a:buSzPts val="2000"/>
              <a:buFont typeface="Oswald"/>
              <a:buChar char="•"/>
            </a:pPr>
            <a:r>
              <a:rPr lang="en-GB" sz="2000">
                <a:solidFill>
                  <a:srgbClr val="B71234"/>
                </a:solidFill>
                <a:latin typeface="Oswald"/>
                <a:ea typeface="Oswald"/>
                <a:cs typeface="Oswald"/>
                <a:sym typeface="Oswald"/>
              </a:rPr>
              <a:t>pread, pwrite</a:t>
            </a:r>
            <a:endParaRPr sz="2000">
              <a:solidFill>
                <a:srgbClr val="595959"/>
              </a:solidFill>
              <a:latin typeface="Oswald"/>
              <a:ea typeface="Oswald"/>
              <a:cs typeface="Oswald"/>
              <a:sym typeface="Oswald"/>
            </a:endParaRPr>
          </a:p>
          <a:p>
            <a:pPr marL="288925" lvl="0" indent="-243205" algn="l" rtl="0">
              <a:lnSpc>
                <a:spcPct val="100000"/>
              </a:lnSpc>
              <a:spcBef>
                <a:spcPts val="1000"/>
              </a:spcBef>
              <a:spcAft>
                <a:spcPts val="0"/>
              </a:spcAft>
              <a:buSzPts val="2000"/>
              <a:buFont typeface="Oswald"/>
              <a:buChar char="•"/>
            </a:pPr>
            <a:r>
              <a:rPr lang="en-GB" sz="2000">
                <a:solidFill>
                  <a:srgbClr val="595959"/>
                </a:solidFill>
                <a:latin typeface="Oswald"/>
                <a:ea typeface="Oswald"/>
                <a:cs typeface="Oswald"/>
                <a:sym typeface="Oswald"/>
              </a:rPr>
              <a:t>Truncating and synchronizing file</a:t>
            </a:r>
            <a:endParaRPr sz="2000">
              <a:solidFill>
                <a:srgbClr val="595959"/>
              </a:solidFill>
              <a:latin typeface="Oswald"/>
              <a:ea typeface="Oswald"/>
              <a:cs typeface="Oswald"/>
              <a:sym typeface="Oswald"/>
            </a:endParaRPr>
          </a:p>
          <a:p>
            <a:pPr marL="685800" lvl="1" indent="-204469" algn="l" rtl="0">
              <a:lnSpc>
                <a:spcPct val="100000"/>
              </a:lnSpc>
              <a:spcBef>
                <a:spcPts val="500"/>
              </a:spcBef>
              <a:spcAft>
                <a:spcPts val="0"/>
              </a:spcAft>
              <a:buSzPts val="2000"/>
              <a:buFont typeface="Oswald"/>
              <a:buChar char="•"/>
            </a:pPr>
            <a:r>
              <a:rPr lang="en-GB" sz="2000">
                <a:solidFill>
                  <a:srgbClr val="B71234"/>
                </a:solidFill>
                <a:latin typeface="Oswald"/>
                <a:ea typeface="Oswald"/>
                <a:cs typeface="Oswald"/>
                <a:sym typeface="Oswald"/>
              </a:rPr>
              <a:t>truncate, fsync</a:t>
            </a:r>
            <a:endParaRPr sz="2000">
              <a:solidFill>
                <a:srgbClr val="B71234"/>
              </a:solidFill>
              <a:latin typeface="Oswald"/>
              <a:ea typeface="Oswald"/>
              <a:cs typeface="Oswald"/>
              <a:sym typeface="Oswald"/>
            </a:endParaRPr>
          </a:p>
          <a:p>
            <a:pPr marL="288925" lvl="0" indent="-243205" algn="l" rtl="0">
              <a:lnSpc>
                <a:spcPct val="100000"/>
              </a:lnSpc>
              <a:spcBef>
                <a:spcPts val="1000"/>
              </a:spcBef>
              <a:spcAft>
                <a:spcPts val="0"/>
              </a:spcAft>
              <a:buSzPts val="2000"/>
              <a:buFont typeface="Oswald"/>
              <a:buChar char="•"/>
            </a:pPr>
            <a:r>
              <a:rPr lang="en-GB" sz="2000">
                <a:solidFill>
                  <a:srgbClr val="595959"/>
                </a:solidFill>
                <a:latin typeface="Oswald"/>
                <a:ea typeface="Oswald"/>
                <a:cs typeface="Oswald"/>
                <a:sym typeface="Oswald"/>
              </a:rPr>
              <a:t>Changing file metadata</a:t>
            </a:r>
            <a:endParaRPr sz="2000">
              <a:solidFill>
                <a:srgbClr val="595959"/>
              </a:solidFill>
              <a:latin typeface="Oswald"/>
              <a:ea typeface="Oswald"/>
              <a:cs typeface="Oswald"/>
              <a:sym typeface="Oswald"/>
            </a:endParaRPr>
          </a:p>
          <a:p>
            <a:pPr marL="685800" lvl="1" indent="-204469" algn="l" rtl="0">
              <a:lnSpc>
                <a:spcPct val="100000"/>
              </a:lnSpc>
              <a:spcBef>
                <a:spcPts val="500"/>
              </a:spcBef>
              <a:spcAft>
                <a:spcPts val="0"/>
              </a:spcAft>
              <a:buSzPts val="2000"/>
              <a:buFont typeface="Oswald"/>
              <a:buChar char="•"/>
            </a:pPr>
            <a:r>
              <a:rPr lang="en-GB" sz="2000">
                <a:solidFill>
                  <a:srgbClr val="B71234"/>
                </a:solidFill>
                <a:latin typeface="Oswald"/>
                <a:ea typeface="Oswald"/>
                <a:cs typeface="Oswald"/>
                <a:sym typeface="Oswald"/>
              </a:rPr>
              <a:t>utimensat</a:t>
            </a:r>
            <a:endParaRPr sz="2000">
              <a:latin typeface="Oswald"/>
              <a:ea typeface="Oswald"/>
              <a:cs typeface="Oswald"/>
              <a:sym typeface="Oswald"/>
            </a:endParaRPr>
          </a:p>
        </p:txBody>
      </p:sp>
      <p:sp>
        <p:nvSpPr>
          <p:cNvPr id="849" name="Google Shape;849;p35"/>
          <p:cNvSpPr/>
          <p:nvPr/>
        </p:nvSpPr>
        <p:spPr>
          <a:xfrm>
            <a:off x="6785606" y="2583413"/>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4</a:t>
            </a:r>
            <a:endParaRPr sz="3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36"/>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Implementation walkthrough</a:t>
            </a:r>
            <a:endParaRPr/>
          </a:p>
        </p:txBody>
      </p:sp>
      <p:sp>
        <p:nvSpPr>
          <p:cNvPr id="855" name="Google Shape;855;p36"/>
          <p:cNvSpPr txBox="1">
            <a:spLocks noGrp="1"/>
          </p:cNvSpPr>
          <p:nvPr>
            <p:ph type="body" idx="1"/>
          </p:nvPr>
        </p:nvSpPr>
        <p:spPr>
          <a:xfrm>
            <a:off x="311700" y="935425"/>
            <a:ext cx="8520600" cy="620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Goal: get file attributes</a:t>
            </a:r>
            <a:endParaRPr/>
          </a:p>
        </p:txBody>
      </p:sp>
      <p:pic>
        <p:nvPicPr>
          <p:cNvPr id="856" name="Google Shape;856;p36"/>
          <p:cNvPicPr preferRelativeResize="0"/>
          <p:nvPr/>
        </p:nvPicPr>
        <p:blipFill rotWithShape="1">
          <a:blip r:embed="rId3">
            <a:alphaModFix/>
          </a:blip>
          <a:srcRect l="1183" t="10989" r="24840" b="9380"/>
          <a:stretch/>
        </p:blipFill>
        <p:spPr>
          <a:xfrm>
            <a:off x="1200675" y="1677100"/>
            <a:ext cx="6538874" cy="1110175"/>
          </a:xfrm>
          <a:prstGeom prst="rect">
            <a:avLst/>
          </a:prstGeom>
          <a:noFill/>
          <a:ln w="19050" cap="flat" cmpd="sng">
            <a:solidFill>
              <a:schemeClr val="dk2"/>
            </a:solidFill>
            <a:prstDash val="solid"/>
            <a:round/>
            <a:headEnd type="none" w="sm" len="sm"/>
            <a:tailEnd type="none" w="sm" len="sm"/>
          </a:ln>
        </p:spPr>
      </p:pic>
      <p:graphicFrame>
        <p:nvGraphicFramePr>
          <p:cNvPr id="857" name="Google Shape;857;p36"/>
          <p:cNvGraphicFramePr/>
          <p:nvPr/>
        </p:nvGraphicFramePr>
        <p:xfrm>
          <a:off x="920129" y="3020115"/>
          <a:ext cx="7099950" cy="1854250"/>
        </p:xfrm>
        <a:graphic>
          <a:graphicData uri="http://schemas.openxmlformats.org/drawingml/2006/table">
            <a:tbl>
              <a:tblPr firstRow="1" bandRow="1">
                <a:noFill/>
                <a:tableStyleId>{DF78E046-6F68-4848-B6F5-11AE74B3F1C7}</a:tableStyleId>
              </a:tblPr>
              <a:tblGrid>
                <a:gridCol w="1249850">
                  <a:extLst>
                    <a:ext uri="{9D8B030D-6E8A-4147-A177-3AD203B41FA5}">
                      <a16:colId xmlns:a16="http://schemas.microsoft.com/office/drawing/2014/main" val="20000"/>
                    </a:ext>
                  </a:extLst>
                </a:gridCol>
                <a:gridCol w="2373250">
                  <a:extLst>
                    <a:ext uri="{9D8B030D-6E8A-4147-A177-3AD203B41FA5}">
                      <a16:colId xmlns:a16="http://schemas.microsoft.com/office/drawing/2014/main" val="20001"/>
                    </a:ext>
                  </a:extLst>
                </a:gridCol>
                <a:gridCol w="347685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en-GB" sz="1500" b="1" u="none" strike="noStrike" cap="none">
                          <a:latin typeface="Bree Serif"/>
                          <a:ea typeface="Bree Serif"/>
                          <a:cs typeface="Bree Serif"/>
                          <a:sym typeface="Bree Serif"/>
                        </a:rPr>
                        <a:t>Type</a:t>
                      </a:r>
                      <a:endParaRPr sz="1500" b="1">
                        <a:latin typeface="Bree Serif"/>
                        <a:ea typeface="Bree Serif"/>
                        <a:cs typeface="Bree Serif"/>
                        <a:sym typeface="Bree Serif"/>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l" rtl="0">
                        <a:spcBef>
                          <a:spcPts val="0"/>
                        </a:spcBef>
                        <a:spcAft>
                          <a:spcPts val="0"/>
                        </a:spcAft>
                        <a:buNone/>
                      </a:pPr>
                      <a:r>
                        <a:rPr lang="en-GB" sz="1500" b="1">
                          <a:latin typeface="Bree Serif"/>
                          <a:ea typeface="Bree Serif"/>
                          <a:cs typeface="Bree Serif"/>
                          <a:sym typeface="Bree Serif"/>
                        </a:rPr>
                        <a:t>Member Name</a:t>
                      </a:r>
                      <a:endParaRPr sz="1500" b="1">
                        <a:latin typeface="Bree Serif"/>
                        <a:ea typeface="Bree Serif"/>
                        <a:cs typeface="Bree Serif"/>
                        <a:sym typeface="Bree Serif"/>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0" lvl="0" indent="0" algn="l" rtl="0">
                        <a:spcBef>
                          <a:spcPts val="0"/>
                        </a:spcBef>
                        <a:spcAft>
                          <a:spcPts val="0"/>
                        </a:spcAft>
                        <a:buNone/>
                      </a:pPr>
                      <a:r>
                        <a:rPr lang="en-GB" sz="1500" b="1">
                          <a:latin typeface="Bree Serif"/>
                          <a:ea typeface="Bree Serif"/>
                          <a:cs typeface="Bree Serif"/>
                          <a:sym typeface="Bree Serif"/>
                        </a:rPr>
                        <a:t>Description</a:t>
                      </a:r>
                      <a:endParaRPr sz="1500" b="1">
                        <a:latin typeface="Bree Serif"/>
                        <a:ea typeface="Bree Serif"/>
                        <a:cs typeface="Bree Serif"/>
                        <a:sym typeface="Bree Serif"/>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GB" sz="1500">
                          <a:latin typeface="Bree Serif"/>
                          <a:ea typeface="Bree Serif"/>
                          <a:cs typeface="Bree Serif"/>
                          <a:sym typeface="Bree Serif"/>
                        </a:rPr>
                        <a:t>mode_t</a:t>
                      </a:r>
                      <a:endParaRPr sz="1500">
                        <a:latin typeface="Bree Serif"/>
                        <a:ea typeface="Bree Serif"/>
                        <a:cs typeface="Bree Serif"/>
                        <a:sym typeface="Bree Serif"/>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tcPr>
                </a:tc>
                <a:tc>
                  <a:txBody>
                    <a:bodyPr/>
                    <a:lstStyle/>
                    <a:p>
                      <a:pPr marL="0" marR="0" lvl="0" indent="0" algn="l" rtl="0">
                        <a:spcBef>
                          <a:spcPts val="0"/>
                        </a:spcBef>
                        <a:spcAft>
                          <a:spcPts val="0"/>
                        </a:spcAft>
                        <a:buNone/>
                      </a:pPr>
                      <a:r>
                        <a:rPr lang="en-GB" sz="1500">
                          <a:latin typeface="Bree Serif"/>
                          <a:ea typeface="Bree Serif"/>
                          <a:cs typeface="Bree Serif"/>
                          <a:sym typeface="Bree Serif"/>
                        </a:rPr>
                        <a:t>st_mode</a:t>
                      </a:r>
                      <a:endParaRPr sz="1500">
                        <a:latin typeface="Bree Serif"/>
                        <a:ea typeface="Bree Serif"/>
                        <a:cs typeface="Bree Serif"/>
                        <a:sym typeface="Bree Serif"/>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tcPr>
                </a:tc>
                <a:tc>
                  <a:txBody>
                    <a:bodyPr/>
                    <a:lstStyle/>
                    <a:p>
                      <a:pPr marL="0" marR="0" lvl="0" indent="0" algn="l" rtl="0">
                        <a:spcBef>
                          <a:spcPts val="0"/>
                        </a:spcBef>
                        <a:spcAft>
                          <a:spcPts val="0"/>
                        </a:spcAft>
                        <a:buNone/>
                      </a:pPr>
                      <a:r>
                        <a:rPr lang="en-GB" sz="1500">
                          <a:latin typeface="Bree Serif"/>
                          <a:ea typeface="Bree Serif"/>
                          <a:cs typeface="Bree Serif"/>
                          <a:sym typeface="Bree Serif"/>
                        </a:rPr>
                        <a:t>Mode of file (Read, write permissions)</a:t>
                      </a:r>
                      <a:endParaRPr sz="1500">
                        <a:latin typeface="Bree Serif"/>
                        <a:ea typeface="Bree Serif"/>
                        <a:cs typeface="Bree Serif"/>
                        <a:sym typeface="Bree Serif"/>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000000"/>
                      </a:solidFill>
                      <a:prstDash val="solid"/>
                      <a:round/>
                      <a:headEnd type="none" w="sm" len="sm"/>
                      <a:tailEnd type="none" w="sm" len="sm"/>
                    </a:lnR>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GB" sz="1500">
                          <a:latin typeface="Bree Serif"/>
                          <a:ea typeface="Bree Serif"/>
                          <a:cs typeface="Bree Serif"/>
                          <a:sym typeface="Bree Serif"/>
                        </a:rPr>
                        <a:t>off_t</a:t>
                      </a:r>
                      <a:endParaRPr sz="1500">
                        <a:latin typeface="Bree Serif"/>
                        <a:ea typeface="Bree Serif"/>
                        <a:cs typeface="Bree Serif"/>
                        <a:sym typeface="Bree Serif"/>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tcPr>
                </a:tc>
                <a:tc>
                  <a:txBody>
                    <a:bodyPr/>
                    <a:lstStyle/>
                    <a:p>
                      <a:pPr marL="0" marR="0" lvl="0" indent="0" algn="l" rtl="0">
                        <a:spcBef>
                          <a:spcPts val="0"/>
                        </a:spcBef>
                        <a:spcAft>
                          <a:spcPts val="0"/>
                        </a:spcAft>
                        <a:buNone/>
                      </a:pPr>
                      <a:r>
                        <a:rPr lang="en-GB" sz="1500">
                          <a:latin typeface="Bree Serif"/>
                          <a:ea typeface="Bree Serif"/>
                          <a:cs typeface="Bree Serif"/>
                          <a:sym typeface="Bree Serif"/>
                        </a:rPr>
                        <a:t>st_size</a:t>
                      </a:r>
                      <a:endParaRPr sz="1500">
                        <a:latin typeface="Bree Serif"/>
                        <a:ea typeface="Bree Serif"/>
                        <a:cs typeface="Bree Serif"/>
                        <a:sym typeface="Bree Serif"/>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tcPr>
                </a:tc>
                <a:tc>
                  <a:txBody>
                    <a:bodyPr/>
                    <a:lstStyle/>
                    <a:p>
                      <a:pPr marL="0" marR="0" lvl="0" indent="0" algn="l" rtl="0">
                        <a:spcBef>
                          <a:spcPts val="0"/>
                        </a:spcBef>
                        <a:spcAft>
                          <a:spcPts val="0"/>
                        </a:spcAft>
                        <a:buNone/>
                      </a:pPr>
                      <a:r>
                        <a:rPr lang="en-GB" sz="1500">
                          <a:latin typeface="Bree Serif"/>
                          <a:ea typeface="Bree Serif"/>
                          <a:cs typeface="Bree Serif"/>
                          <a:sym typeface="Bree Serif"/>
                        </a:rPr>
                        <a:t>File size in bytes</a:t>
                      </a:r>
                      <a:endParaRPr sz="1500">
                        <a:latin typeface="Bree Serif"/>
                        <a:ea typeface="Bree Serif"/>
                        <a:cs typeface="Bree Serif"/>
                        <a:sym typeface="Bree Serif"/>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000000"/>
                      </a:solidFill>
                      <a:prstDash val="solid"/>
                      <a:round/>
                      <a:headEnd type="none" w="sm" len="sm"/>
                      <a:tailEnd type="none" w="sm" len="sm"/>
                    </a:lnR>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GB" sz="1500">
                          <a:latin typeface="Bree Serif"/>
                          <a:ea typeface="Bree Serif"/>
                          <a:cs typeface="Bree Serif"/>
                          <a:sym typeface="Bree Serif"/>
                        </a:rPr>
                        <a:t>time_t</a:t>
                      </a:r>
                      <a:endParaRPr sz="1500">
                        <a:latin typeface="Bree Serif"/>
                        <a:ea typeface="Bree Serif"/>
                        <a:cs typeface="Bree Serif"/>
                        <a:sym typeface="Bree Serif"/>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tcPr>
                </a:tc>
                <a:tc>
                  <a:txBody>
                    <a:bodyPr/>
                    <a:lstStyle/>
                    <a:p>
                      <a:pPr marL="0" marR="0" lvl="0" indent="0" algn="l" rtl="0">
                        <a:spcBef>
                          <a:spcPts val="0"/>
                        </a:spcBef>
                        <a:spcAft>
                          <a:spcPts val="0"/>
                        </a:spcAft>
                        <a:buNone/>
                      </a:pPr>
                      <a:r>
                        <a:rPr lang="en-GB" sz="1500">
                          <a:latin typeface="Bree Serif"/>
                          <a:ea typeface="Bree Serif"/>
                          <a:cs typeface="Bree Serif"/>
                          <a:sym typeface="Bree Serif"/>
                        </a:rPr>
                        <a:t>st_mtime</a:t>
                      </a:r>
                      <a:endParaRPr sz="1500">
                        <a:latin typeface="Bree Serif"/>
                        <a:ea typeface="Bree Serif"/>
                        <a:cs typeface="Bree Serif"/>
                        <a:sym typeface="Bree Serif"/>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tcPr>
                </a:tc>
                <a:tc>
                  <a:txBody>
                    <a:bodyPr/>
                    <a:lstStyle/>
                    <a:p>
                      <a:pPr marL="0" marR="0" lvl="0" indent="0" algn="l" rtl="0">
                        <a:spcBef>
                          <a:spcPts val="0"/>
                        </a:spcBef>
                        <a:spcAft>
                          <a:spcPts val="0"/>
                        </a:spcAft>
                        <a:buNone/>
                      </a:pPr>
                      <a:r>
                        <a:rPr lang="en-GB" sz="1500">
                          <a:latin typeface="Bree Serif"/>
                          <a:ea typeface="Bree Serif"/>
                          <a:cs typeface="Bree Serif"/>
                          <a:sym typeface="Bree Serif"/>
                        </a:rPr>
                        <a:t>Time of last data modification</a:t>
                      </a:r>
                      <a:endParaRPr sz="1500">
                        <a:latin typeface="Bree Serif"/>
                        <a:ea typeface="Bree Serif"/>
                        <a:cs typeface="Bree Serif"/>
                        <a:sym typeface="Bree Serif"/>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000000"/>
                      </a:solidFill>
                      <a:prstDash val="solid"/>
                      <a:round/>
                      <a:headEnd type="none" w="sm" len="sm"/>
                      <a:tailEnd type="none" w="sm" len="sm"/>
                    </a:lnR>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GB" sz="1500">
                          <a:latin typeface="Bree Serif"/>
                          <a:ea typeface="Bree Serif"/>
                          <a:cs typeface="Bree Serif"/>
                          <a:sym typeface="Bree Serif"/>
                        </a:rPr>
                        <a:t>…</a:t>
                      </a:r>
                      <a:endParaRPr sz="1500">
                        <a:latin typeface="Bree Serif"/>
                        <a:ea typeface="Bree Serif"/>
                        <a:cs typeface="Bree Serif"/>
                        <a:sym typeface="Bree Serif"/>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alpha val="0"/>
                        </a:srgbClr>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500">
                          <a:latin typeface="Bree Serif"/>
                          <a:ea typeface="Bree Serif"/>
                          <a:cs typeface="Bree Serif"/>
                          <a:sym typeface="Bree Serif"/>
                        </a:rPr>
                        <a:t>…</a:t>
                      </a:r>
                      <a:endParaRPr sz="1500">
                        <a:latin typeface="Bree Serif"/>
                        <a:ea typeface="Bree Serif"/>
                        <a:cs typeface="Bree Serif"/>
                        <a:sym typeface="Bree Serif"/>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GB" sz="1500">
                          <a:latin typeface="Bree Serif"/>
                          <a:ea typeface="Bree Serif"/>
                          <a:cs typeface="Bree Serif"/>
                          <a:sym typeface="Bree Serif"/>
                        </a:rPr>
                        <a:t>More fields</a:t>
                      </a:r>
                      <a:endParaRPr sz="1500">
                        <a:latin typeface="Bree Serif"/>
                        <a:ea typeface="Bree Serif"/>
                        <a:cs typeface="Bree Serif"/>
                        <a:sym typeface="Bree Serif"/>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37"/>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1)  libFUSE handler: watdfs_cli_gettatr</a:t>
            </a:r>
            <a:endParaRPr/>
          </a:p>
        </p:txBody>
      </p:sp>
      <p:sp>
        <p:nvSpPr>
          <p:cNvPr id="863" name="Google Shape;863;p37"/>
          <p:cNvSpPr/>
          <p:nvPr/>
        </p:nvSpPr>
        <p:spPr>
          <a:xfrm>
            <a:off x="99931" y="246638"/>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1</a:t>
            </a:r>
            <a:endParaRPr sz="3000"/>
          </a:p>
        </p:txBody>
      </p:sp>
      <p:pic>
        <p:nvPicPr>
          <p:cNvPr id="864" name="Google Shape;864;p37"/>
          <p:cNvPicPr preferRelativeResize="0"/>
          <p:nvPr/>
        </p:nvPicPr>
        <p:blipFill>
          <a:blip r:embed="rId3">
            <a:alphaModFix/>
          </a:blip>
          <a:stretch>
            <a:fillRect/>
          </a:stretch>
        </p:blipFill>
        <p:spPr>
          <a:xfrm>
            <a:off x="1283149" y="1609750"/>
            <a:ext cx="6439001" cy="25262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38"/>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2)  watdfs_cli_gettatr: Setting up a RPC Call</a:t>
            </a:r>
            <a:endParaRPr/>
          </a:p>
        </p:txBody>
      </p:sp>
      <p:sp>
        <p:nvSpPr>
          <p:cNvPr id="870" name="Google Shape;870;p38"/>
          <p:cNvSpPr/>
          <p:nvPr/>
        </p:nvSpPr>
        <p:spPr>
          <a:xfrm>
            <a:off x="99931" y="246638"/>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2</a:t>
            </a:r>
            <a:endParaRPr sz="3000"/>
          </a:p>
        </p:txBody>
      </p:sp>
      <p:pic>
        <p:nvPicPr>
          <p:cNvPr id="871" name="Google Shape;871;p38"/>
          <p:cNvPicPr preferRelativeResize="0"/>
          <p:nvPr/>
        </p:nvPicPr>
        <p:blipFill rotWithShape="1">
          <a:blip r:embed="rId3">
            <a:alphaModFix/>
          </a:blip>
          <a:srcRect b="43065"/>
          <a:stretch/>
        </p:blipFill>
        <p:spPr>
          <a:xfrm>
            <a:off x="1550175" y="950698"/>
            <a:ext cx="5831600" cy="2091050"/>
          </a:xfrm>
          <a:prstGeom prst="rect">
            <a:avLst/>
          </a:prstGeom>
          <a:noFill/>
          <a:ln w="19050" cap="flat" cmpd="sng">
            <a:solidFill>
              <a:schemeClr val="dk2"/>
            </a:solidFill>
            <a:prstDash val="solid"/>
            <a:round/>
            <a:headEnd type="none" w="sm" len="sm"/>
            <a:tailEnd type="none" w="sm" len="sm"/>
          </a:ln>
        </p:spPr>
      </p:pic>
      <p:sp>
        <p:nvSpPr>
          <p:cNvPr id="872" name="Google Shape;872;p38"/>
          <p:cNvSpPr txBox="1"/>
          <p:nvPr/>
        </p:nvSpPr>
        <p:spPr>
          <a:xfrm>
            <a:off x="3955375" y="3384675"/>
            <a:ext cx="1021200" cy="79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marL="0" lvl="0" indent="0" algn="ctr" rtl="0">
              <a:spcBef>
                <a:spcPts val="0"/>
              </a:spcBef>
              <a:spcAft>
                <a:spcPts val="0"/>
              </a:spcAft>
              <a:buNone/>
            </a:pPr>
            <a:r>
              <a:rPr lang="en-GB">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marL="0" lvl="0" indent="0" algn="ctr" rtl="0">
              <a:spcBef>
                <a:spcPts val="0"/>
              </a:spcBef>
              <a:spcAft>
                <a:spcPts val="0"/>
              </a:spcAft>
              <a:buNone/>
            </a:pPr>
            <a:r>
              <a:rPr lang="en-GB">
                <a:latin typeface="Source Code Pro"/>
                <a:ea typeface="Source Code Pro"/>
                <a:cs typeface="Source Code Pro"/>
                <a:sym typeface="Source Code Pro"/>
              </a:rPr>
              <a:t>.</a:t>
            </a:r>
            <a:endParaRPr>
              <a:latin typeface="Source Code Pro"/>
              <a:ea typeface="Source Code Pro"/>
              <a:cs typeface="Source Code Pro"/>
              <a:sym typeface="Source Code Pro"/>
            </a:endParaRPr>
          </a:p>
          <a:p>
            <a:pPr marL="0" lvl="0" indent="0" algn="ctr" rtl="0">
              <a:spcBef>
                <a:spcPts val="0"/>
              </a:spcBef>
              <a:spcAft>
                <a:spcPts val="0"/>
              </a:spcAft>
              <a:buNone/>
            </a:pPr>
            <a:endParaRPr>
              <a:latin typeface="Source Code Pro"/>
              <a:ea typeface="Source Code Pro"/>
              <a:cs typeface="Source Code Pro"/>
              <a:sym typeface="Source Code Pr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39"/>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2)  watdfs_cli_gettatr: Setting up a RPC Call</a:t>
            </a:r>
            <a:endParaRPr/>
          </a:p>
        </p:txBody>
      </p:sp>
      <p:graphicFrame>
        <p:nvGraphicFramePr>
          <p:cNvPr id="878" name="Google Shape;878;p39"/>
          <p:cNvGraphicFramePr/>
          <p:nvPr/>
        </p:nvGraphicFramePr>
        <p:xfrm>
          <a:off x="466725" y="4629175"/>
          <a:ext cx="7998500" cy="457170"/>
        </p:xfrm>
        <a:graphic>
          <a:graphicData uri="http://schemas.openxmlformats.org/drawingml/2006/table">
            <a:tbl>
              <a:tblPr>
                <a:noFill/>
                <a:tableStyleId>{2A226E69-268D-4F91-AE7C-E3529C5FB2BD}</a:tableStyleId>
              </a:tblPr>
              <a:tblGrid>
                <a:gridCol w="1999625">
                  <a:extLst>
                    <a:ext uri="{9D8B030D-6E8A-4147-A177-3AD203B41FA5}">
                      <a16:colId xmlns:a16="http://schemas.microsoft.com/office/drawing/2014/main" val="20000"/>
                    </a:ext>
                  </a:extLst>
                </a:gridCol>
                <a:gridCol w="1999625">
                  <a:extLst>
                    <a:ext uri="{9D8B030D-6E8A-4147-A177-3AD203B41FA5}">
                      <a16:colId xmlns:a16="http://schemas.microsoft.com/office/drawing/2014/main" val="20001"/>
                    </a:ext>
                  </a:extLst>
                </a:gridCol>
                <a:gridCol w="1999625">
                  <a:extLst>
                    <a:ext uri="{9D8B030D-6E8A-4147-A177-3AD203B41FA5}">
                      <a16:colId xmlns:a16="http://schemas.microsoft.com/office/drawing/2014/main" val="20002"/>
                    </a:ext>
                  </a:extLst>
                </a:gridCol>
                <a:gridCol w="1999625">
                  <a:extLst>
                    <a:ext uri="{9D8B030D-6E8A-4147-A177-3AD203B41FA5}">
                      <a16:colId xmlns:a16="http://schemas.microsoft.com/office/drawing/2014/main" val="20003"/>
                    </a:ext>
                  </a:extLst>
                </a:gridCol>
              </a:tblGrid>
              <a:tr h="339125">
                <a:tc>
                  <a:txBody>
                    <a:bodyPr/>
                    <a:lstStyle/>
                    <a:p>
                      <a:pPr marL="0" lvl="0" indent="0" algn="ctr" rtl="0">
                        <a:spcBef>
                          <a:spcPts val="0"/>
                        </a:spcBef>
                        <a:spcAft>
                          <a:spcPts val="0"/>
                        </a:spcAft>
                        <a:buNone/>
                      </a:pPr>
                      <a:r>
                        <a:rPr lang="en-GB" sz="1800"/>
                        <a:t>1 0 1 x x x x x</a:t>
                      </a:r>
                      <a:endParaRPr sz="18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800"/>
                        <a:t>0 0 0 0 0 0 0 1</a:t>
                      </a:r>
                      <a:endParaRPr sz="18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gridSpan="2">
                  <a:txBody>
                    <a:bodyPr/>
                    <a:lstStyle/>
                    <a:p>
                      <a:pPr marL="0" lvl="0" indent="0" algn="ctr" rtl="0">
                        <a:spcBef>
                          <a:spcPts val="0"/>
                        </a:spcBef>
                        <a:spcAft>
                          <a:spcPts val="0"/>
                        </a:spcAft>
                        <a:buNone/>
                      </a:pPr>
                      <a:r>
                        <a:rPr lang="en-GB" sz="1800"/>
                        <a:t>0 0 0 0 0 0 0 0   0 0 0 0 1 0 0 1</a:t>
                      </a:r>
                      <a:endParaRPr sz="18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sp>
        <p:nvSpPr>
          <p:cNvPr id="879" name="Google Shape;879;p39"/>
          <p:cNvSpPr/>
          <p:nvPr/>
        </p:nvSpPr>
        <p:spPr>
          <a:xfrm>
            <a:off x="99931" y="246638"/>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2</a:t>
            </a:r>
            <a:endParaRPr sz="3000"/>
          </a:p>
        </p:txBody>
      </p:sp>
      <p:pic>
        <p:nvPicPr>
          <p:cNvPr id="880" name="Google Shape;880;p39"/>
          <p:cNvPicPr preferRelativeResize="0"/>
          <p:nvPr/>
        </p:nvPicPr>
        <p:blipFill>
          <a:blip r:embed="rId3">
            <a:alphaModFix/>
          </a:blip>
          <a:stretch>
            <a:fillRect/>
          </a:stretch>
        </p:blipFill>
        <p:spPr>
          <a:xfrm>
            <a:off x="1550175" y="950695"/>
            <a:ext cx="5831600" cy="3672800"/>
          </a:xfrm>
          <a:prstGeom prst="rect">
            <a:avLst/>
          </a:prstGeom>
          <a:noFill/>
          <a:ln w="19050" cap="flat" cmpd="sng">
            <a:solidFill>
              <a:schemeClr val="dk2"/>
            </a:solidFill>
            <a:prstDash val="solid"/>
            <a:round/>
            <a:headEnd type="none" w="sm" len="sm"/>
            <a:tailEnd type="none" w="sm" len="sm"/>
          </a:ln>
        </p:spPr>
      </p:pic>
      <p:sp>
        <p:nvSpPr>
          <p:cNvPr id="881" name="Google Shape;881;p39"/>
          <p:cNvSpPr/>
          <p:nvPr/>
        </p:nvSpPr>
        <p:spPr>
          <a:xfrm>
            <a:off x="3453622" y="3904926"/>
            <a:ext cx="3630000" cy="248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466725" y="4629175"/>
            <a:ext cx="1999500" cy="4590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411175" y="491900"/>
            <a:ext cx="8282400" cy="21090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GB" dirty="0" err="1"/>
              <a:t>WatDFS</a:t>
            </a:r>
            <a:endParaRPr dirty="0"/>
          </a:p>
          <a:p>
            <a:pPr marL="0" lvl="0" indent="0" algn="ctr" rtl="0">
              <a:spcBef>
                <a:spcPts val="0"/>
              </a:spcBef>
              <a:spcAft>
                <a:spcPts val="0"/>
              </a:spcAft>
              <a:buNone/>
            </a:pPr>
            <a:r>
              <a:rPr lang="en-GB" sz="4800" dirty="0"/>
              <a:t>Projects 1 &amp; 2</a:t>
            </a:r>
            <a:endParaRPr sz="4800" dirty="0"/>
          </a:p>
        </p:txBody>
      </p:sp>
      <p:sp>
        <p:nvSpPr>
          <p:cNvPr id="61" name="Google Shape;61;p13"/>
          <p:cNvSpPr txBox="1">
            <a:spLocks noGrp="1"/>
          </p:cNvSpPr>
          <p:nvPr>
            <p:ph type="subTitle" idx="1"/>
          </p:nvPr>
        </p:nvSpPr>
        <p:spPr>
          <a:xfrm>
            <a:off x="411175" y="3398250"/>
            <a:ext cx="8282400" cy="163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CS 454/654</a:t>
            </a:r>
            <a:endParaRPr dirty="0"/>
          </a:p>
        </p:txBody>
      </p:sp>
      <p:pic>
        <p:nvPicPr>
          <p:cNvPr id="62" name="Google Shape;62;p13" title="University of Waterloo"/>
          <p:cNvPicPr preferRelativeResize="0"/>
          <p:nvPr/>
        </p:nvPicPr>
        <p:blipFill rotWithShape="1">
          <a:blip r:embed="rId3">
            <a:alphaModFix/>
          </a:blip>
          <a:srcRect l="11723" t="15091" r="11400" b="22981"/>
          <a:stretch/>
        </p:blipFill>
        <p:spPr>
          <a:xfrm>
            <a:off x="7281750" y="4518925"/>
            <a:ext cx="1754450" cy="566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40"/>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2)  watdfs_cli_gettatr: Setting up a RPC Call</a:t>
            </a:r>
            <a:endParaRPr/>
          </a:p>
        </p:txBody>
      </p:sp>
      <p:graphicFrame>
        <p:nvGraphicFramePr>
          <p:cNvPr id="888" name="Google Shape;888;p40"/>
          <p:cNvGraphicFramePr/>
          <p:nvPr/>
        </p:nvGraphicFramePr>
        <p:xfrm>
          <a:off x="466725" y="4629175"/>
          <a:ext cx="7998500" cy="457170"/>
        </p:xfrm>
        <a:graphic>
          <a:graphicData uri="http://schemas.openxmlformats.org/drawingml/2006/table">
            <a:tbl>
              <a:tblPr>
                <a:noFill/>
                <a:tableStyleId>{2A226E69-268D-4F91-AE7C-E3529C5FB2BD}</a:tableStyleId>
              </a:tblPr>
              <a:tblGrid>
                <a:gridCol w="1999625">
                  <a:extLst>
                    <a:ext uri="{9D8B030D-6E8A-4147-A177-3AD203B41FA5}">
                      <a16:colId xmlns:a16="http://schemas.microsoft.com/office/drawing/2014/main" val="20000"/>
                    </a:ext>
                  </a:extLst>
                </a:gridCol>
                <a:gridCol w="1999625">
                  <a:extLst>
                    <a:ext uri="{9D8B030D-6E8A-4147-A177-3AD203B41FA5}">
                      <a16:colId xmlns:a16="http://schemas.microsoft.com/office/drawing/2014/main" val="20001"/>
                    </a:ext>
                  </a:extLst>
                </a:gridCol>
                <a:gridCol w="1999625">
                  <a:extLst>
                    <a:ext uri="{9D8B030D-6E8A-4147-A177-3AD203B41FA5}">
                      <a16:colId xmlns:a16="http://schemas.microsoft.com/office/drawing/2014/main" val="20002"/>
                    </a:ext>
                  </a:extLst>
                </a:gridCol>
                <a:gridCol w="1999625">
                  <a:extLst>
                    <a:ext uri="{9D8B030D-6E8A-4147-A177-3AD203B41FA5}">
                      <a16:colId xmlns:a16="http://schemas.microsoft.com/office/drawing/2014/main" val="20003"/>
                    </a:ext>
                  </a:extLst>
                </a:gridCol>
              </a:tblGrid>
              <a:tr h="339125">
                <a:tc>
                  <a:txBody>
                    <a:bodyPr/>
                    <a:lstStyle/>
                    <a:p>
                      <a:pPr marL="0" lvl="0" indent="0" algn="ctr" rtl="0">
                        <a:spcBef>
                          <a:spcPts val="0"/>
                        </a:spcBef>
                        <a:spcAft>
                          <a:spcPts val="0"/>
                        </a:spcAft>
                        <a:buNone/>
                      </a:pPr>
                      <a:r>
                        <a:rPr lang="en-GB" sz="1800"/>
                        <a:t>1 0 1 x x x x x</a:t>
                      </a:r>
                      <a:endParaRPr sz="18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800"/>
                        <a:t>0 0 0 0 0 0 0 1</a:t>
                      </a:r>
                      <a:endParaRPr sz="18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gridSpan="2">
                  <a:txBody>
                    <a:bodyPr/>
                    <a:lstStyle/>
                    <a:p>
                      <a:pPr marL="0" lvl="0" indent="0" algn="ctr" rtl="0">
                        <a:spcBef>
                          <a:spcPts val="0"/>
                        </a:spcBef>
                        <a:spcAft>
                          <a:spcPts val="0"/>
                        </a:spcAft>
                        <a:buNone/>
                      </a:pPr>
                      <a:r>
                        <a:rPr lang="en-GB" sz="1800"/>
                        <a:t>0 0 0 0 0 0 0 0   0 0 0 0 1 0 0 1</a:t>
                      </a:r>
                      <a:endParaRPr sz="18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sp>
        <p:nvSpPr>
          <p:cNvPr id="889" name="Google Shape;889;p40"/>
          <p:cNvSpPr/>
          <p:nvPr/>
        </p:nvSpPr>
        <p:spPr>
          <a:xfrm>
            <a:off x="99931" y="246638"/>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2</a:t>
            </a:r>
            <a:endParaRPr sz="3000"/>
          </a:p>
        </p:txBody>
      </p:sp>
      <p:pic>
        <p:nvPicPr>
          <p:cNvPr id="890" name="Google Shape;890;p40"/>
          <p:cNvPicPr preferRelativeResize="0"/>
          <p:nvPr/>
        </p:nvPicPr>
        <p:blipFill>
          <a:blip r:embed="rId3">
            <a:alphaModFix/>
          </a:blip>
          <a:stretch>
            <a:fillRect/>
          </a:stretch>
        </p:blipFill>
        <p:spPr>
          <a:xfrm>
            <a:off x="1550175" y="950695"/>
            <a:ext cx="5831600" cy="3672800"/>
          </a:xfrm>
          <a:prstGeom prst="rect">
            <a:avLst/>
          </a:prstGeom>
          <a:noFill/>
          <a:ln w="19050" cap="flat" cmpd="sng">
            <a:solidFill>
              <a:schemeClr val="dk2"/>
            </a:solidFill>
            <a:prstDash val="solid"/>
            <a:round/>
            <a:headEnd type="none" w="sm" len="sm"/>
            <a:tailEnd type="none" w="sm" len="sm"/>
          </a:ln>
        </p:spPr>
      </p:pic>
      <p:sp>
        <p:nvSpPr>
          <p:cNvPr id="891" name="Google Shape;891;p40"/>
          <p:cNvSpPr/>
          <p:nvPr/>
        </p:nvSpPr>
        <p:spPr>
          <a:xfrm>
            <a:off x="2377649" y="4105925"/>
            <a:ext cx="1797300" cy="248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2471573" y="4629175"/>
            <a:ext cx="1999500" cy="4590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41"/>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2)  watdfs_cli_gettatr: Setting up a RPC Call</a:t>
            </a:r>
            <a:endParaRPr/>
          </a:p>
        </p:txBody>
      </p:sp>
      <p:graphicFrame>
        <p:nvGraphicFramePr>
          <p:cNvPr id="898" name="Google Shape;898;p41"/>
          <p:cNvGraphicFramePr/>
          <p:nvPr/>
        </p:nvGraphicFramePr>
        <p:xfrm>
          <a:off x="466725" y="4629175"/>
          <a:ext cx="7998500" cy="457170"/>
        </p:xfrm>
        <a:graphic>
          <a:graphicData uri="http://schemas.openxmlformats.org/drawingml/2006/table">
            <a:tbl>
              <a:tblPr>
                <a:noFill/>
                <a:tableStyleId>{2A226E69-268D-4F91-AE7C-E3529C5FB2BD}</a:tableStyleId>
              </a:tblPr>
              <a:tblGrid>
                <a:gridCol w="1999625">
                  <a:extLst>
                    <a:ext uri="{9D8B030D-6E8A-4147-A177-3AD203B41FA5}">
                      <a16:colId xmlns:a16="http://schemas.microsoft.com/office/drawing/2014/main" val="20000"/>
                    </a:ext>
                  </a:extLst>
                </a:gridCol>
                <a:gridCol w="1999625">
                  <a:extLst>
                    <a:ext uri="{9D8B030D-6E8A-4147-A177-3AD203B41FA5}">
                      <a16:colId xmlns:a16="http://schemas.microsoft.com/office/drawing/2014/main" val="20001"/>
                    </a:ext>
                  </a:extLst>
                </a:gridCol>
                <a:gridCol w="1999625">
                  <a:extLst>
                    <a:ext uri="{9D8B030D-6E8A-4147-A177-3AD203B41FA5}">
                      <a16:colId xmlns:a16="http://schemas.microsoft.com/office/drawing/2014/main" val="20002"/>
                    </a:ext>
                  </a:extLst>
                </a:gridCol>
                <a:gridCol w="1999625">
                  <a:extLst>
                    <a:ext uri="{9D8B030D-6E8A-4147-A177-3AD203B41FA5}">
                      <a16:colId xmlns:a16="http://schemas.microsoft.com/office/drawing/2014/main" val="20003"/>
                    </a:ext>
                  </a:extLst>
                </a:gridCol>
              </a:tblGrid>
              <a:tr h="339125">
                <a:tc>
                  <a:txBody>
                    <a:bodyPr/>
                    <a:lstStyle/>
                    <a:p>
                      <a:pPr marL="0" lvl="0" indent="0" algn="ctr" rtl="0">
                        <a:spcBef>
                          <a:spcPts val="0"/>
                        </a:spcBef>
                        <a:spcAft>
                          <a:spcPts val="0"/>
                        </a:spcAft>
                        <a:buNone/>
                      </a:pPr>
                      <a:r>
                        <a:rPr lang="en-GB" sz="1800"/>
                        <a:t>1 0 1 x x x x x</a:t>
                      </a:r>
                      <a:endParaRPr sz="18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800"/>
                        <a:t>0 0 0 0 0 0 0 1</a:t>
                      </a:r>
                      <a:endParaRPr sz="18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gridSpan="2">
                  <a:txBody>
                    <a:bodyPr/>
                    <a:lstStyle/>
                    <a:p>
                      <a:pPr marL="0" lvl="0" indent="0" algn="ctr" rtl="0">
                        <a:spcBef>
                          <a:spcPts val="0"/>
                        </a:spcBef>
                        <a:spcAft>
                          <a:spcPts val="0"/>
                        </a:spcAft>
                        <a:buNone/>
                      </a:pPr>
                      <a:r>
                        <a:rPr lang="en-GB" sz="1800"/>
                        <a:t>0 0 0 0 0 0 0 0   0 0 0 0 1 0 1 0</a:t>
                      </a:r>
                      <a:endParaRPr sz="18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sp>
        <p:nvSpPr>
          <p:cNvPr id="899" name="Google Shape;899;p41"/>
          <p:cNvSpPr/>
          <p:nvPr/>
        </p:nvSpPr>
        <p:spPr>
          <a:xfrm>
            <a:off x="99931" y="246638"/>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2</a:t>
            </a:r>
            <a:endParaRPr sz="3000"/>
          </a:p>
        </p:txBody>
      </p:sp>
      <p:pic>
        <p:nvPicPr>
          <p:cNvPr id="900" name="Google Shape;900;p41"/>
          <p:cNvPicPr preferRelativeResize="0"/>
          <p:nvPr/>
        </p:nvPicPr>
        <p:blipFill>
          <a:blip r:embed="rId3">
            <a:alphaModFix/>
          </a:blip>
          <a:stretch>
            <a:fillRect/>
          </a:stretch>
        </p:blipFill>
        <p:spPr>
          <a:xfrm>
            <a:off x="1550175" y="950695"/>
            <a:ext cx="5831600" cy="3672800"/>
          </a:xfrm>
          <a:prstGeom prst="rect">
            <a:avLst/>
          </a:prstGeom>
          <a:noFill/>
          <a:ln w="19050" cap="flat" cmpd="sng">
            <a:solidFill>
              <a:schemeClr val="dk2"/>
            </a:solidFill>
            <a:prstDash val="solid"/>
            <a:round/>
            <a:headEnd type="none" w="sm" len="sm"/>
            <a:tailEnd type="none" w="sm" len="sm"/>
          </a:ln>
        </p:spPr>
      </p:pic>
      <p:sp>
        <p:nvSpPr>
          <p:cNvPr id="901" name="Google Shape;901;p41"/>
          <p:cNvSpPr/>
          <p:nvPr/>
        </p:nvSpPr>
        <p:spPr>
          <a:xfrm>
            <a:off x="4358849" y="4105925"/>
            <a:ext cx="821100" cy="248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1"/>
          <p:cNvSpPr/>
          <p:nvPr/>
        </p:nvSpPr>
        <p:spPr>
          <a:xfrm>
            <a:off x="4452777" y="4629175"/>
            <a:ext cx="4012500" cy="4590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42"/>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2)  watdfs_cli_gettatr: Setting up a RPC Call</a:t>
            </a:r>
            <a:endParaRPr/>
          </a:p>
        </p:txBody>
      </p:sp>
      <p:graphicFrame>
        <p:nvGraphicFramePr>
          <p:cNvPr id="908" name="Google Shape;908;p42"/>
          <p:cNvGraphicFramePr/>
          <p:nvPr/>
        </p:nvGraphicFramePr>
        <p:xfrm>
          <a:off x="466725" y="4629175"/>
          <a:ext cx="7998500" cy="457170"/>
        </p:xfrm>
        <a:graphic>
          <a:graphicData uri="http://schemas.openxmlformats.org/drawingml/2006/table">
            <a:tbl>
              <a:tblPr>
                <a:noFill/>
                <a:tableStyleId>{2A226E69-268D-4F91-AE7C-E3529C5FB2BD}</a:tableStyleId>
              </a:tblPr>
              <a:tblGrid>
                <a:gridCol w="1999625">
                  <a:extLst>
                    <a:ext uri="{9D8B030D-6E8A-4147-A177-3AD203B41FA5}">
                      <a16:colId xmlns:a16="http://schemas.microsoft.com/office/drawing/2014/main" val="20000"/>
                    </a:ext>
                  </a:extLst>
                </a:gridCol>
                <a:gridCol w="1999625">
                  <a:extLst>
                    <a:ext uri="{9D8B030D-6E8A-4147-A177-3AD203B41FA5}">
                      <a16:colId xmlns:a16="http://schemas.microsoft.com/office/drawing/2014/main" val="20001"/>
                    </a:ext>
                  </a:extLst>
                </a:gridCol>
                <a:gridCol w="1999625">
                  <a:extLst>
                    <a:ext uri="{9D8B030D-6E8A-4147-A177-3AD203B41FA5}">
                      <a16:colId xmlns:a16="http://schemas.microsoft.com/office/drawing/2014/main" val="20002"/>
                    </a:ext>
                  </a:extLst>
                </a:gridCol>
                <a:gridCol w="1999625">
                  <a:extLst>
                    <a:ext uri="{9D8B030D-6E8A-4147-A177-3AD203B41FA5}">
                      <a16:colId xmlns:a16="http://schemas.microsoft.com/office/drawing/2014/main" val="20003"/>
                    </a:ext>
                  </a:extLst>
                </a:gridCol>
              </a:tblGrid>
              <a:tr h="339125">
                <a:tc>
                  <a:txBody>
                    <a:bodyPr/>
                    <a:lstStyle/>
                    <a:p>
                      <a:pPr marL="0" lvl="0" indent="0" algn="ctr" rtl="0">
                        <a:spcBef>
                          <a:spcPts val="0"/>
                        </a:spcBef>
                        <a:spcAft>
                          <a:spcPts val="0"/>
                        </a:spcAft>
                        <a:buNone/>
                      </a:pPr>
                      <a:r>
                        <a:rPr lang="en-GB" sz="1800"/>
                        <a:t>1 0 1 x x x x x</a:t>
                      </a:r>
                      <a:endParaRPr sz="18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800"/>
                        <a:t>0 0 0 0 0 0 0 1</a:t>
                      </a:r>
                      <a:endParaRPr sz="18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gridSpan="2">
                  <a:txBody>
                    <a:bodyPr/>
                    <a:lstStyle/>
                    <a:p>
                      <a:pPr marL="0" lvl="0" indent="0" algn="ctr" rtl="0">
                        <a:spcBef>
                          <a:spcPts val="0"/>
                        </a:spcBef>
                        <a:spcAft>
                          <a:spcPts val="0"/>
                        </a:spcAft>
                        <a:buNone/>
                      </a:pPr>
                      <a:r>
                        <a:rPr lang="en-GB" sz="1800"/>
                        <a:t>0 0 0 0 0 0 0 0   0 0 0 0 1 0 0 1</a:t>
                      </a:r>
                      <a:endParaRPr sz="18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sp>
        <p:nvSpPr>
          <p:cNvPr id="909" name="Google Shape;909;p42"/>
          <p:cNvSpPr/>
          <p:nvPr/>
        </p:nvSpPr>
        <p:spPr>
          <a:xfrm>
            <a:off x="99931" y="246638"/>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2</a:t>
            </a:r>
            <a:endParaRPr sz="3000"/>
          </a:p>
        </p:txBody>
      </p:sp>
      <p:pic>
        <p:nvPicPr>
          <p:cNvPr id="910" name="Google Shape;910;p42"/>
          <p:cNvPicPr preferRelativeResize="0"/>
          <p:nvPr/>
        </p:nvPicPr>
        <p:blipFill>
          <a:blip r:embed="rId3">
            <a:alphaModFix/>
          </a:blip>
          <a:stretch>
            <a:fillRect/>
          </a:stretch>
        </p:blipFill>
        <p:spPr>
          <a:xfrm>
            <a:off x="1550175" y="950695"/>
            <a:ext cx="5831600" cy="36728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43"/>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2)  watdfs_cli_gettatr: Setting up a RPC Call</a:t>
            </a:r>
            <a:endParaRPr/>
          </a:p>
        </p:txBody>
      </p:sp>
      <p:sp>
        <p:nvSpPr>
          <p:cNvPr id="916" name="Google Shape;916;p43"/>
          <p:cNvSpPr/>
          <p:nvPr/>
        </p:nvSpPr>
        <p:spPr>
          <a:xfrm>
            <a:off x="99931" y="246638"/>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2</a:t>
            </a:r>
            <a:endParaRPr sz="3000"/>
          </a:p>
        </p:txBody>
      </p:sp>
      <p:pic>
        <p:nvPicPr>
          <p:cNvPr id="917" name="Google Shape;917;p43"/>
          <p:cNvPicPr preferRelativeResize="0"/>
          <p:nvPr/>
        </p:nvPicPr>
        <p:blipFill>
          <a:blip r:embed="rId3">
            <a:alphaModFix/>
          </a:blip>
          <a:stretch>
            <a:fillRect/>
          </a:stretch>
        </p:blipFill>
        <p:spPr>
          <a:xfrm>
            <a:off x="1355312" y="1466075"/>
            <a:ext cx="6433374" cy="244897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44"/>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2)  watdfs_cli_gettatr: Making the RPC Call</a:t>
            </a:r>
            <a:endParaRPr/>
          </a:p>
        </p:txBody>
      </p:sp>
      <p:sp>
        <p:nvSpPr>
          <p:cNvPr id="923" name="Google Shape;923;p44"/>
          <p:cNvSpPr/>
          <p:nvPr/>
        </p:nvSpPr>
        <p:spPr>
          <a:xfrm>
            <a:off x="99931" y="246638"/>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2</a:t>
            </a:r>
            <a:endParaRPr sz="3000"/>
          </a:p>
        </p:txBody>
      </p:sp>
      <p:pic>
        <p:nvPicPr>
          <p:cNvPr id="924" name="Google Shape;924;p44"/>
          <p:cNvPicPr preferRelativeResize="0"/>
          <p:nvPr/>
        </p:nvPicPr>
        <p:blipFill>
          <a:blip r:embed="rId3">
            <a:alphaModFix/>
          </a:blip>
          <a:stretch>
            <a:fillRect/>
          </a:stretch>
        </p:blipFill>
        <p:spPr>
          <a:xfrm>
            <a:off x="1001574" y="2231550"/>
            <a:ext cx="7140838" cy="6804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45"/>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3) WatDFS Server: Setup RPC call</a:t>
            </a:r>
            <a:endParaRPr/>
          </a:p>
        </p:txBody>
      </p:sp>
      <p:pic>
        <p:nvPicPr>
          <p:cNvPr id="930" name="Google Shape;930;p45"/>
          <p:cNvPicPr preferRelativeResize="0"/>
          <p:nvPr/>
        </p:nvPicPr>
        <p:blipFill rotWithShape="1">
          <a:blip r:embed="rId3">
            <a:alphaModFix/>
          </a:blip>
          <a:srcRect t="11318" b="18638"/>
          <a:stretch/>
        </p:blipFill>
        <p:spPr>
          <a:xfrm>
            <a:off x="1378836" y="1051637"/>
            <a:ext cx="6386325" cy="3384250"/>
          </a:xfrm>
          <a:prstGeom prst="rect">
            <a:avLst/>
          </a:prstGeom>
          <a:noFill/>
          <a:ln>
            <a:noFill/>
          </a:ln>
        </p:spPr>
      </p:pic>
      <p:graphicFrame>
        <p:nvGraphicFramePr>
          <p:cNvPr id="931" name="Google Shape;931;p45"/>
          <p:cNvGraphicFramePr/>
          <p:nvPr/>
        </p:nvGraphicFramePr>
        <p:xfrm>
          <a:off x="572750" y="4533925"/>
          <a:ext cx="7998500" cy="457170"/>
        </p:xfrm>
        <a:graphic>
          <a:graphicData uri="http://schemas.openxmlformats.org/drawingml/2006/table">
            <a:tbl>
              <a:tblPr>
                <a:noFill/>
                <a:tableStyleId>{2A226E69-268D-4F91-AE7C-E3529C5FB2BD}</a:tableStyleId>
              </a:tblPr>
              <a:tblGrid>
                <a:gridCol w="1999625">
                  <a:extLst>
                    <a:ext uri="{9D8B030D-6E8A-4147-A177-3AD203B41FA5}">
                      <a16:colId xmlns:a16="http://schemas.microsoft.com/office/drawing/2014/main" val="20000"/>
                    </a:ext>
                  </a:extLst>
                </a:gridCol>
                <a:gridCol w="1999625">
                  <a:extLst>
                    <a:ext uri="{9D8B030D-6E8A-4147-A177-3AD203B41FA5}">
                      <a16:colId xmlns:a16="http://schemas.microsoft.com/office/drawing/2014/main" val="20001"/>
                    </a:ext>
                  </a:extLst>
                </a:gridCol>
                <a:gridCol w="1999625">
                  <a:extLst>
                    <a:ext uri="{9D8B030D-6E8A-4147-A177-3AD203B41FA5}">
                      <a16:colId xmlns:a16="http://schemas.microsoft.com/office/drawing/2014/main" val="20002"/>
                    </a:ext>
                  </a:extLst>
                </a:gridCol>
                <a:gridCol w="1999625">
                  <a:extLst>
                    <a:ext uri="{9D8B030D-6E8A-4147-A177-3AD203B41FA5}">
                      <a16:colId xmlns:a16="http://schemas.microsoft.com/office/drawing/2014/main" val="20003"/>
                    </a:ext>
                  </a:extLst>
                </a:gridCol>
              </a:tblGrid>
              <a:tr h="339125">
                <a:tc>
                  <a:txBody>
                    <a:bodyPr/>
                    <a:lstStyle/>
                    <a:p>
                      <a:pPr marL="0" lvl="0" indent="0" algn="ctr" rtl="0">
                        <a:spcBef>
                          <a:spcPts val="0"/>
                        </a:spcBef>
                        <a:spcAft>
                          <a:spcPts val="0"/>
                        </a:spcAft>
                        <a:buNone/>
                      </a:pPr>
                      <a:r>
                        <a:rPr lang="en-GB" sz="1800"/>
                        <a:t>1 0 1 x x x x x</a:t>
                      </a:r>
                      <a:endParaRPr sz="18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sz="1800"/>
                        <a:t>0 0 0 0 0 0 0 1</a:t>
                      </a:r>
                      <a:endParaRPr sz="18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gridSpan="2">
                  <a:txBody>
                    <a:bodyPr/>
                    <a:lstStyle/>
                    <a:p>
                      <a:pPr marL="0" lvl="0" indent="0" algn="ctr" rtl="0">
                        <a:spcBef>
                          <a:spcPts val="0"/>
                        </a:spcBef>
                        <a:spcAft>
                          <a:spcPts val="0"/>
                        </a:spcAft>
                        <a:buNone/>
                      </a:pPr>
                      <a:r>
                        <a:rPr lang="en-GB" sz="1800"/>
                        <a:t>0 0 0 0 0 0 0 0 0 0 0 0 0 0 0 1</a:t>
                      </a:r>
                      <a:endParaRPr sz="18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bl>
          </a:graphicData>
        </a:graphic>
      </p:graphicFrame>
      <p:sp>
        <p:nvSpPr>
          <p:cNvPr id="932" name="Google Shape;932;p45"/>
          <p:cNvSpPr/>
          <p:nvPr/>
        </p:nvSpPr>
        <p:spPr>
          <a:xfrm>
            <a:off x="99931" y="246638"/>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3</a:t>
            </a:r>
            <a:endParaRPr sz="3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46"/>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3) WatDFS Server: Register RPC call</a:t>
            </a:r>
            <a:endParaRPr/>
          </a:p>
        </p:txBody>
      </p:sp>
      <p:pic>
        <p:nvPicPr>
          <p:cNvPr id="938" name="Google Shape;938;p46"/>
          <p:cNvPicPr preferRelativeResize="0"/>
          <p:nvPr/>
        </p:nvPicPr>
        <p:blipFill rotWithShape="1">
          <a:blip r:embed="rId3">
            <a:alphaModFix/>
          </a:blip>
          <a:srcRect t="43078" r="5437"/>
          <a:stretch/>
        </p:blipFill>
        <p:spPr>
          <a:xfrm>
            <a:off x="753750" y="1850675"/>
            <a:ext cx="7636499" cy="1873525"/>
          </a:xfrm>
          <a:prstGeom prst="rect">
            <a:avLst/>
          </a:prstGeom>
          <a:noFill/>
          <a:ln>
            <a:noFill/>
          </a:ln>
        </p:spPr>
      </p:pic>
      <p:sp>
        <p:nvSpPr>
          <p:cNvPr id="939" name="Google Shape;939;p46"/>
          <p:cNvSpPr/>
          <p:nvPr/>
        </p:nvSpPr>
        <p:spPr>
          <a:xfrm>
            <a:off x="99931" y="246638"/>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3</a:t>
            </a:r>
            <a:endParaRPr sz="3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43"/>
        <p:cNvGrpSpPr/>
        <p:nvPr/>
      </p:nvGrpSpPr>
      <p:grpSpPr>
        <a:xfrm>
          <a:off x="0" y="0"/>
          <a:ext cx="0" cy="0"/>
          <a:chOff x="0" y="0"/>
          <a:chExt cx="0" cy="0"/>
        </a:xfrm>
      </p:grpSpPr>
      <p:sp>
        <p:nvSpPr>
          <p:cNvPr id="944" name="Google Shape;944;p47"/>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4) WatDFS Server: Define RPC function handler</a:t>
            </a:r>
            <a:endParaRPr/>
          </a:p>
        </p:txBody>
      </p:sp>
      <p:pic>
        <p:nvPicPr>
          <p:cNvPr id="945" name="Google Shape;945;p47"/>
          <p:cNvPicPr preferRelativeResize="0"/>
          <p:nvPr/>
        </p:nvPicPr>
        <p:blipFill rotWithShape="1">
          <a:blip r:embed="rId3">
            <a:alphaModFix/>
          </a:blip>
          <a:srcRect t="14674" b="18440"/>
          <a:stretch/>
        </p:blipFill>
        <p:spPr>
          <a:xfrm>
            <a:off x="854025" y="1350850"/>
            <a:ext cx="7435951" cy="2974800"/>
          </a:xfrm>
          <a:prstGeom prst="rect">
            <a:avLst/>
          </a:prstGeom>
          <a:noFill/>
          <a:ln>
            <a:noFill/>
          </a:ln>
        </p:spPr>
      </p:pic>
      <p:sp>
        <p:nvSpPr>
          <p:cNvPr id="946" name="Google Shape;946;p47"/>
          <p:cNvSpPr/>
          <p:nvPr/>
        </p:nvSpPr>
        <p:spPr>
          <a:xfrm>
            <a:off x="99931" y="246638"/>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4</a:t>
            </a:r>
            <a:endParaRPr sz="30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48"/>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4) WatDFS Server: Define RPC function handler</a:t>
            </a:r>
            <a:endParaRPr/>
          </a:p>
        </p:txBody>
      </p:sp>
      <p:pic>
        <p:nvPicPr>
          <p:cNvPr id="952" name="Google Shape;952;p48"/>
          <p:cNvPicPr preferRelativeResize="0"/>
          <p:nvPr/>
        </p:nvPicPr>
        <p:blipFill rotWithShape="1">
          <a:blip r:embed="rId3">
            <a:alphaModFix/>
          </a:blip>
          <a:srcRect t="25799"/>
          <a:stretch/>
        </p:blipFill>
        <p:spPr>
          <a:xfrm>
            <a:off x="829938" y="1064347"/>
            <a:ext cx="7484124" cy="3453250"/>
          </a:xfrm>
          <a:prstGeom prst="rect">
            <a:avLst/>
          </a:prstGeom>
          <a:noFill/>
          <a:ln>
            <a:noFill/>
          </a:ln>
        </p:spPr>
      </p:pic>
      <p:sp>
        <p:nvSpPr>
          <p:cNvPr id="953" name="Google Shape;953;p48"/>
          <p:cNvSpPr/>
          <p:nvPr/>
        </p:nvSpPr>
        <p:spPr>
          <a:xfrm>
            <a:off x="99931" y="246638"/>
            <a:ext cx="680400" cy="6804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3000"/>
              <a:t>4</a:t>
            </a:r>
            <a:endParaRPr sz="3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49"/>
          <p:cNvSpPr txBox="1">
            <a:spLocks noGrp="1"/>
          </p:cNvSpPr>
          <p:nvPr>
            <p:ph type="title"/>
          </p:nvPr>
        </p:nvSpPr>
        <p:spPr>
          <a:xfrm>
            <a:off x="265500" y="1078750"/>
            <a:ext cx="4045200" cy="17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Project 2</a:t>
            </a:r>
            <a:endParaRPr dirty="0"/>
          </a:p>
        </p:txBody>
      </p:sp>
      <p:sp>
        <p:nvSpPr>
          <p:cNvPr id="959" name="Google Shape;959;p49"/>
          <p:cNvSpPr txBox="1"/>
          <p:nvPr/>
        </p:nvSpPr>
        <p:spPr>
          <a:xfrm>
            <a:off x="4767975" y="2120050"/>
            <a:ext cx="4307400" cy="58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2400">
                <a:latin typeface="Bree Serif"/>
                <a:ea typeface="Bree Serif"/>
                <a:cs typeface="Bree Serif"/>
                <a:sym typeface="Bree Serif"/>
              </a:rPr>
              <a:t>Make WatDFS more </a:t>
            </a:r>
            <a:r>
              <a:rPr lang="en-GB" sz="2400">
                <a:solidFill>
                  <a:schemeClr val="dk1"/>
                </a:solidFill>
                <a:latin typeface="Bree Serif"/>
                <a:ea typeface="Bree Serif"/>
                <a:cs typeface="Bree Serif"/>
                <a:sym typeface="Bree Serif"/>
              </a:rPr>
              <a:t>efficient</a:t>
            </a:r>
            <a:r>
              <a:rPr lang="en-GB" sz="2400">
                <a:latin typeface="Bree Serif"/>
                <a:ea typeface="Bree Serif"/>
                <a:cs typeface="Bree Serif"/>
                <a:sym typeface="Bree Serif"/>
              </a:rPr>
              <a:t>.</a:t>
            </a:r>
            <a:endParaRPr sz="2400">
              <a:latin typeface="Bree Serif"/>
              <a:ea typeface="Bree Serif"/>
              <a:cs typeface="Bree Serif"/>
              <a:sym typeface="Bree Serif"/>
            </a:endParaRPr>
          </a:p>
          <a:p>
            <a:pPr marL="0" lvl="0" indent="0" algn="l" rtl="0">
              <a:spcBef>
                <a:spcPts val="1000"/>
              </a:spcBef>
              <a:spcAft>
                <a:spcPts val="1000"/>
              </a:spcAft>
              <a:buNone/>
            </a:pPr>
            <a:endParaRPr sz="2400">
              <a:latin typeface="Bree Serif"/>
              <a:ea typeface="Bree Serif"/>
              <a:cs typeface="Bree Serif"/>
              <a:sym typeface="Bree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p:nvPr/>
        </p:nvSpPr>
        <p:spPr>
          <a:xfrm>
            <a:off x="5507050" y="2068475"/>
            <a:ext cx="2867100" cy="64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600"/>
              <a:t>File System O</a:t>
            </a:r>
            <a:r>
              <a:rPr lang="en-GB"/>
              <a:t>p</a:t>
            </a:r>
            <a:r>
              <a:rPr lang="en-GB" sz="3600"/>
              <a:t>erations</a:t>
            </a:r>
            <a:endParaRPr sz="3600"/>
          </a:p>
        </p:txBody>
      </p:sp>
      <p:sp>
        <p:nvSpPr>
          <p:cNvPr id="69" name="Google Shape;69;p14"/>
          <p:cNvSpPr txBox="1"/>
          <p:nvPr/>
        </p:nvSpPr>
        <p:spPr>
          <a:xfrm>
            <a:off x="483150" y="1897775"/>
            <a:ext cx="3785700" cy="812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Source Code Pro"/>
                <a:ea typeface="Source Code Pro"/>
                <a:cs typeface="Source Code Pro"/>
                <a:sym typeface="Source Code Pro"/>
              </a:rPr>
              <a:t>f = open(‘/home/file.txt’)</a:t>
            </a:r>
            <a:endParaRPr sz="1800" b="1">
              <a:latin typeface="Source Code Pro"/>
              <a:ea typeface="Source Code Pro"/>
              <a:cs typeface="Source Code Pro"/>
              <a:sym typeface="Source Code Pro"/>
            </a:endParaRPr>
          </a:p>
          <a:p>
            <a:pPr marL="0" lvl="0" indent="0" algn="l" rtl="0">
              <a:spcBef>
                <a:spcPts val="0"/>
              </a:spcBef>
              <a:spcAft>
                <a:spcPts val="0"/>
              </a:spcAft>
              <a:buNone/>
            </a:pPr>
            <a:r>
              <a:rPr lang="en-GB" sz="1800" b="1">
                <a:latin typeface="Source Code Pro"/>
                <a:ea typeface="Source Code Pro"/>
                <a:cs typeface="Source Code Pro"/>
                <a:sym typeface="Source Code Pro"/>
              </a:rPr>
              <a:t>print(len(f.readlines()))</a:t>
            </a:r>
            <a:endParaRPr sz="1800" b="1">
              <a:latin typeface="Source Code Pro"/>
              <a:ea typeface="Source Code Pro"/>
              <a:cs typeface="Source Code Pro"/>
              <a:sym typeface="Source Code Pro"/>
            </a:endParaRPr>
          </a:p>
        </p:txBody>
      </p:sp>
      <p:sp>
        <p:nvSpPr>
          <p:cNvPr id="70" name="Google Shape;70;p14"/>
          <p:cNvSpPr/>
          <p:nvPr/>
        </p:nvSpPr>
        <p:spPr>
          <a:xfrm>
            <a:off x="5336299" y="1743501"/>
            <a:ext cx="31671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7894300" y="4125051"/>
            <a:ext cx="467052" cy="5007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txBox="1"/>
          <p:nvPr/>
        </p:nvSpPr>
        <p:spPr>
          <a:xfrm>
            <a:off x="6154250" y="11003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System</a:t>
            </a:r>
            <a:endParaRPr sz="4000" b="1">
              <a:solidFill>
                <a:schemeClr val="dk1"/>
              </a:solidFill>
              <a:latin typeface="Economica"/>
              <a:ea typeface="Economica"/>
              <a:cs typeface="Economica"/>
              <a:sym typeface="Economica"/>
            </a:endParaRPr>
          </a:p>
        </p:txBody>
      </p:sp>
      <p:pic>
        <p:nvPicPr>
          <p:cNvPr id="73" name="Google Shape;73;p14"/>
          <p:cNvPicPr preferRelativeResize="0"/>
          <p:nvPr/>
        </p:nvPicPr>
        <p:blipFill rotWithShape="1">
          <a:blip r:embed="rId3">
            <a:alphaModFix/>
          </a:blip>
          <a:srcRect l="11987" r="11172"/>
          <a:stretch/>
        </p:blipFill>
        <p:spPr>
          <a:xfrm>
            <a:off x="7992505" y="4142821"/>
            <a:ext cx="329586" cy="428919"/>
          </a:xfrm>
          <a:prstGeom prst="rect">
            <a:avLst/>
          </a:prstGeom>
          <a:noFill/>
          <a:ln>
            <a:noFill/>
          </a:ln>
        </p:spPr>
      </p:pic>
      <p:pic>
        <p:nvPicPr>
          <p:cNvPr id="74" name="Google Shape;74;p14"/>
          <p:cNvPicPr preferRelativeResize="0"/>
          <p:nvPr/>
        </p:nvPicPr>
        <p:blipFill>
          <a:blip r:embed="rId4">
            <a:alphaModFix/>
          </a:blip>
          <a:stretch>
            <a:fillRect/>
          </a:stretch>
        </p:blipFill>
        <p:spPr>
          <a:xfrm>
            <a:off x="5591175" y="2190150"/>
            <a:ext cx="433125" cy="433125"/>
          </a:xfrm>
          <a:prstGeom prst="rect">
            <a:avLst/>
          </a:prstGeom>
          <a:noFill/>
          <a:ln>
            <a:noFill/>
          </a:ln>
        </p:spPr>
      </p:pic>
      <p:pic>
        <p:nvPicPr>
          <p:cNvPr id="75" name="Google Shape;75;p14"/>
          <p:cNvPicPr preferRelativeResize="0"/>
          <p:nvPr/>
        </p:nvPicPr>
        <p:blipFill>
          <a:blip r:embed="rId5">
            <a:alphaModFix/>
          </a:blip>
          <a:stretch>
            <a:fillRect/>
          </a:stretch>
        </p:blipFill>
        <p:spPr>
          <a:xfrm>
            <a:off x="7044950" y="2153189"/>
            <a:ext cx="467050" cy="467073"/>
          </a:xfrm>
          <a:prstGeom prst="rect">
            <a:avLst/>
          </a:prstGeom>
          <a:noFill/>
          <a:ln>
            <a:noFill/>
          </a:ln>
        </p:spPr>
      </p:pic>
      <p:pic>
        <p:nvPicPr>
          <p:cNvPr id="76" name="Google Shape;76;p14"/>
          <p:cNvPicPr preferRelativeResize="0"/>
          <p:nvPr/>
        </p:nvPicPr>
        <p:blipFill rotWithShape="1">
          <a:blip r:embed="rId6">
            <a:alphaModFix/>
          </a:blip>
          <a:srcRect l="11147" r="13226"/>
          <a:stretch/>
        </p:blipFill>
        <p:spPr>
          <a:xfrm>
            <a:off x="6351850" y="2068463"/>
            <a:ext cx="433135" cy="572700"/>
          </a:xfrm>
          <a:prstGeom prst="rect">
            <a:avLst/>
          </a:prstGeom>
          <a:noFill/>
          <a:ln>
            <a:noFill/>
          </a:ln>
        </p:spPr>
      </p:pic>
      <p:pic>
        <p:nvPicPr>
          <p:cNvPr id="77" name="Google Shape;77;p14"/>
          <p:cNvPicPr preferRelativeResize="0"/>
          <p:nvPr/>
        </p:nvPicPr>
        <p:blipFill>
          <a:blip r:embed="rId7">
            <a:alphaModFix/>
          </a:blip>
          <a:stretch>
            <a:fillRect/>
          </a:stretch>
        </p:blipFill>
        <p:spPr>
          <a:xfrm>
            <a:off x="7780700" y="2135276"/>
            <a:ext cx="500700" cy="500700"/>
          </a:xfrm>
          <a:prstGeom prst="rect">
            <a:avLst/>
          </a:prstGeom>
          <a:noFill/>
          <a:ln>
            <a:noFill/>
          </a:ln>
        </p:spPr>
      </p:pic>
      <p:sp>
        <p:nvSpPr>
          <p:cNvPr id="78" name="Google Shape;78;p14"/>
          <p:cNvSpPr txBox="1"/>
          <p:nvPr/>
        </p:nvSpPr>
        <p:spPr>
          <a:xfrm>
            <a:off x="6220525" y="1743832"/>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pic>
        <p:nvPicPr>
          <p:cNvPr id="79" name="Google Shape;79;p14"/>
          <p:cNvPicPr preferRelativeResize="0"/>
          <p:nvPr/>
        </p:nvPicPr>
        <p:blipFill>
          <a:blip r:embed="rId8">
            <a:alphaModFix/>
          </a:blip>
          <a:stretch>
            <a:fillRect/>
          </a:stretch>
        </p:blipFill>
        <p:spPr>
          <a:xfrm>
            <a:off x="5429250" y="4164715"/>
            <a:ext cx="500700" cy="420863"/>
          </a:xfrm>
          <a:prstGeom prst="rect">
            <a:avLst/>
          </a:prstGeom>
          <a:noFill/>
          <a:ln>
            <a:noFill/>
          </a:ln>
        </p:spPr>
      </p:pic>
      <p:sp>
        <p:nvSpPr>
          <p:cNvPr id="80" name="Google Shape;80;p14"/>
          <p:cNvSpPr txBox="1"/>
          <p:nvPr/>
        </p:nvSpPr>
        <p:spPr>
          <a:xfrm>
            <a:off x="483150" y="3021725"/>
            <a:ext cx="3785700" cy="500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Source Code Pro"/>
                <a:ea typeface="Source Code Pro"/>
                <a:cs typeface="Source Code Pro"/>
                <a:sym typeface="Source Code Pro"/>
              </a:rPr>
              <a:t>$ cat ‘/home/file.txt’</a:t>
            </a:r>
            <a:endParaRPr sz="1800" b="1">
              <a:latin typeface="Source Code Pro"/>
              <a:ea typeface="Source Code Pro"/>
              <a:cs typeface="Source Code Pro"/>
              <a:sym typeface="Source Code Pro"/>
            </a:endParaRPr>
          </a:p>
        </p:txBody>
      </p:sp>
      <p:pic>
        <p:nvPicPr>
          <p:cNvPr id="81" name="Google Shape;81;p14"/>
          <p:cNvPicPr preferRelativeResize="0"/>
          <p:nvPr/>
        </p:nvPicPr>
        <p:blipFill>
          <a:blip r:embed="rId4">
            <a:alphaModFix/>
          </a:blip>
          <a:stretch>
            <a:fillRect/>
          </a:stretch>
        </p:blipFill>
        <p:spPr>
          <a:xfrm>
            <a:off x="101550" y="2143025"/>
            <a:ext cx="321600" cy="321600"/>
          </a:xfrm>
          <a:prstGeom prst="rect">
            <a:avLst/>
          </a:prstGeom>
          <a:noFill/>
          <a:ln>
            <a:noFill/>
          </a:ln>
        </p:spPr>
      </p:pic>
      <p:pic>
        <p:nvPicPr>
          <p:cNvPr id="82" name="Google Shape;82;p14"/>
          <p:cNvPicPr preferRelativeResize="0"/>
          <p:nvPr/>
        </p:nvPicPr>
        <p:blipFill>
          <a:blip r:embed="rId5">
            <a:alphaModFix/>
          </a:blip>
          <a:stretch>
            <a:fillRect/>
          </a:stretch>
        </p:blipFill>
        <p:spPr>
          <a:xfrm>
            <a:off x="93550" y="3107278"/>
            <a:ext cx="329600" cy="329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50"/>
          <p:cNvSpPr/>
          <p:nvPr/>
        </p:nvSpPr>
        <p:spPr>
          <a:xfrm>
            <a:off x="929900" y="1057775"/>
            <a:ext cx="3364200" cy="1821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0"/>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Project 1 Recap: Remote Access Model</a:t>
            </a:r>
            <a:endParaRPr dirty="0"/>
          </a:p>
        </p:txBody>
      </p:sp>
      <p:cxnSp>
        <p:nvCxnSpPr>
          <p:cNvPr id="966" name="Google Shape;966;p50"/>
          <p:cNvCxnSpPr/>
          <p:nvPr/>
        </p:nvCxnSpPr>
        <p:spPr>
          <a:xfrm>
            <a:off x="4143475" y="1370858"/>
            <a:ext cx="1505100" cy="0"/>
          </a:xfrm>
          <a:prstGeom prst="straightConnector1">
            <a:avLst/>
          </a:prstGeom>
          <a:noFill/>
          <a:ln w="19050" cap="flat" cmpd="sng">
            <a:solidFill>
              <a:srgbClr val="980000"/>
            </a:solidFill>
            <a:prstDash val="solid"/>
            <a:round/>
            <a:headEnd type="stealth" w="med" len="med"/>
            <a:tailEnd type="stealth" w="med" len="med"/>
          </a:ln>
        </p:spPr>
      </p:cxnSp>
      <p:sp>
        <p:nvSpPr>
          <p:cNvPr id="967" name="Google Shape;967;p50"/>
          <p:cNvSpPr/>
          <p:nvPr/>
        </p:nvSpPr>
        <p:spPr>
          <a:xfrm>
            <a:off x="1096525" y="1166600"/>
            <a:ext cx="1393800" cy="572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68" name="Google Shape;968;p50"/>
          <p:cNvPicPr preferRelativeResize="0"/>
          <p:nvPr/>
        </p:nvPicPr>
        <p:blipFill>
          <a:blip r:embed="rId3">
            <a:alphaModFix/>
          </a:blip>
          <a:stretch>
            <a:fillRect/>
          </a:stretch>
        </p:blipFill>
        <p:spPr>
          <a:xfrm>
            <a:off x="1252000" y="1437923"/>
            <a:ext cx="223959" cy="223959"/>
          </a:xfrm>
          <a:prstGeom prst="rect">
            <a:avLst/>
          </a:prstGeom>
          <a:noFill/>
          <a:ln>
            <a:noFill/>
          </a:ln>
        </p:spPr>
      </p:pic>
      <p:pic>
        <p:nvPicPr>
          <p:cNvPr id="969" name="Google Shape;969;p50"/>
          <p:cNvPicPr preferRelativeResize="0"/>
          <p:nvPr/>
        </p:nvPicPr>
        <p:blipFill rotWithShape="1">
          <a:blip r:embed="rId4">
            <a:alphaModFix/>
          </a:blip>
          <a:srcRect l="11147" r="13226"/>
          <a:stretch/>
        </p:blipFill>
        <p:spPr>
          <a:xfrm>
            <a:off x="1684173" y="1392307"/>
            <a:ext cx="223958" cy="296127"/>
          </a:xfrm>
          <a:prstGeom prst="rect">
            <a:avLst/>
          </a:prstGeom>
          <a:noFill/>
          <a:ln>
            <a:noFill/>
          </a:ln>
        </p:spPr>
      </p:pic>
      <p:pic>
        <p:nvPicPr>
          <p:cNvPr id="970" name="Google Shape;970;p50"/>
          <p:cNvPicPr preferRelativeResize="0"/>
          <p:nvPr/>
        </p:nvPicPr>
        <p:blipFill>
          <a:blip r:embed="rId5">
            <a:alphaModFix/>
          </a:blip>
          <a:stretch>
            <a:fillRect/>
          </a:stretch>
        </p:blipFill>
        <p:spPr>
          <a:xfrm>
            <a:off x="2073345" y="1428387"/>
            <a:ext cx="223958" cy="223958"/>
          </a:xfrm>
          <a:prstGeom prst="rect">
            <a:avLst/>
          </a:prstGeom>
          <a:noFill/>
          <a:ln>
            <a:noFill/>
          </a:ln>
        </p:spPr>
      </p:pic>
      <p:sp>
        <p:nvSpPr>
          <p:cNvPr id="971" name="Google Shape;971;p50"/>
          <p:cNvSpPr txBox="1"/>
          <p:nvPr/>
        </p:nvSpPr>
        <p:spPr>
          <a:xfrm>
            <a:off x="1215650" y="1152751"/>
            <a:ext cx="1161000" cy="27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b="1">
                <a:solidFill>
                  <a:schemeClr val="dk2"/>
                </a:solidFill>
                <a:latin typeface="Economica"/>
                <a:ea typeface="Economica"/>
                <a:cs typeface="Economica"/>
                <a:sym typeface="Economica"/>
              </a:rPr>
              <a:t>Applications</a:t>
            </a:r>
            <a:endParaRPr sz="1500" b="1">
              <a:solidFill>
                <a:schemeClr val="dk2"/>
              </a:solidFill>
              <a:latin typeface="Economica"/>
              <a:ea typeface="Economica"/>
              <a:cs typeface="Economica"/>
              <a:sym typeface="Economica"/>
            </a:endParaRPr>
          </a:p>
        </p:txBody>
      </p:sp>
      <p:sp>
        <p:nvSpPr>
          <p:cNvPr id="972" name="Google Shape;972;p50"/>
          <p:cNvSpPr txBox="1"/>
          <p:nvPr/>
        </p:nvSpPr>
        <p:spPr>
          <a:xfrm>
            <a:off x="140275" y="1601075"/>
            <a:ext cx="731400" cy="39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dk1"/>
                </a:solidFill>
                <a:latin typeface="Economica"/>
                <a:ea typeface="Economica"/>
                <a:cs typeface="Economica"/>
                <a:sym typeface="Economica"/>
              </a:rPr>
              <a:t>Client</a:t>
            </a:r>
            <a:endParaRPr sz="2000" b="1">
              <a:solidFill>
                <a:schemeClr val="dk1"/>
              </a:solidFill>
              <a:latin typeface="Economica"/>
              <a:ea typeface="Economica"/>
              <a:cs typeface="Economica"/>
              <a:sym typeface="Economica"/>
            </a:endParaRPr>
          </a:p>
        </p:txBody>
      </p:sp>
      <p:sp>
        <p:nvSpPr>
          <p:cNvPr id="973" name="Google Shape;973;p50"/>
          <p:cNvSpPr/>
          <p:nvPr/>
        </p:nvSpPr>
        <p:spPr>
          <a:xfrm>
            <a:off x="1096525" y="2406366"/>
            <a:ext cx="3046800" cy="3492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Virtual File System</a:t>
            </a:r>
            <a:endParaRPr sz="2000">
              <a:solidFill>
                <a:srgbClr val="990000"/>
              </a:solidFill>
              <a:latin typeface="Economica"/>
              <a:ea typeface="Economica"/>
              <a:cs typeface="Economica"/>
              <a:sym typeface="Economica"/>
            </a:endParaRPr>
          </a:p>
        </p:txBody>
      </p:sp>
      <p:sp>
        <p:nvSpPr>
          <p:cNvPr id="974" name="Google Shape;974;p50"/>
          <p:cNvSpPr/>
          <p:nvPr/>
        </p:nvSpPr>
        <p:spPr>
          <a:xfrm>
            <a:off x="5306850" y="1057775"/>
            <a:ext cx="3364200" cy="3176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0"/>
          <p:cNvSpPr/>
          <p:nvPr/>
        </p:nvSpPr>
        <p:spPr>
          <a:xfrm>
            <a:off x="6600624" y="2988204"/>
            <a:ext cx="731400" cy="784096"/>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6" name="Google Shape;976;p50"/>
          <p:cNvPicPr preferRelativeResize="0"/>
          <p:nvPr/>
        </p:nvPicPr>
        <p:blipFill rotWithShape="1">
          <a:blip r:embed="rId6">
            <a:alphaModFix/>
          </a:blip>
          <a:srcRect l="11987" r="11172"/>
          <a:stretch/>
        </p:blipFill>
        <p:spPr>
          <a:xfrm>
            <a:off x="6754412" y="3016032"/>
            <a:ext cx="516129" cy="671686"/>
          </a:xfrm>
          <a:prstGeom prst="rect">
            <a:avLst/>
          </a:prstGeom>
          <a:noFill/>
          <a:ln>
            <a:noFill/>
          </a:ln>
        </p:spPr>
      </p:pic>
      <p:sp>
        <p:nvSpPr>
          <p:cNvPr id="977" name="Google Shape;977;p50"/>
          <p:cNvSpPr txBox="1"/>
          <p:nvPr/>
        </p:nvSpPr>
        <p:spPr>
          <a:xfrm>
            <a:off x="6131971" y="1974338"/>
            <a:ext cx="21051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open(‘file.txt’, $mode)</a:t>
            </a:r>
            <a:endParaRPr sz="1000" b="1">
              <a:latin typeface="Source Code Pro"/>
              <a:ea typeface="Source Code Pro"/>
              <a:cs typeface="Source Code Pro"/>
              <a:sym typeface="Source Code Pro"/>
            </a:endParaRPr>
          </a:p>
        </p:txBody>
      </p:sp>
      <p:cxnSp>
        <p:nvCxnSpPr>
          <p:cNvPr id="978" name="Google Shape;978;p50"/>
          <p:cNvCxnSpPr>
            <a:stCxn id="979" idx="2"/>
            <a:endCxn id="976" idx="0"/>
          </p:cNvCxnSpPr>
          <p:nvPr/>
        </p:nvCxnSpPr>
        <p:spPr>
          <a:xfrm>
            <a:off x="6988950" y="1739300"/>
            <a:ext cx="23400" cy="1276800"/>
          </a:xfrm>
          <a:prstGeom prst="straightConnector1">
            <a:avLst/>
          </a:prstGeom>
          <a:noFill/>
          <a:ln w="19050" cap="flat" cmpd="sng">
            <a:solidFill>
              <a:srgbClr val="980000"/>
            </a:solidFill>
            <a:prstDash val="solid"/>
            <a:round/>
            <a:headEnd type="stealth" w="med" len="med"/>
            <a:tailEnd type="stealth" w="med" len="med"/>
          </a:ln>
        </p:spPr>
      </p:cxnSp>
      <p:sp>
        <p:nvSpPr>
          <p:cNvPr id="980" name="Google Shape;980;p50"/>
          <p:cNvSpPr/>
          <p:nvPr/>
        </p:nvSpPr>
        <p:spPr>
          <a:xfrm>
            <a:off x="2715175" y="1166600"/>
            <a:ext cx="1428300" cy="5727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WatDFS Client</a:t>
            </a:r>
            <a:endParaRPr sz="2200">
              <a:solidFill>
                <a:srgbClr val="990000"/>
              </a:solidFill>
              <a:latin typeface="Economica"/>
              <a:ea typeface="Economica"/>
              <a:cs typeface="Economica"/>
              <a:sym typeface="Economica"/>
            </a:endParaRPr>
          </a:p>
        </p:txBody>
      </p:sp>
      <p:sp>
        <p:nvSpPr>
          <p:cNvPr id="979" name="Google Shape;979;p50"/>
          <p:cNvSpPr/>
          <p:nvPr/>
        </p:nvSpPr>
        <p:spPr>
          <a:xfrm>
            <a:off x="5648550" y="1166600"/>
            <a:ext cx="2680800" cy="5727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990000"/>
                </a:solidFill>
                <a:latin typeface="Economica"/>
                <a:ea typeface="Economica"/>
                <a:cs typeface="Economica"/>
                <a:sym typeface="Economica"/>
              </a:rPr>
              <a:t>WatDFS Server</a:t>
            </a:r>
            <a:endParaRPr sz="2400">
              <a:solidFill>
                <a:srgbClr val="990000"/>
              </a:solidFill>
              <a:latin typeface="Economica"/>
              <a:ea typeface="Economica"/>
              <a:cs typeface="Economica"/>
              <a:sym typeface="Economica"/>
            </a:endParaRPr>
          </a:p>
        </p:txBody>
      </p:sp>
      <p:cxnSp>
        <p:nvCxnSpPr>
          <p:cNvPr id="981" name="Google Shape;981;p50"/>
          <p:cNvCxnSpPr/>
          <p:nvPr/>
        </p:nvCxnSpPr>
        <p:spPr>
          <a:xfrm>
            <a:off x="1363975" y="1664534"/>
            <a:ext cx="0" cy="731700"/>
          </a:xfrm>
          <a:prstGeom prst="straightConnector1">
            <a:avLst/>
          </a:prstGeom>
          <a:noFill/>
          <a:ln w="19050" cap="flat" cmpd="sng">
            <a:solidFill>
              <a:srgbClr val="980000"/>
            </a:solidFill>
            <a:prstDash val="solid"/>
            <a:round/>
            <a:headEnd type="stealth" w="med" len="med"/>
            <a:tailEnd type="stealth" w="med" len="med"/>
          </a:ln>
        </p:spPr>
      </p:cxnSp>
      <p:sp>
        <p:nvSpPr>
          <p:cNvPr id="982" name="Google Shape;982;p50"/>
          <p:cNvSpPr/>
          <p:nvPr/>
        </p:nvSpPr>
        <p:spPr>
          <a:xfrm>
            <a:off x="7270550" y="3284050"/>
            <a:ext cx="627300" cy="642600"/>
          </a:xfrm>
          <a:prstGeom prst="foldedCorner">
            <a:avLst>
              <a:gd name="adj" fmla="val 16667"/>
            </a:avLst>
          </a:prstGeom>
          <a:solidFill>
            <a:srgbClr val="77BB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500">
                <a:latin typeface="Arial Narrow"/>
                <a:ea typeface="Arial Narrow"/>
                <a:cs typeface="Arial Narrow"/>
                <a:sym typeface="Arial Narrow"/>
              </a:rPr>
              <a:t>file.txt</a:t>
            </a:r>
            <a:endParaRPr sz="1500">
              <a:latin typeface="Arial Narrow"/>
              <a:ea typeface="Arial Narrow"/>
              <a:cs typeface="Arial Narrow"/>
              <a:sym typeface="Arial Narrow"/>
            </a:endParaRPr>
          </a:p>
        </p:txBody>
      </p:sp>
      <p:cxnSp>
        <p:nvCxnSpPr>
          <p:cNvPr id="983" name="Google Shape;983;p50"/>
          <p:cNvCxnSpPr>
            <a:stCxn id="980" idx="2"/>
          </p:cNvCxnSpPr>
          <p:nvPr/>
        </p:nvCxnSpPr>
        <p:spPr>
          <a:xfrm>
            <a:off x="3429325" y="1739300"/>
            <a:ext cx="0" cy="672000"/>
          </a:xfrm>
          <a:prstGeom prst="straightConnector1">
            <a:avLst/>
          </a:prstGeom>
          <a:noFill/>
          <a:ln w="19050" cap="flat" cmpd="sng">
            <a:solidFill>
              <a:srgbClr val="980000"/>
            </a:solidFill>
            <a:prstDash val="solid"/>
            <a:round/>
            <a:headEnd type="stealth" w="med" len="med"/>
            <a:tailEnd type="stealth" w="med" len="med"/>
          </a:ln>
        </p:spPr>
      </p:cxnSp>
      <p:cxnSp>
        <p:nvCxnSpPr>
          <p:cNvPr id="984" name="Google Shape;984;p50"/>
          <p:cNvCxnSpPr>
            <a:stCxn id="985" idx="3"/>
          </p:cNvCxnSpPr>
          <p:nvPr/>
        </p:nvCxnSpPr>
        <p:spPr>
          <a:xfrm rot="10800000" flipH="1">
            <a:off x="4951950" y="3807605"/>
            <a:ext cx="2390100" cy="215400"/>
          </a:xfrm>
          <a:prstGeom prst="straightConnector1">
            <a:avLst/>
          </a:prstGeom>
          <a:noFill/>
          <a:ln w="28575" cap="flat" cmpd="sng">
            <a:solidFill>
              <a:schemeClr val="dk1"/>
            </a:solidFill>
            <a:prstDash val="dash"/>
            <a:round/>
            <a:headEnd type="none" w="sm" len="sm"/>
            <a:tailEnd type="stealth" w="sm" len="sm"/>
          </a:ln>
        </p:spPr>
      </p:cxnSp>
      <p:sp>
        <p:nvSpPr>
          <p:cNvPr id="985" name="Google Shape;985;p50"/>
          <p:cNvSpPr txBox="1"/>
          <p:nvPr/>
        </p:nvSpPr>
        <p:spPr>
          <a:xfrm>
            <a:off x="3707550" y="3599555"/>
            <a:ext cx="1244400" cy="846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040"/>
              <a:buFont typeface="Arial"/>
              <a:buNone/>
            </a:pPr>
            <a:r>
              <a:rPr lang="en-GB" sz="2400">
                <a:solidFill>
                  <a:schemeClr val="dk1"/>
                </a:solidFill>
                <a:latin typeface="Oswald"/>
                <a:ea typeface="Oswald"/>
                <a:cs typeface="Oswald"/>
                <a:sym typeface="Oswald"/>
              </a:rPr>
              <a:t>File stays on server</a:t>
            </a:r>
            <a:endParaRPr sz="2400">
              <a:solidFill>
                <a:schemeClr val="dk1"/>
              </a:solidFill>
              <a:latin typeface="Oswald"/>
              <a:ea typeface="Oswald"/>
              <a:cs typeface="Oswald"/>
              <a:sym typeface="Oswald"/>
            </a:endParaRPr>
          </a:p>
        </p:txBody>
      </p:sp>
      <p:sp>
        <p:nvSpPr>
          <p:cNvPr id="986" name="Google Shape;986;p50"/>
          <p:cNvSpPr txBox="1"/>
          <p:nvPr/>
        </p:nvSpPr>
        <p:spPr>
          <a:xfrm>
            <a:off x="1303491" y="1897484"/>
            <a:ext cx="19767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open(‘file.txt’, $mode)</a:t>
            </a:r>
            <a:endParaRPr sz="1000" b="1">
              <a:latin typeface="Source Code Pro"/>
              <a:ea typeface="Source Code Pro"/>
              <a:cs typeface="Source Code Pro"/>
              <a:sym typeface="Source Code Pr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51"/>
          <p:cNvSpPr/>
          <p:nvPr/>
        </p:nvSpPr>
        <p:spPr>
          <a:xfrm>
            <a:off x="929900" y="1057775"/>
            <a:ext cx="3364200" cy="1821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1"/>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Project 2: Upload Download Model</a:t>
            </a:r>
            <a:endParaRPr dirty="0"/>
          </a:p>
        </p:txBody>
      </p:sp>
      <p:cxnSp>
        <p:nvCxnSpPr>
          <p:cNvPr id="993" name="Google Shape;993;p51"/>
          <p:cNvCxnSpPr/>
          <p:nvPr/>
        </p:nvCxnSpPr>
        <p:spPr>
          <a:xfrm>
            <a:off x="4143475" y="1370858"/>
            <a:ext cx="1505100" cy="0"/>
          </a:xfrm>
          <a:prstGeom prst="straightConnector1">
            <a:avLst/>
          </a:prstGeom>
          <a:noFill/>
          <a:ln w="19050" cap="flat" cmpd="sng">
            <a:solidFill>
              <a:srgbClr val="980000"/>
            </a:solidFill>
            <a:prstDash val="dash"/>
            <a:round/>
            <a:headEnd type="stealth" w="med" len="med"/>
            <a:tailEnd type="stealth" w="med" len="med"/>
          </a:ln>
        </p:spPr>
      </p:cxnSp>
      <p:sp>
        <p:nvSpPr>
          <p:cNvPr id="994" name="Google Shape;994;p51"/>
          <p:cNvSpPr/>
          <p:nvPr/>
        </p:nvSpPr>
        <p:spPr>
          <a:xfrm>
            <a:off x="1096525" y="1166600"/>
            <a:ext cx="1393800" cy="572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95" name="Google Shape;995;p51"/>
          <p:cNvPicPr preferRelativeResize="0"/>
          <p:nvPr/>
        </p:nvPicPr>
        <p:blipFill>
          <a:blip r:embed="rId3">
            <a:alphaModFix/>
          </a:blip>
          <a:stretch>
            <a:fillRect/>
          </a:stretch>
        </p:blipFill>
        <p:spPr>
          <a:xfrm>
            <a:off x="1252000" y="1437923"/>
            <a:ext cx="223959" cy="223959"/>
          </a:xfrm>
          <a:prstGeom prst="rect">
            <a:avLst/>
          </a:prstGeom>
          <a:noFill/>
          <a:ln>
            <a:noFill/>
          </a:ln>
        </p:spPr>
      </p:pic>
      <p:pic>
        <p:nvPicPr>
          <p:cNvPr id="996" name="Google Shape;996;p51"/>
          <p:cNvPicPr preferRelativeResize="0"/>
          <p:nvPr/>
        </p:nvPicPr>
        <p:blipFill rotWithShape="1">
          <a:blip r:embed="rId4">
            <a:alphaModFix/>
          </a:blip>
          <a:srcRect l="11147" r="13226"/>
          <a:stretch/>
        </p:blipFill>
        <p:spPr>
          <a:xfrm>
            <a:off x="1684173" y="1392307"/>
            <a:ext cx="223958" cy="296127"/>
          </a:xfrm>
          <a:prstGeom prst="rect">
            <a:avLst/>
          </a:prstGeom>
          <a:noFill/>
          <a:ln>
            <a:noFill/>
          </a:ln>
        </p:spPr>
      </p:pic>
      <p:pic>
        <p:nvPicPr>
          <p:cNvPr id="997" name="Google Shape;997;p51"/>
          <p:cNvPicPr preferRelativeResize="0"/>
          <p:nvPr/>
        </p:nvPicPr>
        <p:blipFill>
          <a:blip r:embed="rId5">
            <a:alphaModFix/>
          </a:blip>
          <a:stretch>
            <a:fillRect/>
          </a:stretch>
        </p:blipFill>
        <p:spPr>
          <a:xfrm>
            <a:off x="2073345" y="1428387"/>
            <a:ext cx="223958" cy="223958"/>
          </a:xfrm>
          <a:prstGeom prst="rect">
            <a:avLst/>
          </a:prstGeom>
          <a:noFill/>
          <a:ln>
            <a:noFill/>
          </a:ln>
        </p:spPr>
      </p:pic>
      <p:sp>
        <p:nvSpPr>
          <p:cNvPr id="998" name="Google Shape;998;p51"/>
          <p:cNvSpPr txBox="1"/>
          <p:nvPr/>
        </p:nvSpPr>
        <p:spPr>
          <a:xfrm>
            <a:off x="1215650" y="1152751"/>
            <a:ext cx="1161000" cy="27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b="1">
                <a:solidFill>
                  <a:schemeClr val="dk2"/>
                </a:solidFill>
                <a:latin typeface="Economica"/>
                <a:ea typeface="Economica"/>
                <a:cs typeface="Economica"/>
                <a:sym typeface="Economica"/>
              </a:rPr>
              <a:t>Applications</a:t>
            </a:r>
            <a:endParaRPr sz="1500" b="1">
              <a:solidFill>
                <a:schemeClr val="dk2"/>
              </a:solidFill>
              <a:latin typeface="Economica"/>
              <a:ea typeface="Economica"/>
              <a:cs typeface="Economica"/>
              <a:sym typeface="Economica"/>
            </a:endParaRPr>
          </a:p>
        </p:txBody>
      </p:sp>
      <p:sp>
        <p:nvSpPr>
          <p:cNvPr id="999" name="Google Shape;999;p51"/>
          <p:cNvSpPr txBox="1"/>
          <p:nvPr/>
        </p:nvSpPr>
        <p:spPr>
          <a:xfrm>
            <a:off x="140275" y="1601075"/>
            <a:ext cx="731400" cy="39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dk1"/>
                </a:solidFill>
                <a:latin typeface="Economica"/>
                <a:ea typeface="Economica"/>
                <a:cs typeface="Economica"/>
                <a:sym typeface="Economica"/>
              </a:rPr>
              <a:t>Client</a:t>
            </a:r>
            <a:endParaRPr sz="2000" b="1">
              <a:solidFill>
                <a:schemeClr val="dk1"/>
              </a:solidFill>
              <a:latin typeface="Economica"/>
              <a:ea typeface="Economica"/>
              <a:cs typeface="Economica"/>
              <a:sym typeface="Economica"/>
            </a:endParaRPr>
          </a:p>
        </p:txBody>
      </p:sp>
      <p:sp>
        <p:nvSpPr>
          <p:cNvPr id="1000" name="Google Shape;1000;p51"/>
          <p:cNvSpPr/>
          <p:nvPr/>
        </p:nvSpPr>
        <p:spPr>
          <a:xfrm>
            <a:off x="1096525" y="2406375"/>
            <a:ext cx="1428300" cy="3492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a:solidFill>
                  <a:srgbClr val="990000"/>
                </a:solidFill>
                <a:latin typeface="Economica"/>
                <a:ea typeface="Economica"/>
                <a:cs typeface="Economica"/>
                <a:sym typeface="Economica"/>
              </a:rPr>
              <a:t>Virtual File System</a:t>
            </a:r>
            <a:endParaRPr sz="1500">
              <a:solidFill>
                <a:srgbClr val="990000"/>
              </a:solidFill>
              <a:latin typeface="Economica"/>
              <a:ea typeface="Economica"/>
              <a:cs typeface="Economica"/>
              <a:sym typeface="Economica"/>
            </a:endParaRPr>
          </a:p>
        </p:txBody>
      </p:sp>
      <p:sp>
        <p:nvSpPr>
          <p:cNvPr id="1001" name="Google Shape;1001;p51"/>
          <p:cNvSpPr/>
          <p:nvPr/>
        </p:nvSpPr>
        <p:spPr>
          <a:xfrm>
            <a:off x="5306850" y="1057775"/>
            <a:ext cx="3364200" cy="3176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1"/>
          <p:cNvSpPr/>
          <p:nvPr/>
        </p:nvSpPr>
        <p:spPr>
          <a:xfrm>
            <a:off x="6600624" y="2988204"/>
            <a:ext cx="731400" cy="784096"/>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3" name="Google Shape;1003;p51"/>
          <p:cNvPicPr preferRelativeResize="0"/>
          <p:nvPr/>
        </p:nvPicPr>
        <p:blipFill rotWithShape="1">
          <a:blip r:embed="rId6">
            <a:alphaModFix/>
          </a:blip>
          <a:srcRect l="11987" r="11172"/>
          <a:stretch/>
        </p:blipFill>
        <p:spPr>
          <a:xfrm>
            <a:off x="6754412" y="3016032"/>
            <a:ext cx="516129" cy="671686"/>
          </a:xfrm>
          <a:prstGeom prst="rect">
            <a:avLst/>
          </a:prstGeom>
          <a:noFill/>
          <a:ln>
            <a:noFill/>
          </a:ln>
        </p:spPr>
      </p:pic>
      <p:cxnSp>
        <p:nvCxnSpPr>
          <p:cNvPr id="1004" name="Google Shape;1004;p51"/>
          <p:cNvCxnSpPr>
            <a:stCxn id="1005" idx="2"/>
            <a:endCxn id="1003" idx="0"/>
          </p:cNvCxnSpPr>
          <p:nvPr/>
        </p:nvCxnSpPr>
        <p:spPr>
          <a:xfrm>
            <a:off x="6988950" y="1739300"/>
            <a:ext cx="23400" cy="1276800"/>
          </a:xfrm>
          <a:prstGeom prst="straightConnector1">
            <a:avLst/>
          </a:prstGeom>
          <a:noFill/>
          <a:ln w="19050" cap="flat" cmpd="sng">
            <a:solidFill>
              <a:srgbClr val="980000"/>
            </a:solidFill>
            <a:prstDash val="dash"/>
            <a:round/>
            <a:headEnd type="stealth" w="med" len="med"/>
            <a:tailEnd type="stealth" w="med" len="med"/>
          </a:ln>
        </p:spPr>
      </p:cxnSp>
      <p:sp>
        <p:nvSpPr>
          <p:cNvPr id="1006" name="Google Shape;1006;p51"/>
          <p:cNvSpPr/>
          <p:nvPr/>
        </p:nvSpPr>
        <p:spPr>
          <a:xfrm>
            <a:off x="2715175" y="1166600"/>
            <a:ext cx="1428300" cy="5727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WatDFS Client</a:t>
            </a:r>
            <a:endParaRPr sz="2200">
              <a:solidFill>
                <a:srgbClr val="990000"/>
              </a:solidFill>
              <a:latin typeface="Economica"/>
              <a:ea typeface="Economica"/>
              <a:cs typeface="Economica"/>
              <a:sym typeface="Economica"/>
            </a:endParaRPr>
          </a:p>
        </p:txBody>
      </p:sp>
      <p:sp>
        <p:nvSpPr>
          <p:cNvPr id="1005" name="Google Shape;1005;p51"/>
          <p:cNvSpPr/>
          <p:nvPr/>
        </p:nvSpPr>
        <p:spPr>
          <a:xfrm>
            <a:off x="5648550" y="1166600"/>
            <a:ext cx="2680800" cy="5727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990000"/>
                </a:solidFill>
                <a:latin typeface="Economica"/>
                <a:ea typeface="Economica"/>
                <a:cs typeface="Economica"/>
                <a:sym typeface="Economica"/>
              </a:rPr>
              <a:t>WatDFS Server</a:t>
            </a:r>
            <a:endParaRPr sz="2400">
              <a:solidFill>
                <a:srgbClr val="990000"/>
              </a:solidFill>
              <a:latin typeface="Economica"/>
              <a:ea typeface="Economica"/>
              <a:cs typeface="Economica"/>
              <a:sym typeface="Economica"/>
            </a:endParaRPr>
          </a:p>
        </p:txBody>
      </p:sp>
      <p:cxnSp>
        <p:nvCxnSpPr>
          <p:cNvPr id="1007" name="Google Shape;1007;p51"/>
          <p:cNvCxnSpPr/>
          <p:nvPr/>
        </p:nvCxnSpPr>
        <p:spPr>
          <a:xfrm>
            <a:off x="1363975" y="1664534"/>
            <a:ext cx="0" cy="731700"/>
          </a:xfrm>
          <a:prstGeom prst="straightConnector1">
            <a:avLst/>
          </a:prstGeom>
          <a:noFill/>
          <a:ln w="19050" cap="flat" cmpd="sng">
            <a:solidFill>
              <a:srgbClr val="980000"/>
            </a:solidFill>
            <a:prstDash val="solid"/>
            <a:round/>
            <a:headEnd type="stealth" w="med" len="med"/>
            <a:tailEnd type="stealth" w="med" len="med"/>
          </a:ln>
        </p:spPr>
      </p:cxnSp>
      <p:sp>
        <p:nvSpPr>
          <p:cNvPr id="1008" name="Google Shape;1008;p51"/>
          <p:cNvSpPr/>
          <p:nvPr/>
        </p:nvSpPr>
        <p:spPr>
          <a:xfrm>
            <a:off x="7270550" y="3284050"/>
            <a:ext cx="627300" cy="642600"/>
          </a:xfrm>
          <a:prstGeom prst="foldedCorner">
            <a:avLst>
              <a:gd name="adj" fmla="val 16667"/>
            </a:avLst>
          </a:prstGeom>
          <a:solidFill>
            <a:srgbClr val="77BB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500">
                <a:latin typeface="Arial Narrow"/>
                <a:ea typeface="Arial Narrow"/>
                <a:cs typeface="Arial Narrow"/>
                <a:sym typeface="Arial Narrow"/>
              </a:rPr>
              <a:t>file.txt</a:t>
            </a:r>
            <a:endParaRPr sz="1500">
              <a:latin typeface="Arial Narrow"/>
              <a:ea typeface="Arial Narrow"/>
              <a:cs typeface="Arial Narrow"/>
              <a:sym typeface="Arial Narrow"/>
            </a:endParaRPr>
          </a:p>
        </p:txBody>
      </p:sp>
      <p:sp>
        <p:nvSpPr>
          <p:cNvPr id="1009" name="Google Shape;1009;p51"/>
          <p:cNvSpPr/>
          <p:nvPr/>
        </p:nvSpPr>
        <p:spPr>
          <a:xfrm>
            <a:off x="3700566" y="2109934"/>
            <a:ext cx="410529" cy="4401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0" name="Google Shape;1010;p51"/>
          <p:cNvPicPr preferRelativeResize="0"/>
          <p:nvPr/>
        </p:nvPicPr>
        <p:blipFill rotWithShape="1">
          <a:blip r:embed="rId6">
            <a:alphaModFix/>
          </a:blip>
          <a:srcRect l="11987" r="11172"/>
          <a:stretch/>
        </p:blipFill>
        <p:spPr>
          <a:xfrm>
            <a:off x="3786887" y="2125554"/>
            <a:ext cx="289699" cy="377006"/>
          </a:xfrm>
          <a:prstGeom prst="rect">
            <a:avLst/>
          </a:prstGeom>
          <a:noFill/>
          <a:ln>
            <a:noFill/>
          </a:ln>
        </p:spPr>
      </p:pic>
      <p:sp>
        <p:nvSpPr>
          <p:cNvPr id="1011" name="Google Shape;1011;p51"/>
          <p:cNvSpPr/>
          <p:nvPr/>
        </p:nvSpPr>
        <p:spPr>
          <a:xfrm>
            <a:off x="3321091" y="2303691"/>
            <a:ext cx="500700" cy="440100"/>
          </a:xfrm>
          <a:prstGeom prst="foldedCorner">
            <a:avLst>
              <a:gd name="adj" fmla="val 16667"/>
            </a:avLst>
          </a:prstGeom>
          <a:solidFill>
            <a:srgbClr val="77BB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000">
                <a:latin typeface="Arial Narrow"/>
                <a:ea typeface="Arial Narrow"/>
                <a:cs typeface="Arial Narrow"/>
                <a:sym typeface="Arial Narrow"/>
              </a:rPr>
              <a:t>file.txt</a:t>
            </a:r>
            <a:endParaRPr sz="1000">
              <a:latin typeface="Arial Narrow"/>
              <a:ea typeface="Arial Narrow"/>
              <a:cs typeface="Arial Narrow"/>
              <a:sym typeface="Arial Narrow"/>
            </a:endParaRPr>
          </a:p>
          <a:p>
            <a:pPr marL="0" marR="0" lvl="0" indent="0" algn="ctr" rtl="0">
              <a:spcBef>
                <a:spcPts val="0"/>
              </a:spcBef>
              <a:spcAft>
                <a:spcPts val="0"/>
              </a:spcAft>
              <a:buNone/>
            </a:pPr>
            <a:r>
              <a:rPr lang="en-GB" sz="1000">
                <a:latin typeface="Arial Narrow"/>
                <a:ea typeface="Arial Narrow"/>
                <a:cs typeface="Arial Narrow"/>
                <a:sym typeface="Arial Narrow"/>
              </a:rPr>
              <a:t>(copy)</a:t>
            </a:r>
            <a:endParaRPr sz="1000">
              <a:latin typeface="Arial Narrow"/>
              <a:ea typeface="Arial Narrow"/>
              <a:cs typeface="Arial Narrow"/>
              <a:sym typeface="Arial Narrow"/>
            </a:endParaRPr>
          </a:p>
        </p:txBody>
      </p:sp>
      <p:cxnSp>
        <p:nvCxnSpPr>
          <p:cNvPr id="1012" name="Google Shape;1012;p51"/>
          <p:cNvCxnSpPr/>
          <p:nvPr/>
        </p:nvCxnSpPr>
        <p:spPr>
          <a:xfrm>
            <a:off x="3895941" y="1739550"/>
            <a:ext cx="0" cy="365400"/>
          </a:xfrm>
          <a:prstGeom prst="straightConnector1">
            <a:avLst/>
          </a:prstGeom>
          <a:noFill/>
          <a:ln w="19050" cap="flat" cmpd="sng">
            <a:solidFill>
              <a:srgbClr val="980000"/>
            </a:solidFill>
            <a:prstDash val="dash"/>
            <a:round/>
            <a:headEnd type="stealth" w="med" len="med"/>
            <a:tailEnd type="stealth" w="med" len="med"/>
          </a:ln>
        </p:spPr>
      </p:cxnSp>
      <p:cxnSp>
        <p:nvCxnSpPr>
          <p:cNvPr id="1013" name="Google Shape;1013;p51"/>
          <p:cNvCxnSpPr>
            <a:stCxn id="1000" idx="3"/>
          </p:cNvCxnSpPr>
          <p:nvPr/>
        </p:nvCxnSpPr>
        <p:spPr>
          <a:xfrm rot="10800000" flipH="1">
            <a:off x="2524825" y="1739475"/>
            <a:ext cx="551700" cy="841500"/>
          </a:xfrm>
          <a:prstGeom prst="straightConnector1">
            <a:avLst/>
          </a:prstGeom>
          <a:noFill/>
          <a:ln w="19050" cap="flat" cmpd="sng">
            <a:solidFill>
              <a:srgbClr val="980000"/>
            </a:solidFill>
            <a:prstDash val="solid"/>
            <a:round/>
            <a:headEnd type="stealth" w="med" len="med"/>
            <a:tailEnd type="stealth" w="med" len="med"/>
          </a:ln>
        </p:spPr>
      </p:cxnSp>
      <p:cxnSp>
        <p:nvCxnSpPr>
          <p:cNvPr id="1014" name="Google Shape;1014;p51"/>
          <p:cNvCxnSpPr>
            <a:endCxn id="1011" idx="0"/>
          </p:cNvCxnSpPr>
          <p:nvPr/>
        </p:nvCxnSpPr>
        <p:spPr>
          <a:xfrm>
            <a:off x="3070441" y="1745391"/>
            <a:ext cx="501000" cy="558300"/>
          </a:xfrm>
          <a:prstGeom prst="straightConnector1">
            <a:avLst/>
          </a:prstGeom>
          <a:noFill/>
          <a:ln w="19050" cap="flat" cmpd="sng">
            <a:solidFill>
              <a:srgbClr val="980000"/>
            </a:solidFill>
            <a:prstDash val="solid"/>
            <a:round/>
            <a:headEnd type="stealth" w="med" len="med"/>
            <a:tailEnd type="stealth" w="med" len="med"/>
          </a:ln>
        </p:spPr>
      </p:cxnSp>
      <p:sp>
        <p:nvSpPr>
          <p:cNvPr id="1015" name="Google Shape;1015;p51"/>
          <p:cNvSpPr txBox="1"/>
          <p:nvPr/>
        </p:nvSpPr>
        <p:spPr>
          <a:xfrm>
            <a:off x="1303491" y="1897484"/>
            <a:ext cx="19767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open(‘file.txt’, $mode)</a:t>
            </a:r>
            <a:endParaRPr sz="1000" b="1">
              <a:latin typeface="Source Code Pro"/>
              <a:ea typeface="Source Code Pro"/>
              <a:cs typeface="Source Code Pro"/>
              <a:sym typeface="Source Code Pro"/>
            </a:endParaRPr>
          </a:p>
        </p:txBody>
      </p:sp>
      <p:sp>
        <p:nvSpPr>
          <p:cNvPr id="1016" name="Google Shape;1016;p51"/>
          <p:cNvSpPr txBox="1"/>
          <p:nvPr/>
        </p:nvSpPr>
        <p:spPr>
          <a:xfrm>
            <a:off x="2840800" y="3599550"/>
            <a:ext cx="2111100" cy="846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2040"/>
              <a:buFont typeface="Arial"/>
              <a:buNone/>
            </a:pPr>
            <a:r>
              <a:rPr lang="en-GB" sz="2400">
                <a:solidFill>
                  <a:schemeClr val="dk1"/>
                </a:solidFill>
                <a:latin typeface="Oswald"/>
                <a:ea typeface="Oswald"/>
                <a:cs typeface="Oswald"/>
                <a:sym typeface="Oswald"/>
              </a:rPr>
              <a:t>File copied from server to client</a:t>
            </a:r>
            <a:endParaRPr sz="2400">
              <a:solidFill>
                <a:schemeClr val="dk1"/>
              </a:solidFill>
              <a:latin typeface="Oswald"/>
              <a:ea typeface="Oswald"/>
              <a:cs typeface="Oswald"/>
              <a:sym typeface="Oswald"/>
            </a:endParaRPr>
          </a:p>
        </p:txBody>
      </p:sp>
      <p:cxnSp>
        <p:nvCxnSpPr>
          <p:cNvPr id="1017" name="Google Shape;1017;p51"/>
          <p:cNvCxnSpPr/>
          <p:nvPr/>
        </p:nvCxnSpPr>
        <p:spPr>
          <a:xfrm rot="10800000">
            <a:off x="3553675" y="2614400"/>
            <a:ext cx="165000" cy="984000"/>
          </a:xfrm>
          <a:prstGeom prst="straightConnector1">
            <a:avLst/>
          </a:prstGeom>
          <a:noFill/>
          <a:ln w="28575" cap="flat" cmpd="sng">
            <a:solidFill>
              <a:schemeClr val="dk1"/>
            </a:solidFill>
            <a:prstDash val="dash"/>
            <a:round/>
            <a:headEnd type="none" w="sm" len="sm"/>
            <a:tailEnd type="stealth" w="sm" len="sm"/>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52"/>
          <p:cNvSpPr/>
          <p:nvPr/>
        </p:nvSpPr>
        <p:spPr>
          <a:xfrm>
            <a:off x="929900" y="1057775"/>
            <a:ext cx="3364200" cy="1821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2"/>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Project 2: Mutual Exclusion on Client</a:t>
            </a:r>
            <a:endParaRPr dirty="0"/>
          </a:p>
        </p:txBody>
      </p:sp>
      <p:cxnSp>
        <p:nvCxnSpPr>
          <p:cNvPr id="1024" name="Google Shape;1024;p52"/>
          <p:cNvCxnSpPr/>
          <p:nvPr/>
        </p:nvCxnSpPr>
        <p:spPr>
          <a:xfrm>
            <a:off x="4143475" y="1370858"/>
            <a:ext cx="1505100" cy="0"/>
          </a:xfrm>
          <a:prstGeom prst="straightConnector1">
            <a:avLst/>
          </a:prstGeom>
          <a:noFill/>
          <a:ln w="19050" cap="flat" cmpd="sng">
            <a:solidFill>
              <a:srgbClr val="980000"/>
            </a:solidFill>
            <a:prstDash val="dash"/>
            <a:round/>
            <a:headEnd type="stealth" w="med" len="med"/>
            <a:tailEnd type="stealth" w="med" len="med"/>
          </a:ln>
        </p:spPr>
      </p:cxnSp>
      <p:sp>
        <p:nvSpPr>
          <p:cNvPr id="1025" name="Google Shape;1025;p52"/>
          <p:cNvSpPr/>
          <p:nvPr/>
        </p:nvSpPr>
        <p:spPr>
          <a:xfrm>
            <a:off x="1096525" y="1166600"/>
            <a:ext cx="1393800" cy="572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Google Shape;1026;p52"/>
          <p:cNvPicPr preferRelativeResize="0"/>
          <p:nvPr/>
        </p:nvPicPr>
        <p:blipFill>
          <a:blip r:embed="rId3">
            <a:alphaModFix/>
          </a:blip>
          <a:stretch>
            <a:fillRect/>
          </a:stretch>
        </p:blipFill>
        <p:spPr>
          <a:xfrm>
            <a:off x="1252000" y="1437923"/>
            <a:ext cx="223959" cy="223959"/>
          </a:xfrm>
          <a:prstGeom prst="rect">
            <a:avLst/>
          </a:prstGeom>
          <a:noFill/>
          <a:ln>
            <a:noFill/>
          </a:ln>
        </p:spPr>
      </p:pic>
      <p:pic>
        <p:nvPicPr>
          <p:cNvPr id="1027" name="Google Shape;1027;p52"/>
          <p:cNvPicPr preferRelativeResize="0"/>
          <p:nvPr/>
        </p:nvPicPr>
        <p:blipFill rotWithShape="1">
          <a:blip r:embed="rId4">
            <a:alphaModFix/>
          </a:blip>
          <a:srcRect l="11147" r="13226"/>
          <a:stretch/>
        </p:blipFill>
        <p:spPr>
          <a:xfrm>
            <a:off x="1684173" y="1392307"/>
            <a:ext cx="223958" cy="296127"/>
          </a:xfrm>
          <a:prstGeom prst="rect">
            <a:avLst/>
          </a:prstGeom>
          <a:noFill/>
          <a:ln>
            <a:noFill/>
          </a:ln>
        </p:spPr>
      </p:pic>
      <p:pic>
        <p:nvPicPr>
          <p:cNvPr id="1028" name="Google Shape;1028;p52"/>
          <p:cNvPicPr preferRelativeResize="0"/>
          <p:nvPr/>
        </p:nvPicPr>
        <p:blipFill>
          <a:blip r:embed="rId5">
            <a:alphaModFix/>
          </a:blip>
          <a:stretch>
            <a:fillRect/>
          </a:stretch>
        </p:blipFill>
        <p:spPr>
          <a:xfrm>
            <a:off x="2073345" y="1428387"/>
            <a:ext cx="223958" cy="223958"/>
          </a:xfrm>
          <a:prstGeom prst="rect">
            <a:avLst/>
          </a:prstGeom>
          <a:noFill/>
          <a:ln>
            <a:noFill/>
          </a:ln>
        </p:spPr>
      </p:pic>
      <p:sp>
        <p:nvSpPr>
          <p:cNvPr id="1029" name="Google Shape;1029;p52"/>
          <p:cNvSpPr txBox="1"/>
          <p:nvPr/>
        </p:nvSpPr>
        <p:spPr>
          <a:xfrm>
            <a:off x="1215650" y="1152751"/>
            <a:ext cx="1161000" cy="27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b="1">
                <a:solidFill>
                  <a:schemeClr val="dk2"/>
                </a:solidFill>
                <a:latin typeface="Economica"/>
                <a:ea typeface="Economica"/>
                <a:cs typeface="Economica"/>
                <a:sym typeface="Economica"/>
              </a:rPr>
              <a:t>Applications</a:t>
            </a:r>
            <a:endParaRPr sz="1500" b="1">
              <a:solidFill>
                <a:schemeClr val="dk2"/>
              </a:solidFill>
              <a:latin typeface="Economica"/>
              <a:ea typeface="Economica"/>
              <a:cs typeface="Economica"/>
              <a:sym typeface="Economica"/>
            </a:endParaRPr>
          </a:p>
        </p:txBody>
      </p:sp>
      <p:sp>
        <p:nvSpPr>
          <p:cNvPr id="1030" name="Google Shape;1030;p52"/>
          <p:cNvSpPr txBox="1"/>
          <p:nvPr/>
        </p:nvSpPr>
        <p:spPr>
          <a:xfrm>
            <a:off x="140275" y="1601075"/>
            <a:ext cx="731400" cy="39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dk1"/>
                </a:solidFill>
                <a:latin typeface="Economica"/>
                <a:ea typeface="Economica"/>
                <a:cs typeface="Economica"/>
                <a:sym typeface="Economica"/>
              </a:rPr>
              <a:t>Client</a:t>
            </a:r>
            <a:endParaRPr sz="2000" b="1">
              <a:solidFill>
                <a:schemeClr val="dk1"/>
              </a:solidFill>
              <a:latin typeface="Economica"/>
              <a:ea typeface="Economica"/>
              <a:cs typeface="Economica"/>
              <a:sym typeface="Economica"/>
            </a:endParaRPr>
          </a:p>
        </p:txBody>
      </p:sp>
      <p:sp>
        <p:nvSpPr>
          <p:cNvPr id="1031" name="Google Shape;1031;p52"/>
          <p:cNvSpPr/>
          <p:nvPr/>
        </p:nvSpPr>
        <p:spPr>
          <a:xfrm>
            <a:off x="1096525" y="2406375"/>
            <a:ext cx="1428300" cy="3492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a:solidFill>
                  <a:srgbClr val="990000"/>
                </a:solidFill>
                <a:latin typeface="Economica"/>
                <a:ea typeface="Economica"/>
                <a:cs typeface="Economica"/>
                <a:sym typeface="Economica"/>
              </a:rPr>
              <a:t>Virtual File System</a:t>
            </a:r>
            <a:endParaRPr sz="1500">
              <a:solidFill>
                <a:srgbClr val="990000"/>
              </a:solidFill>
              <a:latin typeface="Economica"/>
              <a:ea typeface="Economica"/>
              <a:cs typeface="Economica"/>
              <a:sym typeface="Economica"/>
            </a:endParaRPr>
          </a:p>
        </p:txBody>
      </p:sp>
      <p:sp>
        <p:nvSpPr>
          <p:cNvPr id="1032" name="Google Shape;1032;p52"/>
          <p:cNvSpPr/>
          <p:nvPr/>
        </p:nvSpPr>
        <p:spPr>
          <a:xfrm>
            <a:off x="5306850" y="1057775"/>
            <a:ext cx="3364200" cy="3176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2"/>
          <p:cNvSpPr/>
          <p:nvPr/>
        </p:nvSpPr>
        <p:spPr>
          <a:xfrm>
            <a:off x="6600624" y="2988204"/>
            <a:ext cx="731400" cy="784096"/>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4" name="Google Shape;1034;p52"/>
          <p:cNvPicPr preferRelativeResize="0"/>
          <p:nvPr/>
        </p:nvPicPr>
        <p:blipFill rotWithShape="1">
          <a:blip r:embed="rId6">
            <a:alphaModFix/>
          </a:blip>
          <a:srcRect l="11987" r="11172"/>
          <a:stretch/>
        </p:blipFill>
        <p:spPr>
          <a:xfrm>
            <a:off x="6754412" y="3016032"/>
            <a:ext cx="516129" cy="671686"/>
          </a:xfrm>
          <a:prstGeom prst="rect">
            <a:avLst/>
          </a:prstGeom>
          <a:noFill/>
          <a:ln>
            <a:noFill/>
          </a:ln>
        </p:spPr>
      </p:pic>
      <p:cxnSp>
        <p:nvCxnSpPr>
          <p:cNvPr id="1035" name="Google Shape;1035;p52"/>
          <p:cNvCxnSpPr>
            <a:stCxn id="1036" idx="2"/>
            <a:endCxn id="1034" idx="0"/>
          </p:cNvCxnSpPr>
          <p:nvPr/>
        </p:nvCxnSpPr>
        <p:spPr>
          <a:xfrm>
            <a:off x="6988950" y="1739300"/>
            <a:ext cx="23400" cy="1276800"/>
          </a:xfrm>
          <a:prstGeom prst="straightConnector1">
            <a:avLst/>
          </a:prstGeom>
          <a:noFill/>
          <a:ln w="19050" cap="flat" cmpd="sng">
            <a:solidFill>
              <a:srgbClr val="980000"/>
            </a:solidFill>
            <a:prstDash val="dash"/>
            <a:round/>
            <a:headEnd type="stealth" w="med" len="med"/>
            <a:tailEnd type="stealth" w="med" len="med"/>
          </a:ln>
        </p:spPr>
      </p:cxnSp>
      <p:sp>
        <p:nvSpPr>
          <p:cNvPr id="1037" name="Google Shape;1037;p52"/>
          <p:cNvSpPr/>
          <p:nvPr/>
        </p:nvSpPr>
        <p:spPr>
          <a:xfrm>
            <a:off x="2715175" y="1166600"/>
            <a:ext cx="1428300" cy="5727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WatDFS Client</a:t>
            </a:r>
            <a:endParaRPr sz="2200">
              <a:solidFill>
                <a:srgbClr val="990000"/>
              </a:solidFill>
              <a:latin typeface="Economica"/>
              <a:ea typeface="Economica"/>
              <a:cs typeface="Economica"/>
              <a:sym typeface="Economica"/>
            </a:endParaRPr>
          </a:p>
        </p:txBody>
      </p:sp>
      <p:sp>
        <p:nvSpPr>
          <p:cNvPr id="1036" name="Google Shape;1036;p52"/>
          <p:cNvSpPr/>
          <p:nvPr/>
        </p:nvSpPr>
        <p:spPr>
          <a:xfrm>
            <a:off x="5648550" y="1166600"/>
            <a:ext cx="2680800" cy="5727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990000"/>
                </a:solidFill>
                <a:latin typeface="Economica"/>
                <a:ea typeface="Economica"/>
                <a:cs typeface="Economica"/>
                <a:sym typeface="Economica"/>
              </a:rPr>
              <a:t>WatDFS Server</a:t>
            </a:r>
            <a:endParaRPr sz="2400">
              <a:solidFill>
                <a:srgbClr val="990000"/>
              </a:solidFill>
              <a:latin typeface="Economica"/>
              <a:ea typeface="Economica"/>
              <a:cs typeface="Economica"/>
              <a:sym typeface="Economica"/>
            </a:endParaRPr>
          </a:p>
        </p:txBody>
      </p:sp>
      <p:cxnSp>
        <p:nvCxnSpPr>
          <p:cNvPr id="1038" name="Google Shape;1038;p52"/>
          <p:cNvCxnSpPr/>
          <p:nvPr/>
        </p:nvCxnSpPr>
        <p:spPr>
          <a:xfrm>
            <a:off x="1363975" y="1664534"/>
            <a:ext cx="0" cy="731700"/>
          </a:xfrm>
          <a:prstGeom prst="straightConnector1">
            <a:avLst/>
          </a:prstGeom>
          <a:noFill/>
          <a:ln w="19050" cap="flat" cmpd="sng">
            <a:solidFill>
              <a:srgbClr val="980000"/>
            </a:solidFill>
            <a:prstDash val="solid"/>
            <a:round/>
            <a:headEnd type="stealth" w="med" len="med"/>
            <a:tailEnd type="stealth" w="med" len="med"/>
          </a:ln>
        </p:spPr>
      </p:cxnSp>
      <p:sp>
        <p:nvSpPr>
          <p:cNvPr id="1039" name="Google Shape;1039;p52"/>
          <p:cNvSpPr/>
          <p:nvPr/>
        </p:nvSpPr>
        <p:spPr>
          <a:xfrm>
            <a:off x="7270550" y="3284050"/>
            <a:ext cx="627300" cy="642600"/>
          </a:xfrm>
          <a:prstGeom prst="foldedCorner">
            <a:avLst>
              <a:gd name="adj" fmla="val 16667"/>
            </a:avLst>
          </a:prstGeom>
          <a:solidFill>
            <a:srgbClr val="77BB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500">
                <a:latin typeface="Arial Narrow"/>
                <a:ea typeface="Arial Narrow"/>
                <a:cs typeface="Arial Narrow"/>
                <a:sym typeface="Arial Narrow"/>
              </a:rPr>
              <a:t>file.txt</a:t>
            </a:r>
            <a:endParaRPr sz="1500">
              <a:latin typeface="Arial Narrow"/>
              <a:ea typeface="Arial Narrow"/>
              <a:cs typeface="Arial Narrow"/>
              <a:sym typeface="Arial Narrow"/>
            </a:endParaRPr>
          </a:p>
        </p:txBody>
      </p:sp>
      <p:sp>
        <p:nvSpPr>
          <p:cNvPr id="1040" name="Google Shape;1040;p52"/>
          <p:cNvSpPr/>
          <p:nvPr/>
        </p:nvSpPr>
        <p:spPr>
          <a:xfrm>
            <a:off x="3700566" y="2109934"/>
            <a:ext cx="410529" cy="4401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1" name="Google Shape;1041;p52"/>
          <p:cNvPicPr preferRelativeResize="0"/>
          <p:nvPr/>
        </p:nvPicPr>
        <p:blipFill rotWithShape="1">
          <a:blip r:embed="rId6">
            <a:alphaModFix/>
          </a:blip>
          <a:srcRect l="11987" r="11172"/>
          <a:stretch/>
        </p:blipFill>
        <p:spPr>
          <a:xfrm>
            <a:off x="3786887" y="2125554"/>
            <a:ext cx="289699" cy="377006"/>
          </a:xfrm>
          <a:prstGeom prst="rect">
            <a:avLst/>
          </a:prstGeom>
          <a:noFill/>
          <a:ln>
            <a:noFill/>
          </a:ln>
        </p:spPr>
      </p:pic>
      <p:sp>
        <p:nvSpPr>
          <p:cNvPr id="1042" name="Google Shape;1042;p52"/>
          <p:cNvSpPr/>
          <p:nvPr/>
        </p:nvSpPr>
        <p:spPr>
          <a:xfrm>
            <a:off x="3321091" y="2303691"/>
            <a:ext cx="500700" cy="440100"/>
          </a:xfrm>
          <a:prstGeom prst="foldedCorner">
            <a:avLst>
              <a:gd name="adj" fmla="val 16667"/>
            </a:avLst>
          </a:prstGeom>
          <a:solidFill>
            <a:srgbClr val="77BB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000">
                <a:latin typeface="Arial Narrow"/>
                <a:ea typeface="Arial Narrow"/>
                <a:cs typeface="Arial Narrow"/>
                <a:sym typeface="Arial Narrow"/>
              </a:rPr>
              <a:t>file.txt</a:t>
            </a:r>
            <a:endParaRPr sz="1000">
              <a:latin typeface="Arial Narrow"/>
              <a:ea typeface="Arial Narrow"/>
              <a:cs typeface="Arial Narrow"/>
              <a:sym typeface="Arial Narrow"/>
            </a:endParaRPr>
          </a:p>
          <a:p>
            <a:pPr marL="0" marR="0" lvl="0" indent="0" algn="ctr" rtl="0">
              <a:spcBef>
                <a:spcPts val="0"/>
              </a:spcBef>
              <a:spcAft>
                <a:spcPts val="0"/>
              </a:spcAft>
              <a:buNone/>
            </a:pPr>
            <a:r>
              <a:rPr lang="en-GB" sz="1000">
                <a:latin typeface="Arial Narrow"/>
                <a:ea typeface="Arial Narrow"/>
                <a:cs typeface="Arial Narrow"/>
                <a:sym typeface="Arial Narrow"/>
              </a:rPr>
              <a:t>(copy)</a:t>
            </a:r>
            <a:endParaRPr sz="1000">
              <a:latin typeface="Arial Narrow"/>
              <a:ea typeface="Arial Narrow"/>
              <a:cs typeface="Arial Narrow"/>
              <a:sym typeface="Arial Narrow"/>
            </a:endParaRPr>
          </a:p>
        </p:txBody>
      </p:sp>
      <p:cxnSp>
        <p:nvCxnSpPr>
          <p:cNvPr id="1043" name="Google Shape;1043;p52"/>
          <p:cNvCxnSpPr/>
          <p:nvPr/>
        </p:nvCxnSpPr>
        <p:spPr>
          <a:xfrm>
            <a:off x="3895941" y="1739550"/>
            <a:ext cx="0" cy="365400"/>
          </a:xfrm>
          <a:prstGeom prst="straightConnector1">
            <a:avLst/>
          </a:prstGeom>
          <a:noFill/>
          <a:ln w="19050" cap="flat" cmpd="sng">
            <a:solidFill>
              <a:srgbClr val="980000"/>
            </a:solidFill>
            <a:prstDash val="dash"/>
            <a:round/>
            <a:headEnd type="stealth" w="med" len="med"/>
            <a:tailEnd type="stealth" w="med" len="med"/>
          </a:ln>
        </p:spPr>
      </p:cxnSp>
      <p:cxnSp>
        <p:nvCxnSpPr>
          <p:cNvPr id="1044" name="Google Shape;1044;p52"/>
          <p:cNvCxnSpPr>
            <a:stCxn id="1031" idx="3"/>
          </p:cNvCxnSpPr>
          <p:nvPr/>
        </p:nvCxnSpPr>
        <p:spPr>
          <a:xfrm rot="10800000" flipH="1">
            <a:off x="2524825" y="1739475"/>
            <a:ext cx="551700" cy="841500"/>
          </a:xfrm>
          <a:prstGeom prst="straightConnector1">
            <a:avLst/>
          </a:prstGeom>
          <a:noFill/>
          <a:ln w="19050" cap="flat" cmpd="sng">
            <a:solidFill>
              <a:srgbClr val="980000"/>
            </a:solidFill>
            <a:prstDash val="solid"/>
            <a:round/>
            <a:headEnd type="stealth" w="med" len="med"/>
            <a:tailEnd type="stealth" w="med" len="med"/>
          </a:ln>
        </p:spPr>
      </p:cxnSp>
      <p:cxnSp>
        <p:nvCxnSpPr>
          <p:cNvPr id="1045" name="Google Shape;1045;p52"/>
          <p:cNvCxnSpPr>
            <a:endCxn id="1042" idx="0"/>
          </p:cNvCxnSpPr>
          <p:nvPr/>
        </p:nvCxnSpPr>
        <p:spPr>
          <a:xfrm>
            <a:off x="3070441" y="1745391"/>
            <a:ext cx="501000" cy="558300"/>
          </a:xfrm>
          <a:prstGeom prst="straightConnector1">
            <a:avLst/>
          </a:prstGeom>
          <a:noFill/>
          <a:ln w="19050" cap="flat" cmpd="sng">
            <a:solidFill>
              <a:srgbClr val="980000"/>
            </a:solidFill>
            <a:prstDash val="solid"/>
            <a:round/>
            <a:headEnd type="stealth" w="med" len="med"/>
            <a:tailEnd type="stealth" w="med" len="med"/>
          </a:ln>
        </p:spPr>
      </p:cxnSp>
      <p:sp>
        <p:nvSpPr>
          <p:cNvPr id="1046" name="Google Shape;1046;p52"/>
          <p:cNvSpPr txBox="1"/>
          <p:nvPr/>
        </p:nvSpPr>
        <p:spPr>
          <a:xfrm>
            <a:off x="1303491" y="1897484"/>
            <a:ext cx="19767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open(‘file.txt’, $mode)</a:t>
            </a:r>
            <a:endParaRPr sz="1000" b="1">
              <a:latin typeface="Source Code Pro"/>
              <a:ea typeface="Source Code Pro"/>
              <a:cs typeface="Source Code Pro"/>
              <a:sym typeface="Source Code Pro"/>
            </a:endParaRPr>
          </a:p>
        </p:txBody>
      </p:sp>
      <p:cxnSp>
        <p:nvCxnSpPr>
          <p:cNvPr id="1047" name="Google Shape;1047;p52"/>
          <p:cNvCxnSpPr/>
          <p:nvPr/>
        </p:nvCxnSpPr>
        <p:spPr>
          <a:xfrm>
            <a:off x="1793425" y="1664534"/>
            <a:ext cx="0" cy="731700"/>
          </a:xfrm>
          <a:prstGeom prst="straightConnector1">
            <a:avLst/>
          </a:prstGeom>
          <a:noFill/>
          <a:ln w="19050" cap="flat" cmpd="sng">
            <a:solidFill>
              <a:srgbClr val="FF0000"/>
            </a:solidFill>
            <a:prstDash val="solid"/>
            <a:round/>
            <a:headEnd type="stealth" w="med" len="med"/>
            <a:tailEnd type="stealth" w="med" len="med"/>
          </a:ln>
        </p:spPr>
      </p:cxnSp>
      <p:cxnSp>
        <p:nvCxnSpPr>
          <p:cNvPr id="1048" name="Google Shape;1048;p52"/>
          <p:cNvCxnSpPr/>
          <p:nvPr/>
        </p:nvCxnSpPr>
        <p:spPr>
          <a:xfrm flipH="1">
            <a:off x="2452025" y="1751325"/>
            <a:ext cx="453600" cy="648000"/>
          </a:xfrm>
          <a:prstGeom prst="straightConnector1">
            <a:avLst/>
          </a:prstGeom>
          <a:noFill/>
          <a:ln w="19050" cap="flat" cmpd="sng">
            <a:solidFill>
              <a:srgbClr val="FF0000"/>
            </a:solidFill>
            <a:prstDash val="solid"/>
            <a:round/>
            <a:headEnd type="stealth" w="med" len="med"/>
            <a:tailEnd type="stealth" w="med" len="med"/>
          </a:ln>
        </p:spPr>
      </p:cxnSp>
      <p:sp>
        <p:nvSpPr>
          <p:cNvPr id="1049" name="Google Shape;1049;p52"/>
          <p:cNvSpPr/>
          <p:nvPr/>
        </p:nvSpPr>
        <p:spPr>
          <a:xfrm>
            <a:off x="2458768" y="1852778"/>
            <a:ext cx="440100" cy="440100"/>
          </a:xfrm>
          <a:prstGeom prst="mathMultiply">
            <a:avLst>
              <a:gd name="adj1" fmla="val 12691"/>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53"/>
          <p:cNvSpPr/>
          <p:nvPr/>
        </p:nvSpPr>
        <p:spPr>
          <a:xfrm>
            <a:off x="929900" y="1057775"/>
            <a:ext cx="3364200" cy="18213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3"/>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Project 2: Mutual Exclusion on Server</a:t>
            </a:r>
            <a:endParaRPr dirty="0"/>
          </a:p>
        </p:txBody>
      </p:sp>
      <p:cxnSp>
        <p:nvCxnSpPr>
          <p:cNvPr id="1056" name="Google Shape;1056;p53"/>
          <p:cNvCxnSpPr/>
          <p:nvPr/>
        </p:nvCxnSpPr>
        <p:spPr>
          <a:xfrm>
            <a:off x="4143475" y="1370858"/>
            <a:ext cx="1505100" cy="0"/>
          </a:xfrm>
          <a:prstGeom prst="straightConnector1">
            <a:avLst/>
          </a:prstGeom>
          <a:noFill/>
          <a:ln w="19050" cap="flat" cmpd="sng">
            <a:solidFill>
              <a:srgbClr val="980000"/>
            </a:solidFill>
            <a:prstDash val="dash"/>
            <a:round/>
            <a:headEnd type="stealth" w="med" len="med"/>
            <a:tailEnd type="stealth" w="med" len="med"/>
          </a:ln>
        </p:spPr>
      </p:cxnSp>
      <p:sp>
        <p:nvSpPr>
          <p:cNvPr id="1057" name="Google Shape;1057;p53"/>
          <p:cNvSpPr/>
          <p:nvPr/>
        </p:nvSpPr>
        <p:spPr>
          <a:xfrm>
            <a:off x="1096525" y="1166600"/>
            <a:ext cx="1393800" cy="5727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8" name="Google Shape;1058;p53"/>
          <p:cNvPicPr preferRelativeResize="0"/>
          <p:nvPr/>
        </p:nvPicPr>
        <p:blipFill>
          <a:blip r:embed="rId3">
            <a:alphaModFix/>
          </a:blip>
          <a:stretch>
            <a:fillRect/>
          </a:stretch>
        </p:blipFill>
        <p:spPr>
          <a:xfrm>
            <a:off x="1252000" y="1437923"/>
            <a:ext cx="223959" cy="223959"/>
          </a:xfrm>
          <a:prstGeom prst="rect">
            <a:avLst/>
          </a:prstGeom>
          <a:noFill/>
          <a:ln>
            <a:noFill/>
          </a:ln>
        </p:spPr>
      </p:pic>
      <p:pic>
        <p:nvPicPr>
          <p:cNvPr id="1059" name="Google Shape;1059;p53"/>
          <p:cNvPicPr preferRelativeResize="0"/>
          <p:nvPr/>
        </p:nvPicPr>
        <p:blipFill rotWithShape="1">
          <a:blip r:embed="rId4">
            <a:alphaModFix/>
          </a:blip>
          <a:srcRect l="11147" r="13226"/>
          <a:stretch/>
        </p:blipFill>
        <p:spPr>
          <a:xfrm>
            <a:off x="1684173" y="1392307"/>
            <a:ext cx="223958" cy="296127"/>
          </a:xfrm>
          <a:prstGeom prst="rect">
            <a:avLst/>
          </a:prstGeom>
          <a:noFill/>
          <a:ln>
            <a:noFill/>
          </a:ln>
        </p:spPr>
      </p:pic>
      <p:pic>
        <p:nvPicPr>
          <p:cNvPr id="1060" name="Google Shape;1060;p53"/>
          <p:cNvPicPr preferRelativeResize="0"/>
          <p:nvPr/>
        </p:nvPicPr>
        <p:blipFill>
          <a:blip r:embed="rId5">
            <a:alphaModFix/>
          </a:blip>
          <a:stretch>
            <a:fillRect/>
          </a:stretch>
        </p:blipFill>
        <p:spPr>
          <a:xfrm>
            <a:off x="2073345" y="1428387"/>
            <a:ext cx="223958" cy="223958"/>
          </a:xfrm>
          <a:prstGeom prst="rect">
            <a:avLst/>
          </a:prstGeom>
          <a:noFill/>
          <a:ln>
            <a:noFill/>
          </a:ln>
        </p:spPr>
      </p:pic>
      <p:sp>
        <p:nvSpPr>
          <p:cNvPr id="1061" name="Google Shape;1061;p53"/>
          <p:cNvSpPr txBox="1"/>
          <p:nvPr/>
        </p:nvSpPr>
        <p:spPr>
          <a:xfrm>
            <a:off x="1215650" y="1152751"/>
            <a:ext cx="1161000" cy="27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b="1">
                <a:solidFill>
                  <a:schemeClr val="dk2"/>
                </a:solidFill>
                <a:latin typeface="Economica"/>
                <a:ea typeface="Economica"/>
                <a:cs typeface="Economica"/>
                <a:sym typeface="Economica"/>
              </a:rPr>
              <a:t>Applications</a:t>
            </a:r>
            <a:endParaRPr sz="1500" b="1">
              <a:solidFill>
                <a:schemeClr val="dk2"/>
              </a:solidFill>
              <a:latin typeface="Economica"/>
              <a:ea typeface="Economica"/>
              <a:cs typeface="Economica"/>
              <a:sym typeface="Economica"/>
            </a:endParaRPr>
          </a:p>
        </p:txBody>
      </p:sp>
      <p:sp>
        <p:nvSpPr>
          <p:cNvPr id="1062" name="Google Shape;1062;p53"/>
          <p:cNvSpPr txBox="1"/>
          <p:nvPr/>
        </p:nvSpPr>
        <p:spPr>
          <a:xfrm>
            <a:off x="-1425" y="1601075"/>
            <a:ext cx="873000" cy="39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dk1"/>
                </a:solidFill>
                <a:latin typeface="Economica"/>
                <a:ea typeface="Economica"/>
                <a:cs typeface="Economica"/>
                <a:sym typeface="Economica"/>
              </a:rPr>
              <a:t>Client 1</a:t>
            </a:r>
            <a:endParaRPr sz="2000" b="1">
              <a:solidFill>
                <a:schemeClr val="dk1"/>
              </a:solidFill>
              <a:latin typeface="Economica"/>
              <a:ea typeface="Economica"/>
              <a:cs typeface="Economica"/>
              <a:sym typeface="Economica"/>
            </a:endParaRPr>
          </a:p>
        </p:txBody>
      </p:sp>
      <p:sp>
        <p:nvSpPr>
          <p:cNvPr id="1063" name="Google Shape;1063;p53"/>
          <p:cNvSpPr/>
          <p:nvPr/>
        </p:nvSpPr>
        <p:spPr>
          <a:xfrm>
            <a:off x="1096525" y="2406375"/>
            <a:ext cx="1428300" cy="349200"/>
          </a:xfrm>
          <a:prstGeom prst="rect">
            <a:avLst/>
          </a:prstGeom>
          <a:solidFill>
            <a:srgbClr val="FFFFFF"/>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a:solidFill>
                  <a:srgbClr val="990000"/>
                </a:solidFill>
                <a:latin typeface="Economica"/>
                <a:ea typeface="Economica"/>
                <a:cs typeface="Economica"/>
                <a:sym typeface="Economica"/>
              </a:rPr>
              <a:t>Virtual File System</a:t>
            </a:r>
            <a:endParaRPr sz="1500">
              <a:solidFill>
                <a:srgbClr val="990000"/>
              </a:solidFill>
              <a:latin typeface="Economica"/>
              <a:ea typeface="Economica"/>
              <a:cs typeface="Economica"/>
              <a:sym typeface="Economica"/>
            </a:endParaRPr>
          </a:p>
        </p:txBody>
      </p:sp>
      <p:sp>
        <p:nvSpPr>
          <p:cNvPr id="1064" name="Google Shape;1064;p53"/>
          <p:cNvSpPr/>
          <p:nvPr/>
        </p:nvSpPr>
        <p:spPr>
          <a:xfrm>
            <a:off x="5306850" y="1057775"/>
            <a:ext cx="3364200" cy="3176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3"/>
          <p:cNvSpPr/>
          <p:nvPr/>
        </p:nvSpPr>
        <p:spPr>
          <a:xfrm>
            <a:off x="6600624" y="2988204"/>
            <a:ext cx="731400" cy="784096"/>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6" name="Google Shape;1066;p53"/>
          <p:cNvPicPr preferRelativeResize="0"/>
          <p:nvPr/>
        </p:nvPicPr>
        <p:blipFill rotWithShape="1">
          <a:blip r:embed="rId6">
            <a:alphaModFix/>
          </a:blip>
          <a:srcRect l="11987" r="11172"/>
          <a:stretch/>
        </p:blipFill>
        <p:spPr>
          <a:xfrm>
            <a:off x="6754412" y="3016032"/>
            <a:ext cx="516129" cy="671686"/>
          </a:xfrm>
          <a:prstGeom prst="rect">
            <a:avLst/>
          </a:prstGeom>
          <a:noFill/>
          <a:ln>
            <a:noFill/>
          </a:ln>
        </p:spPr>
      </p:pic>
      <p:cxnSp>
        <p:nvCxnSpPr>
          <p:cNvPr id="1067" name="Google Shape;1067;p53"/>
          <p:cNvCxnSpPr>
            <a:stCxn id="1068" idx="2"/>
            <a:endCxn id="1066" idx="0"/>
          </p:cNvCxnSpPr>
          <p:nvPr/>
        </p:nvCxnSpPr>
        <p:spPr>
          <a:xfrm>
            <a:off x="6988950" y="1739300"/>
            <a:ext cx="23400" cy="1276800"/>
          </a:xfrm>
          <a:prstGeom prst="straightConnector1">
            <a:avLst/>
          </a:prstGeom>
          <a:noFill/>
          <a:ln w="19050" cap="flat" cmpd="sng">
            <a:solidFill>
              <a:srgbClr val="980000"/>
            </a:solidFill>
            <a:prstDash val="dash"/>
            <a:round/>
            <a:headEnd type="stealth" w="med" len="med"/>
            <a:tailEnd type="stealth" w="med" len="med"/>
          </a:ln>
        </p:spPr>
      </p:cxnSp>
      <p:sp>
        <p:nvSpPr>
          <p:cNvPr id="1069" name="Google Shape;1069;p53"/>
          <p:cNvSpPr/>
          <p:nvPr/>
        </p:nvSpPr>
        <p:spPr>
          <a:xfrm>
            <a:off x="2715175" y="1166600"/>
            <a:ext cx="1428300" cy="5727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200">
                <a:solidFill>
                  <a:srgbClr val="990000"/>
                </a:solidFill>
                <a:latin typeface="Economica"/>
                <a:ea typeface="Economica"/>
                <a:cs typeface="Economica"/>
                <a:sym typeface="Economica"/>
              </a:rPr>
              <a:t>WatDFS Client</a:t>
            </a:r>
            <a:endParaRPr sz="2200">
              <a:solidFill>
                <a:srgbClr val="990000"/>
              </a:solidFill>
              <a:latin typeface="Economica"/>
              <a:ea typeface="Economica"/>
              <a:cs typeface="Economica"/>
              <a:sym typeface="Economica"/>
            </a:endParaRPr>
          </a:p>
        </p:txBody>
      </p:sp>
      <p:sp>
        <p:nvSpPr>
          <p:cNvPr id="1068" name="Google Shape;1068;p53"/>
          <p:cNvSpPr/>
          <p:nvPr/>
        </p:nvSpPr>
        <p:spPr>
          <a:xfrm>
            <a:off x="5648550" y="1166600"/>
            <a:ext cx="2680800" cy="5727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rgbClr val="990000"/>
                </a:solidFill>
                <a:latin typeface="Economica"/>
                <a:ea typeface="Economica"/>
                <a:cs typeface="Economica"/>
                <a:sym typeface="Economica"/>
              </a:rPr>
              <a:t>WatDFS Server</a:t>
            </a:r>
            <a:endParaRPr sz="2400">
              <a:solidFill>
                <a:srgbClr val="990000"/>
              </a:solidFill>
              <a:latin typeface="Economica"/>
              <a:ea typeface="Economica"/>
              <a:cs typeface="Economica"/>
              <a:sym typeface="Economica"/>
            </a:endParaRPr>
          </a:p>
        </p:txBody>
      </p:sp>
      <p:cxnSp>
        <p:nvCxnSpPr>
          <p:cNvPr id="1070" name="Google Shape;1070;p53"/>
          <p:cNvCxnSpPr/>
          <p:nvPr/>
        </p:nvCxnSpPr>
        <p:spPr>
          <a:xfrm>
            <a:off x="1363975" y="1664534"/>
            <a:ext cx="0" cy="731700"/>
          </a:xfrm>
          <a:prstGeom prst="straightConnector1">
            <a:avLst/>
          </a:prstGeom>
          <a:noFill/>
          <a:ln w="19050" cap="flat" cmpd="sng">
            <a:solidFill>
              <a:srgbClr val="980000"/>
            </a:solidFill>
            <a:prstDash val="solid"/>
            <a:round/>
            <a:headEnd type="stealth" w="med" len="med"/>
            <a:tailEnd type="stealth" w="med" len="med"/>
          </a:ln>
        </p:spPr>
      </p:cxnSp>
      <p:sp>
        <p:nvSpPr>
          <p:cNvPr id="1071" name="Google Shape;1071;p53"/>
          <p:cNvSpPr/>
          <p:nvPr/>
        </p:nvSpPr>
        <p:spPr>
          <a:xfrm>
            <a:off x="7270550" y="3284050"/>
            <a:ext cx="627300" cy="642600"/>
          </a:xfrm>
          <a:prstGeom prst="foldedCorner">
            <a:avLst>
              <a:gd name="adj" fmla="val 16667"/>
            </a:avLst>
          </a:prstGeom>
          <a:solidFill>
            <a:srgbClr val="77BB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500">
                <a:latin typeface="Arial Narrow"/>
                <a:ea typeface="Arial Narrow"/>
                <a:cs typeface="Arial Narrow"/>
                <a:sym typeface="Arial Narrow"/>
              </a:rPr>
              <a:t>file.txt</a:t>
            </a:r>
            <a:endParaRPr sz="1500">
              <a:latin typeface="Arial Narrow"/>
              <a:ea typeface="Arial Narrow"/>
              <a:cs typeface="Arial Narrow"/>
              <a:sym typeface="Arial Narrow"/>
            </a:endParaRPr>
          </a:p>
        </p:txBody>
      </p:sp>
      <p:sp>
        <p:nvSpPr>
          <p:cNvPr id="1072" name="Google Shape;1072;p53"/>
          <p:cNvSpPr/>
          <p:nvPr/>
        </p:nvSpPr>
        <p:spPr>
          <a:xfrm>
            <a:off x="3700566" y="2109934"/>
            <a:ext cx="410529" cy="4401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73" name="Google Shape;1073;p53"/>
          <p:cNvPicPr preferRelativeResize="0"/>
          <p:nvPr/>
        </p:nvPicPr>
        <p:blipFill rotWithShape="1">
          <a:blip r:embed="rId6">
            <a:alphaModFix/>
          </a:blip>
          <a:srcRect l="11987" r="11172"/>
          <a:stretch/>
        </p:blipFill>
        <p:spPr>
          <a:xfrm>
            <a:off x="3786887" y="2125554"/>
            <a:ext cx="289699" cy="377006"/>
          </a:xfrm>
          <a:prstGeom prst="rect">
            <a:avLst/>
          </a:prstGeom>
          <a:noFill/>
          <a:ln>
            <a:noFill/>
          </a:ln>
        </p:spPr>
      </p:pic>
      <p:sp>
        <p:nvSpPr>
          <p:cNvPr id="1074" name="Google Shape;1074;p53"/>
          <p:cNvSpPr/>
          <p:nvPr/>
        </p:nvSpPr>
        <p:spPr>
          <a:xfrm>
            <a:off x="3321091" y="2303691"/>
            <a:ext cx="500700" cy="440100"/>
          </a:xfrm>
          <a:prstGeom prst="foldedCorner">
            <a:avLst>
              <a:gd name="adj" fmla="val 16667"/>
            </a:avLst>
          </a:prstGeom>
          <a:solidFill>
            <a:srgbClr val="77BB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1000">
                <a:latin typeface="Arial Narrow"/>
                <a:ea typeface="Arial Narrow"/>
                <a:cs typeface="Arial Narrow"/>
                <a:sym typeface="Arial Narrow"/>
              </a:rPr>
              <a:t>file.txt</a:t>
            </a:r>
            <a:endParaRPr sz="1000">
              <a:latin typeface="Arial Narrow"/>
              <a:ea typeface="Arial Narrow"/>
              <a:cs typeface="Arial Narrow"/>
              <a:sym typeface="Arial Narrow"/>
            </a:endParaRPr>
          </a:p>
          <a:p>
            <a:pPr marL="0" marR="0" lvl="0" indent="0" algn="ctr" rtl="0">
              <a:spcBef>
                <a:spcPts val="0"/>
              </a:spcBef>
              <a:spcAft>
                <a:spcPts val="0"/>
              </a:spcAft>
              <a:buNone/>
            </a:pPr>
            <a:r>
              <a:rPr lang="en-GB" sz="1000">
                <a:latin typeface="Arial Narrow"/>
                <a:ea typeface="Arial Narrow"/>
                <a:cs typeface="Arial Narrow"/>
                <a:sym typeface="Arial Narrow"/>
              </a:rPr>
              <a:t>(copy)</a:t>
            </a:r>
            <a:endParaRPr sz="1000">
              <a:latin typeface="Arial Narrow"/>
              <a:ea typeface="Arial Narrow"/>
              <a:cs typeface="Arial Narrow"/>
              <a:sym typeface="Arial Narrow"/>
            </a:endParaRPr>
          </a:p>
        </p:txBody>
      </p:sp>
      <p:cxnSp>
        <p:nvCxnSpPr>
          <p:cNvPr id="1075" name="Google Shape;1075;p53"/>
          <p:cNvCxnSpPr/>
          <p:nvPr/>
        </p:nvCxnSpPr>
        <p:spPr>
          <a:xfrm>
            <a:off x="3895941" y="1739550"/>
            <a:ext cx="0" cy="365400"/>
          </a:xfrm>
          <a:prstGeom prst="straightConnector1">
            <a:avLst/>
          </a:prstGeom>
          <a:noFill/>
          <a:ln w="19050" cap="flat" cmpd="sng">
            <a:solidFill>
              <a:srgbClr val="980000"/>
            </a:solidFill>
            <a:prstDash val="dash"/>
            <a:round/>
            <a:headEnd type="stealth" w="med" len="med"/>
            <a:tailEnd type="stealth" w="med" len="med"/>
          </a:ln>
        </p:spPr>
      </p:cxnSp>
      <p:cxnSp>
        <p:nvCxnSpPr>
          <p:cNvPr id="1076" name="Google Shape;1076;p53"/>
          <p:cNvCxnSpPr>
            <a:stCxn id="1063" idx="3"/>
          </p:cNvCxnSpPr>
          <p:nvPr/>
        </p:nvCxnSpPr>
        <p:spPr>
          <a:xfrm rot="10800000" flipH="1">
            <a:off x="2524825" y="1739475"/>
            <a:ext cx="551700" cy="841500"/>
          </a:xfrm>
          <a:prstGeom prst="straightConnector1">
            <a:avLst/>
          </a:prstGeom>
          <a:noFill/>
          <a:ln w="19050" cap="flat" cmpd="sng">
            <a:solidFill>
              <a:srgbClr val="980000"/>
            </a:solidFill>
            <a:prstDash val="solid"/>
            <a:round/>
            <a:headEnd type="stealth" w="med" len="med"/>
            <a:tailEnd type="stealth" w="med" len="med"/>
          </a:ln>
        </p:spPr>
      </p:cxnSp>
      <p:cxnSp>
        <p:nvCxnSpPr>
          <p:cNvPr id="1077" name="Google Shape;1077;p53"/>
          <p:cNvCxnSpPr>
            <a:endCxn id="1074" idx="0"/>
          </p:cNvCxnSpPr>
          <p:nvPr/>
        </p:nvCxnSpPr>
        <p:spPr>
          <a:xfrm>
            <a:off x="3070441" y="1745391"/>
            <a:ext cx="501000" cy="558300"/>
          </a:xfrm>
          <a:prstGeom prst="straightConnector1">
            <a:avLst/>
          </a:prstGeom>
          <a:noFill/>
          <a:ln w="19050" cap="flat" cmpd="sng">
            <a:solidFill>
              <a:srgbClr val="980000"/>
            </a:solidFill>
            <a:prstDash val="solid"/>
            <a:round/>
            <a:headEnd type="stealth" w="med" len="med"/>
            <a:tailEnd type="stealth" w="med" len="med"/>
          </a:ln>
        </p:spPr>
      </p:cxnSp>
      <p:sp>
        <p:nvSpPr>
          <p:cNvPr id="1078" name="Google Shape;1078;p53"/>
          <p:cNvSpPr txBox="1"/>
          <p:nvPr/>
        </p:nvSpPr>
        <p:spPr>
          <a:xfrm>
            <a:off x="1303500" y="1897475"/>
            <a:ext cx="2056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open(‘file.txt’, </a:t>
            </a:r>
            <a:r>
              <a:rPr lang="en-GB" sz="1000" b="1">
                <a:solidFill>
                  <a:srgbClr val="9900FF"/>
                </a:solidFill>
                <a:latin typeface="Source Code Pro"/>
                <a:ea typeface="Source Code Pro"/>
                <a:cs typeface="Source Code Pro"/>
                <a:sym typeface="Source Code Pro"/>
              </a:rPr>
              <a:t>O_RDWR</a:t>
            </a: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1079" name="Google Shape;1079;p53"/>
          <p:cNvSpPr/>
          <p:nvPr/>
        </p:nvSpPr>
        <p:spPr>
          <a:xfrm>
            <a:off x="319875" y="3360950"/>
            <a:ext cx="2056500" cy="1215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3"/>
          <p:cNvSpPr/>
          <p:nvPr/>
        </p:nvSpPr>
        <p:spPr>
          <a:xfrm>
            <a:off x="421749" y="3433548"/>
            <a:ext cx="852000" cy="3822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latin typeface="Economica"/>
                <a:ea typeface="Economica"/>
                <a:cs typeface="Economica"/>
                <a:sym typeface="Economica"/>
              </a:rPr>
              <a:t>Applications</a:t>
            </a:r>
            <a:endParaRPr sz="1200" b="1">
              <a:latin typeface="Economica"/>
              <a:ea typeface="Economica"/>
              <a:cs typeface="Economica"/>
              <a:sym typeface="Economica"/>
            </a:endParaRPr>
          </a:p>
        </p:txBody>
      </p:sp>
      <p:sp>
        <p:nvSpPr>
          <p:cNvPr id="1081" name="Google Shape;1081;p53"/>
          <p:cNvSpPr/>
          <p:nvPr/>
        </p:nvSpPr>
        <p:spPr>
          <a:xfrm>
            <a:off x="1411386" y="3433548"/>
            <a:ext cx="873000" cy="3822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rgbClr val="990000"/>
                </a:solidFill>
                <a:latin typeface="Economica"/>
                <a:ea typeface="Economica"/>
                <a:cs typeface="Economica"/>
                <a:sym typeface="Economica"/>
              </a:rPr>
              <a:t>WatDFS Client</a:t>
            </a:r>
            <a:endParaRPr sz="1200">
              <a:solidFill>
                <a:srgbClr val="990000"/>
              </a:solidFill>
              <a:latin typeface="Economica"/>
              <a:ea typeface="Economica"/>
              <a:cs typeface="Economica"/>
              <a:sym typeface="Economica"/>
            </a:endParaRPr>
          </a:p>
        </p:txBody>
      </p:sp>
      <p:sp>
        <p:nvSpPr>
          <p:cNvPr id="1082" name="Google Shape;1082;p53"/>
          <p:cNvSpPr txBox="1"/>
          <p:nvPr/>
        </p:nvSpPr>
        <p:spPr>
          <a:xfrm>
            <a:off x="407517" y="3979750"/>
            <a:ext cx="2010300" cy="21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900" b="1">
                <a:latin typeface="Source Code Pro"/>
                <a:ea typeface="Source Code Pro"/>
                <a:cs typeface="Source Code Pro"/>
                <a:sym typeface="Source Code Pro"/>
              </a:rPr>
              <a:t>open(‘file.txt’, </a:t>
            </a:r>
            <a:r>
              <a:rPr lang="en-GB" sz="900" b="1">
                <a:solidFill>
                  <a:srgbClr val="9900FF"/>
                </a:solidFill>
                <a:latin typeface="Source Code Pro"/>
                <a:ea typeface="Source Code Pro"/>
                <a:cs typeface="Source Code Pro"/>
                <a:sym typeface="Source Code Pro"/>
              </a:rPr>
              <a:t>O_RDONLY</a:t>
            </a:r>
            <a:r>
              <a:rPr lang="en-GB" sz="900" b="1">
                <a:latin typeface="Source Code Pro"/>
                <a:ea typeface="Source Code Pro"/>
                <a:cs typeface="Source Code Pro"/>
                <a:sym typeface="Source Code Pro"/>
              </a:rPr>
              <a:t>)</a:t>
            </a:r>
            <a:endParaRPr sz="900" b="1">
              <a:latin typeface="Source Code Pro"/>
              <a:ea typeface="Source Code Pro"/>
              <a:cs typeface="Source Code Pro"/>
              <a:sym typeface="Source Code Pro"/>
            </a:endParaRPr>
          </a:p>
        </p:txBody>
      </p:sp>
      <p:cxnSp>
        <p:nvCxnSpPr>
          <p:cNvPr id="1083" name="Google Shape;1083;p53"/>
          <p:cNvCxnSpPr>
            <a:stCxn id="1080" idx="2"/>
            <a:endCxn id="1081" idx="2"/>
          </p:cNvCxnSpPr>
          <p:nvPr/>
        </p:nvCxnSpPr>
        <p:spPr>
          <a:xfrm rot="-5400000" flipH="1">
            <a:off x="1347549" y="3315948"/>
            <a:ext cx="600" cy="1000200"/>
          </a:xfrm>
          <a:prstGeom prst="bentConnector3">
            <a:avLst>
              <a:gd name="adj1" fmla="val 93883700"/>
            </a:avLst>
          </a:prstGeom>
          <a:noFill/>
          <a:ln w="9525" cap="flat" cmpd="sng">
            <a:solidFill>
              <a:srgbClr val="980000"/>
            </a:solidFill>
            <a:prstDash val="solid"/>
            <a:round/>
            <a:headEnd type="stealth" w="med" len="med"/>
            <a:tailEnd type="stealth" w="med" len="med"/>
          </a:ln>
        </p:spPr>
      </p:cxnSp>
      <p:sp>
        <p:nvSpPr>
          <p:cNvPr id="1084" name="Google Shape;1084;p53"/>
          <p:cNvSpPr/>
          <p:nvPr/>
        </p:nvSpPr>
        <p:spPr>
          <a:xfrm>
            <a:off x="2715175" y="3366850"/>
            <a:ext cx="2056500" cy="12150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3"/>
          <p:cNvSpPr/>
          <p:nvPr/>
        </p:nvSpPr>
        <p:spPr>
          <a:xfrm>
            <a:off x="2817049" y="3439448"/>
            <a:ext cx="852000" cy="382200"/>
          </a:xfrm>
          <a:prstGeom prst="rect">
            <a:avLst/>
          </a:prstGeom>
          <a:solidFill>
            <a:srgbClr val="FFFFFF"/>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b="1">
                <a:latin typeface="Economica"/>
                <a:ea typeface="Economica"/>
                <a:cs typeface="Economica"/>
                <a:sym typeface="Economica"/>
              </a:rPr>
              <a:t>Applications</a:t>
            </a:r>
            <a:endParaRPr sz="1200" b="1">
              <a:latin typeface="Economica"/>
              <a:ea typeface="Economica"/>
              <a:cs typeface="Economica"/>
              <a:sym typeface="Economica"/>
            </a:endParaRPr>
          </a:p>
        </p:txBody>
      </p:sp>
      <p:sp>
        <p:nvSpPr>
          <p:cNvPr id="1086" name="Google Shape;1086;p53"/>
          <p:cNvSpPr/>
          <p:nvPr/>
        </p:nvSpPr>
        <p:spPr>
          <a:xfrm>
            <a:off x="3806686" y="3439448"/>
            <a:ext cx="873000" cy="382200"/>
          </a:xfrm>
          <a:prstGeom prst="rect">
            <a:avLst/>
          </a:prstGeom>
          <a:solidFill>
            <a:srgbClr val="00FF00"/>
          </a:solid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rgbClr val="990000"/>
                </a:solidFill>
                <a:latin typeface="Economica"/>
                <a:ea typeface="Economica"/>
                <a:cs typeface="Economica"/>
                <a:sym typeface="Economica"/>
              </a:rPr>
              <a:t>WatDFS Client</a:t>
            </a:r>
            <a:endParaRPr sz="1200">
              <a:solidFill>
                <a:srgbClr val="990000"/>
              </a:solidFill>
              <a:latin typeface="Economica"/>
              <a:ea typeface="Economica"/>
              <a:cs typeface="Economica"/>
              <a:sym typeface="Economica"/>
            </a:endParaRPr>
          </a:p>
        </p:txBody>
      </p:sp>
      <p:sp>
        <p:nvSpPr>
          <p:cNvPr id="1087" name="Google Shape;1087;p53"/>
          <p:cNvSpPr txBox="1"/>
          <p:nvPr/>
        </p:nvSpPr>
        <p:spPr>
          <a:xfrm>
            <a:off x="2802817" y="3985650"/>
            <a:ext cx="2010300" cy="21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900" b="1">
                <a:latin typeface="Source Code Pro"/>
                <a:ea typeface="Source Code Pro"/>
                <a:cs typeface="Source Code Pro"/>
                <a:sym typeface="Source Code Pro"/>
              </a:rPr>
              <a:t>open(‘file.txt’, </a:t>
            </a:r>
            <a:r>
              <a:rPr lang="en-GB" sz="900" b="1">
                <a:solidFill>
                  <a:srgbClr val="9900FF"/>
                </a:solidFill>
                <a:latin typeface="Source Code Pro"/>
                <a:ea typeface="Source Code Pro"/>
                <a:cs typeface="Source Code Pro"/>
                <a:sym typeface="Source Code Pro"/>
              </a:rPr>
              <a:t>O_WRONLY</a:t>
            </a:r>
            <a:r>
              <a:rPr lang="en-GB" sz="900" b="1">
                <a:latin typeface="Source Code Pro"/>
                <a:ea typeface="Source Code Pro"/>
                <a:cs typeface="Source Code Pro"/>
                <a:sym typeface="Source Code Pro"/>
              </a:rPr>
              <a:t>)</a:t>
            </a:r>
            <a:endParaRPr sz="900" b="1">
              <a:latin typeface="Source Code Pro"/>
              <a:ea typeface="Source Code Pro"/>
              <a:cs typeface="Source Code Pro"/>
              <a:sym typeface="Source Code Pro"/>
            </a:endParaRPr>
          </a:p>
        </p:txBody>
      </p:sp>
      <p:cxnSp>
        <p:nvCxnSpPr>
          <p:cNvPr id="1088" name="Google Shape;1088;p53"/>
          <p:cNvCxnSpPr>
            <a:stCxn id="1085" idx="2"/>
            <a:endCxn id="1086" idx="2"/>
          </p:cNvCxnSpPr>
          <p:nvPr/>
        </p:nvCxnSpPr>
        <p:spPr>
          <a:xfrm rot="-5400000" flipH="1">
            <a:off x="3742849" y="3321848"/>
            <a:ext cx="600" cy="1000200"/>
          </a:xfrm>
          <a:prstGeom prst="bentConnector3">
            <a:avLst>
              <a:gd name="adj1" fmla="val 87008700"/>
            </a:avLst>
          </a:prstGeom>
          <a:noFill/>
          <a:ln w="9525" cap="flat" cmpd="sng">
            <a:solidFill>
              <a:srgbClr val="980000"/>
            </a:solidFill>
            <a:prstDash val="solid"/>
            <a:round/>
            <a:headEnd type="stealth" w="med" len="med"/>
            <a:tailEnd type="stealth" w="med" len="med"/>
          </a:ln>
        </p:spPr>
      </p:cxnSp>
      <p:cxnSp>
        <p:nvCxnSpPr>
          <p:cNvPr id="1089" name="Google Shape;1089;p53"/>
          <p:cNvCxnSpPr>
            <a:endCxn id="1068" idx="1"/>
          </p:cNvCxnSpPr>
          <p:nvPr/>
        </p:nvCxnSpPr>
        <p:spPr>
          <a:xfrm rot="10800000" flipH="1">
            <a:off x="2298750" y="1452950"/>
            <a:ext cx="3349800" cy="2042400"/>
          </a:xfrm>
          <a:prstGeom prst="straightConnector1">
            <a:avLst/>
          </a:prstGeom>
          <a:noFill/>
          <a:ln w="19050" cap="flat" cmpd="sng">
            <a:solidFill>
              <a:srgbClr val="980000"/>
            </a:solidFill>
            <a:prstDash val="dash"/>
            <a:round/>
            <a:headEnd type="stealth" w="med" len="med"/>
            <a:tailEnd type="stealth" w="med" len="med"/>
          </a:ln>
        </p:spPr>
      </p:cxnSp>
      <p:cxnSp>
        <p:nvCxnSpPr>
          <p:cNvPr id="1090" name="Google Shape;1090;p53"/>
          <p:cNvCxnSpPr/>
          <p:nvPr/>
        </p:nvCxnSpPr>
        <p:spPr>
          <a:xfrm rot="10800000" flipH="1">
            <a:off x="4567100" y="1645375"/>
            <a:ext cx="1060500" cy="1791000"/>
          </a:xfrm>
          <a:prstGeom prst="straightConnector1">
            <a:avLst/>
          </a:prstGeom>
          <a:noFill/>
          <a:ln w="19050" cap="flat" cmpd="sng">
            <a:solidFill>
              <a:srgbClr val="980000"/>
            </a:solidFill>
            <a:prstDash val="dash"/>
            <a:round/>
            <a:headEnd type="stealth" w="med" len="med"/>
            <a:tailEnd type="stealth" w="med" len="med"/>
          </a:ln>
        </p:spPr>
      </p:cxnSp>
      <p:pic>
        <p:nvPicPr>
          <p:cNvPr id="1091" name="Google Shape;1091;p53"/>
          <p:cNvPicPr preferRelativeResize="0"/>
          <p:nvPr/>
        </p:nvPicPr>
        <p:blipFill>
          <a:blip r:embed="rId7">
            <a:alphaModFix/>
          </a:blip>
          <a:stretch>
            <a:fillRect/>
          </a:stretch>
        </p:blipFill>
        <p:spPr>
          <a:xfrm>
            <a:off x="4638778" y="1797251"/>
            <a:ext cx="460168" cy="522049"/>
          </a:xfrm>
          <a:prstGeom prst="rect">
            <a:avLst/>
          </a:prstGeom>
          <a:noFill/>
          <a:ln>
            <a:noFill/>
          </a:ln>
        </p:spPr>
      </p:pic>
      <p:pic>
        <p:nvPicPr>
          <p:cNvPr id="1092" name="Google Shape;1092;p53"/>
          <p:cNvPicPr preferRelativeResize="0"/>
          <p:nvPr/>
        </p:nvPicPr>
        <p:blipFill>
          <a:blip r:embed="rId7">
            <a:alphaModFix/>
          </a:blip>
          <a:stretch>
            <a:fillRect/>
          </a:stretch>
        </p:blipFill>
        <p:spPr>
          <a:xfrm>
            <a:off x="4638778" y="1109826"/>
            <a:ext cx="460168" cy="522049"/>
          </a:xfrm>
          <a:prstGeom prst="rect">
            <a:avLst/>
          </a:prstGeom>
          <a:noFill/>
          <a:ln>
            <a:noFill/>
          </a:ln>
        </p:spPr>
      </p:pic>
      <p:sp>
        <p:nvSpPr>
          <p:cNvPr id="1093" name="Google Shape;1093;p53"/>
          <p:cNvSpPr/>
          <p:nvPr/>
        </p:nvSpPr>
        <p:spPr>
          <a:xfrm>
            <a:off x="4639614" y="2567224"/>
            <a:ext cx="551700" cy="551700"/>
          </a:xfrm>
          <a:prstGeom prst="mathMultiply">
            <a:avLst>
              <a:gd name="adj1" fmla="val 12691"/>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3"/>
          <p:cNvSpPr txBox="1"/>
          <p:nvPr/>
        </p:nvSpPr>
        <p:spPr>
          <a:xfrm>
            <a:off x="871575" y="4658900"/>
            <a:ext cx="873000" cy="39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dk1"/>
                </a:solidFill>
                <a:latin typeface="Economica"/>
                <a:ea typeface="Economica"/>
                <a:cs typeface="Economica"/>
                <a:sym typeface="Economica"/>
              </a:rPr>
              <a:t>Client 2</a:t>
            </a:r>
            <a:endParaRPr sz="2000" b="1">
              <a:solidFill>
                <a:schemeClr val="dk1"/>
              </a:solidFill>
              <a:latin typeface="Economica"/>
              <a:ea typeface="Economica"/>
              <a:cs typeface="Economica"/>
              <a:sym typeface="Economica"/>
            </a:endParaRPr>
          </a:p>
        </p:txBody>
      </p:sp>
      <p:sp>
        <p:nvSpPr>
          <p:cNvPr id="1095" name="Google Shape;1095;p53"/>
          <p:cNvSpPr txBox="1"/>
          <p:nvPr/>
        </p:nvSpPr>
        <p:spPr>
          <a:xfrm>
            <a:off x="3270475" y="4658900"/>
            <a:ext cx="873000" cy="393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dk1"/>
                </a:solidFill>
                <a:latin typeface="Economica"/>
                <a:ea typeface="Economica"/>
                <a:cs typeface="Economica"/>
                <a:sym typeface="Economica"/>
              </a:rPr>
              <a:t>Client 3</a:t>
            </a:r>
            <a:endParaRPr sz="2000" b="1">
              <a:solidFill>
                <a:schemeClr val="dk1"/>
              </a:solidFill>
              <a:latin typeface="Economica"/>
              <a:ea typeface="Economica"/>
              <a:cs typeface="Economica"/>
              <a:sym typeface="Economic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54"/>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Project 2: Other Details</a:t>
            </a:r>
            <a:endParaRPr dirty="0"/>
          </a:p>
        </p:txBody>
      </p:sp>
      <p:sp>
        <p:nvSpPr>
          <p:cNvPr id="1101" name="Google Shape;1101;p54"/>
          <p:cNvSpPr txBox="1">
            <a:spLocks noGrp="1"/>
          </p:cNvSpPr>
          <p:nvPr>
            <p:ph type="body" idx="1"/>
          </p:nvPr>
        </p:nvSpPr>
        <p:spPr>
          <a:xfrm>
            <a:off x="311700" y="1087825"/>
            <a:ext cx="8520600" cy="3390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GB" sz="2000" dirty="0"/>
              <a:t>The implementation of the various calls in P2 need to follow some additional rules, specified in Section 7.1.6.</a:t>
            </a:r>
            <a:endParaRPr sz="2000" dirty="0"/>
          </a:p>
          <a:p>
            <a:pPr marL="457200" lvl="0" indent="-355600" algn="l" rtl="0">
              <a:spcBef>
                <a:spcPts val="0"/>
              </a:spcBef>
              <a:spcAft>
                <a:spcPts val="0"/>
              </a:spcAft>
              <a:buSzPts val="2000"/>
              <a:buChar char="●"/>
            </a:pPr>
            <a:r>
              <a:rPr lang="en-GB" sz="2000" dirty="0"/>
              <a:t>Handling of calls will depend on:</a:t>
            </a:r>
            <a:endParaRPr sz="2000" dirty="0"/>
          </a:p>
          <a:p>
            <a:pPr marL="914400" lvl="1" indent="-355600" algn="l" rtl="0">
              <a:spcBef>
                <a:spcPts val="0"/>
              </a:spcBef>
              <a:spcAft>
                <a:spcPts val="0"/>
              </a:spcAft>
              <a:buSzPts val="2000"/>
              <a:buChar char="○"/>
            </a:pPr>
            <a:r>
              <a:rPr lang="en-GB" sz="2000" dirty="0"/>
              <a:t>Whether the call is </a:t>
            </a:r>
            <a:r>
              <a:rPr lang="en-GB" sz="2000" u="sng" dirty="0"/>
              <a:t>“read” call</a:t>
            </a:r>
            <a:r>
              <a:rPr lang="en-GB" sz="2000" dirty="0"/>
              <a:t> or a </a:t>
            </a:r>
            <a:r>
              <a:rPr lang="en-GB" sz="2000" u="sng" dirty="0"/>
              <a:t>“write” call</a:t>
            </a:r>
            <a:r>
              <a:rPr lang="en-GB" sz="2000" dirty="0"/>
              <a:t>.</a:t>
            </a:r>
            <a:endParaRPr sz="2000" dirty="0"/>
          </a:p>
          <a:p>
            <a:pPr marL="914400" lvl="1" indent="-355600" algn="l" rtl="0">
              <a:spcBef>
                <a:spcPts val="0"/>
              </a:spcBef>
              <a:spcAft>
                <a:spcPts val="0"/>
              </a:spcAft>
              <a:buSzPts val="2000"/>
              <a:buChar char="○"/>
            </a:pPr>
            <a:r>
              <a:rPr lang="en-GB" sz="2000" dirty="0"/>
              <a:t>Whether the file is </a:t>
            </a:r>
            <a:r>
              <a:rPr lang="en-GB" sz="2000" u="sng" dirty="0"/>
              <a:t>already open</a:t>
            </a:r>
            <a:r>
              <a:rPr lang="en-GB" sz="2000" dirty="0"/>
              <a:t> or </a:t>
            </a:r>
            <a:r>
              <a:rPr lang="en-GB" sz="2000" u="sng" dirty="0"/>
              <a:t>not</a:t>
            </a:r>
            <a:r>
              <a:rPr lang="en-GB" sz="2000" dirty="0"/>
              <a:t>.</a:t>
            </a:r>
            <a:endParaRPr sz="2000" dirty="0"/>
          </a:p>
          <a:p>
            <a:pPr marL="0" lvl="0" indent="0" algn="l" rtl="0">
              <a:spcBef>
                <a:spcPts val="1600"/>
              </a:spcBef>
              <a:spcAft>
                <a:spcPts val="1600"/>
              </a:spcAft>
              <a:buNone/>
            </a:pPr>
            <a:r>
              <a:rPr lang="en-GB" sz="2000" dirty="0"/>
              <a:t>The exact details are specified in </a:t>
            </a:r>
            <a:r>
              <a:rPr lang="en-GB" sz="2000" dirty="0">
                <a:solidFill>
                  <a:schemeClr val="dk1"/>
                </a:solidFill>
              </a:rPr>
              <a:t>Section 7.1</a:t>
            </a:r>
            <a:r>
              <a:rPr lang="en-GB" sz="2000" dirty="0"/>
              <a:t>. We also outline a suggested implementation strategy in </a:t>
            </a:r>
            <a:r>
              <a:rPr lang="en-GB" sz="2000" dirty="0">
                <a:solidFill>
                  <a:schemeClr val="dk1"/>
                </a:solidFill>
              </a:rPr>
              <a:t>Section 7.2</a:t>
            </a:r>
            <a:r>
              <a:rPr lang="en-GB" sz="2000" dirty="0"/>
              <a:t>. </a:t>
            </a:r>
            <a:endParaRPr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55"/>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Automated Testing using Marmoset</a:t>
            </a:r>
            <a:endParaRPr/>
          </a:p>
        </p:txBody>
      </p:sp>
      <p:sp>
        <p:nvSpPr>
          <p:cNvPr id="1107" name="Google Shape;1107;p55"/>
          <p:cNvSpPr txBox="1">
            <a:spLocks noGrp="1"/>
          </p:cNvSpPr>
          <p:nvPr>
            <p:ph type="body" idx="1"/>
          </p:nvPr>
        </p:nvSpPr>
        <p:spPr>
          <a:xfrm>
            <a:off x="311700" y="1252050"/>
            <a:ext cx="8647200" cy="3586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GB" sz="2200" dirty="0"/>
              <a:t>Applies to both P1 and P2.</a:t>
            </a:r>
            <a:endParaRPr sz="2200" dirty="0"/>
          </a:p>
          <a:p>
            <a:pPr marL="457200" lvl="0" indent="-368300" algn="l" rtl="0">
              <a:spcBef>
                <a:spcPts val="1000"/>
              </a:spcBef>
              <a:spcAft>
                <a:spcPts val="0"/>
              </a:spcAft>
              <a:buSzPts val="2200"/>
              <a:buChar char="●"/>
            </a:pPr>
            <a:r>
              <a:rPr lang="en-GB" sz="2200" dirty="0"/>
              <a:t>There will be sets of </a:t>
            </a:r>
            <a:r>
              <a:rPr lang="en-GB" sz="2200" dirty="0">
                <a:solidFill>
                  <a:schemeClr val="dk1"/>
                </a:solidFill>
              </a:rPr>
              <a:t>public</a:t>
            </a:r>
            <a:r>
              <a:rPr lang="en-GB" sz="2200" dirty="0"/>
              <a:t> tests  and  </a:t>
            </a:r>
            <a:r>
              <a:rPr lang="en-GB" sz="2200" dirty="0">
                <a:solidFill>
                  <a:schemeClr val="dk1"/>
                </a:solidFill>
              </a:rPr>
              <a:t>release</a:t>
            </a:r>
            <a:r>
              <a:rPr lang="en-GB" sz="2200" dirty="0"/>
              <a:t> tests.</a:t>
            </a:r>
            <a:endParaRPr sz="2200" dirty="0"/>
          </a:p>
          <a:p>
            <a:pPr marL="457200" lvl="0" indent="-368300" algn="l" rtl="0">
              <a:spcBef>
                <a:spcPts val="1000"/>
              </a:spcBef>
              <a:spcAft>
                <a:spcPts val="0"/>
              </a:spcAft>
              <a:buSzPts val="2200"/>
              <a:buChar char="●"/>
            </a:pPr>
            <a:r>
              <a:rPr lang="en-GB" sz="2200" dirty="0"/>
              <a:t>Your </a:t>
            </a:r>
            <a:r>
              <a:rPr lang="en-GB" sz="2200" dirty="0">
                <a:solidFill>
                  <a:schemeClr val="dk1"/>
                </a:solidFill>
              </a:rPr>
              <a:t>highest score</a:t>
            </a:r>
            <a:r>
              <a:rPr lang="en-GB" sz="2200" dirty="0"/>
              <a:t> across all submissions will be considered. </a:t>
            </a:r>
            <a:endParaRPr sz="2200" dirty="0"/>
          </a:p>
          <a:p>
            <a:pPr marL="457200" lvl="0" indent="-368300" algn="l" rtl="0">
              <a:spcBef>
                <a:spcPts val="1000"/>
              </a:spcBef>
              <a:spcAft>
                <a:spcPts val="0"/>
              </a:spcAft>
              <a:buSzPts val="2200"/>
              <a:buChar char="●"/>
            </a:pPr>
            <a:r>
              <a:rPr lang="en-GB" sz="2200" dirty="0"/>
              <a:t>5 release tokens:</a:t>
            </a:r>
            <a:endParaRPr sz="2200" dirty="0"/>
          </a:p>
          <a:p>
            <a:pPr marL="914400" lvl="1" indent="-368300" algn="l" rtl="0">
              <a:spcBef>
                <a:spcPts val="0"/>
              </a:spcBef>
              <a:spcAft>
                <a:spcPts val="0"/>
              </a:spcAft>
              <a:buSzPts val="2200"/>
              <a:buChar char="○"/>
            </a:pPr>
            <a:r>
              <a:rPr lang="en-GB" sz="2200" dirty="0"/>
              <a:t>Use 1 token to see the output of 2 </a:t>
            </a:r>
            <a:r>
              <a:rPr lang="en-GB" sz="2200" u="sng" dirty="0"/>
              <a:t>failing</a:t>
            </a:r>
            <a:r>
              <a:rPr lang="en-GB" sz="2200" dirty="0"/>
              <a:t> release tests.</a:t>
            </a:r>
            <a:endParaRPr sz="2200" dirty="0"/>
          </a:p>
          <a:p>
            <a:pPr marL="914400" lvl="1" indent="-368300" algn="l" rtl="0">
              <a:spcBef>
                <a:spcPts val="0"/>
              </a:spcBef>
              <a:spcAft>
                <a:spcPts val="0"/>
              </a:spcAft>
              <a:buSzPts val="2200"/>
              <a:buChar char="○"/>
            </a:pPr>
            <a:r>
              <a:rPr lang="en-GB" sz="2200" dirty="0"/>
              <a:t>Tokens renew every 24 hours.</a:t>
            </a:r>
            <a:endParaRPr sz="2200" dirty="0"/>
          </a:p>
          <a:p>
            <a:pPr marL="914400" lvl="1" indent="-368300" algn="l" rtl="0">
              <a:spcBef>
                <a:spcPts val="0"/>
              </a:spcBef>
              <a:spcAft>
                <a:spcPts val="0"/>
              </a:spcAft>
              <a:buSzPts val="2200"/>
              <a:buChar char="○"/>
            </a:pPr>
            <a:r>
              <a:rPr lang="en-GB" sz="2200" dirty="0"/>
              <a:t>Submission are graded even with 0 tokens, but cannot see test output.</a:t>
            </a:r>
            <a:endParaRPr sz="2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56"/>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Resources and Tips</a:t>
            </a:r>
            <a:endParaRPr/>
          </a:p>
        </p:txBody>
      </p:sp>
      <p:sp>
        <p:nvSpPr>
          <p:cNvPr id="1113" name="Google Shape;1113;p56"/>
          <p:cNvSpPr txBox="1">
            <a:spLocks noGrp="1"/>
          </p:cNvSpPr>
          <p:nvPr>
            <p:ph type="body" idx="1"/>
          </p:nvPr>
        </p:nvSpPr>
        <p:spPr>
          <a:xfrm>
            <a:off x="311700" y="1087825"/>
            <a:ext cx="8520600" cy="33900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GB" sz="2000"/>
              <a:t>Spec and provided code</a:t>
            </a:r>
            <a:endParaRPr sz="2000"/>
          </a:p>
          <a:p>
            <a:pPr marL="914400" lvl="1" indent="-355600" algn="l" rtl="0">
              <a:spcBef>
                <a:spcPts val="0"/>
              </a:spcBef>
              <a:spcAft>
                <a:spcPts val="0"/>
              </a:spcAft>
              <a:buSzPts val="2000"/>
              <a:buChar char="○"/>
            </a:pPr>
            <a:r>
              <a:rPr lang="en-GB" sz="2000"/>
              <a:t>Read the documentation and comments </a:t>
            </a:r>
            <a:r>
              <a:rPr lang="en-GB" sz="2000">
                <a:solidFill>
                  <a:schemeClr val="dk1"/>
                </a:solidFill>
              </a:rPr>
              <a:t>carefully</a:t>
            </a:r>
            <a:r>
              <a:rPr lang="en-GB" sz="2000"/>
              <a:t>.</a:t>
            </a:r>
            <a:endParaRPr sz="2000"/>
          </a:p>
          <a:p>
            <a:pPr marL="457200" lvl="0" indent="-355600" algn="l" rtl="0">
              <a:spcBef>
                <a:spcPts val="0"/>
              </a:spcBef>
              <a:spcAft>
                <a:spcPts val="0"/>
              </a:spcAft>
              <a:buSzPts val="2000"/>
              <a:buChar char="●"/>
            </a:pPr>
            <a:r>
              <a:rPr lang="en-GB" sz="2000"/>
              <a:t>Testing &amp; debugging</a:t>
            </a:r>
            <a:endParaRPr sz="2000"/>
          </a:p>
          <a:p>
            <a:pPr marL="914400" lvl="1" indent="-355600" algn="l" rtl="0">
              <a:spcBef>
                <a:spcPts val="0"/>
              </a:spcBef>
              <a:spcAft>
                <a:spcPts val="0"/>
              </a:spcAft>
              <a:buSzPts val="2000"/>
              <a:buChar char="○"/>
            </a:pPr>
            <a:r>
              <a:rPr lang="en-GB" sz="2000"/>
              <a:t>Use command line tools (cat, touch, stat).</a:t>
            </a:r>
            <a:endParaRPr sz="2000"/>
          </a:p>
          <a:p>
            <a:pPr marL="914400" lvl="1" indent="-355600" algn="l" rtl="0">
              <a:spcBef>
                <a:spcPts val="0"/>
              </a:spcBef>
              <a:spcAft>
                <a:spcPts val="0"/>
              </a:spcAft>
              <a:buSzPts val="2000"/>
              <a:buChar char="○"/>
            </a:pPr>
            <a:r>
              <a:rPr lang="en-GB" sz="2000"/>
              <a:t>Write </a:t>
            </a:r>
            <a:r>
              <a:rPr lang="en-GB" sz="2000">
                <a:solidFill>
                  <a:schemeClr val="dk1"/>
                </a:solidFill>
              </a:rPr>
              <a:t>your own tests</a:t>
            </a:r>
            <a:r>
              <a:rPr lang="en-GB" sz="2000"/>
              <a:t> (Python, C++).</a:t>
            </a:r>
            <a:endParaRPr sz="2000"/>
          </a:p>
          <a:p>
            <a:pPr marL="914400" lvl="1" indent="-355600" algn="l" rtl="0">
              <a:spcBef>
                <a:spcPts val="0"/>
              </a:spcBef>
              <a:spcAft>
                <a:spcPts val="0"/>
              </a:spcAft>
              <a:buSzPts val="2000"/>
              <a:buChar char="○"/>
            </a:pPr>
            <a:r>
              <a:rPr lang="en-GB" sz="2000"/>
              <a:t>Make </a:t>
            </a:r>
            <a:r>
              <a:rPr lang="en-GB" sz="2000">
                <a:solidFill>
                  <a:schemeClr val="dk1"/>
                </a:solidFill>
              </a:rPr>
              <a:t>good use of the logs</a:t>
            </a:r>
            <a:r>
              <a:rPr lang="en-GB" sz="2000"/>
              <a:t>. Add your own logs with</a:t>
            </a:r>
            <a:r>
              <a:rPr lang="en-GB" sz="2000">
                <a:solidFill>
                  <a:schemeClr val="dk1"/>
                </a:solidFill>
              </a:rPr>
              <a:t> DLOG()</a:t>
            </a:r>
            <a:r>
              <a:rPr lang="en-GB" sz="2000"/>
              <a:t>.</a:t>
            </a:r>
            <a:endParaRPr sz="2000"/>
          </a:p>
          <a:p>
            <a:pPr marL="457200" lvl="0" indent="-355600" algn="l" rtl="0">
              <a:spcBef>
                <a:spcPts val="0"/>
              </a:spcBef>
              <a:spcAft>
                <a:spcPts val="0"/>
              </a:spcAft>
              <a:buSzPts val="2000"/>
              <a:buChar char="●"/>
            </a:pPr>
            <a:r>
              <a:rPr lang="en-GB" sz="2000"/>
              <a:t>Explore using tools such as </a:t>
            </a:r>
            <a:r>
              <a:rPr lang="en-GB" sz="2000" u="sng">
                <a:solidFill>
                  <a:schemeClr val="hlink"/>
                </a:solidFill>
                <a:hlinkClick r:id="rId3"/>
              </a:rPr>
              <a:t>tmux</a:t>
            </a:r>
            <a:r>
              <a:rPr lang="en-GB" sz="2000"/>
              <a:t> and </a:t>
            </a:r>
            <a:r>
              <a:rPr lang="en-GB" sz="2000" u="sng">
                <a:solidFill>
                  <a:schemeClr val="hlink"/>
                </a:solidFill>
                <a:hlinkClick r:id="rId4"/>
              </a:rPr>
              <a:t>rsync</a:t>
            </a:r>
            <a:r>
              <a:rPr lang="en-GB" sz="2000"/>
              <a:t>.</a:t>
            </a:r>
            <a:endParaRPr sz="2000"/>
          </a:p>
          <a:p>
            <a:pPr marL="457200" lvl="0" indent="-355600" algn="l" rtl="0">
              <a:spcBef>
                <a:spcPts val="0"/>
              </a:spcBef>
              <a:spcAft>
                <a:spcPts val="0"/>
              </a:spcAft>
              <a:buSzPts val="2000"/>
              <a:buChar char="●"/>
            </a:pPr>
            <a:r>
              <a:rPr lang="en-GB" sz="2000"/>
              <a:t>Make judicious use of Piazza and Office Hours.</a:t>
            </a:r>
            <a:endParaRPr sz="2000"/>
          </a:p>
          <a:p>
            <a:pPr marL="457200" lvl="0" indent="-355600" algn="l" rtl="0">
              <a:spcBef>
                <a:spcPts val="0"/>
              </a:spcBef>
              <a:spcAft>
                <a:spcPts val="0"/>
              </a:spcAft>
              <a:buSzPts val="2000"/>
              <a:buChar char="●"/>
            </a:pPr>
            <a:r>
              <a:rPr lang="en-GB" sz="2000">
                <a:solidFill>
                  <a:schemeClr val="dk1"/>
                </a:solidFill>
              </a:rPr>
              <a:t>Start early </a:t>
            </a:r>
            <a:r>
              <a:rPr lang="en-GB" sz="2000"/>
              <a:t>and </a:t>
            </a:r>
            <a:r>
              <a:rPr lang="en-GB" sz="2000">
                <a:solidFill>
                  <a:schemeClr val="dk1"/>
                </a:solidFill>
              </a:rPr>
              <a:t>have fun</a:t>
            </a:r>
            <a:r>
              <a:rPr lang="en-GB" sz="2000"/>
              <a:t>!</a:t>
            </a:r>
            <a:endParaRPr sz="2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57"/>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Resources and Tips</a:t>
            </a:r>
            <a:endParaRPr/>
          </a:p>
        </p:txBody>
      </p:sp>
      <p:sp>
        <p:nvSpPr>
          <p:cNvPr id="1119" name="Google Shape;1119;p57"/>
          <p:cNvSpPr txBox="1">
            <a:spLocks noGrp="1"/>
          </p:cNvSpPr>
          <p:nvPr>
            <p:ph type="body" idx="1"/>
          </p:nvPr>
        </p:nvSpPr>
        <p:spPr>
          <a:xfrm>
            <a:off x="311700" y="1102225"/>
            <a:ext cx="8520600" cy="3832800"/>
          </a:xfrm>
          <a:prstGeom prst="rect">
            <a:avLst/>
          </a:prstGeom>
        </p:spPr>
        <p:txBody>
          <a:bodyPr spcFirstLastPara="1" wrap="square" lIns="91425" tIns="91425" rIns="91425" bIns="91425" anchor="t" anchorCtr="0">
            <a:noAutofit/>
          </a:bodyPr>
          <a:lstStyle/>
          <a:p>
            <a:pPr marL="457200" marR="0" lvl="0" indent="-355600" algn="l" rtl="0">
              <a:lnSpc>
                <a:spcPct val="115000"/>
              </a:lnSpc>
              <a:spcBef>
                <a:spcPts val="0"/>
              </a:spcBef>
              <a:spcAft>
                <a:spcPts val="0"/>
              </a:spcAft>
              <a:buSzPts val="2000"/>
              <a:buChar char="●"/>
            </a:pPr>
            <a:r>
              <a:rPr lang="en-GB" sz="2000">
                <a:solidFill>
                  <a:schemeClr val="dk1"/>
                </a:solidFill>
              </a:rPr>
              <a:t>Before</a:t>
            </a:r>
            <a:r>
              <a:rPr lang="en-GB" sz="2000"/>
              <a:t> </a:t>
            </a:r>
            <a:r>
              <a:rPr lang="en-GB" sz="2000">
                <a:solidFill>
                  <a:schemeClr val="dk1"/>
                </a:solidFill>
              </a:rPr>
              <a:t>you make a Piazza post</a:t>
            </a:r>
            <a:r>
              <a:rPr lang="en-GB" sz="2000"/>
              <a:t> (or come to office hours):</a:t>
            </a:r>
            <a:endParaRPr sz="2000"/>
          </a:p>
          <a:p>
            <a:pPr marL="914400" lvl="1" indent="-355600" algn="l" rtl="0">
              <a:spcBef>
                <a:spcPts val="0"/>
              </a:spcBef>
              <a:spcAft>
                <a:spcPts val="0"/>
              </a:spcAft>
              <a:buSzPts val="2000"/>
              <a:buChar char="○"/>
            </a:pPr>
            <a:r>
              <a:rPr lang="en-GB" sz="2000"/>
              <a:t>Write a test that tries to replicate a failing test locally.</a:t>
            </a:r>
            <a:endParaRPr sz="2000"/>
          </a:p>
          <a:p>
            <a:pPr marL="914400" lvl="1" indent="-355600" algn="l" rtl="0">
              <a:spcBef>
                <a:spcPts val="0"/>
              </a:spcBef>
              <a:spcAft>
                <a:spcPts val="0"/>
              </a:spcAft>
              <a:buSzPts val="2000"/>
              <a:buChar char="○"/>
            </a:pPr>
            <a:r>
              <a:rPr lang="en-GB" sz="2000"/>
              <a:t>Be ready to show you cannot reproduce the error or are stuck.</a:t>
            </a:r>
            <a:endParaRPr sz="2000"/>
          </a:p>
          <a:p>
            <a:pPr marL="457200" lvl="0" indent="-355600" algn="l" rtl="0">
              <a:spcBef>
                <a:spcPts val="0"/>
              </a:spcBef>
              <a:spcAft>
                <a:spcPts val="0"/>
              </a:spcAft>
              <a:buSzPts val="2000"/>
              <a:buChar char="●"/>
            </a:pPr>
            <a:r>
              <a:rPr lang="en-GB" sz="2000"/>
              <a:t>Piazza posts related to your code or a failing test should be </a:t>
            </a:r>
            <a:r>
              <a:rPr lang="en-GB" sz="2000">
                <a:solidFill>
                  <a:schemeClr val="dk1"/>
                </a:solidFill>
              </a:rPr>
              <a:t>private</a:t>
            </a:r>
            <a:r>
              <a:rPr lang="en-GB" sz="2000"/>
              <a:t>.</a:t>
            </a:r>
            <a:endParaRPr sz="2000"/>
          </a:p>
          <a:p>
            <a:pPr marL="457200" lvl="0" indent="-355600" algn="l" rtl="0">
              <a:spcBef>
                <a:spcPts val="0"/>
              </a:spcBef>
              <a:spcAft>
                <a:spcPts val="0"/>
              </a:spcAft>
              <a:buSzPts val="2000"/>
              <a:buChar char="●"/>
            </a:pPr>
            <a:r>
              <a:rPr lang="en-GB" sz="2000"/>
              <a:t>When</a:t>
            </a:r>
            <a:r>
              <a:rPr lang="en-GB" sz="2000">
                <a:solidFill>
                  <a:schemeClr val="dk1"/>
                </a:solidFill>
              </a:rPr>
              <a:t> making a Piazza post</a:t>
            </a:r>
            <a:r>
              <a:rPr lang="en-GB" sz="2000"/>
              <a:t>, include:</a:t>
            </a:r>
            <a:endParaRPr sz="2000"/>
          </a:p>
          <a:p>
            <a:pPr marL="914400" lvl="1" indent="-355600" algn="l" rtl="0">
              <a:spcBef>
                <a:spcPts val="0"/>
              </a:spcBef>
              <a:spcAft>
                <a:spcPts val="0"/>
              </a:spcAft>
              <a:buSzPts val="2000"/>
              <a:buChar char="○"/>
            </a:pPr>
            <a:r>
              <a:rPr lang="en-GB" sz="2000"/>
              <a:t>Your Marmoset submission number</a:t>
            </a:r>
            <a:endParaRPr sz="2000"/>
          </a:p>
          <a:p>
            <a:pPr marL="914400" lvl="1" indent="-355600" algn="l" rtl="0">
              <a:spcBef>
                <a:spcPts val="0"/>
              </a:spcBef>
              <a:spcAft>
                <a:spcPts val="0"/>
              </a:spcAft>
              <a:buSzPts val="2000"/>
              <a:buChar char="○"/>
            </a:pPr>
            <a:r>
              <a:rPr lang="en-GB" sz="2000"/>
              <a:t>The Marmoset test case you are failing</a:t>
            </a:r>
            <a:endParaRPr sz="2000"/>
          </a:p>
          <a:p>
            <a:pPr marL="914400" lvl="1" indent="-355600" algn="l" rtl="0">
              <a:spcBef>
                <a:spcPts val="0"/>
              </a:spcBef>
              <a:spcAft>
                <a:spcPts val="0"/>
              </a:spcAft>
              <a:buSzPts val="2000"/>
              <a:buChar char="○"/>
            </a:pPr>
            <a:r>
              <a:rPr lang="en-GB" sz="2000"/>
              <a:t>The code for your test case that reproduces the Marmoset test</a:t>
            </a:r>
            <a:endParaRPr sz="2000"/>
          </a:p>
          <a:p>
            <a:pPr marL="914400" lvl="1" indent="-355600" algn="l" rtl="0">
              <a:spcBef>
                <a:spcPts val="0"/>
              </a:spcBef>
              <a:spcAft>
                <a:spcPts val="0"/>
              </a:spcAft>
              <a:buSzPts val="2000"/>
              <a:buChar char="○"/>
            </a:pPr>
            <a:r>
              <a:rPr lang="en-GB" sz="2000"/>
              <a:t>The logs from your test case</a:t>
            </a:r>
            <a:endParaRPr sz="2000"/>
          </a:p>
          <a:p>
            <a:pPr marL="914400" lvl="1" indent="-355600" algn="l" rtl="0">
              <a:spcBef>
                <a:spcPts val="0"/>
              </a:spcBef>
              <a:spcAft>
                <a:spcPts val="0"/>
              </a:spcAft>
              <a:buSzPts val="2000"/>
              <a:buChar char="○"/>
            </a:pPr>
            <a:r>
              <a:rPr lang="en-GB" sz="2000"/>
              <a:t>What you expected the behaviour of the test to be, and why</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File System Operations</a:t>
            </a:r>
            <a:endParaRPr/>
          </a:p>
        </p:txBody>
      </p:sp>
      <p:sp>
        <p:nvSpPr>
          <p:cNvPr id="88" name="Google Shape;88;p15"/>
          <p:cNvSpPr/>
          <p:nvPr/>
        </p:nvSpPr>
        <p:spPr>
          <a:xfrm>
            <a:off x="5336299" y="1743501"/>
            <a:ext cx="31671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7894300" y="4125051"/>
            <a:ext cx="467052" cy="5007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p:nvPr/>
        </p:nvSpPr>
        <p:spPr>
          <a:xfrm>
            <a:off x="6154250" y="11003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System</a:t>
            </a:r>
            <a:endParaRPr sz="4000" b="1">
              <a:solidFill>
                <a:schemeClr val="dk1"/>
              </a:solidFill>
              <a:latin typeface="Economica"/>
              <a:ea typeface="Economica"/>
              <a:cs typeface="Economica"/>
              <a:sym typeface="Economica"/>
            </a:endParaRPr>
          </a:p>
        </p:txBody>
      </p:sp>
      <p:pic>
        <p:nvPicPr>
          <p:cNvPr id="91" name="Google Shape;91;p15"/>
          <p:cNvPicPr preferRelativeResize="0"/>
          <p:nvPr/>
        </p:nvPicPr>
        <p:blipFill rotWithShape="1">
          <a:blip r:embed="rId3">
            <a:alphaModFix/>
          </a:blip>
          <a:srcRect l="11987" r="11172"/>
          <a:stretch/>
        </p:blipFill>
        <p:spPr>
          <a:xfrm>
            <a:off x="7992505" y="4142821"/>
            <a:ext cx="329586" cy="428919"/>
          </a:xfrm>
          <a:prstGeom prst="rect">
            <a:avLst/>
          </a:prstGeom>
          <a:noFill/>
          <a:ln>
            <a:noFill/>
          </a:ln>
        </p:spPr>
      </p:pic>
      <p:pic>
        <p:nvPicPr>
          <p:cNvPr id="92" name="Google Shape;92;p15"/>
          <p:cNvPicPr preferRelativeResize="0"/>
          <p:nvPr/>
        </p:nvPicPr>
        <p:blipFill>
          <a:blip r:embed="rId4">
            <a:alphaModFix/>
          </a:blip>
          <a:stretch>
            <a:fillRect/>
          </a:stretch>
        </p:blipFill>
        <p:spPr>
          <a:xfrm>
            <a:off x="5591175" y="2190150"/>
            <a:ext cx="433125" cy="433125"/>
          </a:xfrm>
          <a:prstGeom prst="rect">
            <a:avLst/>
          </a:prstGeom>
          <a:noFill/>
          <a:ln>
            <a:noFill/>
          </a:ln>
        </p:spPr>
      </p:pic>
      <p:pic>
        <p:nvPicPr>
          <p:cNvPr id="93" name="Google Shape;93;p15"/>
          <p:cNvPicPr preferRelativeResize="0"/>
          <p:nvPr/>
        </p:nvPicPr>
        <p:blipFill>
          <a:blip r:embed="rId5">
            <a:alphaModFix/>
          </a:blip>
          <a:stretch>
            <a:fillRect/>
          </a:stretch>
        </p:blipFill>
        <p:spPr>
          <a:xfrm>
            <a:off x="7044950" y="2153189"/>
            <a:ext cx="467050" cy="467073"/>
          </a:xfrm>
          <a:prstGeom prst="rect">
            <a:avLst/>
          </a:prstGeom>
          <a:noFill/>
          <a:ln>
            <a:noFill/>
          </a:ln>
        </p:spPr>
      </p:pic>
      <p:pic>
        <p:nvPicPr>
          <p:cNvPr id="94" name="Google Shape;94;p15"/>
          <p:cNvPicPr preferRelativeResize="0"/>
          <p:nvPr/>
        </p:nvPicPr>
        <p:blipFill rotWithShape="1">
          <a:blip r:embed="rId6">
            <a:alphaModFix/>
          </a:blip>
          <a:srcRect l="11147" r="13226"/>
          <a:stretch/>
        </p:blipFill>
        <p:spPr>
          <a:xfrm>
            <a:off x="6351850" y="2068463"/>
            <a:ext cx="433135" cy="572700"/>
          </a:xfrm>
          <a:prstGeom prst="rect">
            <a:avLst/>
          </a:prstGeom>
          <a:noFill/>
          <a:ln>
            <a:noFill/>
          </a:ln>
        </p:spPr>
      </p:pic>
      <p:pic>
        <p:nvPicPr>
          <p:cNvPr id="95" name="Google Shape;95;p15"/>
          <p:cNvPicPr preferRelativeResize="0"/>
          <p:nvPr/>
        </p:nvPicPr>
        <p:blipFill>
          <a:blip r:embed="rId7">
            <a:alphaModFix/>
          </a:blip>
          <a:stretch>
            <a:fillRect/>
          </a:stretch>
        </p:blipFill>
        <p:spPr>
          <a:xfrm>
            <a:off x="7780700" y="2135276"/>
            <a:ext cx="500700" cy="500700"/>
          </a:xfrm>
          <a:prstGeom prst="rect">
            <a:avLst/>
          </a:prstGeom>
          <a:noFill/>
          <a:ln>
            <a:noFill/>
          </a:ln>
        </p:spPr>
      </p:pic>
      <p:sp>
        <p:nvSpPr>
          <p:cNvPr id="96" name="Google Shape;96;p15"/>
          <p:cNvSpPr txBox="1"/>
          <p:nvPr/>
        </p:nvSpPr>
        <p:spPr>
          <a:xfrm>
            <a:off x="6220525" y="1743832"/>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97" name="Google Shape;97;p15"/>
          <p:cNvSpPr/>
          <p:nvPr/>
        </p:nvSpPr>
        <p:spPr>
          <a:xfrm>
            <a:off x="5507050" y="2068475"/>
            <a:ext cx="2867100" cy="64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8" name="Google Shape;98;p15"/>
          <p:cNvPicPr preferRelativeResize="0"/>
          <p:nvPr/>
        </p:nvPicPr>
        <p:blipFill>
          <a:blip r:embed="rId8">
            <a:alphaModFix/>
          </a:blip>
          <a:stretch>
            <a:fillRect/>
          </a:stretch>
        </p:blipFill>
        <p:spPr>
          <a:xfrm>
            <a:off x="5429250" y="4164715"/>
            <a:ext cx="500700" cy="420863"/>
          </a:xfrm>
          <a:prstGeom prst="rect">
            <a:avLst/>
          </a:prstGeom>
          <a:noFill/>
          <a:ln>
            <a:noFill/>
          </a:ln>
        </p:spPr>
      </p:pic>
      <p:sp>
        <p:nvSpPr>
          <p:cNvPr id="99" name="Google Shape;99;p15"/>
          <p:cNvSpPr txBox="1"/>
          <p:nvPr/>
        </p:nvSpPr>
        <p:spPr>
          <a:xfrm>
            <a:off x="5248050" y="3065133"/>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Economica"/>
                <a:ea typeface="Economica"/>
                <a:cs typeface="Economica"/>
                <a:sym typeface="Economica"/>
              </a:rPr>
              <a:t>kernel space</a:t>
            </a:r>
            <a:endParaRPr sz="1800" b="1">
              <a:solidFill>
                <a:schemeClr val="dk1"/>
              </a:solidFill>
              <a:latin typeface="Economica"/>
              <a:ea typeface="Economica"/>
              <a:cs typeface="Economica"/>
              <a:sym typeface="Economica"/>
            </a:endParaRPr>
          </a:p>
        </p:txBody>
      </p:sp>
      <p:sp>
        <p:nvSpPr>
          <p:cNvPr id="100" name="Google Shape;100;p15"/>
          <p:cNvSpPr txBox="1"/>
          <p:nvPr/>
        </p:nvSpPr>
        <p:spPr>
          <a:xfrm>
            <a:off x="5248050" y="2771382"/>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Economica"/>
                <a:ea typeface="Economica"/>
                <a:cs typeface="Economica"/>
                <a:sym typeface="Economica"/>
              </a:rPr>
              <a:t>user space</a:t>
            </a:r>
            <a:endParaRPr sz="1800" b="1">
              <a:solidFill>
                <a:schemeClr val="dk1"/>
              </a:solidFill>
              <a:latin typeface="Economica"/>
              <a:ea typeface="Economica"/>
              <a:cs typeface="Economica"/>
              <a:sym typeface="Economica"/>
            </a:endParaRPr>
          </a:p>
        </p:txBody>
      </p:sp>
      <p:cxnSp>
        <p:nvCxnSpPr>
          <p:cNvPr id="101" name="Google Shape;101;p15"/>
          <p:cNvCxnSpPr/>
          <p:nvPr/>
        </p:nvCxnSpPr>
        <p:spPr>
          <a:xfrm>
            <a:off x="5107325" y="3081406"/>
            <a:ext cx="3829500" cy="0"/>
          </a:xfrm>
          <a:prstGeom prst="straightConnector1">
            <a:avLst/>
          </a:prstGeom>
          <a:noFill/>
          <a:ln w="28575" cap="flat" cmpd="sng">
            <a:solidFill>
              <a:schemeClr val="dk1"/>
            </a:solidFill>
            <a:prstDash val="dot"/>
            <a:round/>
            <a:headEnd type="none" w="med" len="med"/>
            <a:tailEnd type="none" w="med" len="med"/>
          </a:ln>
        </p:spPr>
      </p:cxnSp>
      <p:sp>
        <p:nvSpPr>
          <p:cNvPr id="102" name="Google Shape;102;p15"/>
          <p:cNvSpPr txBox="1"/>
          <p:nvPr/>
        </p:nvSpPr>
        <p:spPr>
          <a:xfrm>
            <a:off x="483150" y="1897775"/>
            <a:ext cx="3785700" cy="812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Source Code Pro"/>
                <a:ea typeface="Source Code Pro"/>
                <a:cs typeface="Source Code Pro"/>
                <a:sym typeface="Source Code Pro"/>
              </a:rPr>
              <a:t>f = open(‘/home/file.txt’)</a:t>
            </a:r>
            <a:endParaRPr sz="1800" b="1">
              <a:latin typeface="Source Code Pro"/>
              <a:ea typeface="Source Code Pro"/>
              <a:cs typeface="Source Code Pro"/>
              <a:sym typeface="Source Code Pro"/>
            </a:endParaRPr>
          </a:p>
          <a:p>
            <a:pPr marL="0" lvl="0" indent="0" algn="l" rtl="0">
              <a:spcBef>
                <a:spcPts val="0"/>
              </a:spcBef>
              <a:spcAft>
                <a:spcPts val="0"/>
              </a:spcAft>
              <a:buNone/>
            </a:pPr>
            <a:r>
              <a:rPr lang="en-GB" sz="1800" b="1">
                <a:latin typeface="Source Code Pro"/>
                <a:ea typeface="Source Code Pro"/>
                <a:cs typeface="Source Code Pro"/>
                <a:sym typeface="Source Code Pro"/>
              </a:rPr>
              <a:t>print(len(f.readlines()))</a:t>
            </a:r>
            <a:endParaRPr sz="1800" b="1">
              <a:latin typeface="Source Code Pro"/>
              <a:ea typeface="Source Code Pro"/>
              <a:cs typeface="Source Code Pro"/>
              <a:sym typeface="Source Code Pro"/>
            </a:endParaRPr>
          </a:p>
        </p:txBody>
      </p:sp>
      <p:sp>
        <p:nvSpPr>
          <p:cNvPr id="103" name="Google Shape;103;p15"/>
          <p:cNvSpPr txBox="1"/>
          <p:nvPr/>
        </p:nvSpPr>
        <p:spPr>
          <a:xfrm>
            <a:off x="483150" y="3021725"/>
            <a:ext cx="3785700" cy="500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Source Code Pro"/>
                <a:ea typeface="Source Code Pro"/>
                <a:cs typeface="Source Code Pro"/>
                <a:sym typeface="Source Code Pro"/>
              </a:rPr>
              <a:t>$ cat ‘/home/file.txt’</a:t>
            </a:r>
            <a:endParaRPr sz="1800" b="1">
              <a:latin typeface="Source Code Pro"/>
              <a:ea typeface="Source Code Pro"/>
              <a:cs typeface="Source Code Pro"/>
              <a:sym typeface="Source Code Pro"/>
            </a:endParaRPr>
          </a:p>
        </p:txBody>
      </p:sp>
      <p:pic>
        <p:nvPicPr>
          <p:cNvPr id="104" name="Google Shape;104;p15"/>
          <p:cNvPicPr preferRelativeResize="0"/>
          <p:nvPr/>
        </p:nvPicPr>
        <p:blipFill>
          <a:blip r:embed="rId4">
            <a:alphaModFix/>
          </a:blip>
          <a:stretch>
            <a:fillRect/>
          </a:stretch>
        </p:blipFill>
        <p:spPr>
          <a:xfrm>
            <a:off x="101550" y="2143025"/>
            <a:ext cx="321600" cy="321600"/>
          </a:xfrm>
          <a:prstGeom prst="rect">
            <a:avLst/>
          </a:prstGeom>
          <a:noFill/>
          <a:ln>
            <a:noFill/>
          </a:ln>
        </p:spPr>
      </p:pic>
      <p:pic>
        <p:nvPicPr>
          <p:cNvPr id="105" name="Google Shape;105;p15"/>
          <p:cNvPicPr preferRelativeResize="0"/>
          <p:nvPr/>
        </p:nvPicPr>
        <p:blipFill>
          <a:blip r:embed="rId5">
            <a:alphaModFix/>
          </a:blip>
          <a:stretch>
            <a:fillRect/>
          </a:stretch>
        </p:blipFill>
        <p:spPr>
          <a:xfrm>
            <a:off x="93550" y="3107278"/>
            <a:ext cx="329600" cy="32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File System Operations</a:t>
            </a:r>
            <a:endParaRPr/>
          </a:p>
        </p:txBody>
      </p:sp>
      <p:sp>
        <p:nvSpPr>
          <p:cNvPr id="111" name="Google Shape;111;p16"/>
          <p:cNvSpPr/>
          <p:nvPr/>
        </p:nvSpPr>
        <p:spPr>
          <a:xfrm>
            <a:off x="5336299" y="1743501"/>
            <a:ext cx="31671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7894300" y="4125051"/>
            <a:ext cx="467052" cy="5007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txBox="1"/>
          <p:nvPr/>
        </p:nvSpPr>
        <p:spPr>
          <a:xfrm>
            <a:off x="6154250" y="11003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System</a:t>
            </a:r>
            <a:endParaRPr sz="4000" b="1">
              <a:solidFill>
                <a:schemeClr val="dk1"/>
              </a:solidFill>
              <a:latin typeface="Economica"/>
              <a:ea typeface="Economica"/>
              <a:cs typeface="Economica"/>
              <a:sym typeface="Economica"/>
            </a:endParaRPr>
          </a:p>
        </p:txBody>
      </p:sp>
      <p:pic>
        <p:nvPicPr>
          <p:cNvPr id="114" name="Google Shape;114;p16"/>
          <p:cNvPicPr preferRelativeResize="0"/>
          <p:nvPr/>
        </p:nvPicPr>
        <p:blipFill rotWithShape="1">
          <a:blip r:embed="rId3">
            <a:alphaModFix/>
          </a:blip>
          <a:srcRect l="11987" r="11172"/>
          <a:stretch/>
        </p:blipFill>
        <p:spPr>
          <a:xfrm>
            <a:off x="7992505" y="4142821"/>
            <a:ext cx="329586" cy="428919"/>
          </a:xfrm>
          <a:prstGeom prst="rect">
            <a:avLst/>
          </a:prstGeom>
          <a:noFill/>
          <a:ln>
            <a:noFill/>
          </a:ln>
        </p:spPr>
      </p:pic>
      <p:pic>
        <p:nvPicPr>
          <p:cNvPr id="115" name="Google Shape;115;p16"/>
          <p:cNvPicPr preferRelativeResize="0"/>
          <p:nvPr/>
        </p:nvPicPr>
        <p:blipFill>
          <a:blip r:embed="rId4">
            <a:alphaModFix/>
          </a:blip>
          <a:stretch>
            <a:fillRect/>
          </a:stretch>
        </p:blipFill>
        <p:spPr>
          <a:xfrm>
            <a:off x="5591175" y="2190150"/>
            <a:ext cx="433125" cy="433125"/>
          </a:xfrm>
          <a:prstGeom prst="rect">
            <a:avLst/>
          </a:prstGeom>
          <a:noFill/>
          <a:ln>
            <a:noFill/>
          </a:ln>
        </p:spPr>
      </p:pic>
      <p:pic>
        <p:nvPicPr>
          <p:cNvPr id="116" name="Google Shape;116;p16"/>
          <p:cNvPicPr preferRelativeResize="0"/>
          <p:nvPr/>
        </p:nvPicPr>
        <p:blipFill>
          <a:blip r:embed="rId5">
            <a:alphaModFix/>
          </a:blip>
          <a:stretch>
            <a:fillRect/>
          </a:stretch>
        </p:blipFill>
        <p:spPr>
          <a:xfrm>
            <a:off x="7044950" y="2153189"/>
            <a:ext cx="467050" cy="467073"/>
          </a:xfrm>
          <a:prstGeom prst="rect">
            <a:avLst/>
          </a:prstGeom>
          <a:noFill/>
          <a:ln>
            <a:noFill/>
          </a:ln>
        </p:spPr>
      </p:pic>
      <p:pic>
        <p:nvPicPr>
          <p:cNvPr id="117" name="Google Shape;117;p16"/>
          <p:cNvPicPr preferRelativeResize="0"/>
          <p:nvPr/>
        </p:nvPicPr>
        <p:blipFill rotWithShape="1">
          <a:blip r:embed="rId6">
            <a:alphaModFix/>
          </a:blip>
          <a:srcRect l="11147" r="13226"/>
          <a:stretch/>
        </p:blipFill>
        <p:spPr>
          <a:xfrm>
            <a:off x="6351850" y="2068463"/>
            <a:ext cx="433135" cy="572700"/>
          </a:xfrm>
          <a:prstGeom prst="rect">
            <a:avLst/>
          </a:prstGeom>
          <a:noFill/>
          <a:ln>
            <a:noFill/>
          </a:ln>
        </p:spPr>
      </p:pic>
      <p:pic>
        <p:nvPicPr>
          <p:cNvPr id="118" name="Google Shape;118;p16"/>
          <p:cNvPicPr preferRelativeResize="0"/>
          <p:nvPr/>
        </p:nvPicPr>
        <p:blipFill>
          <a:blip r:embed="rId7">
            <a:alphaModFix/>
          </a:blip>
          <a:stretch>
            <a:fillRect/>
          </a:stretch>
        </p:blipFill>
        <p:spPr>
          <a:xfrm>
            <a:off x="7780700" y="2135276"/>
            <a:ext cx="500700" cy="500700"/>
          </a:xfrm>
          <a:prstGeom prst="rect">
            <a:avLst/>
          </a:prstGeom>
          <a:noFill/>
          <a:ln>
            <a:noFill/>
          </a:ln>
        </p:spPr>
      </p:pic>
      <p:sp>
        <p:nvSpPr>
          <p:cNvPr id="119" name="Google Shape;119;p16"/>
          <p:cNvSpPr txBox="1"/>
          <p:nvPr/>
        </p:nvSpPr>
        <p:spPr>
          <a:xfrm>
            <a:off x="6220525" y="1743832"/>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120" name="Google Shape;120;p16"/>
          <p:cNvSpPr/>
          <p:nvPr/>
        </p:nvSpPr>
        <p:spPr>
          <a:xfrm>
            <a:off x="5507050" y="2068475"/>
            <a:ext cx="2867100" cy="64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6"/>
          <p:cNvPicPr preferRelativeResize="0"/>
          <p:nvPr/>
        </p:nvPicPr>
        <p:blipFill>
          <a:blip r:embed="rId8">
            <a:alphaModFix/>
          </a:blip>
          <a:stretch>
            <a:fillRect/>
          </a:stretch>
        </p:blipFill>
        <p:spPr>
          <a:xfrm>
            <a:off x="5429250" y="4164715"/>
            <a:ext cx="500700" cy="420863"/>
          </a:xfrm>
          <a:prstGeom prst="rect">
            <a:avLst/>
          </a:prstGeom>
          <a:noFill/>
          <a:ln>
            <a:noFill/>
          </a:ln>
        </p:spPr>
      </p:pic>
      <p:sp>
        <p:nvSpPr>
          <p:cNvPr id="122" name="Google Shape;122;p16"/>
          <p:cNvSpPr txBox="1"/>
          <p:nvPr/>
        </p:nvSpPr>
        <p:spPr>
          <a:xfrm>
            <a:off x="5248050" y="3065133"/>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Economica"/>
                <a:ea typeface="Economica"/>
                <a:cs typeface="Economica"/>
                <a:sym typeface="Economica"/>
              </a:rPr>
              <a:t>kernel space</a:t>
            </a:r>
            <a:endParaRPr sz="1800" b="1">
              <a:solidFill>
                <a:schemeClr val="dk1"/>
              </a:solidFill>
              <a:latin typeface="Economica"/>
              <a:ea typeface="Economica"/>
              <a:cs typeface="Economica"/>
              <a:sym typeface="Economica"/>
            </a:endParaRPr>
          </a:p>
        </p:txBody>
      </p:sp>
      <p:sp>
        <p:nvSpPr>
          <p:cNvPr id="123" name="Google Shape;123;p16"/>
          <p:cNvSpPr txBox="1"/>
          <p:nvPr/>
        </p:nvSpPr>
        <p:spPr>
          <a:xfrm>
            <a:off x="5248050" y="2771382"/>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Economica"/>
                <a:ea typeface="Economica"/>
                <a:cs typeface="Economica"/>
                <a:sym typeface="Economica"/>
              </a:rPr>
              <a:t>user space</a:t>
            </a:r>
            <a:endParaRPr sz="1800" b="1">
              <a:solidFill>
                <a:schemeClr val="dk1"/>
              </a:solidFill>
              <a:latin typeface="Economica"/>
              <a:ea typeface="Economica"/>
              <a:cs typeface="Economica"/>
              <a:sym typeface="Economica"/>
            </a:endParaRPr>
          </a:p>
        </p:txBody>
      </p:sp>
      <p:cxnSp>
        <p:nvCxnSpPr>
          <p:cNvPr id="124" name="Google Shape;124;p16"/>
          <p:cNvCxnSpPr/>
          <p:nvPr/>
        </p:nvCxnSpPr>
        <p:spPr>
          <a:xfrm>
            <a:off x="5107325" y="3081406"/>
            <a:ext cx="3829500" cy="0"/>
          </a:xfrm>
          <a:prstGeom prst="straightConnector1">
            <a:avLst/>
          </a:prstGeom>
          <a:noFill/>
          <a:ln w="28575" cap="flat" cmpd="sng">
            <a:solidFill>
              <a:schemeClr val="dk1"/>
            </a:solidFill>
            <a:prstDash val="dot"/>
            <a:round/>
            <a:headEnd type="none" w="med" len="med"/>
            <a:tailEnd type="none" w="med" len="med"/>
          </a:ln>
        </p:spPr>
      </p:cxnSp>
      <p:sp>
        <p:nvSpPr>
          <p:cNvPr id="125" name="Google Shape;125;p16"/>
          <p:cNvSpPr/>
          <p:nvPr/>
        </p:nvSpPr>
        <p:spPr>
          <a:xfrm>
            <a:off x="5563775" y="3546300"/>
            <a:ext cx="27693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Virtual File System</a:t>
            </a:r>
            <a:endParaRPr sz="2000">
              <a:solidFill>
                <a:srgbClr val="990000"/>
              </a:solidFill>
              <a:latin typeface="Economica"/>
              <a:ea typeface="Economica"/>
              <a:cs typeface="Economica"/>
              <a:sym typeface="Economica"/>
            </a:endParaRPr>
          </a:p>
        </p:txBody>
      </p:sp>
      <p:sp>
        <p:nvSpPr>
          <p:cNvPr id="126" name="Google Shape;126;p16"/>
          <p:cNvSpPr txBox="1"/>
          <p:nvPr/>
        </p:nvSpPr>
        <p:spPr>
          <a:xfrm>
            <a:off x="6526100" y="3150925"/>
            <a:ext cx="19773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open(‘/home/file.txt’)</a:t>
            </a:r>
            <a:endParaRPr sz="1000" b="1">
              <a:latin typeface="Source Code Pro"/>
              <a:ea typeface="Source Code Pro"/>
              <a:cs typeface="Source Code Pro"/>
              <a:sym typeface="Source Code Pro"/>
            </a:endParaRPr>
          </a:p>
        </p:txBody>
      </p:sp>
      <p:cxnSp>
        <p:nvCxnSpPr>
          <p:cNvPr id="127" name="Google Shape;127;p16"/>
          <p:cNvCxnSpPr/>
          <p:nvPr/>
        </p:nvCxnSpPr>
        <p:spPr>
          <a:xfrm>
            <a:off x="6548375" y="2718400"/>
            <a:ext cx="0" cy="837300"/>
          </a:xfrm>
          <a:prstGeom prst="straightConnector1">
            <a:avLst/>
          </a:prstGeom>
          <a:noFill/>
          <a:ln w="19050" cap="flat" cmpd="sng">
            <a:solidFill>
              <a:srgbClr val="000000"/>
            </a:solidFill>
            <a:prstDash val="solid"/>
            <a:round/>
            <a:headEnd type="none" w="med" len="med"/>
            <a:tailEnd type="stealth" w="med" len="med"/>
          </a:ln>
        </p:spPr>
      </p:cxnSp>
      <p:sp>
        <p:nvSpPr>
          <p:cNvPr id="128" name="Google Shape;128;p16"/>
          <p:cNvSpPr txBox="1"/>
          <p:nvPr/>
        </p:nvSpPr>
        <p:spPr>
          <a:xfrm>
            <a:off x="483150" y="1897775"/>
            <a:ext cx="3785700" cy="812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Source Code Pro"/>
                <a:ea typeface="Source Code Pro"/>
                <a:cs typeface="Source Code Pro"/>
                <a:sym typeface="Source Code Pro"/>
              </a:rPr>
              <a:t>f = open(‘/home/file.txt’)</a:t>
            </a:r>
            <a:endParaRPr sz="1800" b="1">
              <a:latin typeface="Source Code Pro"/>
              <a:ea typeface="Source Code Pro"/>
              <a:cs typeface="Source Code Pro"/>
              <a:sym typeface="Source Code Pro"/>
            </a:endParaRPr>
          </a:p>
          <a:p>
            <a:pPr marL="0" lvl="0" indent="0" algn="l" rtl="0">
              <a:spcBef>
                <a:spcPts val="0"/>
              </a:spcBef>
              <a:spcAft>
                <a:spcPts val="0"/>
              </a:spcAft>
              <a:buNone/>
            </a:pPr>
            <a:r>
              <a:rPr lang="en-GB" sz="1800" b="1">
                <a:latin typeface="Source Code Pro"/>
                <a:ea typeface="Source Code Pro"/>
                <a:cs typeface="Source Code Pro"/>
                <a:sym typeface="Source Code Pro"/>
              </a:rPr>
              <a:t>print(len(f.readlines()))</a:t>
            </a:r>
            <a:endParaRPr sz="1800" b="1">
              <a:latin typeface="Source Code Pro"/>
              <a:ea typeface="Source Code Pro"/>
              <a:cs typeface="Source Code Pro"/>
              <a:sym typeface="Source Code Pro"/>
            </a:endParaRPr>
          </a:p>
        </p:txBody>
      </p:sp>
      <p:sp>
        <p:nvSpPr>
          <p:cNvPr id="129" name="Google Shape;129;p16"/>
          <p:cNvSpPr txBox="1"/>
          <p:nvPr/>
        </p:nvSpPr>
        <p:spPr>
          <a:xfrm>
            <a:off x="483150" y="3021725"/>
            <a:ext cx="3785700" cy="500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Source Code Pro"/>
                <a:ea typeface="Source Code Pro"/>
                <a:cs typeface="Source Code Pro"/>
                <a:sym typeface="Source Code Pro"/>
              </a:rPr>
              <a:t>$ cat ‘/home/file.txt’</a:t>
            </a:r>
            <a:endParaRPr sz="1800" b="1">
              <a:latin typeface="Source Code Pro"/>
              <a:ea typeface="Source Code Pro"/>
              <a:cs typeface="Source Code Pro"/>
              <a:sym typeface="Source Code Pro"/>
            </a:endParaRPr>
          </a:p>
        </p:txBody>
      </p:sp>
      <p:pic>
        <p:nvPicPr>
          <p:cNvPr id="130" name="Google Shape;130;p16"/>
          <p:cNvPicPr preferRelativeResize="0"/>
          <p:nvPr/>
        </p:nvPicPr>
        <p:blipFill>
          <a:blip r:embed="rId4">
            <a:alphaModFix/>
          </a:blip>
          <a:stretch>
            <a:fillRect/>
          </a:stretch>
        </p:blipFill>
        <p:spPr>
          <a:xfrm>
            <a:off x="101550" y="2143025"/>
            <a:ext cx="321600" cy="321600"/>
          </a:xfrm>
          <a:prstGeom prst="rect">
            <a:avLst/>
          </a:prstGeom>
          <a:noFill/>
          <a:ln>
            <a:noFill/>
          </a:ln>
        </p:spPr>
      </p:pic>
      <p:pic>
        <p:nvPicPr>
          <p:cNvPr id="131" name="Google Shape;131;p16"/>
          <p:cNvPicPr preferRelativeResize="0"/>
          <p:nvPr/>
        </p:nvPicPr>
        <p:blipFill>
          <a:blip r:embed="rId5">
            <a:alphaModFix/>
          </a:blip>
          <a:stretch>
            <a:fillRect/>
          </a:stretch>
        </p:blipFill>
        <p:spPr>
          <a:xfrm>
            <a:off x="93550" y="3107278"/>
            <a:ext cx="329600" cy="32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p:nvPr/>
        </p:nvSpPr>
        <p:spPr>
          <a:xfrm>
            <a:off x="5336300" y="1743500"/>
            <a:ext cx="3167100" cy="3176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7894300" y="4125051"/>
            <a:ext cx="467052" cy="5007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File System Operations</a:t>
            </a:r>
            <a:endParaRPr/>
          </a:p>
        </p:txBody>
      </p:sp>
      <p:sp>
        <p:nvSpPr>
          <p:cNvPr id="139" name="Google Shape;139;p17"/>
          <p:cNvSpPr txBox="1"/>
          <p:nvPr/>
        </p:nvSpPr>
        <p:spPr>
          <a:xfrm>
            <a:off x="6154250" y="11003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System</a:t>
            </a:r>
            <a:endParaRPr sz="4000" b="1">
              <a:solidFill>
                <a:schemeClr val="dk1"/>
              </a:solidFill>
              <a:latin typeface="Economica"/>
              <a:ea typeface="Economica"/>
              <a:cs typeface="Economica"/>
              <a:sym typeface="Economica"/>
            </a:endParaRPr>
          </a:p>
        </p:txBody>
      </p:sp>
      <p:sp>
        <p:nvSpPr>
          <p:cNvPr id="140" name="Google Shape;140;p17"/>
          <p:cNvSpPr txBox="1"/>
          <p:nvPr/>
        </p:nvSpPr>
        <p:spPr>
          <a:xfrm>
            <a:off x="5248050" y="3065133"/>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Economica"/>
                <a:ea typeface="Economica"/>
                <a:cs typeface="Economica"/>
                <a:sym typeface="Economica"/>
              </a:rPr>
              <a:t>kernel space</a:t>
            </a:r>
            <a:endParaRPr sz="1800" b="1">
              <a:solidFill>
                <a:schemeClr val="dk1"/>
              </a:solidFill>
              <a:latin typeface="Economica"/>
              <a:ea typeface="Economica"/>
              <a:cs typeface="Economica"/>
              <a:sym typeface="Economica"/>
            </a:endParaRPr>
          </a:p>
        </p:txBody>
      </p:sp>
      <p:sp>
        <p:nvSpPr>
          <p:cNvPr id="141" name="Google Shape;141;p17"/>
          <p:cNvSpPr txBox="1"/>
          <p:nvPr/>
        </p:nvSpPr>
        <p:spPr>
          <a:xfrm>
            <a:off x="5248050" y="2771382"/>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Economica"/>
                <a:ea typeface="Economica"/>
                <a:cs typeface="Economica"/>
                <a:sym typeface="Economica"/>
              </a:rPr>
              <a:t>user space</a:t>
            </a:r>
            <a:endParaRPr sz="1800" b="1">
              <a:solidFill>
                <a:schemeClr val="dk1"/>
              </a:solidFill>
              <a:latin typeface="Economica"/>
              <a:ea typeface="Economica"/>
              <a:cs typeface="Economica"/>
              <a:sym typeface="Economica"/>
            </a:endParaRPr>
          </a:p>
        </p:txBody>
      </p:sp>
      <p:cxnSp>
        <p:nvCxnSpPr>
          <p:cNvPr id="142" name="Google Shape;142;p17"/>
          <p:cNvCxnSpPr/>
          <p:nvPr/>
        </p:nvCxnSpPr>
        <p:spPr>
          <a:xfrm>
            <a:off x="5107325" y="3081406"/>
            <a:ext cx="3829500" cy="0"/>
          </a:xfrm>
          <a:prstGeom prst="straightConnector1">
            <a:avLst/>
          </a:prstGeom>
          <a:noFill/>
          <a:ln w="28575" cap="flat" cmpd="sng">
            <a:solidFill>
              <a:schemeClr val="dk1"/>
            </a:solidFill>
            <a:prstDash val="dot"/>
            <a:round/>
            <a:headEnd type="none" w="med" len="med"/>
            <a:tailEnd type="none" w="med" len="med"/>
          </a:ln>
        </p:spPr>
      </p:cxnSp>
      <p:sp>
        <p:nvSpPr>
          <p:cNvPr id="143" name="Google Shape;143;p17"/>
          <p:cNvSpPr/>
          <p:nvPr/>
        </p:nvSpPr>
        <p:spPr>
          <a:xfrm>
            <a:off x="5563775" y="3546300"/>
            <a:ext cx="27693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Virtual File System</a:t>
            </a:r>
            <a:endParaRPr sz="2000">
              <a:solidFill>
                <a:srgbClr val="990000"/>
              </a:solidFill>
              <a:latin typeface="Economica"/>
              <a:ea typeface="Economica"/>
              <a:cs typeface="Economica"/>
              <a:sym typeface="Economica"/>
            </a:endParaRPr>
          </a:p>
        </p:txBody>
      </p:sp>
      <p:cxnSp>
        <p:nvCxnSpPr>
          <p:cNvPr id="144" name="Google Shape;144;p17"/>
          <p:cNvCxnSpPr/>
          <p:nvPr/>
        </p:nvCxnSpPr>
        <p:spPr>
          <a:xfrm>
            <a:off x="6548375" y="2718400"/>
            <a:ext cx="0" cy="837300"/>
          </a:xfrm>
          <a:prstGeom prst="straightConnector1">
            <a:avLst/>
          </a:prstGeom>
          <a:noFill/>
          <a:ln w="19050" cap="flat" cmpd="sng">
            <a:solidFill>
              <a:srgbClr val="000000"/>
            </a:solidFill>
            <a:prstDash val="solid"/>
            <a:round/>
            <a:headEnd type="none" w="med" len="med"/>
            <a:tailEnd type="stealth" w="med" len="med"/>
          </a:ln>
        </p:spPr>
      </p:cxnSp>
      <p:sp>
        <p:nvSpPr>
          <p:cNvPr id="145" name="Google Shape;145;p17"/>
          <p:cNvSpPr txBox="1"/>
          <p:nvPr/>
        </p:nvSpPr>
        <p:spPr>
          <a:xfrm>
            <a:off x="6526100" y="3150925"/>
            <a:ext cx="21051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open(‘/home/file.txt’)</a:t>
            </a:r>
            <a:endParaRPr sz="1000" b="1">
              <a:latin typeface="Source Code Pro"/>
              <a:ea typeface="Source Code Pro"/>
              <a:cs typeface="Source Code Pro"/>
              <a:sym typeface="Source Code Pro"/>
            </a:endParaRPr>
          </a:p>
        </p:txBody>
      </p:sp>
      <p:sp>
        <p:nvSpPr>
          <p:cNvPr id="146" name="Google Shape;146;p17"/>
          <p:cNvSpPr/>
          <p:nvPr/>
        </p:nvSpPr>
        <p:spPr>
          <a:xfrm>
            <a:off x="6901050" y="4174250"/>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ext4</a:t>
            </a:r>
            <a:endParaRPr sz="2000">
              <a:solidFill>
                <a:srgbClr val="990000"/>
              </a:solidFill>
              <a:latin typeface="Economica"/>
              <a:ea typeface="Economica"/>
              <a:cs typeface="Economica"/>
              <a:sym typeface="Economica"/>
            </a:endParaRPr>
          </a:p>
        </p:txBody>
      </p:sp>
      <p:cxnSp>
        <p:nvCxnSpPr>
          <p:cNvPr id="147" name="Google Shape;147;p17"/>
          <p:cNvCxnSpPr>
            <a:stCxn id="146" idx="3"/>
            <a:endCxn id="137" idx="2"/>
          </p:cNvCxnSpPr>
          <p:nvPr/>
        </p:nvCxnSpPr>
        <p:spPr>
          <a:xfrm>
            <a:off x="7562850" y="4375100"/>
            <a:ext cx="331500" cy="600"/>
          </a:xfrm>
          <a:prstGeom prst="bentConnector3">
            <a:avLst>
              <a:gd name="adj1" fmla="val 49992"/>
            </a:avLst>
          </a:prstGeom>
          <a:noFill/>
          <a:ln w="19050" cap="flat" cmpd="sng">
            <a:solidFill>
              <a:srgbClr val="000000"/>
            </a:solidFill>
            <a:prstDash val="solid"/>
            <a:round/>
            <a:headEnd type="none" w="med" len="med"/>
            <a:tailEnd type="stealth" w="med" len="med"/>
          </a:ln>
        </p:spPr>
      </p:cxnSp>
      <p:pic>
        <p:nvPicPr>
          <p:cNvPr id="148" name="Google Shape;148;p17"/>
          <p:cNvPicPr preferRelativeResize="0"/>
          <p:nvPr/>
        </p:nvPicPr>
        <p:blipFill rotWithShape="1">
          <a:blip r:embed="rId3">
            <a:alphaModFix/>
          </a:blip>
          <a:srcRect l="11987" r="11172"/>
          <a:stretch/>
        </p:blipFill>
        <p:spPr>
          <a:xfrm>
            <a:off x="7992505" y="4142821"/>
            <a:ext cx="329586" cy="428919"/>
          </a:xfrm>
          <a:prstGeom prst="rect">
            <a:avLst/>
          </a:prstGeom>
          <a:noFill/>
          <a:ln>
            <a:noFill/>
          </a:ln>
        </p:spPr>
      </p:pic>
      <p:cxnSp>
        <p:nvCxnSpPr>
          <p:cNvPr id="149" name="Google Shape;149;p17"/>
          <p:cNvCxnSpPr/>
          <p:nvPr/>
        </p:nvCxnSpPr>
        <p:spPr>
          <a:xfrm rot="10800000">
            <a:off x="6911300" y="3967050"/>
            <a:ext cx="0" cy="197700"/>
          </a:xfrm>
          <a:prstGeom prst="straightConnector1">
            <a:avLst/>
          </a:prstGeom>
          <a:noFill/>
          <a:ln w="19050" cap="flat" cmpd="sng">
            <a:solidFill>
              <a:srgbClr val="000000"/>
            </a:solidFill>
            <a:prstDash val="solid"/>
            <a:round/>
            <a:headEnd type="stealth" w="med" len="med"/>
            <a:tailEnd type="none" w="med" len="med"/>
          </a:ln>
        </p:spPr>
      </p:cxnSp>
      <p:pic>
        <p:nvPicPr>
          <p:cNvPr id="150" name="Google Shape;150;p17"/>
          <p:cNvPicPr preferRelativeResize="0"/>
          <p:nvPr/>
        </p:nvPicPr>
        <p:blipFill>
          <a:blip r:embed="rId4">
            <a:alphaModFix/>
          </a:blip>
          <a:stretch>
            <a:fillRect/>
          </a:stretch>
        </p:blipFill>
        <p:spPr>
          <a:xfrm>
            <a:off x="5591175" y="2190150"/>
            <a:ext cx="433125" cy="433125"/>
          </a:xfrm>
          <a:prstGeom prst="rect">
            <a:avLst/>
          </a:prstGeom>
          <a:noFill/>
          <a:ln>
            <a:noFill/>
          </a:ln>
        </p:spPr>
      </p:pic>
      <p:pic>
        <p:nvPicPr>
          <p:cNvPr id="151" name="Google Shape;151;p17"/>
          <p:cNvPicPr preferRelativeResize="0"/>
          <p:nvPr/>
        </p:nvPicPr>
        <p:blipFill>
          <a:blip r:embed="rId5">
            <a:alphaModFix/>
          </a:blip>
          <a:stretch>
            <a:fillRect/>
          </a:stretch>
        </p:blipFill>
        <p:spPr>
          <a:xfrm>
            <a:off x="7044950" y="2153189"/>
            <a:ext cx="467050" cy="467073"/>
          </a:xfrm>
          <a:prstGeom prst="rect">
            <a:avLst/>
          </a:prstGeom>
          <a:noFill/>
          <a:ln>
            <a:noFill/>
          </a:ln>
        </p:spPr>
      </p:pic>
      <p:pic>
        <p:nvPicPr>
          <p:cNvPr id="152" name="Google Shape;152;p17"/>
          <p:cNvPicPr preferRelativeResize="0"/>
          <p:nvPr/>
        </p:nvPicPr>
        <p:blipFill rotWithShape="1">
          <a:blip r:embed="rId6">
            <a:alphaModFix/>
          </a:blip>
          <a:srcRect l="11147" r="13226"/>
          <a:stretch/>
        </p:blipFill>
        <p:spPr>
          <a:xfrm>
            <a:off x="6351850" y="2068463"/>
            <a:ext cx="433135" cy="572700"/>
          </a:xfrm>
          <a:prstGeom prst="rect">
            <a:avLst/>
          </a:prstGeom>
          <a:noFill/>
          <a:ln>
            <a:noFill/>
          </a:ln>
        </p:spPr>
      </p:pic>
      <p:pic>
        <p:nvPicPr>
          <p:cNvPr id="153" name="Google Shape;153;p17"/>
          <p:cNvPicPr preferRelativeResize="0"/>
          <p:nvPr/>
        </p:nvPicPr>
        <p:blipFill>
          <a:blip r:embed="rId7">
            <a:alphaModFix/>
          </a:blip>
          <a:stretch>
            <a:fillRect/>
          </a:stretch>
        </p:blipFill>
        <p:spPr>
          <a:xfrm>
            <a:off x="7780700" y="2135276"/>
            <a:ext cx="500700" cy="500700"/>
          </a:xfrm>
          <a:prstGeom prst="rect">
            <a:avLst/>
          </a:prstGeom>
          <a:noFill/>
          <a:ln>
            <a:noFill/>
          </a:ln>
        </p:spPr>
      </p:pic>
      <p:sp>
        <p:nvSpPr>
          <p:cNvPr id="154" name="Google Shape;154;p17"/>
          <p:cNvSpPr txBox="1"/>
          <p:nvPr/>
        </p:nvSpPr>
        <p:spPr>
          <a:xfrm>
            <a:off x="6220525" y="1743832"/>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155" name="Google Shape;155;p17"/>
          <p:cNvSpPr/>
          <p:nvPr/>
        </p:nvSpPr>
        <p:spPr>
          <a:xfrm>
            <a:off x="5507050" y="2068475"/>
            <a:ext cx="2867100" cy="64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6239975" y="4174225"/>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ntfs</a:t>
            </a:r>
            <a:endParaRPr sz="2000">
              <a:solidFill>
                <a:srgbClr val="990000"/>
              </a:solidFill>
              <a:latin typeface="Economica"/>
              <a:ea typeface="Economica"/>
              <a:cs typeface="Economica"/>
              <a:sym typeface="Economica"/>
            </a:endParaRPr>
          </a:p>
        </p:txBody>
      </p:sp>
      <p:pic>
        <p:nvPicPr>
          <p:cNvPr id="157" name="Google Shape;157;p17"/>
          <p:cNvPicPr preferRelativeResize="0"/>
          <p:nvPr/>
        </p:nvPicPr>
        <p:blipFill>
          <a:blip r:embed="rId8">
            <a:alphaModFix/>
          </a:blip>
          <a:stretch>
            <a:fillRect/>
          </a:stretch>
        </p:blipFill>
        <p:spPr>
          <a:xfrm>
            <a:off x="5429250" y="4164715"/>
            <a:ext cx="500700" cy="420863"/>
          </a:xfrm>
          <a:prstGeom prst="rect">
            <a:avLst/>
          </a:prstGeom>
          <a:noFill/>
          <a:ln>
            <a:noFill/>
          </a:ln>
        </p:spPr>
      </p:pic>
      <p:cxnSp>
        <p:nvCxnSpPr>
          <p:cNvPr id="158" name="Google Shape;158;p17"/>
          <p:cNvCxnSpPr>
            <a:stCxn id="156" idx="1"/>
            <a:endCxn id="157" idx="3"/>
          </p:cNvCxnSpPr>
          <p:nvPr/>
        </p:nvCxnSpPr>
        <p:spPr>
          <a:xfrm rot="10800000">
            <a:off x="5930075" y="4375075"/>
            <a:ext cx="309900" cy="0"/>
          </a:xfrm>
          <a:prstGeom prst="straightConnector1">
            <a:avLst/>
          </a:prstGeom>
          <a:noFill/>
          <a:ln w="19050" cap="flat" cmpd="sng">
            <a:solidFill>
              <a:srgbClr val="000000"/>
            </a:solidFill>
            <a:prstDash val="solid"/>
            <a:round/>
            <a:headEnd type="none" w="med" len="med"/>
            <a:tailEnd type="stealth" w="med" len="med"/>
          </a:ln>
        </p:spPr>
      </p:cxnSp>
      <p:sp>
        <p:nvSpPr>
          <p:cNvPr id="159" name="Google Shape;159;p17"/>
          <p:cNvSpPr txBox="1"/>
          <p:nvPr/>
        </p:nvSpPr>
        <p:spPr>
          <a:xfrm>
            <a:off x="7101800" y="4559075"/>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160" name="Google Shape;160;p17"/>
          <p:cNvSpPr txBox="1"/>
          <p:nvPr/>
        </p:nvSpPr>
        <p:spPr>
          <a:xfrm>
            <a:off x="6211025" y="4563000"/>
            <a:ext cx="757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/media</a:t>
            </a:r>
            <a:endParaRPr sz="1000" b="1">
              <a:latin typeface="Source Code Pro"/>
              <a:ea typeface="Source Code Pro"/>
              <a:cs typeface="Source Code Pro"/>
              <a:sym typeface="Source Code Pro"/>
            </a:endParaRPr>
          </a:p>
        </p:txBody>
      </p:sp>
      <p:sp>
        <p:nvSpPr>
          <p:cNvPr id="161" name="Google Shape;161;p17"/>
          <p:cNvSpPr txBox="1"/>
          <p:nvPr/>
        </p:nvSpPr>
        <p:spPr>
          <a:xfrm>
            <a:off x="483150" y="1897775"/>
            <a:ext cx="3785700" cy="812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Source Code Pro"/>
                <a:ea typeface="Source Code Pro"/>
                <a:cs typeface="Source Code Pro"/>
                <a:sym typeface="Source Code Pro"/>
              </a:rPr>
              <a:t>f = open(‘/home/file.txt’)</a:t>
            </a:r>
            <a:endParaRPr sz="1800" b="1">
              <a:latin typeface="Source Code Pro"/>
              <a:ea typeface="Source Code Pro"/>
              <a:cs typeface="Source Code Pro"/>
              <a:sym typeface="Source Code Pro"/>
            </a:endParaRPr>
          </a:p>
          <a:p>
            <a:pPr marL="0" lvl="0" indent="0" algn="l" rtl="0">
              <a:spcBef>
                <a:spcPts val="0"/>
              </a:spcBef>
              <a:spcAft>
                <a:spcPts val="0"/>
              </a:spcAft>
              <a:buNone/>
            </a:pPr>
            <a:r>
              <a:rPr lang="en-GB" sz="1800" b="1">
                <a:latin typeface="Source Code Pro"/>
                <a:ea typeface="Source Code Pro"/>
                <a:cs typeface="Source Code Pro"/>
                <a:sym typeface="Source Code Pro"/>
              </a:rPr>
              <a:t>print(len(f.readlines()))</a:t>
            </a:r>
            <a:endParaRPr sz="1800" b="1">
              <a:latin typeface="Source Code Pro"/>
              <a:ea typeface="Source Code Pro"/>
              <a:cs typeface="Source Code Pro"/>
              <a:sym typeface="Source Code Pro"/>
            </a:endParaRPr>
          </a:p>
        </p:txBody>
      </p:sp>
      <p:sp>
        <p:nvSpPr>
          <p:cNvPr id="162" name="Google Shape;162;p17"/>
          <p:cNvSpPr txBox="1"/>
          <p:nvPr/>
        </p:nvSpPr>
        <p:spPr>
          <a:xfrm>
            <a:off x="483150" y="3021725"/>
            <a:ext cx="3785700" cy="500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latin typeface="Source Code Pro"/>
                <a:ea typeface="Source Code Pro"/>
                <a:cs typeface="Source Code Pro"/>
                <a:sym typeface="Source Code Pro"/>
              </a:rPr>
              <a:t>$ cat ‘/home/file.txt’</a:t>
            </a:r>
            <a:endParaRPr sz="1800" b="1">
              <a:latin typeface="Source Code Pro"/>
              <a:ea typeface="Source Code Pro"/>
              <a:cs typeface="Source Code Pro"/>
              <a:sym typeface="Source Code Pro"/>
            </a:endParaRPr>
          </a:p>
        </p:txBody>
      </p:sp>
      <p:pic>
        <p:nvPicPr>
          <p:cNvPr id="163" name="Google Shape;163;p17"/>
          <p:cNvPicPr preferRelativeResize="0"/>
          <p:nvPr/>
        </p:nvPicPr>
        <p:blipFill>
          <a:blip r:embed="rId4">
            <a:alphaModFix/>
          </a:blip>
          <a:stretch>
            <a:fillRect/>
          </a:stretch>
        </p:blipFill>
        <p:spPr>
          <a:xfrm>
            <a:off x="101550" y="2143025"/>
            <a:ext cx="321600" cy="321600"/>
          </a:xfrm>
          <a:prstGeom prst="rect">
            <a:avLst/>
          </a:prstGeom>
          <a:noFill/>
          <a:ln>
            <a:noFill/>
          </a:ln>
        </p:spPr>
      </p:pic>
      <p:pic>
        <p:nvPicPr>
          <p:cNvPr id="164" name="Google Shape;164;p17"/>
          <p:cNvPicPr preferRelativeResize="0"/>
          <p:nvPr/>
        </p:nvPicPr>
        <p:blipFill>
          <a:blip r:embed="rId5">
            <a:alphaModFix/>
          </a:blip>
          <a:stretch>
            <a:fillRect/>
          </a:stretch>
        </p:blipFill>
        <p:spPr>
          <a:xfrm>
            <a:off x="93550" y="3107278"/>
            <a:ext cx="329600" cy="32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p:nvPr/>
        </p:nvSpPr>
        <p:spPr>
          <a:xfrm>
            <a:off x="5336300" y="1743500"/>
            <a:ext cx="3167100" cy="3176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7894300" y="4125051"/>
            <a:ext cx="467052" cy="5007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File System Operations</a:t>
            </a:r>
            <a:endParaRPr sz="3600"/>
          </a:p>
        </p:txBody>
      </p:sp>
      <p:sp>
        <p:nvSpPr>
          <p:cNvPr id="172" name="Google Shape;172;p18"/>
          <p:cNvSpPr txBox="1"/>
          <p:nvPr/>
        </p:nvSpPr>
        <p:spPr>
          <a:xfrm>
            <a:off x="6154250" y="11003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System</a:t>
            </a:r>
            <a:endParaRPr sz="4000" b="1">
              <a:solidFill>
                <a:schemeClr val="dk1"/>
              </a:solidFill>
              <a:latin typeface="Economica"/>
              <a:ea typeface="Economica"/>
              <a:cs typeface="Economica"/>
              <a:sym typeface="Economica"/>
            </a:endParaRPr>
          </a:p>
        </p:txBody>
      </p:sp>
      <p:sp>
        <p:nvSpPr>
          <p:cNvPr id="173" name="Google Shape;173;p18"/>
          <p:cNvSpPr txBox="1"/>
          <p:nvPr/>
        </p:nvSpPr>
        <p:spPr>
          <a:xfrm>
            <a:off x="5248050" y="3065133"/>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Economica"/>
                <a:ea typeface="Economica"/>
                <a:cs typeface="Economica"/>
                <a:sym typeface="Economica"/>
              </a:rPr>
              <a:t>kernel space</a:t>
            </a:r>
            <a:endParaRPr sz="1800" b="1">
              <a:solidFill>
                <a:schemeClr val="dk1"/>
              </a:solidFill>
              <a:latin typeface="Economica"/>
              <a:ea typeface="Economica"/>
              <a:cs typeface="Economica"/>
              <a:sym typeface="Economica"/>
            </a:endParaRPr>
          </a:p>
        </p:txBody>
      </p:sp>
      <p:sp>
        <p:nvSpPr>
          <p:cNvPr id="174" name="Google Shape;174;p18"/>
          <p:cNvSpPr txBox="1"/>
          <p:nvPr/>
        </p:nvSpPr>
        <p:spPr>
          <a:xfrm>
            <a:off x="5248050" y="2771382"/>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Economica"/>
                <a:ea typeface="Economica"/>
                <a:cs typeface="Economica"/>
                <a:sym typeface="Economica"/>
              </a:rPr>
              <a:t>user space</a:t>
            </a:r>
            <a:endParaRPr sz="1800" b="1">
              <a:solidFill>
                <a:schemeClr val="dk1"/>
              </a:solidFill>
              <a:latin typeface="Economica"/>
              <a:ea typeface="Economica"/>
              <a:cs typeface="Economica"/>
              <a:sym typeface="Economica"/>
            </a:endParaRPr>
          </a:p>
        </p:txBody>
      </p:sp>
      <p:cxnSp>
        <p:nvCxnSpPr>
          <p:cNvPr id="175" name="Google Shape;175;p18"/>
          <p:cNvCxnSpPr/>
          <p:nvPr/>
        </p:nvCxnSpPr>
        <p:spPr>
          <a:xfrm>
            <a:off x="5107325" y="3081406"/>
            <a:ext cx="3829500" cy="0"/>
          </a:xfrm>
          <a:prstGeom prst="straightConnector1">
            <a:avLst/>
          </a:prstGeom>
          <a:noFill/>
          <a:ln w="28575" cap="flat" cmpd="sng">
            <a:solidFill>
              <a:schemeClr val="dk1"/>
            </a:solidFill>
            <a:prstDash val="dot"/>
            <a:round/>
            <a:headEnd type="none" w="med" len="med"/>
            <a:tailEnd type="none" w="med" len="med"/>
          </a:ln>
        </p:spPr>
      </p:cxnSp>
      <p:sp>
        <p:nvSpPr>
          <p:cNvPr id="176" name="Google Shape;176;p18"/>
          <p:cNvSpPr/>
          <p:nvPr/>
        </p:nvSpPr>
        <p:spPr>
          <a:xfrm>
            <a:off x="5563775" y="3546300"/>
            <a:ext cx="27693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Virtual File System</a:t>
            </a:r>
            <a:endParaRPr sz="2000">
              <a:solidFill>
                <a:srgbClr val="990000"/>
              </a:solidFill>
              <a:latin typeface="Economica"/>
              <a:ea typeface="Economica"/>
              <a:cs typeface="Economica"/>
              <a:sym typeface="Economica"/>
            </a:endParaRPr>
          </a:p>
        </p:txBody>
      </p:sp>
      <p:cxnSp>
        <p:nvCxnSpPr>
          <p:cNvPr id="177" name="Google Shape;177;p18"/>
          <p:cNvCxnSpPr/>
          <p:nvPr/>
        </p:nvCxnSpPr>
        <p:spPr>
          <a:xfrm>
            <a:off x="6548375" y="2718400"/>
            <a:ext cx="0" cy="837300"/>
          </a:xfrm>
          <a:prstGeom prst="straightConnector1">
            <a:avLst/>
          </a:prstGeom>
          <a:noFill/>
          <a:ln w="19050" cap="flat" cmpd="sng">
            <a:solidFill>
              <a:srgbClr val="000000"/>
            </a:solidFill>
            <a:prstDash val="solid"/>
            <a:round/>
            <a:headEnd type="none" w="med" len="med"/>
            <a:tailEnd type="stealth" w="med" len="med"/>
          </a:ln>
        </p:spPr>
      </p:cxnSp>
      <p:sp>
        <p:nvSpPr>
          <p:cNvPr id="178" name="Google Shape;178;p18"/>
          <p:cNvSpPr txBox="1"/>
          <p:nvPr/>
        </p:nvSpPr>
        <p:spPr>
          <a:xfrm>
            <a:off x="6526100" y="3150925"/>
            <a:ext cx="21051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open(‘/home/file.txt’)</a:t>
            </a:r>
            <a:endParaRPr sz="1000" b="1">
              <a:latin typeface="Source Code Pro"/>
              <a:ea typeface="Source Code Pro"/>
              <a:cs typeface="Source Code Pro"/>
              <a:sym typeface="Source Code Pro"/>
            </a:endParaRPr>
          </a:p>
        </p:txBody>
      </p:sp>
      <p:sp>
        <p:nvSpPr>
          <p:cNvPr id="179" name="Google Shape;179;p18"/>
          <p:cNvSpPr/>
          <p:nvPr/>
        </p:nvSpPr>
        <p:spPr>
          <a:xfrm>
            <a:off x="6901050" y="4174250"/>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ext4</a:t>
            </a:r>
            <a:endParaRPr sz="2000">
              <a:solidFill>
                <a:srgbClr val="990000"/>
              </a:solidFill>
              <a:latin typeface="Economica"/>
              <a:ea typeface="Economica"/>
              <a:cs typeface="Economica"/>
              <a:sym typeface="Economica"/>
            </a:endParaRPr>
          </a:p>
        </p:txBody>
      </p:sp>
      <p:cxnSp>
        <p:nvCxnSpPr>
          <p:cNvPr id="180" name="Google Shape;180;p18"/>
          <p:cNvCxnSpPr>
            <a:stCxn id="179" idx="3"/>
            <a:endCxn id="170" idx="2"/>
          </p:cNvCxnSpPr>
          <p:nvPr/>
        </p:nvCxnSpPr>
        <p:spPr>
          <a:xfrm>
            <a:off x="7562850" y="4375100"/>
            <a:ext cx="331500" cy="600"/>
          </a:xfrm>
          <a:prstGeom prst="bentConnector3">
            <a:avLst>
              <a:gd name="adj1" fmla="val 49992"/>
            </a:avLst>
          </a:prstGeom>
          <a:noFill/>
          <a:ln w="19050" cap="flat" cmpd="sng">
            <a:solidFill>
              <a:srgbClr val="000000"/>
            </a:solidFill>
            <a:prstDash val="solid"/>
            <a:round/>
            <a:headEnd type="none" w="med" len="med"/>
            <a:tailEnd type="stealth" w="med" len="med"/>
          </a:ln>
        </p:spPr>
      </p:cxnSp>
      <p:pic>
        <p:nvPicPr>
          <p:cNvPr id="181" name="Google Shape;181;p18"/>
          <p:cNvPicPr preferRelativeResize="0"/>
          <p:nvPr/>
        </p:nvPicPr>
        <p:blipFill rotWithShape="1">
          <a:blip r:embed="rId3">
            <a:alphaModFix/>
          </a:blip>
          <a:srcRect l="11987" r="11172"/>
          <a:stretch/>
        </p:blipFill>
        <p:spPr>
          <a:xfrm>
            <a:off x="7992505" y="4142821"/>
            <a:ext cx="329586" cy="428919"/>
          </a:xfrm>
          <a:prstGeom prst="rect">
            <a:avLst/>
          </a:prstGeom>
          <a:noFill/>
          <a:ln>
            <a:noFill/>
          </a:ln>
        </p:spPr>
      </p:pic>
      <p:cxnSp>
        <p:nvCxnSpPr>
          <p:cNvPr id="182" name="Google Shape;182;p18"/>
          <p:cNvCxnSpPr/>
          <p:nvPr/>
        </p:nvCxnSpPr>
        <p:spPr>
          <a:xfrm rot="10800000">
            <a:off x="6911300" y="3967050"/>
            <a:ext cx="0" cy="197700"/>
          </a:xfrm>
          <a:prstGeom prst="straightConnector1">
            <a:avLst/>
          </a:prstGeom>
          <a:noFill/>
          <a:ln w="19050" cap="flat" cmpd="sng">
            <a:solidFill>
              <a:srgbClr val="000000"/>
            </a:solidFill>
            <a:prstDash val="solid"/>
            <a:round/>
            <a:headEnd type="stealth" w="med" len="med"/>
            <a:tailEnd type="none" w="med" len="med"/>
          </a:ln>
        </p:spPr>
      </p:cxnSp>
      <p:pic>
        <p:nvPicPr>
          <p:cNvPr id="183" name="Google Shape;183;p18"/>
          <p:cNvPicPr preferRelativeResize="0"/>
          <p:nvPr/>
        </p:nvPicPr>
        <p:blipFill>
          <a:blip r:embed="rId4">
            <a:alphaModFix/>
          </a:blip>
          <a:stretch>
            <a:fillRect/>
          </a:stretch>
        </p:blipFill>
        <p:spPr>
          <a:xfrm>
            <a:off x="5591175" y="2190150"/>
            <a:ext cx="433125" cy="433125"/>
          </a:xfrm>
          <a:prstGeom prst="rect">
            <a:avLst/>
          </a:prstGeom>
          <a:noFill/>
          <a:ln>
            <a:noFill/>
          </a:ln>
        </p:spPr>
      </p:pic>
      <p:pic>
        <p:nvPicPr>
          <p:cNvPr id="184" name="Google Shape;184;p18"/>
          <p:cNvPicPr preferRelativeResize="0"/>
          <p:nvPr/>
        </p:nvPicPr>
        <p:blipFill>
          <a:blip r:embed="rId5">
            <a:alphaModFix/>
          </a:blip>
          <a:stretch>
            <a:fillRect/>
          </a:stretch>
        </p:blipFill>
        <p:spPr>
          <a:xfrm>
            <a:off x="7044950" y="2153189"/>
            <a:ext cx="467050" cy="467073"/>
          </a:xfrm>
          <a:prstGeom prst="rect">
            <a:avLst/>
          </a:prstGeom>
          <a:noFill/>
          <a:ln>
            <a:noFill/>
          </a:ln>
        </p:spPr>
      </p:pic>
      <p:pic>
        <p:nvPicPr>
          <p:cNvPr id="185" name="Google Shape;185;p18"/>
          <p:cNvPicPr preferRelativeResize="0"/>
          <p:nvPr/>
        </p:nvPicPr>
        <p:blipFill rotWithShape="1">
          <a:blip r:embed="rId6">
            <a:alphaModFix/>
          </a:blip>
          <a:srcRect l="11147" r="13226"/>
          <a:stretch/>
        </p:blipFill>
        <p:spPr>
          <a:xfrm>
            <a:off x="6351850" y="2068463"/>
            <a:ext cx="433135" cy="572700"/>
          </a:xfrm>
          <a:prstGeom prst="rect">
            <a:avLst/>
          </a:prstGeom>
          <a:noFill/>
          <a:ln>
            <a:noFill/>
          </a:ln>
        </p:spPr>
      </p:pic>
      <p:pic>
        <p:nvPicPr>
          <p:cNvPr id="186" name="Google Shape;186;p18"/>
          <p:cNvPicPr preferRelativeResize="0"/>
          <p:nvPr/>
        </p:nvPicPr>
        <p:blipFill>
          <a:blip r:embed="rId7">
            <a:alphaModFix/>
          </a:blip>
          <a:stretch>
            <a:fillRect/>
          </a:stretch>
        </p:blipFill>
        <p:spPr>
          <a:xfrm>
            <a:off x="7780700" y="2135276"/>
            <a:ext cx="500700" cy="500700"/>
          </a:xfrm>
          <a:prstGeom prst="rect">
            <a:avLst/>
          </a:prstGeom>
          <a:noFill/>
          <a:ln>
            <a:noFill/>
          </a:ln>
        </p:spPr>
      </p:pic>
      <p:sp>
        <p:nvSpPr>
          <p:cNvPr id="187" name="Google Shape;187;p18"/>
          <p:cNvSpPr txBox="1"/>
          <p:nvPr/>
        </p:nvSpPr>
        <p:spPr>
          <a:xfrm>
            <a:off x="6220525" y="1743832"/>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188" name="Google Shape;188;p18"/>
          <p:cNvSpPr/>
          <p:nvPr/>
        </p:nvSpPr>
        <p:spPr>
          <a:xfrm>
            <a:off x="5507050" y="2068475"/>
            <a:ext cx="2867100" cy="64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8"/>
          <p:cNvSpPr/>
          <p:nvPr/>
        </p:nvSpPr>
        <p:spPr>
          <a:xfrm>
            <a:off x="6239975" y="4174225"/>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ntfs</a:t>
            </a:r>
            <a:endParaRPr sz="2000">
              <a:solidFill>
                <a:srgbClr val="990000"/>
              </a:solidFill>
              <a:latin typeface="Economica"/>
              <a:ea typeface="Economica"/>
              <a:cs typeface="Economica"/>
              <a:sym typeface="Economica"/>
            </a:endParaRPr>
          </a:p>
        </p:txBody>
      </p:sp>
      <p:pic>
        <p:nvPicPr>
          <p:cNvPr id="190" name="Google Shape;190;p18"/>
          <p:cNvPicPr preferRelativeResize="0"/>
          <p:nvPr/>
        </p:nvPicPr>
        <p:blipFill>
          <a:blip r:embed="rId8">
            <a:alphaModFix/>
          </a:blip>
          <a:stretch>
            <a:fillRect/>
          </a:stretch>
        </p:blipFill>
        <p:spPr>
          <a:xfrm>
            <a:off x="5429250" y="4164715"/>
            <a:ext cx="500700" cy="420863"/>
          </a:xfrm>
          <a:prstGeom prst="rect">
            <a:avLst/>
          </a:prstGeom>
          <a:noFill/>
          <a:ln>
            <a:noFill/>
          </a:ln>
        </p:spPr>
      </p:pic>
      <p:cxnSp>
        <p:nvCxnSpPr>
          <p:cNvPr id="191" name="Google Shape;191;p18"/>
          <p:cNvCxnSpPr>
            <a:stCxn id="189" idx="1"/>
            <a:endCxn id="190" idx="3"/>
          </p:cNvCxnSpPr>
          <p:nvPr/>
        </p:nvCxnSpPr>
        <p:spPr>
          <a:xfrm rot="10800000">
            <a:off x="5930075" y="4375075"/>
            <a:ext cx="309900" cy="0"/>
          </a:xfrm>
          <a:prstGeom prst="straightConnector1">
            <a:avLst/>
          </a:prstGeom>
          <a:noFill/>
          <a:ln w="19050" cap="flat" cmpd="sng">
            <a:solidFill>
              <a:srgbClr val="000000"/>
            </a:solidFill>
            <a:prstDash val="solid"/>
            <a:round/>
            <a:headEnd type="none" w="med" len="med"/>
            <a:tailEnd type="stealth" w="med" len="med"/>
          </a:ln>
        </p:spPr>
      </p:cxnSp>
      <p:sp>
        <p:nvSpPr>
          <p:cNvPr id="192" name="Google Shape;192;p18"/>
          <p:cNvSpPr txBox="1"/>
          <p:nvPr/>
        </p:nvSpPr>
        <p:spPr>
          <a:xfrm>
            <a:off x="7101800" y="4559075"/>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193" name="Google Shape;193;p18"/>
          <p:cNvSpPr txBox="1"/>
          <p:nvPr/>
        </p:nvSpPr>
        <p:spPr>
          <a:xfrm>
            <a:off x="6211025" y="4563000"/>
            <a:ext cx="757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/media</a:t>
            </a:r>
            <a:endParaRPr sz="1000" b="1">
              <a:latin typeface="Source Code Pro"/>
              <a:ea typeface="Source Code Pro"/>
              <a:cs typeface="Source Code Pro"/>
              <a:sym typeface="Source Code Pro"/>
            </a:endParaRPr>
          </a:p>
        </p:txBody>
      </p:sp>
      <p:sp>
        <p:nvSpPr>
          <p:cNvPr id="194" name="Google Shape;194;p18"/>
          <p:cNvSpPr txBox="1"/>
          <p:nvPr/>
        </p:nvSpPr>
        <p:spPr>
          <a:xfrm>
            <a:off x="250400" y="1540925"/>
            <a:ext cx="4549200" cy="27825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SzPts val="2200"/>
              <a:buFont typeface="Bree Serif"/>
              <a:buChar char="●"/>
            </a:pPr>
            <a:r>
              <a:rPr lang="en-GB" sz="2400">
                <a:latin typeface="Bree Serif"/>
                <a:ea typeface="Bree Serif"/>
                <a:cs typeface="Bree Serif"/>
                <a:sym typeface="Bree Serif"/>
              </a:rPr>
              <a:t>stat</a:t>
            </a:r>
            <a:endParaRPr sz="2400">
              <a:latin typeface="Bree Serif"/>
              <a:ea typeface="Bree Serif"/>
              <a:cs typeface="Bree Serif"/>
              <a:sym typeface="Bree Serif"/>
            </a:endParaRPr>
          </a:p>
          <a:p>
            <a:pPr marL="457200" lvl="0" indent="-368300" algn="l" rtl="0">
              <a:spcBef>
                <a:spcPts val="0"/>
              </a:spcBef>
              <a:spcAft>
                <a:spcPts val="0"/>
              </a:spcAft>
              <a:buSzPts val="2200"/>
              <a:buFont typeface="Bree Serif"/>
              <a:buChar char="●"/>
            </a:pPr>
            <a:r>
              <a:rPr lang="en-GB" sz="2400">
                <a:latin typeface="Bree Serif"/>
                <a:ea typeface="Bree Serif"/>
                <a:cs typeface="Bree Serif"/>
                <a:sym typeface="Bree Serif"/>
              </a:rPr>
              <a:t>open, mknod</a:t>
            </a:r>
            <a:endParaRPr sz="2400">
              <a:latin typeface="Bree Serif"/>
              <a:ea typeface="Bree Serif"/>
              <a:cs typeface="Bree Serif"/>
              <a:sym typeface="Bree Serif"/>
            </a:endParaRPr>
          </a:p>
          <a:p>
            <a:pPr marL="457200" lvl="0" indent="-381000" algn="l" rtl="0">
              <a:spcBef>
                <a:spcPts val="0"/>
              </a:spcBef>
              <a:spcAft>
                <a:spcPts val="0"/>
              </a:spcAft>
              <a:buSzPts val="2400"/>
              <a:buFont typeface="Bree Serif"/>
              <a:buChar char="●"/>
            </a:pPr>
            <a:r>
              <a:rPr lang="en-GB" sz="2400">
                <a:latin typeface="Bree Serif"/>
                <a:ea typeface="Bree Serif"/>
                <a:cs typeface="Bree Serif"/>
                <a:sym typeface="Bree Serif"/>
              </a:rPr>
              <a:t>pread, pwrite</a:t>
            </a:r>
            <a:endParaRPr sz="2400">
              <a:latin typeface="Bree Serif"/>
              <a:ea typeface="Bree Serif"/>
              <a:cs typeface="Bree Serif"/>
              <a:sym typeface="Bree Serif"/>
            </a:endParaRPr>
          </a:p>
          <a:p>
            <a:pPr marL="457200" lvl="0" indent="-381000" algn="l" rtl="0">
              <a:spcBef>
                <a:spcPts val="0"/>
              </a:spcBef>
              <a:spcAft>
                <a:spcPts val="0"/>
              </a:spcAft>
              <a:buSzPts val="2400"/>
              <a:buFont typeface="Bree Serif"/>
              <a:buChar char="●"/>
            </a:pPr>
            <a:r>
              <a:rPr lang="en-GB" sz="2400">
                <a:latin typeface="Bree Serif"/>
                <a:ea typeface="Bree Serif"/>
                <a:cs typeface="Bree Serif"/>
                <a:sym typeface="Bree Serif"/>
              </a:rPr>
              <a:t>fsync</a:t>
            </a:r>
            <a:endParaRPr sz="2400">
              <a:latin typeface="Bree Serif"/>
              <a:ea typeface="Bree Serif"/>
              <a:cs typeface="Bree Serif"/>
              <a:sym typeface="Bree Serif"/>
            </a:endParaRPr>
          </a:p>
          <a:p>
            <a:pPr marL="457200" lvl="0" indent="-381000" algn="l" rtl="0">
              <a:spcBef>
                <a:spcPts val="0"/>
              </a:spcBef>
              <a:spcAft>
                <a:spcPts val="0"/>
              </a:spcAft>
              <a:buSzPts val="2400"/>
              <a:buFont typeface="Bree Serif"/>
              <a:buChar char="●"/>
            </a:pPr>
            <a:r>
              <a:rPr lang="en-GB" sz="2400">
                <a:latin typeface="Bree Serif"/>
                <a:ea typeface="Bree Serif"/>
                <a:cs typeface="Bree Serif"/>
                <a:sym typeface="Bree Serif"/>
              </a:rPr>
              <a:t>utimensat</a:t>
            </a:r>
            <a:endParaRPr sz="2400">
              <a:latin typeface="Bree Serif"/>
              <a:ea typeface="Bree Serif"/>
              <a:cs typeface="Bree Serif"/>
              <a:sym typeface="Bree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9"/>
          <p:cNvSpPr/>
          <p:nvPr/>
        </p:nvSpPr>
        <p:spPr>
          <a:xfrm>
            <a:off x="5336300" y="1743500"/>
            <a:ext cx="3167100" cy="31761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7894300" y="4125051"/>
            <a:ext cx="467052" cy="500700"/>
          </a:xfrm>
          <a:prstGeom prst="flowChartMagneticDisk">
            <a:avLst/>
          </a:prstGeom>
          <a:noFill/>
          <a:ln w="9525"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txBox="1">
            <a:spLocks noGrp="1"/>
          </p:cNvSpPr>
          <p:nvPr>
            <p:ph type="title"/>
          </p:nvPr>
        </p:nvSpPr>
        <p:spPr>
          <a:xfrm>
            <a:off x="311700" y="22010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Distributed File System</a:t>
            </a:r>
            <a:endParaRPr/>
          </a:p>
        </p:txBody>
      </p:sp>
      <p:sp>
        <p:nvSpPr>
          <p:cNvPr id="202" name="Google Shape;202;p19"/>
          <p:cNvSpPr txBox="1"/>
          <p:nvPr/>
        </p:nvSpPr>
        <p:spPr>
          <a:xfrm>
            <a:off x="6154250" y="11003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Server</a:t>
            </a:r>
            <a:endParaRPr sz="4000" b="1">
              <a:solidFill>
                <a:schemeClr val="dk1"/>
              </a:solidFill>
              <a:latin typeface="Economica"/>
              <a:ea typeface="Economica"/>
              <a:cs typeface="Economica"/>
              <a:sym typeface="Economica"/>
            </a:endParaRPr>
          </a:p>
        </p:txBody>
      </p:sp>
      <p:sp>
        <p:nvSpPr>
          <p:cNvPr id="203" name="Google Shape;203;p19"/>
          <p:cNvSpPr/>
          <p:nvPr/>
        </p:nvSpPr>
        <p:spPr>
          <a:xfrm>
            <a:off x="5563775" y="3546300"/>
            <a:ext cx="27693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Virtual File System</a:t>
            </a:r>
            <a:endParaRPr sz="2000">
              <a:solidFill>
                <a:srgbClr val="990000"/>
              </a:solidFill>
              <a:latin typeface="Economica"/>
              <a:ea typeface="Economica"/>
              <a:cs typeface="Economica"/>
              <a:sym typeface="Economica"/>
            </a:endParaRPr>
          </a:p>
        </p:txBody>
      </p:sp>
      <p:sp>
        <p:nvSpPr>
          <p:cNvPr id="204" name="Google Shape;204;p19"/>
          <p:cNvSpPr/>
          <p:nvPr/>
        </p:nvSpPr>
        <p:spPr>
          <a:xfrm>
            <a:off x="6901050" y="4174250"/>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ext4</a:t>
            </a:r>
            <a:endParaRPr sz="2000">
              <a:solidFill>
                <a:srgbClr val="990000"/>
              </a:solidFill>
              <a:latin typeface="Economica"/>
              <a:ea typeface="Economica"/>
              <a:cs typeface="Economica"/>
              <a:sym typeface="Economica"/>
            </a:endParaRPr>
          </a:p>
        </p:txBody>
      </p:sp>
      <p:cxnSp>
        <p:nvCxnSpPr>
          <p:cNvPr id="205" name="Google Shape;205;p19"/>
          <p:cNvCxnSpPr>
            <a:stCxn id="204" idx="3"/>
            <a:endCxn id="200" idx="2"/>
          </p:cNvCxnSpPr>
          <p:nvPr/>
        </p:nvCxnSpPr>
        <p:spPr>
          <a:xfrm>
            <a:off x="7562850" y="4375100"/>
            <a:ext cx="331500" cy="600"/>
          </a:xfrm>
          <a:prstGeom prst="bentConnector3">
            <a:avLst>
              <a:gd name="adj1" fmla="val 49992"/>
            </a:avLst>
          </a:prstGeom>
          <a:noFill/>
          <a:ln w="19050" cap="flat" cmpd="sng">
            <a:solidFill>
              <a:srgbClr val="000000"/>
            </a:solidFill>
            <a:prstDash val="solid"/>
            <a:round/>
            <a:headEnd type="none" w="med" len="med"/>
            <a:tailEnd type="stealth" w="med" len="med"/>
          </a:ln>
        </p:spPr>
      </p:cxnSp>
      <p:pic>
        <p:nvPicPr>
          <p:cNvPr id="206" name="Google Shape;206;p19"/>
          <p:cNvPicPr preferRelativeResize="0"/>
          <p:nvPr/>
        </p:nvPicPr>
        <p:blipFill rotWithShape="1">
          <a:blip r:embed="rId3">
            <a:alphaModFix/>
          </a:blip>
          <a:srcRect l="11987" r="11172"/>
          <a:stretch/>
        </p:blipFill>
        <p:spPr>
          <a:xfrm>
            <a:off x="7992505" y="4142821"/>
            <a:ext cx="329586" cy="428919"/>
          </a:xfrm>
          <a:prstGeom prst="rect">
            <a:avLst/>
          </a:prstGeom>
          <a:noFill/>
          <a:ln>
            <a:noFill/>
          </a:ln>
        </p:spPr>
      </p:pic>
      <p:cxnSp>
        <p:nvCxnSpPr>
          <p:cNvPr id="207" name="Google Shape;207;p19"/>
          <p:cNvCxnSpPr/>
          <p:nvPr/>
        </p:nvCxnSpPr>
        <p:spPr>
          <a:xfrm rot="10800000">
            <a:off x="6911300" y="3967050"/>
            <a:ext cx="0" cy="197700"/>
          </a:xfrm>
          <a:prstGeom prst="straightConnector1">
            <a:avLst/>
          </a:prstGeom>
          <a:noFill/>
          <a:ln w="19050" cap="flat" cmpd="sng">
            <a:solidFill>
              <a:srgbClr val="000000"/>
            </a:solidFill>
            <a:prstDash val="solid"/>
            <a:round/>
            <a:headEnd type="stealth" w="med" len="med"/>
            <a:tailEnd type="none" w="med" len="med"/>
          </a:ln>
        </p:spPr>
      </p:cxnSp>
      <p:pic>
        <p:nvPicPr>
          <p:cNvPr id="208" name="Google Shape;208;p19"/>
          <p:cNvPicPr preferRelativeResize="0"/>
          <p:nvPr/>
        </p:nvPicPr>
        <p:blipFill>
          <a:blip r:embed="rId4">
            <a:alphaModFix/>
          </a:blip>
          <a:stretch>
            <a:fillRect/>
          </a:stretch>
        </p:blipFill>
        <p:spPr>
          <a:xfrm>
            <a:off x="729175" y="2254625"/>
            <a:ext cx="433125" cy="433125"/>
          </a:xfrm>
          <a:prstGeom prst="rect">
            <a:avLst/>
          </a:prstGeom>
          <a:noFill/>
          <a:ln>
            <a:noFill/>
          </a:ln>
        </p:spPr>
      </p:pic>
      <p:pic>
        <p:nvPicPr>
          <p:cNvPr id="209" name="Google Shape;209;p19"/>
          <p:cNvPicPr preferRelativeResize="0"/>
          <p:nvPr/>
        </p:nvPicPr>
        <p:blipFill>
          <a:blip r:embed="rId5">
            <a:alphaModFix/>
          </a:blip>
          <a:stretch>
            <a:fillRect/>
          </a:stretch>
        </p:blipFill>
        <p:spPr>
          <a:xfrm>
            <a:off x="2182950" y="2217664"/>
            <a:ext cx="467050" cy="467073"/>
          </a:xfrm>
          <a:prstGeom prst="rect">
            <a:avLst/>
          </a:prstGeom>
          <a:noFill/>
          <a:ln>
            <a:noFill/>
          </a:ln>
        </p:spPr>
      </p:pic>
      <p:pic>
        <p:nvPicPr>
          <p:cNvPr id="210" name="Google Shape;210;p19"/>
          <p:cNvPicPr preferRelativeResize="0"/>
          <p:nvPr/>
        </p:nvPicPr>
        <p:blipFill rotWithShape="1">
          <a:blip r:embed="rId6">
            <a:alphaModFix/>
          </a:blip>
          <a:srcRect l="11147" r="13226"/>
          <a:stretch/>
        </p:blipFill>
        <p:spPr>
          <a:xfrm>
            <a:off x="1489850" y="2132938"/>
            <a:ext cx="433135" cy="572700"/>
          </a:xfrm>
          <a:prstGeom prst="rect">
            <a:avLst/>
          </a:prstGeom>
          <a:noFill/>
          <a:ln>
            <a:noFill/>
          </a:ln>
        </p:spPr>
      </p:pic>
      <p:pic>
        <p:nvPicPr>
          <p:cNvPr id="211" name="Google Shape;211;p19"/>
          <p:cNvPicPr preferRelativeResize="0"/>
          <p:nvPr/>
        </p:nvPicPr>
        <p:blipFill>
          <a:blip r:embed="rId7">
            <a:alphaModFix/>
          </a:blip>
          <a:stretch>
            <a:fillRect/>
          </a:stretch>
        </p:blipFill>
        <p:spPr>
          <a:xfrm>
            <a:off x="2918700" y="2199751"/>
            <a:ext cx="500700" cy="500700"/>
          </a:xfrm>
          <a:prstGeom prst="rect">
            <a:avLst/>
          </a:prstGeom>
          <a:noFill/>
          <a:ln>
            <a:noFill/>
          </a:ln>
        </p:spPr>
      </p:pic>
      <p:sp>
        <p:nvSpPr>
          <p:cNvPr id="212" name="Google Shape;212;p19"/>
          <p:cNvSpPr txBox="1"/>
          <p:nvPr/>
        </p:nvSpPr>
        <p:spPr>
          <a:xfrm>
            <a:off x="1358525" y="1808307"/>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2"/>
                </a:solidFill>
                <a:latin typeface="Economica"/>
                <a:ea typeface="Economica"/>
                <a:cs typeface="Economica"/>
                <a:sym typeface="Economica"/>
              </a:rPr>
              <a:t>Applications</a:t>
            </a:r>
            <a:endParaRPr sz="1800" b="1">
              <a:solidFill>
                <a:schemeClr val="dk2"/>
              </a:solidFill>
              <a:latin typeface="Economica"/>
              <a:ea typeface="Economica"/>
              <a:cs typeface="Economica"/>
              <a:sym typeface="Economica"/>
            </a:endParaRPr>
          </a:p>
        </p:txBody>
      </p:sp>
      <p:sp>
        <p:nvSpPr>
          <p:cNvPr id="213" name="Google Shape;213;p19"/>
          <p:cNvSpPr/>
          <p:nvPr/>
        </p:nvSpPr>
        <p:spPr>
          <a:xfrm>
            <a:off x="645050" y="2132950"/>
            <a:ext cx="2867100" cy="641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9"/>
          <p:cNvSpPr/>
          <p:nvPr/>
        </p:nvSpPr>
        <p:spPr>
          <a:xfrm>
            <a:off x="6239975" y="4174225"/>
            <a:ext cx="661800" cy="401700"/>
          </a:xfrm>
          <a:prstGeom prst="rect">
            <a:avLst/>
          </a:prstGeom>
          <a:noFill/>
          <a:ln w="19050" cap="flat" cmpd="sng">
            <a:solidFill>
              <a:srgbClr val="99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rgbClr val="990000"/>
                </a:solidFill>
                <a:latin typeface="Economica"/>
                <a:ea typeface="Economica"/>
                <a:cs typeface="Economica"/>
                <a:sym typeface="Economica"/>
              </a:rPr>
              <a:t>ntfs</a:t>
            </a:r>
            <a:endParaRPr sz="2000">
              <a:solidFill>
                <a:srgbClr val="990000"/>
              </a:solidFill>
              <a:latin typeface="Economica"/>
              <a:ea typeface="Economica"/>
              <a:cs typeface="Economica"/>
              <a:sym typeface="Economica"/>
            </a:endParaRPr>
          </a:p>
        </p:txBody>
      </p:sp>
      <p:pic>
        <p:nvPicPr>
          <p:cNvPr id="215" name="Google Shape;215;p19"/>
          <p:cNvPicPr preferRelativeResize="0"/>
          <p:nvPr/>
        </p:nvPicPr>
        <p:blipFill>
          <a:blip r:embed="rId8">
            <a:alphaModFix/>
          </a:blip>
          <a:stretch>
            <a:fillRect/>
          </a:stretch>
        </p:blipFill>
        <p:spPr>
          <a:xfrm>
            <a:off x="5429250" y="4164715"/>
            <a:ext cx="500700" cy="420863"/>
          </a:xfrm>
          <a:prstGeom prst="rect">
            <a:avLst/>
          </a:prstGeom>
          <a:noFill/>
          <a:ln>
            <a:noFill/>
          </a:ln>
        </p:spPr>
      </p:pic>
      <p:cxnSp>
        <p:nvCxnSpPr>
          <p:cNvPr id="216" name="Google Shape;216;p19"/>
          <p:cNvCxnSpPr>
            <a:stCxn id="214" idx="1"/>
            <a:endCxn id="215" idx="3"/>
          </p:cNvCxnSpPr>
          <p:nvPr/>
        </p:nvCxnSpPr>
        <p:spPr>
          <a:xfrm rot="10800000">
            <a:off x="5930075" y="4375075"/>
            <a:ext cx="309900" cy="0"/>
          </a:xfrm>
          <a:prstGeom prst="straightConnector1">
            <a:avLst/>
          </a:prstGeom>
          <a:noFill/>
          <a:ln w="19050" cap="flat" cmpd="sng">
            <a:solidFill>
              <a:srgbClr val="000000"/>
            </a:solidFill>
            <a:prstDash val="solid"/>
            <a:round/>
            <a:headEnd type="none" w="med" len="med"/>
            <a:tailEnd type="stealth" w="med" len="med"/>
          </a:ln>
        </p:spPr>
      </p:cxnSp>
      <p:sp>
        <p:nvSpPr>
          <p:cNvPr id="217" name="Google Shape;217;p19"/>
          <p:cNvSpPr txBox="1"/>
          <p:nvPr/>
        </p:nvSpPr>
        <p:spPr>
          <a:xfrm>
            <a:off x="7101800" y="4559075"/>
            <a:ext cx="262500" cy="321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b="1">
                <a:latin typeface="Source Code Pro"/>
                <a:ea typeface="Source Code Pro"/>
                <a:cs typeface="Source Code Pro"/>
                <a:sym typeface="Source Code Pro"/>
              </a:rPr>
              <a:t>/</a:t>
            </a:r>
            <a:endParaRPr sz="1000" b="1">
              <a:latin typeface="Source Code Pro"/>
              <a:ea typeface="Source Code Pro"/>
              <a:cs typeface="Source Code Pro"/>
              <a:sym typeface="Source Code Pro"/>
            </a:endParaRPr>
          </a:p>
        </p:txBody>
      </p:sp>
      <p:sp>
        <p:nvSpPr>
          <p:cNvPr id="218" name="Google Shape;218;p19"/>
          <p:cNvSpPr txBox="1"/>
          <p:nvPr/>
        </p:nvSpPr>
        <p:spPr>
          <a:xfrm>
            <a:off x="6211025" y="4563000"/>
            <a:ext cx="757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b="1">
                <a:latin typeface="Source Code Pro"/>
                <a:ea typeface="Source Code Pro"/>
                <a:cs typeface="Source Code Pro"/>
                <a:sym typeface="Source Code Pro"/>
              </a:rPr>
              <a:t>/media</a:t>
            </a:r>
            <a:endParaRPr sz="1000" b="1">
              <a:latin typeface="Source Code Pro"/>
              <a:ea typeface="Source Code Pro"/>
              <a:cs typeface="Source Code Pro"/>
              <a:sym typeface="Source Code Pro"/>
            </a:endParaRPr>
          </a:p>
        </p:txBody>
      </p:sp>
      <p:sp>
        <p:nvSpPr>
          <p:cNvPr id="219" name="Google Shape;219;p19"/>
          <p:cNvSpPr/>
          <p:nvPr/>
        </p:nvSpPr>
        <p:spPr>
          <a:xfrm>
            <a:off x="396500" y="1743575"/>
            <a:ext cx="3364200" cy="31752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9"/>
          <p:cNvSpPr txBox="1"/>
          <p:nvPr/>
        </p:nvSpPr>
        <p:spPr>
          <a:xfrm>
            <a:off x="1313000" y="1094600"/>
            <a:ext cx="15312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000" b="1">
                <a:solidFill>
                  <a:schemeClr val="dk1"/>
                </a:solidFill>
                <a:latin typeface="Economica"/>
                <a:ea typeface="Economica"/>
                <a:cs typeface="Economica"/>
                <a:sym typeface="Economica"/>
              </a:rPr>
              <a:t>Client</a:t>
            </a:r>
            <a:endParaRPr sz="4000" b="1">
              <a:solidFill>
                <a:schemeClr val="dk1"/>
              </a:solidFill>
              <a:latin typeface="Economica"/>
              <a:ea typeface="Economica"/>
              <a:cs typeface="Economica"/>
              <a:sym typeface="Economica"/>
            </a:endParaRPr>
          </a:p>
        </p:txBody>
      </p:sp>
      <p:sp>
        <p:nvSpPr>
          <p:cNvPr id="221" name="Google Shape;221;p19"/>
          <p:cNvSpPr txBox="1"/>
          <p:nvPr/>
        </p:nvSpPr>
        <p:spPr>
          <a:xfrm>
            <a:off x="5248050" y="3065133"/>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Economica"/>
                <a:ea typeface="Economica"/>
                <a:cs typeface="Economica"/>
                <a:sym typeface="Economica"/>
              </a:rPr>
              <a:t>kernel space</a:t>
            </a:r>
            <a:endParaRPr sz="1800" b="1">
              <a:solidFill>
                <a:schemeClr val="dk1"/>
              </a:solidFill>
              <a:latin typeface="Economica"/>
              <a:ea typeface="Economica"/>
              <a:cs typeface="Economica"/>
              <a:sym typeface="Economica"/>
            </a:endParaRPr>
          </a:p>
        </p:txBody>
      </p:sp>
      <p:cxnSp>
        <p:nvCxnSpPr>
          <p:cNvPr id="222" name="Google Shape;222;p19"/>
          <p:cNvCxnSpPr/>
          <p:nvPr/>
        </p:nvCxnSpPr>
        <p:spPr>
          <a:xfrm>
            <a:off x="5107325" y="3081406"/>
            <a:ext cx="3829500" cy="0"/>
          </a:xfrm>
          <a:prstGeom prst="straightConnector1">
            <a:avLst/>
          </a:prstGeom>
          <a:noFill/>
          <a:ln w="28575" cap="flat" cmpd="sng">
            <a:solidFill>
              <a:schemeClr val="dk1"/>
            </a:solidFill>
            <a:prstDash val="dot"/>
            <a:round/>
            <a:headEnd type="none" w="med" len="med"/>
            <a:tailEnd type="none" w="med" len="med"/>
          </a:ln>
        </p:spPr>
      </p:cxnSp>
      <p:sp>
        <p:nvSpPr>
          <p:cNvPr id="223" name="Google Shape;223;p19"/>
          <p:cNvSpPr txBox="1"/>
          <p:nvPr/>
        </p:nvSpPr>
        <p:spPr>
          <a:xfrm>
            <a:off x="5248050" y="2771382"/>
            <a:ext cx="1360800" cy="32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dk1"/>
                </a:solidFill>
                <a:latin typeface="Economica"/>
                <a:ea typeface="Economica"/>
                <a:cs typeface="Economica"/>
                <a:sym typeface="Economica"/>
              </a:rPr>
              <a:t>user space</a:t>
            </a:r>
            <a:endParaRPr sz="1800" b="1">
              <a:solidFill>
                <a:schemeClr val="dk1"/>
              </a:solidFill>
              <a:latin typeface="Economica"/>
              <a:ea typeface="Economica"/>
              <a:cs typeface="Economica"/>
              <a:sym typeface="Economica"/>
            </a:endParaRPr>
          </a:p>
        </p:txBody>
      </p:sp>
      <p:cxnSp>
        <p:nvCxnSpPr>
          <p:cNvPr id="224" name="Google Shape;224;p19"/>
          <p:cNvCxnSpPr>
            <a:endCxn id="203" idx="0"/>
          </p:cNvCxnSpPr>
          <p:nvPr/>
        </p:nvCxnSpPr>
        <p:spPr>
          <a:xfrm>
            <a:off x="3525725" y="2414700"/>
            <a:ext cx="3422700" cy="1131600"/>
          </a:xfrm>
          <a:prstGeom prst="bentConnector2">
            <a:avLst/>
          </a:prstGeom>
          <a:noFill/>
          <a:ln w="28575" cap="flat" cmpd="sng">
            <a:solidFill>
              <a:srgbClr val="000000"/>
            </a:solidFill>
            <a:prstDash val="dot"/>
            <a:round/>
            <a:headEnd type="none" w="med" len="med"/>
            <a:tailEnd type="stealth" w="med" len="med"/>
          </a:ln>
        </p:spPr>
      </p:cxnSp>
      <p:sp>
        <p:nvSpPr>
          <p:cNvPr id="225" name="Google Shape;225;p19"/>
          <p:cNvSpPr txBox="1"/>
          <p:nvPr/>
        </p:nvSpPr>
        <p:spPr>
          <a:xfrm>
            <a:off x="3472250" y="1870400"/>
            <a:ext cx="21693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cxnSp>
        <p:nvCxnSpPr>
          <p:cNvPr id="226" name="Google Shape;226;p19"/>
          <p:cNvCxnSpPr/>
          <p:nvPr/>
        </p:nvCxnSpPr>
        <p:spPr>
          <a:xfrm>
            <a:off x="4735525" y="1433525"/>
            <a:ext cx="581100" cy="962100"/>
          </a:xfrm>
          <a:prstGeom prst="straightConnector1">
            <a:avLst/>
          </a:prstGeom>
          <a:noFill/>
          <a:ln w="28575" cap="flat" cmpd="sng">
            <a:solidFill>
              <a:srgbClr val="000000"/>
            </a:solidFill>
            <a:prstDash val="dot"/>
            <a:round/>
            <a:headEnd type="none" w="med" len="med"/>
            <a:tailEnd type="none" w="med" len="med"/>
          </a:ln>
        </p:spPr>
      </p:cxnSp>
      <p:cxnSp>
        <p:nvCxnSpPr>
          <p:cNvPr id="227" name="Google Shape;227;p19"/>
          <p:cNvCxnSpPr/>
          <p:nvPr/>
        </p:nvCxnSpPr>
        <p:spPr>
          <a:xfrm rot="10800000" flipH="1">
            <a:off x="4706950" y="2443250"/>
            <a:ext cx="609600" cy="904800"/>
          </a:xfrm>
          <a:prstGeom prst="straightConnector1">
            <a:avLst/>
          </a:prstGeom>
          <a:noFill/>
          <a:ln w="28575" cap="flat" cmpd="sng">
            <a:solidFill>
              <a:srgbClr val="000000"/>
            </a:solidFill>
            <a:prstDash val="dot"/>
            <a:round/>
            <a:headEnd type="none" w="med" len="med"/>
            <a:tailEnd type="none" w="med" len="med"/>
          </a:ln>
        </p:spPr>
      </p:cxnSp>
      <p:sp>
        <p:nvSpPr>
          <p:cNvPr id="228" name="Google Shape;228;p19"/>
          <p:cNvSpPr txBox="1"/>
          <p:nvPr/>
        </p:nvSpPr>
        <p:spPr>
          <a:xfrm>
            <a:off x="4158425" y="1058371"/>
            <a:ext cx="1025100" cy="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dk1"/>
                </a:solidFill>
                <a:latin typeface="Economica"/>
                <a:ea typeface="Economica"/>
                <a:cs typeface="Economica"/>
                <a:sym typeface="Economica"/>
              </a:rPr>
              <a:t>Client</a:t>
            </a:r>
            <a:endParaRPr sz="2000" b="1">
              <a:solidFill>
                <a:schemeClr val="dk1"/>
              </a:solidFill>
              <a:latin typeface="Economica"/>
              <a:ea typeface="Economica"/>
              <a:cs typeface="Economica"/>
              <a:sym typeface="Economica"/>
            </a:endParaRPr>
          </a:p>
        </p:txBody>
      </p:sp>
      <p:sp>
        <p:nvSpPr>
          <p:cNvPr id="229" name="Google Shape;229;p19"/>
          <p:cNvSpPr txBox="1"/>
          <p:nvPr/>
        </p:nvSpPr>
        <p:spPr>
          <a:xfrm>
            <a:off x="4172300" y="3325421"/>
            <a:ext cx="1025100" cy="40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chemeClr val="dk1"/>
                </a:solidFill>
                <a:latin typeface="Economica"/>
                <a:ea typeface="Economica"/>
                <a:cs typeface="Economica"/>
                <a:sym typeface="Economica"/>
              </a:rPr>
              <a:t>Client</a:t>
            </a:r>
            <a:endParaRPr sz="2000" b="1">
              <a:solidFill>
                <a:schemeClr val="dk1"/>
              </a:solidFill>
              <a:latin typeface="Economica"/>
              <a:ea typeface="Economica"/>
              <a:cs typeface="Economica"/>
              <a:sym typeface="Economica"/>
            </a:endParaRPr>
          </a:p>
        </p:txBody>
      </p:sp>
    </p:spTree>
  </p:cSld>
  <p:clrMapOvr>
    <a:masterClrMapping/>
  </p:clrMapOvr>
</p:sld>
</file>

<file path=ppt/theme/theme1.xml><?xml version="1.0" encoding="utf-8"?>
<a:theme xmlns:a="http://schemas.openxmlformats.org/drawingml/2006/main"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6967</Words>
  <Application>Microsoft Office PowerPoint</Application>
  <PresentationFormat>On-screen Show (16:9)</PresentationFormat>
  <Paragraphs>737</Paragraphs>
  <Slides>47</Slides>
  <Notes>47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 Narrow</vt:lpstr>
      <vt:lpstr>Source Code Pro</vt:lpstr>
      <vt:lpstr>Calibri</vt:lpstr>
      <vt:lpstr>Oswald</vt:lpstr>
      <vt:lpstr>Arial</vt:lpstr>
      <vt:lpstr>MS PGothic</vt:lpstr>
      <vt:lpstr>Economica</vt:lpstr>
      <vt:lpstr>Bree Serif</vt:lpstr>
      <vt:lpstr>Modern Writer</vt:lpstr>
      <vt:lpstr>Communication</vt:lpstr>
      <vt:lpstr>RPC Architecture</vt:lpstr>
      <vt:lpstr>WatDFS Projects 1 &amp; 2</vt:lpstr>
      <vt:lpstr>File System Operations</vt:lpstr>
      <vt:lpstr>File System Operations</vt:lpstr>
      <vt:lpstr>File System Operations</vt:lpstr>
      <vt:lpstr>File System Operations</vt:lpstr>
      <vt:lpstr>File System Operations</vt:lpstr>
      <vt:lpstr>Distributed File System</vt:lpstr>
      <vt:lpstr>Distributed File System</vt:lpstr>
      <vt:lpstr>Distributed File System</vt:lpstr>
      <vt:lpstr>Distributed File System</vt:lpstr>
      <vt:lpstr>Distributed File System</vt:lpstr>
      <vt:lpstr>Distributed File System</vt:lpstr>
      <vt:lpstr>Distributed File System</vt:lpstr>
      <vt:lpstr>Distributed File System</vt:lpstr>
      <vt:lpstr>Distributed File System</vt:lpstr>
      <vt:lpstr>Client &amp; Server Communication</vt:lpstr>
      <vt:lpstr>Client &amp; Server Communication</vt:lpstr>
      <vt:lpstr>Project 1</vt:lpstr>
      <vt:lpstr>Project 1</vt:lpstr>
      <vt:lpstr>Project 1</vt:lpstr>
      <vt:lpstr>Project 1</vt:lpstr>
      <vt:lpstr>Project 1</vt:lpstr>
      <vt:lpstr>Project 1</vt:lpstr>
      <vt:lpstr>Implementation walkthrough</vt:lpstr>
      <vt:lpstr>1)  libFUSE handler: watdfs_cli_gettatr</vt:lpstr>
      <vt:lpstr>2)  watdfs_cli_gettatr: Setting up a RPC Call</vt:lpstr>
      <vt:lpstr>2)  watdfs_cli_gettatr: Setting up a RPC Call</vt:lpstr>
      <vt:lpstr>2)  watdfs_cli_gettatr: Setting up a RPC Call</vt:lpstr>
      <vt:lpstr>2)  watdfs_cli_gettatr: Setting up a RPC Call</vt:lpstr>
      <vt:lpstr>2)  watdfs_cli_gettatr: Setting up a RPC Call</vt:lpstr>
      <vt:lpstr>2)  watdfs_cli_gettatr: Setting up a RPC Call</vt:lpstr>
      <vt:lpstr>2)  watdfs_cli_gettatr: Making the RPC Call</vt:lpstr>
      <vt:lpstr>3) WatDFS Server: Setup RPC call</vt:lpstr>
      <vt:lpstr>3) WatDFS Server: Register RPC call</vt:lpstr>
      <vt:lpstr>4) WatDFS Server: Define RPC function handler</vt:lpstr>
      <vt:lpstr>4) WatDFS Server: Define RPC function handler</vt:lpstr>
      <vt:lpstr>Project 2</vt:lpstr>
      <vt:lpstr>Project 1 Recap: Remote Access Model</vt:lpstr>
      <vt:lpstr>Project 2: Upload Download Model</vt:lpstr>
      <vt:lpstr>Project 2: Mutual Exclusion on Client</vt:lpstr>
      <vt:lpstr>Project 2: Mutual Exclusion on Server</vt:lpstr>
      <vt:lpstr>Project 2: Other Details</vt:lpstr>
      <vt:lpstr>Automated Testing using Marmoset</vt:lpstr>
      <vt:lpstr>Resources and Tips</vt:lpstr>
      <vt:lpstr>Resources and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WatDFS Assignments 1 &amp; 2</dc:title>
  <cp:lastModifiedBy>Samer Al-Kiswany</cp:lastModifiedBy>
  <cp:revision>8</cp:revision>
  <dcterms:modified xsi:type="dcterms:W3CDTF">2024-01-22T15:02:17Z</dcterms:modified>
</cp:coreProperties>
</file>