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5" r:id="rId15"/>
    <p:sldId id="266" r:id="rId16"/>
    <p:sldId id="272" r:id="rId17"/>
    <p:sldId id="273" r:id="rId18"/>
    <p:sldId id="267" r:id="rId19"/>
  </p:sldIdLst>
  <p:sldSz cx="11522075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04" y="-235"/>
      </p:cViewPr>
      <p:guideLst>
        <p:guide orient="horz" pos="2160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2130426"/>
            <a:ext cx="979376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1" y="3886200"/>
            <a:ext cx="80654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5896" y="274639"/>
            <a:ext cx="326658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131" y="274639"/>
            <a:ext cx="96077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4406901"/>
            <a:ext cx="979376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2906713"/>
            <a:ext cx="979376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132" y="1600201"/>
            <a:ext cx="64371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326" y="1600201"/>
            <a:ext cx="64371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274638"/>
            <a:ext cx="1036986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535113"/>
            <a:ext cx="5090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4" y="2174875"/>
            <a:ext cx="5090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5" y="1535113"/>
            <a:ext cx="5092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5" y="2174875"/>
            <a:ext cx="5092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273050"/>
            <a:ext cx="379068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1" y="273051"/>
            <a:ext cx="644116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1435101"/>
            <a:ext cx="379068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7" y="4800600"/>
            <a:ext cx="691324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7" y="612775"/>
            <a:ext cx="691324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7" y="5367338"/>
            <a:ext cx="691324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274638"/>
            <a:ext cx="103698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600201"/>
            <a:ext cx="103698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4" y="6356351"/>
            <a:ext cx="268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D0DD0-E1A6-4D9D-BCF3-DFB84DE72A47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6356351"/>
            <a:ext cx="3648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6356351"/>
            <a:ext cx="2688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052E9-DD2D-4BA4-ADF7-F94DA03AEB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ardrop 5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625" y="1428736"/>
            <a:ext cx="10611922" cy="2028839"/>
          </a:xfrm>
        </p:spPr>
        <p:txBody>
          <a:bodyPr>
            <a:noAutofit/>
          </a:bodyPr>
          <a:lstStyle/>
          <a:p>
            <a:r>
              <a:rPr lang="en-IN" sz="7200" b="1" dirty="0" smtClean="0"/>
              <a:t>Trending Professionals</a:t>
            </a:r>
            <a:endParaRPr lang="en-US" sz="7200" dirty="0">
              <a:solidFill>
                <a:srgbClr val="FF3C4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9071" y="3143248"/>
            <a:ext cx="8461882" cy="500066"/>
          </a:xfrm>
        </p:spPr>
        <p:txBody>
          <a:bodyPr>
            <a:no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Training Support Partner for Census 2027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6195" y="571480"/>
            <a:ext cx="8358246" cy="122394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Digital Tool Orientation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757" y="2000240"/>
            <a:ext cx="9144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b="1" dirty="0" smtClean="0">
                <a:solidFill>
                  <a:srgbClr val="FF0000"/>
                </a:solidFill>
              </a:rPr>
              <a:t>Workforce already trained on mobile apps &amp; digital payments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0"/>
            <a:r>
              <a:rPr lang="en-IN" sz="2400" b="1" dirty="0" smtClean="0">
                <a:solidFill>
                  <a:srgbClr val="FF0000"/>
                </a:solidFill>
              </a:rPr>
              <a:t>Easily adaptable to: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400" b="1" dirty="0" smtClean="0"/>
              <a:t> </a:t>
            </a:r>
            <a:r>
              <a:rPr lang="en-IN" sz="2400" dirty="0" smtClean="0"/>
              <a:t>Census data apps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 GPS tools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 Digital forms &amp; self-enumeration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6195" y="428604"/>
            <a:ext cx="8358246" cy="136682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4400" b="1" dirty="0" smtClean="0"/>
              <a:t>Community Awareness &amp; Sensitization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3C4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4823" y="1857364"/>
            <a:ext cx="85725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 smtClean="0">
                <a:solidFill>
                  <a:srgbClr val="FF0000"/>
                </a:solidFill>
              </a:rPr>
              <a:t>Conduct pre-census awareness campaigns in: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/>
              <a:t>RWAs, informal worker zones, market areas</a:t>
            </a:r>
          </a:p>
          <a:p>
            <a:pPr lvl="1"/>
            <a:endParaRPr lang="en-US" sz="1600" dirty="0" smtClean="0"/>
          </a:p>
          <a:p>
            <a:pPr lvl="0"/>
            <a:r>
              <a:rPr lang="en-IN" dirty="0" smtClean="0">
                <a:solidFill>
                  <a:srgbClr val="FF0000"/>
                </a:solidFill>
              </a:rPr>
              <a:t>Activities will be aligned with </a:t>
            </a:r>
            <a:r>
              <a:rPr lang="en-IN" b="1" dirty="0" smtClean="0">
                <a:solidFill>
                  <a:srgbClr val="FF0000"/>
                </a:solidFill>
              </a:rPr>
              <a:t>clear government guidelines</a:t>
            </a:r>
            <a:r>
              <a:rPr lang="en-IN" dirty="0" smtClean="0">
                <a:solidFill>
                  <a:srgbClr val="FF0000"/>
                </a:solidFill>
              </a:rPr>
              <a:t> to ensure accuracy and compliance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0"/>
            <a:r>
              <a:rPr lang="en-IN" dirty="0" smtClean="0">
                <a:solidFill>
                  <a:srgbClr val="FF0000"/>
                </a:solidFill>
              </a:rPr>
              <a:t>Utilize all forms of </a:t>
            </a:r>
            <a:r>
              <a:rPr lang="en-IN" b="1" dirty="0" smtClean="0">
                <a:solidFill>
                  <a:srgbClr val="FF0000"/>
                </a:solidFill>
              </a:rPr>
              <a:t>digital communication modes</a:t>
            </a:r>
            <a:r>
              <a:rPr lang="en-IN" dirty="0" smtClean="0">
                <a:solidFill>
                  <a:srgbClr val="FF0000"/>
                </a:solidFill>
              </a:rPr>
              <a:t>, including: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Bulk messaging</a:t>
            </a:r>
            <a:endParaRPr lang="en-US" sz="1600" dirty="0" smtClean="0"/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Recorded voice calls</a:t>
            </a:r>
            <a:endParaRPr lang="en-US" sz="1600" dirty="0" smtClean="0"/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Social media outreach</a:t>
            </a:r>
            <a:endParaRPr lang="en-US" sz="1600" dirty="0" smtClean="0"/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Local influencers and community platforms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/>
          </a:p>
          <a:p>
            <a:pPr lvl="0"/>
            <a:r>
              <a:rPr lang="en-IN" dirty="0" smtClean="0">
                <a:solidFill>
                  <a:srgbClr val="FF0000"/>
                </a:solidFill>
              </a:rPr>
              <a:t>Educate communities on:</a:t>
            </a:r>
            <a:endParaRPr lang="en-US" sz="16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Importance of the Census</a:t>
            </a:r>
            <a:endParaRPr lang="en-US" sz="1600" dirty="0" smtClean="0"/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Enumerator roles</a:t>
            </a:r>
            <a:endParaRPr lang="en-US" sz="1600" dirty="0" smtClean="0"/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 How to use and respond to digital tools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6195" y="428604"/>
            <a:ext cx="8358246" cy="136682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4400" b="1" dirty="0" smtClean="0">
                <a:solidFill>
                  <a:srgbClr val="FF0000"/>
                </a:solidFill>
              </a:rPr>
              <a:t>Support from Survey Experience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3583" y="1857364"/>
            <a:ext cx="45005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FF0000"/>
                </a:solidFill>
              </a:rPr>
              <a:t>Experience in handling: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 Documentation </a:t>
            </a:r>
            <a:r>
              <a:rPr lang="en-IN" sz="2000" dirty="0" smtClean="0"/>
              <a:t>gaps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 Field </a:t>
            </a:r>
            <a:r>
              <a:rPr lang="en-IN" sz="2000" dirty="0" smtClean="0"/>
              <a:t>resistance &amp; trust building</a:t>
            </a:r>
          </a:p>
          <a:p>
            <a:pPr lvl="1"/>
            <a:endParaRPr lang="en-US" sz="2000" dirty="0" smtClean="0"/>
          </a:p>
          <a:p>
            <a:pPr lvl="0"/>
            <a:r>
              <a:rPr lang="en-IN" sz="2000" dirty="0" smtClean="0">
                <a:solidFill>
                  <a:srgbClr val="FF0000"/>
                </a:solidFill>
              </a:rPr>
              <a:t>Training enumerators on: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 Ethical </a:t>
            </a:r>
            <a:r>
              <a:rPr lang="en-IN" sz="2000" dirty="0" smtClean="0"/>
              <a:t>field conduct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 Accurate </a:t>
            </a:r>
            <a:r>
              <a:rPr lang="en-IN" sz="2000" dirty="0" smtClean="0"/>
              <a:t>data collection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6195" y="428604"/>
            <a:ext cx="8358246" cy="136682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4400" b="1" dirty="0" smtClean="0"/>
              <a:t>Real-time Monitoring &amp; Feedback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3C4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7831" y="2000240"/>
            <a:ext cx="4286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dirty="0" smtClean="0">
                <a:solidFill>
                  <a:srgbClr val="FF0000"/>
                </a:solidFill>
              </a:rPr>
              <a:t>Provide dashboards for: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 Attendance tracking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 Field activity status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 Daily issue reporting</a:t>
            </a:r>
            <a:endParaRPr lang="en-US" sz="2400" dirty="0" smtClean="0"/>
          </a:p>
          <a:p>
            <a:pPr lvl="0"/>
            <a:r>
              <a:rPr lang="en-IN" sz="2400" dirty="0" smtClean="0">
                <a:solidFill>
                  <a:srgbClr val="FF0000"/>
                </a:solidFill>
              </a:rPr>
              <a:t>Geo-tagging &amp; live updates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03385" y="357166"/>
            <a:ext cx="8215370" cy="115253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CSR &amp; Govt Skilling Collaboration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6195" y="1665637"/>
            <a:ext cx="91440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dirty="0" smtClean="0">
                <a:solidFill>
                  <a:srgbClr val="FF0000"/>
                </a:solidFill>
              </a:rPr>
              <a:t>Ready to partner </a:t>
            </a:r>
            <a:r>
              <a:rPr lang="en-IN" sz="2000" dirty="0" smtClean="0">
                <a:solidFill>
                  <a:srgbClr val="FF0000"/>
                </a:solidFill>
              </a:rPr>
              <a:t>within</a:t>
            </a:r>
            <a:r>
              <a:rPr lang="en-IN" sz="2000" dirty="0" smtClean="0">
                <a:solidFill>
                  <a:srgbClr val="FF0000"/>
                </a:solidFill>
              </a:rPr>
              <a:t>: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FF0000"/>
                </a:solidFill>
              </a:rPr>
              <a:t> PMKVY</a:t>
            </a:r>
            <a:r>
              <a:rPr lang="en-IN" sz="2000" b="1" dirty="0" smtClean="0">
                <a:solidFill>
                  <a:srgbClr val="FF0000"/>
                </a:solidFill>
              </a:rPr>
              <a:t>, NSDC, UPSDM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training schemes</a:t>
            </a:r>
            <a:endParaRPr lang="en-US" sz="2000" dirty="0" smtClean="0"/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FF0000"/>
                </a:solidFill>
              </a:rPr>
              <a:t> CSR </a:t>
            </a:r>
            <a:r>
              <a:rPr lang="en-IN" sz="2000" b="1" dirty="0" smtClean="0">
                <a:solidFill>
                  <a:srgbClr val="FF0000"/>
                </a:solidFill>
              </a:rPr>
              <a:t>Projects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for digital census readiness</a:t>
            </a:r>
            <a:endParaRPr lang="en-US" sz="2000" dirty="0" smtClean="0"/>
          </a:p>
          <a:p>
            <a:pPr lvl="0"/>
            <a:r>
              <a:rPr lang="en-IN" sz="2000" dirty="0" smtClean="0">
                <a:solidFill>
                  <a:srgbClr val="FF0000"/>
                </a:solidFill>
              </a:rPr>
              <a:t>Promote inclusion: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 Women </a:t>
            </a:r>
            <a:r>
              <a:rPr lang="en-IN" sz="2000" dirty="0" smtClean="0"/>
              <a:t>enumerators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 Youth </a:t>
            </a:r>
            <a:r>
              <a:rPr lang="en-IN" sz="2000" dirty="0" smtClean="0"/>
              <a:t>from marginalized communities</a:t>
            </a:r>
            <a:endParaRPr lang="en-US" sz="2000" dirty="0" smtClean="0"/>
          </a:p>
          <a:p>
            <a:pPr lvl="0"/>
            <a:r>
              <a:rPr lang="en-IN" sz="2000" dirty="0" smtClean="0">
                <a:solidFill>
                  <a:srgbClr val="FF0000"/>
                </a:solidFill>
              </a:rPr>
              <a:t>Engaging College Students: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 Offer </a:t>
            </a:r>
            <a:r>
              <a:rPr lang="en-IN" sz="2000" dirty="0" smtClean="0"/>
              <a:t>hands-on field exposure to society, living standards, and demographic </a:t>
            </a:r>
            <a:r>
              <a:rPr lang="en-IN" sz="2000" dirty="0" smtClean="0"/>
              <a:t>	realities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 Valuable </a:t>
            </a:r>
            <a:r>
              <a:rPr lang="en-IN" sz="2000" dirty="0" smtClean="0"/>
              <a:t>learning and real-world experience in governance and data systems</a:t>
            </a: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IN" sz="2000" dirty="0" smtClean="0"/>
              <a:t> Government-recognized </a:t>
            </a:r>
            <a:r>
              <a:rPr lang="en-IN" sz="2000" dirty="0" smtClean="0"/>
              <a:t>certification and a fixed stipend as remuneration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6195" y="428604"/>
            <a:ext cx="8358246" cy="157163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4400" b="1" dirty="0" smtClean="0"/>
              <a:t>Support Required from Government (Part 1)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FF3C4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757" y="2285992"/>
            <a:ext cx="91440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To ensure timely and high-quality implementation of Census training efforts, the following support is requested: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 Access to accurate and updated </a:t>
            </a:r>
            <a:r>
              <a:rPr lang="en-IN" sz="2000" b="1" dirty="0" smtClean="0">
                <a:solidFill>
                  <a:srgbClr val="FF0000"/>
                </a:solidFill>
              </a:rPr>
              <a:t>census and demographic data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000" b="1" dirty="0" smtClean="0"/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Policy-level clarity and guidelines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for training partners</a:t>
            </a: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 Fast-track </a:t>
            </a:r>
            <a:r>
              <a:rPr lang="en-IN" sz="2000" b="1" dirty="0" smtClean="0">
                <a:solidFill>
                  <a:srgbClr val="FF0000"/>
                </a:solidFill>
              </a:rPr>
              <a:t>approvals and coordination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with district and ULB officials</a:t>
            </a: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 Availability of </a:t>
            </a:r>
            <a:r>
              <a:rPr lang="en-IN" sz="2000" b="1" dirty="0" smtClean="0">
                <a:solidFill>
                  <a:srgbClr val="FF0000"/>
                </a:solidFill>
              </a:rPr>
              <a:t>basic infrastructure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at training and deployment zones</a:t>
            </a: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 Robust </a:t>
            </a:r>
            <a:r>
              <a:rPr lang="en-IN" sz="2000" b="1" dirty="0" smtClean="0">
                <a:solidFill>
                  <a:srgbClr val="FF0000"/>
                </a:solidFill>
              </a:rPr>
              <a:t>network and IT system access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for data transmission and </a:t>
            </a:r>
          </a:p>
          <a:p>
            <a:pPr lvl="0"/>
            <a:r>
              <a:rPr lang="en-IN" sz="2000" dirty="0" smtClean="0"/>
              <a:t>	app-based operations</a:t>
            </a:r>
            <a:endParaRPr lang="en-US" sz="2000" dirty="0" smtClean="0"/>
          </a:p>
          <a:p>
            <a:endParaRPr lang="en-US" sz="2000" b="1" dirty="0">
              <a:solidFill>
                <a:srgbClr val="FF3C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6195" y="428604"/>
            <a:ext cx="8358246" cy="164307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400" b="1" dirty="0" smtClean="0"/>
              <a:t>Support Required from Government (Part 2)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474757" y="2285992"/>
            <a:ext cx="9144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000" b="1" dirty="0" smtClean="0"/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Initial funding support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to mobilize infrastructure, manpower, and digital readiness</a:t>
            </a: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 Provision of official </a:t>
            </a:r>
            <a:r>
              <a:rPr lang="en-IN" sz="2000" b="1" dirty="0" smtClean="0">
                <a:solidFill>
                  <a:srgbClr val="FF0000"/>
                </a:solidFill>
              </a:rPr>
              <a:t>recognition and empanelment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to establish formal working 	relationships</a:t>
            </a: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 Collaboration on </a:t>
            </a:r>
            <a:r>
              <a:rPr lang="en-IN" sz="2000" b="1" dirty="0" smtClean="0">
                <a:solidFill>
                  <a:srgbClr val="FF0000"/>
                </a:solidFill>
              </a:rPr>
              <a:t>branding, certification, and outreach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to ensure legitimacy</a:t>
            </a:r>
            <a:endParaRPr lang="en-US" sz="2000" dirty="0" smtClean="0"/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 Timely </a:t>
            </a:r>
            <a:r>
              <a:rPr lang="en-IN" sz="2000" b="1" dirty="0" smtClean="0">
                <a:solidFill>
                  <a:srgbClr val="FF0000"/>
                </a:solidFill>
              </a:rPr>
              <a:t>feedback mechanisms and data sync support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0">
              <a:buFont typeface="Wingdings" pitchFamily="2" charset="2"/>
              <a:buChar char="Ø"/>
            </a:pPr>
            <a:r>
              <a:rPr lang="en-IN" sz="2000" dirty="0" smtClean="0"/>
              <a:t> Joint planning of </a:t>
            </a:r>
            <a:r>
              <a:rPr lang="en-IN" sz="2000" b="1" dirty="0" smtClean="0">
                <a:solidFill>
                  <a:srgbClr val="FF0000"/>
                </a:solidFill>
              </a:rPr>
              <a:t>milestones and review checkpoints</a:t>
            </a:r>
            <a:r>
              <a:rPr lang="en-IN" sz="2000" dirty="0" smtClean="0"/>
              <a:t> to ensure quality compliance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6195" y="500042"/>
            <a:ext cx="8358246" cy="121444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400" b="1" dirty="0" smtClean="0"/>
              <a:t>Conclusion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474757" y="1714488"/>
            <a:ext cx="9144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Trending Professionals is a ready partner to support Census 2027 through manpower training, digital field readiness, and inclusive community engagement.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IN" sz="2400" dirty="0" smtClean="0"/>
              <a:t>With grassroots experience, tech familiarity, and ULB-linked survey success, TP can strengthen the enumerator ecosystem across India.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17633" y="2357430"/>
            <a:ext cx="8348722" cy="115253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US" sz="8800" b="1" dirty="0" smtClean="0">
                <a:solidFill>
                  <a:srgbClr val="FF3C4D"/>
                </a:solidFill>
              </a:rPr>
              <a:t>Thank You!</a:t>
            </a:r>
            <a:endParaRPr kumimoji="0" lang="en-US" sz="8800" b="1" i="0" u="none" strike="noStrike" kern="1200" cap="none" spc="0" normalizeH="0" baseline="0" noProof="0" dirty="0" smtClean="0">
              <a:ln>
                <a:noFill/>
              </a:ln>
              <a:solidFill>
                <a:srgbClr val="FF3C4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195" y="0"/>
            <a:ext cx="8358246" cy="157161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ardrop 6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8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4757" y="1928802"/>
            <a:ext cx="914406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Trending Professionals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Empowering India’s workforce through skill development and grassroots engagement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195" y="0"/>
            <a:ext cx="8358246" cy="1571612"/>
          </a:xfrm>
        </p:spPr>
        <p:txBody>
          <a:bodyPr/>
          <a:lstStyle/>
          <a:p>
            <a:r>
              <a:rPr lang="en-IN" b="1" dirty="0" smtClean="0"/>
              <a:t>About Us</a:t>
            </a:r>
            <a:endParaRPr lang="en-US" dirty="0"/>
          </a:p>
        </p:txBody>
      </p:sp>
      <p:pic>
        <p:nvPicPr>
          <p:cNvPr id="4" name="Picture 3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ardrop 4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6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117699" y="1571612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7633" y="1785926"/>
            <a:ext cx="7715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74757" y="1857364"/>
            <a:ext cx="91440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b="1" dirty="0" smtClean="0">
                <a:solidFill>
                  <a:srgbClr val="FF0000"/>
                </a:solidFill>
              </a:rPr>
              <a:t>Firm Type: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Proprietorship</a:t>
            </a:r>
            <a:endParaRPr lang="en-US" sz="2400" dirty="0" smtClean="0"/>
          </a:p>
          <a:p>
            <a:pPr lvl="0"/>
            <a:r>
              <a:rPr lang="en-IN" sz="2400" b="1" dirty="0" smtClean="0">
                <a:solidFill>
                  <a:srgbClr val="FF0000"/>
                </a:solidFill>
              </a:rPr>
              <a:t>Established: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2023</a:t>
            </a:r>
            <a:endParaRPr lang="en-US" sz="2400" dirty="0" smtClean="0"/>
          </a:p>
          <a:p>
            <a:pPr lvl="0"/>
            <a:r>
              <a:rPr lang="en-IN" sz="2400" b="1" dirty="0" smtClean="0">
                <a:solidFill>
                  <a:srgbClr val="FF0000"/>
                </a:solidFill>
              </a:rPr>
              <a:t>Registered Office: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GC 52, </a:t>
            </a:r>
            <a:r>
              <a:rPr lang="en-IN" sz="2400" dirty="0" err="1" smtClean="0"/>
              <a:t>Aditya</a:t>
            </a:r>
            <a:r>
              <a:rPr lang="en-IN" sz="2400" dirty="0" smtClean="0"/>
              <a:t> Gold Crest, </a:t>
            </a:r>
            <a:r>
              <a:rPr lang="en-IN" sz="2400" dirty="0" err="1" smtClean="0"/>
              <a:t>Indirapuram</a:t>
            </a:r>
            <a:r>
              <a:rPr lang="en-IN" sz="2400" dirty="0" smtClean="0"/>
              <a:t>, Ghaziabad</a:t>
            </a:r>
            <a:endParaRPr lang="en-US" sz="2400" dirty="0" smtClean="0"/>
          </a:p>
          <a:p>
            <a:pPr lvl="0"/>
            <a:r>
              <a:rPr lang="en-IN" sz="2400" b="1" dirty="0" smtClean="0">
                <a:solidFill>
                  <a:srgbClr val="FF0000"/>
                </a:solidFill>
              </a:rPr>
              <a:t>Certifications: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MSME &amp; GST Registered</a:t>
            </a:r>
            <a:endParaRPr lang="en-US" sz="2400" dirty="0" smtClean="0"/>
          </a:p>
          <a:p>
            <a:pPr lvl="0"/>
            <a:r>
              <a:rPr lang="en-IN" sz="2400" b="1" dirty="0" smtClean="0">
                <a:solidFill>
                  <a:srgbClr val="FF0000"/>
                </a:solidFill>
              </a:rPr>
              <a:t>Core Services: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AC, Electrical, Plumbing, Surveillance, Data Collection &amp; 		B2B Manpower Services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ardrop 4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6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46195" y="0"/>
            <a:ext cx="8358246" cy="1571612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Vision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4757" y="1571612"/>
            <a:ext cx="9144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"To empower society by fostering inclusive growth through technology and transformative education.“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lvl="0"/>
            <a:r>
              <a:rPr lang="en-IN" sz="2400" dirty="0" smtClean="0"/>
              <a:t>Building a future-ready society</a:t>
            </a:r>
            <a:endParaRPr lang="en-US" sz="2400" dirty="0" smtClean="0"/>
          </a:p>
          <a:p>
            <a:pPr lvl="0"/>
            <a:r>
              <a:rPr lang="en-IN" sz="2400" dirty="0" smtClean="0"/>
              <a:t>Promoting access to quality education and digital tools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ardrop 4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6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0443" y="0"/>
            <a:ext cx="9429816" cy="1785926"/>
          </a:xfrm>
        </p:spPr>
        <p:txBody>
          <a:bodyPr/>
          <a:lstStyle/>
          <a:p>
            <a:r>
              <a:rPr lang="en-IN" b="1" dirty="0" smtClean="0"/>
              <a:t>Relevant Experience – PM </a:t>
            </a:r>
            <a:r>
              <a:rPr lang="en-IN" b="1" dirty="0" err="1" smtClean="0"/>
              <a:t>SVANidhi</a:t>
            </a:r>
            <a:endParaRPr lang="en-US" dirty="0">
              <a:solidFill>
                <a:srgbClr val="FF3C4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4757" y="1643050"/>
            <a:ext cx="91440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0000"/>
                </a:solidFill>
              </a:rPr>
              <a:t>PM </a:t>
            </a:r>
            <a:r>
              <a:rPr lang="en-IN" sz="2000" b="1" dirty="0" err="1" smtClean="0">
                <a:solidFill>
                  <a:srgbClr val="FF0000"/>
                </a:solidFill>
              </a:rPr>
              <a:t>SVANidhi</a:t>
            </a:r>
            <a:r>
              <a:rPr lang="en-IN" sz="2000" b="1" dirty="0" smtClean="0">
                <a:solidFill>
                  <a:srgbClr val="FF0000"/>
                </a:solidFill>
              </a:rPr>
              <a:t> Se </a:t>
            </a:r>
            <a:r>
              <a:rPr lang="en-IN" sz="2000" b="1" dirty="0" err="1" smtClean="0">
                <a:solidFill>
                  <a:srgbClr val="FF0000"/>
                </a:solidFill>
              </a:rPr>
              <a:t>Samriddhi</a:t>
            </a:r>
            <a:r>
              <a:rPr lang="en-IN" sz="2000" b="1" dirty="0" smtClean="0">
                <a:solidFill>
                  <a:srgbClr val="FF0000"/>
                </a:solidFill>
              </a:rPr>
              <a:t> Project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0"/>
            <a:r>
              <a:rPr lang="en-IN" sz="2000" dirty="0" smtClean="0"/>
              <a:t>Profiling &amp; survey across </a:t>
            </a:r>
            <a:r>
              <a:rPr lang="en-IN" sz="2000" b="1" dirty="0" smtClean="0">
                <a:solidFill>
                  <a:srgbClr val="FF0000"/>
                </a:solidFill>
              </a:rPr>
              <a:t>25+ ULBs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/>
              <a:t>in North India</a:t>
            </a:r>
            <a:endParaRPr lang="en-US" sz="2000" dirty="0" smtClean="0"/>
          </a:p>
          <a:p>
            <a:pPr lvl="0"/>
            <a:r>
              <a:rPr lang="en-IN" sz="2000" b="1" dirty="0" smtClean="0">
                <a:solidFill>
                  <a:srgbClr val="FF0000"/>
                </a:solidFill>
              </a:rPr>
              <a:t>1.5 </a:t>
            </a:r>
            <a:r>
              <a:rPr lang="en-IN" sz="2000" b="1" dirty="0" err="1" smtClean="0">
                <a:solidFill>
                  <a:srgbClr val="FF0000"/>
                </a:solidFill>
              </a:rPr>
              <a:t>lakh</a:t>
            </a:r>
            <a:r>
              <a:rPr lang="en-IN" sz="2000" b="1" dirty="0" smtClean="0">
                <a:solidFill>
                  <a:srgbClr val="FF0000"/>
                </a:solidFill>
              </a:rPr>
              <a:t>+ beneficiaries covered</a:t>
            </a:r>
          </a:p>
          <a:p>
            <a:pPr lvl="0"/>
            <a:endParaRPr lang="en-IN" sz="2000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Key Activities:</a:t>
            </a:r>
            <a:endParaRPr lang="en-US" sz="2000" dirty="0" smtClean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en-IN" sz="2000" dirty="0" smtClean="0"/>
              <a:t> Street Vendor Identification &amp; Profiling</a:t>
            </a: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r>
              <a:rPr lang="en-IN" sz="2000" dirty="0" smtClean="0"/>
              <a:t> Document Verification</a:t>
            </a: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r>
              <a:rPr lang="en-IN" sz="2000" dirty="0" smtClean="0"/>
              <a:t> Real-time App-based Data Collection</a:t>
            </a: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r>
              <a:rPr lang="en-IN" sz="2000" dirty="0" smtClean="0"/>
              <a:t> Scheme &amp; Financial Linkages</a:t>
            </a: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r>
              <a:rPr lang="en-IN" sz="2000" dirty="0" smtClean="0"/>
              <a:t> Awareness Camps with ULBs</a:t>
            </a:r>
            <a:endParaRPr lang="en-US" sz="2000" dirty="0" smtClean="0"/>
          </a:p>
          <a:p>
            <a:pPr lvl="2">
              <a:buFont typeface="Wingdings" pitchFamily="2" charset="2"/>
              <a:buChar char="ü"/>
            </a:pPr>
            <a:r>
              <a:rPr lang="en-IN" sz="2000" dirty="0" smtClean="0"/>
              <a:t> IEC Activities: Banners, Posters, Auto Announcements, SMS &amp; Recorded 	Calls</a:t>
            </a:r>
            <a:endParaRPr lang="en-US" sz="2000" dirty="0" smtClean="0"/>
          </a:p>
          <a:p>
            <a:pPr lvl="0"/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46195" y="0"/>
            <a:ext cx="8358246" cy="157161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3C4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46195" y="428604"/>
            <a:ext cx="8348722" cy="115253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4400" b="1" dirty="0" smtClean="0">
                <a:solidFill>
                  <a:srgbClr val="FF0000"/>
                </a:solidFill>
              </a:rPr>
              <a:t>What Sets Us Apart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4889" y="1857364"/>
            <a:ext cx="6812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IN" sz="2400" dirty="0" smtClean="0"/>
              <a:t> Proven execution in field-based digital surveys</a:t>
            </a:r>
            <a:endParaRPr lang="en-US" sz="2400" dirty="0" smtClean="0"/>
          </a:p>
          <a:p>
            <a:pPr lvl="0">
              <a:buFont typeface="Wingdings" pitchFamily="2" charset="2"/>
              <a:buChar char="ü"/>
            </a:pPr>
            <a:r>
              <a:rPr lang="en-IN" sz="2400" dirty="0" smtClean="0"/>
              <a:t> Community trust &amp; outreach experience</a:t>
            </a:r>
            <a:endParaRPr lang="en-US" sz="2400" dirty="0" smtClean="0"/>
          </a:p>
          <a:p>
            <a:pPr lvl="0">
              <a:buFont typeface="Wingdings" pitchFamily="2" charset="2"/>
              <a:buChar char="ü"/>
            </a:pPr>
            <a:r>
              <a:rPr lang="en-IN" sz="2400" dirty="0" smtClean="0"/>
              <a:t> Exposure to structured government workflows</a:t>
            </a:r>
            <a:endParaRPr lang="en-US" sz="2400" dirty="0" smtClean="0"/>
          </a:p>
          <a:p>
            <a:pPr lvl="0">
              <a:buFont typeface="Wingdings" pitchFamily="2" charset="2"/>
              <a:buChar char="ü"/>
            </a:pPr>
            <a:r>
              <a:rPr lang="en-IN" sz="2400" dirty="0" smtClean="0"/>
              <a:t> Skilled workforce with digital familiarity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6195" y="285728"/>
            <a:ext cx="8358246" cy="115253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400" b="1" dirty="0" smtClean="0"/>
              <a:t>Enumerator Training Support - Overview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546195" y="1928802"/>
            <a:ext cx="9144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How TP Can Assist in Enumerator Training for Census 2027: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 Workforce Identification &amp; Mobilization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 Training Infrastructure &amp; Venue Support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 Digital Tools Orientation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 Community Awareness &amp; Sensitization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 Field Preparedness through Survey Experience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 Real-time Monitoring &amp; Feedback</a:t>
            </a:r>
            <a:endParaRPr 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IN" sz="2400" dirty="0" smtClean="0"/>
              <a:t> CSR, NSDC &amp; UPSDM Collaboration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6195" y="428604"/>
            <a:ext cx="8348722" cy="115253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Workforce Identification &amp; Mobilization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6195" y="2071678"/>
            <a:ext cx="9144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IN" sz="2400" dirty="0" smtClean="0"/>
              <a:t> Pre-screening from gig worker database (electricians, plumbers, AC 	technicians, delivery personnel, riders, and college students)</a:t>
            </a:r>
            <a:endParaRPr lang="en-US" sz="2400" dirty="0" smtClean="0"/>
          </a:p>
          <a:p>
            <a:pPr lvl="0">
              <a:buFont typeface="Wingdings" pitchFamily="2" charset="2"/>
              <a:buChar char="ü"/>
            </a:pPr>
            <a:r>
              <a:rPr lang="en-IN" sz="2400" dirty="0" smtClean="0"/>
              <a:t> Evaluate based on literacy, app skills, and communication</a:t>
            </a:r>
            <a:endParaRPr lang="en-US" sz="2400" dirty="0" smtClean="0"/>
          </a:p>
          <a:p>
            <a:pPr lvl="0">
              <a:buFont typeface="Wingdings" pitchFamily="2" charset="2"/>
              <a:buChar char="ü"/>
            </a:pPr>
            <a:r>
              <a:rPr lang="en-IN" sz="2400" dirty="0" smtClean="0"/>
              <a:t> Deploy as enumerators or assistants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updated_e13c4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49" y="214290"/>
            <a:ext cx="1214446" cy="12144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Teardrop 2"/>
          <p:cNvSpPr/>
          <p:nvPr/>
        </p:nvSpPr>
        <p:spPr>
          <a:xfrm>
            <a:off x="9261499" y="5214950"/>
            <a:ext cx="2500330" cy="2214578"/>
          </a:xfrm>
          <a:prstGeom prst="teardrop">
            <a:avLst/>
          </a:prstGeom>
          <a:solidFill>
            <a:srgbClr val="FF3C4D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3C4D"/>
              </a:solidFill>
            </a:endParaRPr>
          </a:p>
        </p:txBody>
      </p:sp>
      <p:pic>
        <p:nvPicPr>
          <p:cNvPr id="4" name="Picture 2" descr="C:\Users\ASUS\Downloads\ChatGPT Image Jun 18, 2025, 05_40_20 P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3003" y="5438775"/>
            <a:ext cx="1534520" cy="14192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17633" y="428604"/>
            <a:ext cx="8358246" cy="1366822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</a:pPr>
            <a:r>
              <a:rPr lang="en-IN" sz="4400" b="1" dirty="0" smtClean="0"/>
              <a:t>Training Infrastructure Support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FF3C4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4757" y="1785926"/>
            <a:ext cx="87868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itchFamily="2" charset="2"/>
              <a:buChar char="ü"/>
            </a:pPr>
            <a:r>
              <a:rPr lang="en-IN" sz="2400" dirty="0" smtClean="0"/>
              <a:t>Access to training venues across </a:t>
            </a:r>
            <a:r>
              <a:rPr lang="en-IN" sz="2400" b="1" dirty="0" smtClean="0">
                <a:solidFill>
                  <a:srgbClr val="FF0000"/>
                </a:solidFill>
              </a:rPr>
              <a:t>major cities </a:t>
            </a:r>
            <a:r>
              <a:rPr lang="en-IN" sz="2400" dirty="0" smtClean="0"/>
              <a:t>of the country</a:t>
            </a:r>
            <a:endParaRPr lang="en-US" sz="2400" dirty="0" smtClean="0"/>
          </a:p>
          <a:p>
            <a:pPr marL="457200" lvl="0" indent="-457200">
              <a:buFont typeface="Wingdings" pitchFamily="2" charset="2"/>
              <a:buChar char="ü"/>
            </a:pPr>
            <a:r>
              <a:rPr lang="en-IN" sz="2400" dirty="0" smtClean="0"/>
              <a:t>For semi-urban and rural areas, </a:t>
            </a:r>
            <a:r>
              <a:rPr lang="en-IN" sz="2400" b="1" dirty="0" smtClean="0">
                <a:solidFill>
                  <a:srgbClr val="FF0000"/>
                </a:solidFill>
              </a:rPr>
              <a:t>daily online training sessions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will 	be conducted</a:t>
            </a:r>
            <a:endParaRPr lang="en-US" sz="2400" dirty="0" smtClean="0"/>
          </a:p>
          <a:p>
            <a:pPr marL="457200" lvl="0" indent="-457200">
              <a:buFont typeface="Wingdings" pitchFamily="2" charset="2"/>
              <a:buChar char="ü"/>
            </a:pPr>
            <a:r>
              <a:rPr lang="en-IN" sz="2400" dirty="0" smtClean="0"/>
              <a:t>TP will deploy </a:t>
            </a:r>
            <a:r>
              <a:rPr lang="en-IN" sz="2400" b="1" dirty="0" smtClean="0">
                <a:solidFill>
                  <a:srgbClr val="FF0000"/>
                </a:solidFill>
              </a:rPr>
              <a:t>mobile trainers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r>
              <a:rPr lang="en-IN" sz="2400" dirty="0" smtClean="0"/>
              <a:t>to travel and conduct on-site 	training in remote locations</a:t>
            </a:r>
          </a:p>
          <a:p>
            <a:pPr marL="457200" lvl="0" indent="-457200"/>
            <a:endParaRPr lang="en-US" sz="2400" dirty="0" smtClean="0"/>
          </a:p>
          <a:p>
            <a:pPr lvl="0"/>
            <a:r>
              <a:rPr lang="en-IN" sz="2400" b="1" dirty="0" smtClean="0">
                <a:solidFill>
                  <a:srgbClr val="FF0000"/>
                </a:solidFill>
              </a:rPr>
              <a:t>Logistic support: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Seating &amp; presentation setup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Attendance monitoring</a:t>
            </a: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IN" sz="2400" dirty="0" smtClean="0"/>
              <a:t>Training materials &amp; refreshments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635</Words>
  <Application>Microsoft Office PowerPoint</Application>
  <PresentationFormat>Custom</PresentationFormat>
  <Paragraphs>120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Trending Professionals</vt:lpstr>
      <vt:lpstr>Introduction</vt:lpstr>
      <vt:lpstr>About Us</vt:lpstr>
      <vt:lpstr>Vision</vt:lpstr>
      <vt:lpstr>Relevant Experience – PM SVANidhi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Trending Professionals</dc:title>
  <dc:creator>ASUS</dc:creator>
  <cp:lastModifiedBy>ASUS</cp:lastModifiedBy>
  <cp:revision>24</cp:revision>
  <dcterms:created xsi:type="dcterms:W3CDTF">2025-06-19T08:21:58Z</dcterms:created>
  <dcterms:modified xsi:type="dcterms:W3CDTF">2025-06-19T11:42:47Z</dcterms:modified>
</cp:coreProperties>
</file>