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B4278-F405-4C2F-9FC1-C45DF8DE9CEB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2D3AB-CFF7-4948-9341-54F519DD4E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497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B4278-F405-4C2F-9FC1-C45DF8DE9CEB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2D3AB-CFF7-4948-9341-54F519DD4E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4214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B4278-F405-4C2F-9FC1-C45DF8DE9CEB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2D3AB-CFF7-4948-9341-54F519DD4E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5939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B4278-F405-4C2F-9FC1-C45DF8DE9CEB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2D3AB-CFF7-4948-9341-54F519DD4E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8220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B4278-F405-4C2F-9FC1-C45DF8DE9CEB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2D3AB-CFF7-4948-9341-54F519DD4E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7911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B4278-F405-4C2F-9FC1-C45DF8DE9CEB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2D3AB-CFF7-4948-9341-54F519DD4E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2751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B4278-F405-4C2F-9FC1-C45DF8DE9CEB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2D3AB-CFF7-4948-9341-54F519DD4E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0096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B4278-F405-4C2F-9FC1-C45DF8DE9CEB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2D3AB-CFF7-4948-9341-54F519DD4E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52962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B4278-F405-4C2F-9FC1-C45DF8DE9CEB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2D3AB-CFF7-4948-9341-54F519DD4E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1412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B4278-F405-4C2F-9FC1-C45DF8DE9CEB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2D3AB-CFF7-4948-9341-54F519DD4E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168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B4278-F405-4C2F-9FC1-C45DF8DE9CEB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2D3AB-CFF7-4948-9341-54F519DD4E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296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B4278-F405-4C2F-9FC1-C45DF8DE9CEB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2D3AB-CFF7-4948-9341-54F519DD4E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5579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97280" y="940526"/>
            <a:ext cx="9065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latin typeface="Comic Sans MS" panose="030F0702030302020204" pitchFamily="66" charset="0"/>
              </a:rPr>
              <a:t>Base de datos de tienda en línea</a:t>
            </a:r>
            <a:endParaRPr lang="es-MX" dirty="0">
              <a:latin typeface="Comic Sans MS" panose="030F0702030302020204" pitchFamily="66" charset="0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551794"/>
              </p:ext>
            </p:extLst>
          </p:nvPr>
        </p:nvGraphicFramePr>
        <p:xfrm>
          <a:off x="6196881" y="635796"/>
          <a:ext cx="227366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3666">
                  <a:extLst>
                    <a:ext uri="{9D8B030D-6E8A-4147-A177-3AD203B41FA5}">
                      <a16:colId xmlns:a16="http://schemas.microsoft.com/office/drawing/2014/main" val="4146252137"/>
                    </a:ext>
                  </a:extLst>
                </a:gridCol>
              </a:tblGrid>
              <a:tr h="196591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Comic Sans MS" panose="030F0702030302020204" pitchFamily="66" charset="0"/>
                        </a:rPr>
                        <a:t>Categorías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906586"/>
                  </a:ext>
                </a:extLst>
              </a:tr>
              <a:tr h="196591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Comic Sans MS" panose="030F0702030302020204" pitchFamily="66" charset="0"/>
                        </a:rPr>
                        <a:t>Id(</a:t>
                      </a:r>
                      <a:r>
                        <a:rPr lang="es-MX" sz="1200" dirty="0" err="1" smtClean="0">
                          <a:latin typeface="Comic Sans MS" panose="030F0702030302020204" pitchFamily="66" charset="0"/>
                        </a:rPr>
                        <a:t>int</a:t>
                      </a:r>
                      <a:r>
                        <a:rPr lang="es-MX" sz="1200" dirty="0" smtClean="0">
                          <a:latin typeface="Comic Sans MS" panose="030F0702030302020204" pitchFamily="66" charset="0"/>
                        </a:rPr>
                        <a:t>)</a:t>
                      </a:r>
                      <a:r>
                        <a:rPr lang="es-MX" sz="1200" baseline="0" dirty="0" smtClean="0">
                          <a:latin typeface="Comic Sans MS" panose="030F0702030302020204" pitchFamily="66" charset="0"/>
                        </a:rPr>
                        <a:t> A_I </a:t>
                      </a:r>
                      <a:r>
                        <a:rPr lang="es-MX" sz="1200" baseline="0" dirty="0" err="1" smtClean="0">
                          <a:latin typeface="Comic Sans MS" panose="030F0702030302020204" pitchFamily="66" charset="0"/>
                        </a:rPr>
                        <a:t>P.k</a:t>
                      </a:r>
                      <a:endParaRPr lang="es-MX" sz="12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897221"/>
                  </a:ext>
                </a:extLst>
              </a:tr>
              <a:tr h="196591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Comic Sans MS" panose="030F0702030302020204" pitchFamily="66" charset="0"/>
                        </a:rPr>
                        <a:t>Nombre(varchar,150)</a:t>
                      </a:r>
                      <a:endParaRPr lang="es-MX" sz="12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816082"/>
                  </a:ext>
                </a:extLst>
              </a:tr>
              <a:tr h="196591">
                <a:tc>
                  <a:txBody>
                    <a:bodyPr/>
                    <a:lstStyle/>
                    <a:p>
                      <a:r>
                        <a:rPr lang="es-MX" sz="1200" dirty="0" err="1" smtClean="0">
                          <a:latin typeface="Comic Sans MS" panose="030F0702030302020204" pitchFamily="66" charset="0"/>
                        </a:rPr>
                        <a:t>Descripcion</a:t>
                      </a:r>
                      <a:r>
                        <a:rPr lang="es-MX" sz="1200" dirty="0" smtClean="0">
                          <a:latin typeface="Comic Sans MS" panose="030F0702030302020204" pitchFamily="66" charset="0"/>
                        </a:rPr>
                        <a:t>(varchar,700)</a:t>
                      </a:r>
                      <a:endParaRPr lang="es-MX" sz="12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093145"/>
                  </a:ext>
                </a:extLst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14539"/>
              </p:ext>
            </p:extLst>
          </p:nvPr>
        </p:nvGraphicFramePr>
        <p:xfrm>
          <a:off x="783771" y="1532348"/>
          <a:ext cx="1938385" cy="2560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8385">
                  <a:extLst>
                    <a:ext uri="{9D8B030D-6E8A-4147-A177-3AD203B41FA5}">
                      <a16:colId xmlns:a16="http://schemas.microsoft.com/office/drawing/2014/main" val="4146252137"/>
                    </a:ext>
                  </a:extLst>
                </a:gridCol>
              </a:tblGrid>
              <a:tr h="320057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Comic Sans MS" panose="030F0702030302020204" pitchFamily="66" charset="0"/>
                        </a:rPr>
                        <a:t>Usuarios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906586"/>
                  </a:ext>
                </a:extLst>
              </a:tr>
              <a:tr h="320057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Comic Sans MS" panose="030F0702030302020204" pitchFamily="66" charset="0"/>
                        </a:rPr>
                        <a:t>Id(</a:t>
                      </a:r>
                      <a:r>
                        <a:rPr lang="es-MX" sz="1200" dirty="0" err="1" smtClean="0">
                          <a:latin typeface="Comic Sans MS" panose="030F0702030302020204" pitchFamily="66" charset="0"/>
                        </a:rPr>
                        <a:t>int</a:t>
                      </a:r>
                      <a:r>
                        <a:rPr lang="es-MX" sz="1200" dirty="0" smtClean="0">
                          <a:latin typeface="Comic Sans MS" panose="030F0702030302020204" pitchFamily="66" charset="0"/>
                        </a:rPr>
                        <a:t>)</a:t>
                      </a:r>
                      <a:r>
                        <a:rPr lang="es-MX" sz="1200" baseline="0" dirty="0" smtClean="0">
                          <a:latin typeface="Comic Sans MS" panose="030F0702030302020204" pitchFamily="66" charset="0"/>
                        </a:rPr>
                        <a:t> A_I </a:t>
                      </a:r>
                      <a:r>
                        <a:rPr lang="es-MX" sz="1200" baseline="0" dirty="0" err="1" smtClean="0">
                          <a:latin typeface="Comic Sans MS" panose="030F0702030302020204" pitchFamily="66" charset="0"/>
                        </a:rPr>
                        <a:t>P.k</a:t>
                      </a:r>
                      <a:endParaRPr lang="es-MX" sz="12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897221"/>
                  </a:ext>
                </a:extLst>
              </a:tr>
              <a:tr h="320057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Comic Sans MS" panose="030F0702030302020204" pitchFamily="66" charset="0"/>
                        </a:rPr>
                        <a:t>Nombre(varchar,100)</a:t>
                      </a:r>
                      <a:endParaRPr lang="es-MX" sz="12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816082"/>
                  </a:ext>
                </a:extLst>
              </a:tr>
              <a:tr h="320057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Comic Sans MS" panose="030F0702030302020204" pitchFamily="66" charset="0"/>
                        </a:rPr>
                        <a:t>Apellido(varchar,100)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093145"/>
                  </a:ext>
                </a:extLst>
              </a:tr>
              <a:tr h="320057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Comic Sans MS" panose="030F0702030302020204" pitchFamily="66" charset="0"/>
                        </a:rPr>
                        <a:t>Correo(varchar,100)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427388"/>
                  </a:ext>
                </a:extLst>
              </a:tr>
              <a:tr h="320057">
                <a:tc>
                  <a:txBody>
                    <a:bodyPr/>
                    <a:lstStyle/>
                    <a:p>
                      <a:r>
                        <a:rPr lang="es-MX" sz="1200" dirty="0" err="1" smtClean="0">
                          <a:latin typeface="Comic Sans MS" panose="030F0702030302020204" pitchFamily="66" charset="0"/>
                        </a:rPr>
                        <a:t>Telefono</a:t>
                      </a:r>
                      <a:r>
                        <a:rPr lang="es-MX" sz="1200" dirty="0" smtClean="0">
                          <a:latin typeface="Comic Sans MS" panose="030F0702030302020204" pitchFamily="66" charset="0"/>
                        </a:rPr>
                        <a:t>(varchar,20)</a:t>
                      </a:r>
                      <a:endParaRPr lang="es-MX" sz="12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542060"/>
                  </a:ext>
                </a:extLst>
              </a:tr>
              <a:tr h="320057">
                <a:tc>
                  <a:txBody>
                    <a:bodyPr/>
                    <a:lstStyle/>
                    <a:p>
                      <a:r>
                        <a:rPr lang="es-MX" sz="1200" dirty="0" err="1" smtClean="0">
                          <a:latin typeface="Comic Sans MS" panose="030F0702030302020204" pitchFamily="66" charset="0"/>
                        </a:rPr>
                        <a:t>Fecha_nacimiento</a:t>
                      </a:r>
                      <a:r>
                        <a:rPr lang="es-MX" sz="1200" dirty="0" smtClean="0">
                          <a:latin typeface="Comic Sans MS" panose="030F0702030302020204" pitchFamily="66" charset="0"/>
                        </a:rPr>
                        <a:t>(date)</a:t>
                      </a:r>
                      <a:endParaRPr lang="es-MX" sz="12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331424"/>
                  </a:ext>
                </a:extLst>
              </a:tr>
              <a:tr h="320057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Comic Sans MS" panose="030F0702030302020204" pitchFamily="66" charset="0"/>
                        </a:rPr>
                        <a:t>Genero(</a:t>
                      </a:r>
                      <a:r>
                        <a:rPr lang="es-MX" sz="1200" dirty="0" err="1" smtClean="0">
                          <a:latin typeface="Comic Sans MS" panose="030F0702030302020204" pitchFamily="66" charset="0"/>
                        </a:rPr>
                        <a:t>boulean</a:t>
                      </a:r>
                      <a:r>
                        <a:rPr lang="es-MX" sz="1200" dirty="0" smtClean="0">
                          <a:latin typeface="Comic Sans MS" panose="030F0702030302020204" pitchFamily="66" charset="0"/>
                        </a:rPr>
                        <a:t>)</a:t>
                      </a:r>
                      <a:endParaRPr lang="es-MX" sz="12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304917"/>
                  </a:ext>
                </a:extLst>
              </a:tr>
            </a:tbl>
          </a:graphicData>
        </a:graphic>
      </p:graphicFrame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094955"/>
              </p:ext>
            </p:extLst>
          </p:nvPr>
        </p:nvGraphicFramePr>
        <p:xfrm>
          <a:off x="956855" y="5207762"/>
          <a:ext cx="1905725" cy="1224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725">
                  <a:extLst>
                    <a:ext uri="{9D8B030D-6E8A-4147-A177-3AD203B41FA5}">
                      <a16:colId xmlns:a16="http://schemas.microsoft.com/office/drawing/2014/main" val="4146252137"/>
                    </a:ext>
                  </a:extLst>
                </a:gridCol>
              </a:tblGrid>
              <a:tr h="234225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Comic Sans MS" panose="030F0702030302020204" pitchFamily="66" charset="0"/>
                        </a:rPr>
                        <a:t>Membresías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906586"/>
                  </a:ext>
                </a:extLst>
              </a:tr>
              <a:tr h="316638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Comic Sans MS" panose="030F0702030302020204" pitchFamily="66" charset="0"/>
                        </a:rPr>
                        <a:t>Id(</a:t>
                      </a:r>
                      <a:r>
                        <a:rPr lang="es-MX" sz="1200" dirty="0" err="1" smtClean="0">
                          <a:latin typeface="Comic Sans MS" panose="030F0702030302020204" pitchFamily="66" charset="0"/>
                        </a:rPr>
                        <a:t>int</a:t>
                      </a:r>
                      <a:r>
                        <a:rPr lang="es-MX" sz="1200" dirty="0" smtClean="0">
                          <a:latin typeface="Comic Sans MS" panose="030F0702030302020204" pitchFamily="66" charset="0"/>
                        </a:rPr>
                        <a:t>)</a:t>
                      </a:r>
                      <a:r>
                        <a:rPr lang="es-MX" sz="1200" baseline="0" dirty="0" smtClean="0">
                          <a:latin typeface="Comic Sans MS" panose="030F0702030302020204" pitchFamily="66" charset="0"/>
                        </a:rPr>
                        <a:t> A_I </a:t>
                      </a:r>
                      <a:r>
                        <a:rPr lang="es-MX" sz="1200" baseline="0" dirty="0" err="1" smtClean="0">
                          <a:latin typeface="Comic Sans MS" panose="030F0702030302020204" pitchFamily="66" charset="0"/>
                        </a:rPr>
                        <a:t>P.k</a:t>
                      </a:r>
                      <a:endParaRPr lang="es-MX" sz="12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897221"/>
                  </a:ext>
                </a:extLst>
              </a:tr>
              <a:tr h="316638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Comic Sans MS" panose="030F0702030302020204" pitchFamily="66" charset="0"/>
                        </a:rPr>
                        <a:t>Nombre(varchar,100)</a:t>
                      </a:r>
                      <a:endParaRPr lang="es-MX" sz="12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816082"/>
                  </a:ext>
                </a:extLst>
              </a:tr>
              <a:tr h="316638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Comic Sans MS" panose="030F0702030302020204" pitchFamily="66" charset="0"/>
                        </a:rPr>
                        <a:t>Precio(doublé)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093145"/>
                  </a:ext>
                </a:extLst>
              </a:tr>
            </a:tbl>
          </a:graphicData>
        </a:graphic>
      </p:graphicFrame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653136"/>
              </p:ext>
            </p:extLst>
          </p:nvPr>
        </p:nvGraphicFramePr>
        <p:xfrm>
          <a:off x="3370938" y="1493793"/>
          <a:ext cx="2259153" cy="1143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9153">
                  <a:extLst>
                    <a:ext uri="{9D8B030D-6E8A-4147-A177-3AD203B41FA5}">
                      <a16:colId xmlns:a16="http://schemas.microsoft.com/office/drawing/2014/main" val="4146252137"/>
                    </a:ext>
                  </a:extLst>
                </a:gridCol>
              </a:tblGrid>
              <a:tr h="285852">
                <a:tc>
                  <a:txBody>
                    <a:bodyPr/>
                    <a:lstStyle/>
                    <a:p>
                      <a:r>
                        <a:rPr lang="es-MX" sz="1200" dirty="0" err="1" smtClean="0">
                          <a:latin typeface="Comic Sans MS" panose="030F0702030302020204" pitchFamily="66" charset="0"/>
                        </a:rPr>
                        <a:t>Usuarios_membresía</a:t>
                      </a:r>
                      <a:endParaRPr lang="es-MX" sz="1200" dirty="0" smtClean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906586"/>
                  </a:ext>
                </a:extLst>
              </a:tr>
              <a:tr h="285852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Comic Sans MS" panose="030F0702030302020204" pitchFamily="66" charset="0"/>
                        </a:rPr>
                        <a:t>Id(</a:t>
                      </a:r>
                      <a:r>
                        <a:rPr lang="es-MX" sz="1200" dirty="0" err="1" smtClean="0">
                          <a:latin typeface="Comic Sans MS" panose="030F0702030302020204" pitchFamily="66" charset="0"/>
                        </a:rPr>
                        <a:t>int</a:t>
                      </a:r>
                      <a:r>
                        <a:rPr lang="es-MX" sz="1200" dirty="0" smtClean="0">
                          <a:latin typeface="Comic Sans MS" panose="030F0702030302020204" pitchFamily="66" charset="0"/>
                        </a:rPr>
                        <a:t>)</a:t>
                      </a:r>
                      <a:r>
                        <a:rPr lang="es-MX" sz="1200" baseline="0" dirty="0" smtClean="0">
                          <a:latin typeface="Comic Sans MS" panose="030F0702030302020204" pitchFamily="66" charset="0"/>
                        </a:rPr>
                        <a:t> A_I </a:t>
                      </a:r>
                      <a:r>
                        <a:rPr lang="es-MX" sz="1200" baseline="0" dirty="0" err="1" smtClean="0">
                          <a:latin typeface="Comic Sans MS" panose="030F0702030302020204" pitchFamily="66" charset="0"/>
                        </a:rPr>
                        <a:t>P.k</a:t>
                      </a:r>
                      <a:endParaRPr lang="es-MX" sz="12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897221"/>
                  </a:ext>
                </a:extLst>
              </a:tr>
              <a:tr h="285852">
                <a:tc>
                  <a:txBody>
                    <a:bodyPr/>
                    <a:lstStyle/>
                    <a:p>
                      <a:r>
                        <a:rPr lang="es-MX" sz="1200" dirty="0" err="1" smtClean="0">
                          <a:latin typeface="Comic Sans MS" panose="030F0702030302020204" pitchFamily="66" charset="0"/>
                        </a:rPr>
                        <a:t>Usuario</a:t>
                      </a:r>
                      <a:r>
                        <a:rPr lang="es-MX" sz="1200" baseline="0" dirty="0" err="1" smtClean="0">
                          <a:latin typeface="Comic Sans MS" panose="030F0702030302020204" pitchFamily="66" charset="0"/>
                        </a:rPr>
                        <a:t>_id</a:t>
                      </a:r>
                      <a:r>
                        <a:rPr lang="es-MX" sz="1200" baseline="0" dirty="0" smtClean="0">
                          <a:latin typeface="Comic Sans MS" panose="030F0702030302020204" pitchFamily="66" charset="0"/>
                        </a:rPr>
                        <a:t>(</a:t>
                      </a:r>
                      <a:r>
                        <a:rPr lang="es-MX" sz="1200" baseline="0" dirty="0" err="1" smtClean="0">
                          <a:latin typeface="Comic Sans MS" panose="030F0702030302020204" pitchFamily="66" charset="0"/>
                        </a:rPr>
                        <a:t>int</a:t>
                      </a:r>
                      <a:r>
                        <a:rPr lang="es-MX" sz="1200" baseline="0" dirty="0" smtClean="0">
                          <a:latin typeface="Comic Sans MS" panose="030F0702030302020204" pitchFamily="66" charset="0"/>
                        </a:rPr>
                        <a:t>) </a:t>
                      </a:r>
                      <a:r>
                        <a:rPr lang="es-MX" sz="1200" baseline="0" dirty="0" err="1" smtClean="0">
                          <a:latin typeface="Comic Sans MS" panose="030F0702030302020204" pitchFamily="66" charset="0"/>
                        </a:rPr>
                        <a:t>Fk</a:t>
                      </a:r>
                      <a:endParaRPr lang="es-MX" sz="12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816082"/>
                  </a:ext>
                </a:extLst>
              </a:tr>
              <a:tr h="285852">
                <a:tc>
                  <a:txBody>
                    <a:bodyPr/>
                    <a:lstStyle/>
                    <a:p>
                      <a:r>
                        <a:rPr lang="es-MX" sz="1200" dirty="0" err="1" smtClean="0">
                          <a:latin typeface="Comic Sans MS" panose="030F0702030302020204" pitchFamily="66" charset="0"/>
                        </a:rPr>
                        <a:t>Membresia_id</a:t>
                      </a:r>
                      <a:r>
                        <a:rPr lang="es-MX" sz="1200" dirty="0" smtClean="0">
                          <a:latin typeface="Comic Sans MS" panose="030F0702030302020204" pitchFamily="66" charset="0"/>
                        </a:rPr>
                        <a:t>(</a:t>
                      </a:r>
                      <a:r>
                        <a:rPr lang="es-MX" sz="1200" dirty="0" err="1" smtClean="0">
                          <a:latin typeface="Comic Sans MS" panose="030F0702030302020204" pitchFamily="66" charset="0"/>
                        </a:rPr>
                        <a:t>int</a:t>
                      </a:r>
                      <a:r>
                        <a:rPr lang="es-MX" sz="1200" dirty="0" smtClean="0">
                          <a:latin typeface="Comic Sans MS" panose="030F0702030302020204" pitchFamily="66" charset="0"/>
                        </a:rPr>
                        <a:t>) </a:t>
                      </a:r>
                      <a:r>
                        <a:rPr lang="es-MX" sz="1200" dirty="0" err="1" smtClean="0">
                          <a:latin typeface="Comic Sans MS" panose="030F0702030302020204" pitchFamily="66" charset="0"/>
                        </a:rPr>
                        <a:t>Fk</a:t>
                      </a:r>
                      <a:endParaRPr lang="es-MX" sz="1200" dirty="0" smtClean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093145"/>
                  </a:ext>
                </a:extLst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255768"/>
              </p:ext>
            </p:extLst>
          </p:nvPr>
        </p:nvGraphicFramePr>
        <p:xfrm>
          <a:off x="3122743" y="3277878"/>
          <a:ext cx="2378889" cy="2146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8889">
                  <a:extLst>
                    <a:ext uri="{9D8B030D-6E8A-4147-A177-3AD203B41FA5}">
                      <a16:colId xmlns:a16="http://schemas.microsoft.com/office/drawing/2014/main" val="4146252137"/>
                    </a:ext>
                  </a:extLst>
                </a:gridCol>
              </a:tblGrid>
              <a:tr h="306691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Comic Sans MS" panose="030F0702030302020204" pitchFamily="66" charset="0"/>
                        </a:rPr>
                        <a:t>Productos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906586"/>
                  </a:ext>
                </a:extLst>
              </a:tr>
              <a:tr h="306691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Comic Sans MS" panose="030F0702030302020204" pitchFamily="66" charset="0"/>
                        </a:rPr>
                        <a:t>Id(</a:t>
                      </a:r>
                      <a:r>
                        <a:rPr lang="es-MX" sz="1200" dirty="0" err="1" smtClean="0">
                          <a:latin typeface="Comic Sans MS" panose="030F0702030302020204" pitchFamily="66" charset="0"/>
                        </a:rPr>
                        <a:t>int</a:t>
                      </a:r>
                      <a:r>
                        <a:rPr lang="es-MX" sz="1200" dirty="0" smtClean="0">
                          <a:latin typeface="Comic Sans MS" panose="030F0702030302020204" pitchFamily="66" charset="0"/>
                        </a:rPr>
                        <a:t>)</a:t>
                      </a:r>
                      <a:r>
                        <a:rPr lang="es-MX" sz="1200" baseline="0" dirty="0" smtClean="0">
                          <a:latin typeface="Comic Sans MS" panose="030F0702030302020204" pitchFamily="66" charset="0"/>
                        </a:rPr>
                        <a:t> A_I </a:t>
                      </a:r>
                      <a:r>
                        <a:rPr lang="es-MX" sz="1200" baseline="0" dirty="0" err="1" smtClean="0">
                          <a:latin typeface="Comic Sans MS" panose="030F0702030302020204" pitchFamily="66" charset="0"/>
                        </a:rPr>
                        <a:t>P.k</a:t>
                      </a:r>
                      <a:endParaRPr lang="es-MX" sz="12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897221"/>
                  </a:ext>
                </a:extLst>
              </a:tr>
              <a:tr h="306691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Comic Sans MS" panose="030F0702030302020204" pitchFamily="66" charset="0"/>
                        </a:rPr>
                        <a:t>Nombre</a:t>
                      </a:r>
                      <a:r>
                        <a:rPr lang="es-MX" sz="1200" baseline="0" dirty="0" smtClean="0">
                          <a:latin typeface="Comic Sans MS" panose="030F0702030302020204" pitchFamily="66" charset="0"/>
                        </a:rPr>
                        <a:t>(varchar,150)</a:t>
                      </a:r>
                      <a:endParaRPr lang="es-MX" sz="12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816082"/>
                  </a:ext>
                </a:extLst>
              </a:tr>
              <a:tr h="306691">
                <a:tc>
                  <a:txBody>
                    <a:bodyPr/>
                    <a:lstStyle/>
                    <a:p>
                      <a:r>
                        <a:rPr lang="es-MX" sz="1200" dirty="0" err="1" smtClean="0">
                          <a:latin typeface="Comic Sans MS" panose="030F0702030302020204" pitchFamily="66" charset="0"/>
                        </a:rPr>
                        <a:t>Descripcion</a:t>
                      </a:r>
                      <a:r>
                        <a:rPr lang="es-MX" sz="1200" dirty="0" smtClean="0">
                          <a:latin typeface="Comic Sans MS" panose="030F0702030302020204" pitchFamily="66" charset="0"/>
                        </a:rPr>
                        <a:t>(varchar,300)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093145"/>
                  </a:ext>
                </a:extLst>
              </a:tr>
              <a:tr h="306691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Comic Sans MS" panose="030F0702030302020204" pitchFamily="66" charset="0"/>
                        </a:rPr>
                        <a:t>Precio(doublé)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427388"/>
                  </a:ext>
                </a:extLst>
              </a:tr>
              <a:tr h="306691">
                <a:tc>
                  <a:txBody>
                    <a:bodyPr/>
                    <a:lstStyle/>
                    <a:p>
                      <a:r>
                        <a:rPr lang="es-MX" sz="1200" dirty="0" err="1" smtClean="0">
                          <a:latin typeface="Comic Sans MS" panose="030F0702030302020204" pitchFamily="66" charset="0"/>
                        </a:rPr>
                        <a:t>Categoria_id</a:t>
                      </a:r>
                      <a:r>
                        <a:rPr lang="es-MX" sz="1200" dirty="0" smtClean="0">
                          <a:latin typeface="Comic Sans MS" panose="030F0702030302020204" pitchFamily="66" charset="0"/>
                        </a:rPr>
                        <a:t>(</a:t>
                      </a:r>
                      <a:r>
                        <a:rPr lang="es-MX" sz="1200" dirty="0" err="1" smtClean="0">
                          <a:latin typeface="Comic Sans MS" panose="030F0702030302020204" pitchFamily="66" charset="0"/>
                        </a:rPr>
                        <a:t>int</a:t>
                      </a:r>
                      <a:r>
                        <a:rPr lang="es-MX" sz="1200" dirty="0" smtClean="0">
                          <a:latin typeface="Comic Sans MS" panose="030F0702030302020204" pitchFamily="66" charset="0"/>
                        </a:rPr>
                        <a:t>)FK</a:t>
                      </a:r>
                      <a:endParaRPr lang="es-MX" sz="12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542060"/>
                  </a:ext>
                </a:extLst>
              </a:tr>
              <a:tr h="306691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Comic Sans MS" panose="030F0702030302020204" pitchFamily="66" charset="0"/>
                        </a:rPr>
                        <a:t>Cantidad(</a:t>
                      </a:r>
                      <a:r>
                        <a:rPr lang="es-MX" sz="1200" dirty="0" err="1" smtClean="0">
                          <a:latin typeface="Comic Sans MS" panose="030F0702030302020204" pitchFamily="66" charset="0"/>
                        </a:rPr>
                        <a:t>int</a:t>
                      </a:r>
                      <a:r>
                        <a:rPr lang="es-MX" sz="1200" dirty="0" smtClean="0">
                          <a:latin typeface="Comic Sans MS" panose="030F0702030302020204" pitchFamily="66" charset="0"/>
                        </a:rPr>
                        <a:t>)</a:t>
                      </a:r>
                      <a:endParaRPr lang="es-MX" sz="12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331424"/>
                  </a:ext>
                </a:extLst>
              </a:tr>
            </a:tbl>
          </a:graphicData>
        </a:graphic>
      </p:graphicFrame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149688"/>
              </p:ext>
            </p:extLst>
          </p:nvPr>
        </p:nvGraphicFramePr>
        <p:xfrm>
          <a:off x="6090546" y="3899639"/>
          <a:ext cx="2273666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3666">
                  <a:extLst>
                    <a:ext uri="{9D8B030D-6E8A-4147-A177-3AD203B41FA5}">
                      <a16:colId xmlns:a16="http://schemas.microsoft.com/office/drawing/2014/main" val="4146252137"/>
                    </a:ext>
                  </a:extLst>
                </a:gridCol>
              </a:tblGrid>
              <a:tr h="196591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Comic Sans MS" panose="030F0702030302020204" pitchFamily="66" charset="0"/>
                        </a:rPr>
                        <a:t>Ventas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906586"/>
                  </a:ext>
                </a:extLst>
              </a:tr>
              <a:tr h="196591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Comic Sans MS" panose="030F0702030302020204" pitchFamily="66" charset="0"/>
                        </a:rPr>
                        <a:t>Id(</a:t>
                      </a:r>
                      <a:r>
                        <a:rPr lang="es-MX" sz="1200" dirty="0" err="1" smtClean="0">
                          <a:latin typeface="Comic Sans MS" panose="030F0702030302020204" pitchFamily="66" charset="0"/>
                        </a:rPr>
                        <a:t>int</a:t>
                      </a:r>
                      <a:r>
                        <a:rPr lang="es-MX" sz="1200" dirty="0" smtClean="0">
                          <a:latin typeface="Comic Sans MS" panose="030F0702030302020204" pitchFamily="66" charset="0"/>
                        </a:rPr>
                        <a:t>)</a:t>
                      </a:r>
                      <a:r>
                        <a:rPr lang="es-MX" sz="1200" baseline="0" dirty="0" smtClean="0">
                          <a:latin typeface="Comic Sans MS" panose="030F0702030302020204" pitchFamily="66" charset="0"/>
                        </a:rPr>
                        <a:t> A_I </a:t>
                      </a:r>
                      <a:r>
                        <a:rPr lang="es-MX" sz="1200" baseline="0" dirty="0" err="1" smtClean="0">
                          <a:latin typeface="Comic Sans MS" panose="030F0702030302020204" pitchFamily="66" charset="0"/>
                        </a:rPr>
                        <a:t>P.k</a:t>
                      </a:r>
                      <a:endParaRPr lang="es-MX" sz="12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897221"/>
                  </a:ext>
                </a:extLst>
              </a:tr>
              <a:tr h="196591">
                <a:tc>
                  <a:txBody>
                    <a:bodyPr/>
                    <a:lstStyle/>
                    <a:p>
                      <a:r>
                        <a:rPr lang="es-MX" sz="1200" dirty="0" err="1" smtClean="0">
                          <a:latin typeface="Comic Sans MS" panose="030F0702030302020204" pitchFamily="66" charset="0"/>
                        </a:rPr>
                        <a:t>Carrito_id</a:t>
                      </a:r>
                      <a:r>
                        <a:rPr lang="es-MX" sz="1200" dirty="0" smtClean="0">
                          <a:latin typeface="Comic Sans MS" panose="030F0702030302020204" pitchFamily="66" charset="0"/>
                        </a:rPr>
                        <a:t>(</a:t>
                      </a:r>
                      <a:r>
                        <a:rPr lang="es-MX" sz="1200" dirty="0" err="1" smtClean="0">
                          <a:latin typeface="Comic Sans MS" panose="030F0702030302020204" pitchFamily="66" charset="0"/>
                        </a:rPr>
                        <a:t>int</a:t>
                      </a:r>
                      <a:r>
                        <a:rPr lang="es-MX" sz="1200" dirty="0" smtClean="0">
                          <a:latin typeface="Comic Sans MS" panose="030F0702030302020204" pitchFamily="66" charset="0"/>
                        </a:rPr>
                        <a:t>)</a:t>
                      </a:r>
                      <a:r>
                        <a:rPr lang="es-MX" sz="1200" dirty="0" err="1" smtClean="0">
                          <a:latin typeface="Comic Sans MS" panose="030F0702030302020204" pitchFamily="66" charset="0"/>
                        </a:rPr>
                        <a:t>Fk</a:t>
                      </a:r>
                      <a:endParaRPr lang="es-MX" sz="12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816082"/>
                  </a:ext>
                </a:extLst>
              </a:tr>
              <a:tr h="196591">
                <a:tc>
                  <a:txBody>
                    <a:bodyPr/>
                    <a:lstStyle/>
                    <a:p>
                      <a:r>
                        <a:rPr lang="es-MX" sz="1200" dirty="0" err="1" smtClean="0">
                          <a:latin typeface="Comic Sans MS" panose="030F0702030302020204" pitchFamily="66" charset="0"/>
                        </a:rPr>
                        <a:t>Metodo_pago_id</a:t>
                      </a:r>
                      <a:r>
                        <a:rPr lang="es-MX" sz="1200" dirty="0" smtClean="0">
                          <a:latin typeface="Comic Sans MS" panose="030F0702030302020204" pitchFamily="66" charset="0"/>
                        </a:rPr>
                        <a:t>(</a:t>
                      </a:r>
                      <a:r>
                        <a:rPr lang="es-MX" sz="1200" dirty="0" err="1" smtClean="0">
                          <a:latin typeface="Comic Sans MS" panose="030F0702030302020204" pitchFamily="66" charset="0"/>
                        </a:rPr>
                        <a:t>int</a:t>
                      </a:r>
                      <a:r>
                        <a:rPr lang="es-MX" sz="1200" dirty="0" smtClean="0">
                          <a:latin typeface="Comic Sans MS" panose="030F0702030302020204" pitchFamily="66" charset="0"/>
                        </a:rPr>
                        <a:t>) </a:t>
                      </a:r>
                      <a:r>
                        <a:rPr lang="es-MX" sz="1200" dirty="0" err="1" smtClean="0">
                          <a:latin typeface="Comic Sans MS" panose="030F0702030302020204" pitchFamily="66" charset="0"/>
                        </a:rPr>
                        <a:t>Fk</a:t>
                      </a:r>
                      <a:endParaRPr lang="es-MX" sz="12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093145"/>
                  </a:ext>
                </a:extLst>
              </a:tr>
              <a:tr h="196591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Comic Sans MS" panose="030F0702030302020204" pitchFamily="66" charset="0"/>
                        </a:rPr>
                        <a:t>Total(</a:t>
                      </a:r>
                      <a:r>
                        <a:rPr lang="es-MX" sz="1200" dirty="0" err="1" smtClean="0">
                          <a:latin typeface="Comic Sans MS" panose="030F0702030302020204" pitchFamily="66" charset="0"/>
                        </a:rPr>
                        <a:t>double</a:t>
                      </a:r>
                      <a:r>
                        <a:rPr lang="es-MX" sz="1200" dirty="0" smtClean="0">
                          <a:latin typeface="Comic Sans MS" panose="030F0702030302020204" pitchFamily="66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183730"/>
                  </a:ext>
                </a:extLst>
              </a:tr>
              <a:tr h="196591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Comic Sans MS" panose="030F0702030302020204" pitchFamily="66" charset="0"/>
                        </a:rPr>
                        <a:t>Estado(</a:t>
                      </a:r>
                      <a:r>
                        <a:rPr lang="es-MX" sz="1200" dirty="0" err="1" smtClean="0">
                          <a:latin typeface="Comic Sans MS" panose="030F0702030302020204" pitchFamily="66" charset="0"/>
                        </a:rPr>
                        <a:t>boulean</a:t>
                      </a:r>
                      <a:r>
                        <a:rPr lang="es-MX" sz="1200" dirty="0" smtClean="0">
                          <a:latin typeface="Comic Sans MS" panose="030F0702030302020204" pitchFamily="66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783514"/>
                  </a:ext>
                </a:extLst>
              </a:tr>
              <a:tr h="196591">
                <a:tc>
                  <a:txBody>
                    <a:bodyPr/>
                    <a:lstStyle/>
                    <a:p>
                      <a:r>
                        <a:rPr lang="es-MX" sz="1200" dirty="0" err="1" smtClean="0">
                          <a:latin typeface="Comic Sans MS" panose="030F0702030302020204" pitchFamily="66" charset="0"/>
                        </a:rPr>
                        <a:t>Direccion_id</a:t>
                      </a:r>
                      <a:r>
                        <a:rPr lang="es-MX" sz="1200" dirty="0" smtClean="0">
                          <a:latin typeface="Comic Sans MS" panose="030F0702030302020204" pitchFamily="66" charset="0"/>
                        </a:rPr>
                        <a:t>(</a:t>
                      </a:r>
                      <a:r>
                        <a:rPr lang="es-MX" sz="1200" dirty="0" err="1" smtClean="0">
                          <a:latin typeface="Comic Sans MS" panose="030F0702030302020204" pitchFamily="66" charset="0"/>
                        </a:rPr>
                        <a:t>int</a:t>
                      </a:r>
                      <a:r>
                        <a:rPr lang="es-MX" sz="1200" dirty="0" smtClean="0">
                          <a:latin typeface="Comic Sans MS" panose="030F0702030302020204" pitchFamily="66" charset="0"/>
                        </a:rPr>
                        <a:t>)</a:t>
                      </a:r>
                      <a:r>
                        <a:rPr lang="es-MX" sz="1200" dirty="0" err="1" smtClean="0">
                          <a:latin typeface="Comic Sans MS" panose="030F0702030302020204" pitchFamily="66" charset="0"/>
                        </a:rPr>
                        <a:t>Fk</a:t>
                      </a:r>
                      <a:endParaRPr lang="es-MX" sz="1200" dirty="0" smtClean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953296"/>
                  </a:ext>
                </a:extLst>
              </a:tr>
            </a:tbl>
          </a:graphicData>
        </a:graphic>
      </p:graphicFrame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044499"/>
              </p:ext>
            </p:extLst>
          </p:nvPr>
        </p:nvGraphicFramePr>
        <p:xfrm>
          <a:off x="6090546" y="2105898"/>
          <a:ext cx="227366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3666">
                  <a:extLst>
                    <a:ext uri="{9D8B030D-6E8A-4147-A177-3AD203B41FA5}">
                      <a16:colId xmlns:a16="http://schemas.microsoft.com/office/drawing/2014/main" val="4146252137"/>
                    </a:ext>
                  </a:extLst>
                </a:gridCol>
              </a:tblGrid>
              <a:tr h="196591">
                <a:tc>
                  <a:txBody>
                    <a:bodyPr/>
                    <a:lstStyle/>
                    <a:p>
                      <a:r>
                        <a:rPr lang="es-MX" sz="1200" dirty="0" err="1" smtClean="0">
                          <a:latin typeface="Comic Sans MS" panose="030F0702030302020204" pitchFamily="66" charset="0"/>
                        </a:rPr>
                        <a:t>Metodo_pago</a:t>
                      </a:r>
                      <a:endParaRPr lang="es-MX" sz="1200" dirty="0" smtClean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906586"/>
                  </a:ext>
                </a:extLst>
              </a:tr>
              <a:tr h="196591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Comic Sans MS" panose="030F0702030302020204" pitchFamily="66" charset="0"/>
                        </a:rPr>
                        <a:t>Id(</a:t>
                      </a:r>
                      <a:r>
                        <a:rPr lang="es-MX" sz="1200" dirty="0" err="1" smtClean="0">
                          <a:latin typeface="Comic Sans MS" panose="030F0702030302020204" pitchFamily="66" charset="0"/>
                        </a:rPr>
                        <a:t>int</a:t>
                      </a:r>
                      <a:r>
                        <a:rPr lang="es-MX" sz="1200" dirty="0" smtClean="0">
                          <a:latin typeface="Comic Sans MS" panose="030F0702030302020204" pitchFamily="66" charset="0"/>
                        </a:rPr>
                        <a:t>)</a:t>
                      </a:r>
                      <a:r>
                        <a:rPr lang="es-MX" sz="1200" baseline="0" dirty="0" smtClean="0">
                          <a:latin typeface="Comic Sans MS" panose="030F0702030302020204" pitchFamily="66" charset="0"/>
                        </a:rPr>
                        <a:t> A_I </a:t>
                      </a:r>
                      <a:r>
                        <a:rPr lang="es-MX" sz="1200" baseline="0" dirty="0" err="1" smtClean="0">
                          <a:latin typeface="Comic Sans MS" panose="030F0702030302020204" pitchFamily="66" charset="0"/>
                        </a:rPr>
                        <a:t>P.k</a:t>
                      </a:r>
                      <a:endParaRPr lang="es-MX" sz="12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897221"/>
                  </a:ext>
                </a:extLst>
              </a:tr>
              <a:tr h="196591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Comic Sans MS" panose="030F0702030302020204" pitchFamily="66" charset="0"/>
                        </a:rPr>
                        <a:t>Nombre(varchar,150)</a:t>
                      </a:r>
                      <a:endParaRPr lang="es-MX" sz="12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816082"/>
                  </a:ext>
                </a:extLst>
              </a:tr>
              <a:tr h="196591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Comic Sans MS" panose="030F0702030302020204" pitchFamily="66" charset="0"/>
                        </a:rPr>
                        <a:t>Tipo(varchar,40)</a:t>
                      </a:r>
                      <a:endParaRPr lang="es-MX" sz="12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093145"/>
                  </a:ext>
                </a:extLst>
              </a:tr>
            </a:tbl>
          </a:graphicData>
        </a:graphic>
      </p:graphicFrame>
      <p:graphicFrame>
        <p:nvGraphicFramePr>
          <p:cNvPr id="23" name="Tabla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047462"/>
              </p:ext>
            </p:extLst>
          </p:nvPr>
        </p:nvGraphicFramePr>
        <p:xfrm>
          <a:off x="9563462" y="88334"/>
          <a:ext cx="1938385" cy="2880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8385">
                  <a:extLst>
                    <a:ext uri="{9D8B030D-6E8A-4147-A177-3AD203B41FA5}">
                      <a16:colId xmlns:a16="http://schemas.microsoft.com/office/drawing/2014/main" val="4146252137"/>
                    </a:ext>
                  </a:extLst>
                </a:gridCol>
              </a:tblGrid>
              <a:tr h="320057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Comic Sans MS" panose="030F0702030302020204" pitchFamily="66" charset="0"/>
                        </a:rPr>
                        <a:t>Direcciones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906586"/>
                  </a:ext>
                </a:extLst>
              </a:tr>
              <a:tr h="320057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Comic Sans MS" panose="030F0702030302020204" pitchFamily="66" charset="0"/>
                        </a:rPr>
                        <a:t>Id(</a:t>
                      </a:r>
                      <a:r>
                        <a:rPr lang="es-MX" sz="1200" dirty="0" err="1" smtClean="0">
                          <a:latin typeface="Comic Sans MS" panose="030F0702030302020204" pitchFamily="66" charset="0"/>
                        </a:rPr>
                        <a:t>int</a:t>
                      </a:r>
                      <a:r>
                        <a:rPr lang="es-MX" sz="1200" dirty="0" smtClean="0">
                          <a:latin typeface="Comic Sans MS" panose="030F0702030302020204" pitchFamily="66" charset="0"/>
                        </a:rPr>
                        <a:t>)</a:t>
                      </a:r>
                      <a:r>
                        <a:rPr lang="es-MX" sz="1200" baseline="0" dirty="0" smtClean="0">
                          <a:latin typeface="Comic Sans MS" panose="030F0702030302020204" pitchFamily="66" charset="0"/>
                        </a:rPr>
                        <a:t> A_I </a:t>
                      </a:r>
                      <a:r>
                        <a:rPr lang="es-MX" sz="1200" baseline="0" dirty="0" err="1" smtClean="0">
                          <a:latin typeface="Comic Sans MS" panose="030F0702030302020204" pitchFamily="66" charset="0"/>
                        </a:rPr>
                        <a:t>P.k</a:t>
                      </a:r>
                      <a:endParaRPr lang="es-MX" sz="12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897221"/>
                  </a:ext>
                </a:extLst>
              </a:tr>
              <a:tr h="320057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Comic Sans MS" panose="030F0702030302020204" pitchFamily="66" charset="0"/>
                        </a:rPr>
                        <a:t>Calle(varchar,100)</a:t>
                      </a:r>
                      <a:endParaRPr lang="es-MX" sz="12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816082"/>
                  </a:ext>
                </a:extLst>
              </a:tr>
              <a:tr h="320057">
                <a:tc>
                  <a:txBody>
                    <a:bodyPr/>
                    <a:lstStyle/>
                    <a:p>
                      <a:r>
                        <a:rPr lang="es-MX" sz="1200" dirty="0" err="1" smtClean="0">
                          <a:latin typeface="Comic Sans MS" panose="030F0702030302020204" pitchFamily="66" charset="0"/>
                        </a:rPr>
                        <a:t>Num</a:t>
                      </a:r>
                      <a:r>
                        <a:rPr lang="es-MX" sz="1200" dirty="0" smtClean="0">
                          <a:latin typeface="Comic Sans MS" panose="030F0702030302020204" pitchFamily="66" charset="0"/>
                        </a:rPr>
                        <a:t>(</a:t>
                      </a:r>
                      <a:r>
                        <a:rPr lang="es-MX" sz="1200" dirty="0" err="1" smtClean="0">
                          <a:latin typeface="Comic Sans MS" panose="030F0702030302020204" pitchFamily="66" charset="0"/>
                        </a:rPr>
                        <a:t>int</a:t>
                      </a:r>
                      <a:r>
                        <a:rPr lang="es-MX" sz="1200" dirty="0" smtClean="0">
                          <a:latin typeface="Comic Sans MS" panose="030F0702030302020204" pitchFamily="66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093145"/>
                  </a:ext>
                </a:extLst>
              </a:tr>
              <a:tr h="320057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Comic Sans MS" panose="030F0702030302020204" pitchFamily="66" charset="0"/>
                        </a:rPr>
                        <a:t>Colonia(varchar,50)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427388"/>
                  </a:ext>
                </a:extLst>
              </a:tr>
              <a:tr h="320057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Comic Sans MS" panose="030F0702030302020204" pitchFamily="66" charset="0"/>
                        </a:rPr>
                        <a:t>C.P(</a:t>
                      </a:r>
                      <a:r>
                        <a:rPr lang="es-MX" sz="1200" dirty="0" err="1" smtClean="0">
                          <a:latin typeface="Comic Sans MS" panose="030F0702030302020204" pitchFamily="66" charset="0"/>
                        </a:rPr>
                        <a:t>int</a:t>
                      </a:r>
                      <a:r>
                        <a:rPr lang="es-MX" sz="1200" dirty="0" smtClean="0">
                          <a:latin typeface="Comic Sans MS" panose="030F0702030302020204" pitchFamily="66" charset="0"/>
                        </a:rPr>
                        <a:t>)</a:t>
                      </a:r>
                      <a:endParaRPr lang="es-MX" sz="12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542060"/>
                  </a:ext>
                </a:extLst>
              </a:tr>
              <a:tr h="320057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Comic Sans MS" panose="030F0702030302020204" pitchFamily="66" charset="0"/>
                        </a:rPr>
                        <a:t>Estado(varchar,100)</a:t>
                      </a:r>
                      <a:endParaRPr lang="es-MX" sz="12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331424"/>
                  </a:ext>
                </a:extLst>
              </a:tr>
              <a:tr h="320057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Comic Sans MS" panose="030F0702030302020204" pitchFamily="66" charset="0"/>
                        </a:rPr>
                        <a:t>Ciudad(</a:t>
                      </a:r>
                      <a:r>
                        <a:rPr lang="es-MX" sz="1200" dirty="0" err="1" smtClean="0">
                          <a:latin typeface="Comic Sans MS" panose="030F0702030302020204" pitchFamily="66" charset="0"/>
                        </a:rPr>
                        <a:t>varchar</a:t>
                      </a:r>
                      <a:r>
                        <a:rPr lang="es-MX" sz="1200" dirty="0" smtClean="0">
                          <a:latin typeface="Comic Sans MS" panose="030F0702030302020204" pitchFamily="66" charset="0"/>
                        </a:rPr>
                        <a:t>, 100)</a:t>
                      </a:r>
                      <a:endParaRPr lang="es-MX" sz="12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304917"/>
                  </a:ext>
                </a:extLst>
              </a:tr>
              <a:tr h="320057">
                <a:tc>
                  <a:txBody>
                    <a:bodyPr/>
                    <a:lstStyle/>
                    <a:p>
                      <a:r>
                        <a:rPr lang="es-MX" sz="1200" dirty="0" err="1" smtClean="0">
                          <a:latin typeface="Comic Sans MS" panose="030F0702030302020204" pitchFamily="66" charset="0"/>
                        </a:rPr>
                        <a:t>Usuario_id</a:t>
                      </a:r>
                      <a:r>
                        <a:rPr lang="es-MX" sz="1200" dirty="0" smtClean="0">
                          <a:latin typeface="Comic Sans MS" panose="030F0702030302020204" pitchFamily="66" charset="0"/>
                        </a:rPr>
                        <a:t>(</a:t>
                      </a:r>
                      <a:r>
                        <a:rPr lang="es-MX" sz="1200" dirty="0" err="1" smtClean="0">
                          <a:latin typeface="Comic Sans MS" panose="030F0702030302020204" pitchFamily="66" charset="0"/>
                        </a:rPr>
                        <a:t>int</a:t>
                      </a:r>
                      <a:r>
                        <a:rPr lang="es-MX" sz="1200" dirty="0" smtClean="0">
                          <a:latin typeface="Comic Sans MS" panose="030F0702030302020204" pitchFamily="66" charset="0"/>
                        </a:rPr>
                        <a:t>)</a:t>
                      </a:r>
                      <a:r>
                        <a:rPr lang="es-MX" sz="1200" dirty="0" err="1" smtClean="0">
                          <a:latin typeface="Comic Sans MS" panose="030F0702030302020204" pitchFamily="66" charset="0"/>
                        </a:rPr>
                        <a:t>Fk</a:t>
                      </a:r>
                      <a:endParaRPr lang="es-MX" sz="12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954161"/>
                  </a:ext>
                </a:extLst>
              </a:tr>
            </a:tbl>
          </a:graphicData>
        </a:graphic>
      </p:graphicFrame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773601"/>
              </p:ext>
            </p:extLst>
          </p:nvPr>
        </p:nvGraphicFramePr>
        <p:xfrm>
          <a:off x="9193710" y="3037865"/>
          <a:ext cx="1938385" cy="1600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8385">
                  <a:extLst>
                    <a:ext uri="{9D8B030D-6E8A-4147-A177-3AD203B41FA5}">
                      <a16:colId xmlns:a16="http://schemas.microsoft.com/office/drawing/2014/main" val="4146252137"/>
                    </a:ext>
                  </a:extLst>
                </a:gridCol>
              </a:tblGrid>
              <a:tr h="320057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Comic Sans MS" panose="030F0702030302020204" pitchFamily="66" charset="0"/>
                        </a:rPr>
                        <a:t>Carrito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906586"/>
                  </a:ext>
                </a:extLst>
              </a:tr>
              <a:tr h="320057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Comic Sans MS" panose="030F0702030302020204" pitchFamily="66" charset="0"/>
                        </a:rPr>
                        <a:t>Id(</a:t>
                      </a:r>
                      <a:r>
                        <a:rPr lang="es-MX" sz="1200" dirty="0" err="1" smtClean="0">
                          <a:latin typeface="Comic Sans MS" panose="030F0702030302020204" pitchFamily="66" charset="0"/>
                        </a:rPr>
                        <a:t>int</a:t>
                      </a:r>
                      <a:r>
                        <a:rPr lang="es-MX" sz="1200" dirty="0" smtClean="0">
                          <a:latin typeface="Comic Sans MS" panose="030F0702030302020204" pitchFamily="66" charset="0"/>
                        </a:rPr>
                        <a:t>)</a:t>
                      </a:r>
                      <a:r>
                        <a:rPr lang="es-MX" sz="1200" baseline="0" dirty="0" smtClean="0">
                          <a:latin typeface="Comic Sans MS" panose="030F0702030302020204" pitchFamily="66" charset="0"/>
                        </a:rPr>
                        <a:t> A_I </a:t>
                      </a:r>
                      <a:r>
                        <a:rPr lang="es-MX" sz="1200" baseline="0" dirty="0" err="1" smtClean="0">
                          <a:latin typeface="Comic Sans MS" panose="030F0702030302020204" pitchFamily="66" charset="0"/>
                        </a:rPr>
                        <a:t>P.k</a:t>
                      </a:r>
                      <a:endParaRPr lang="es-MX" sz="12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897221"/>
                  </a:ext>
                </a:extLst>
              </a:tr>
              <a:tr h="320057">
                <a:tc>
                  <a:txBody>
                    <a:bodyPr/>
                    <a:lstStyle/>
                    <a:p>
                      <a:r>
                        <a:rPr lang="es-MX" sz="1200" dirty="0" err="1" smtClean="0">
                          <a:latin typeface="Comic Sans MS" panose="030F0702030302020204" pitchFamily="66" charset="0"/>
                        </a:rPr>
                        <a:t>Producto_id</a:t>
                      </a:r>
                      <a:r>
                        <a:rPr lang="es-MX" sz="1200" dirty="0" smtClean="0">
                          <a:latin typeface="Comic Sans MS" panose="030F0702030302020204" pitchFamily="66" charset="0"/>
                        </a:rPr>
                        <a:t>(</a:t>
                      </a:r>
                      <a:r>
                        <a:rPr lang="es-MX" sz="1200" dirty="0" err="1" smtClean="0">
                          <a:latin typeface="Comic Sans MS" panose="030F0702030302020204" pitchFamily="66" charset="0"/>
                        </a:rPr>
                        <a:t>int</a:t>
                      </a:r>
                      <a:r>
                        <a:rPr lang="es-MX" sz="1200" dirty="0" smtClean="0">
                          <a:latin typeface="Comic Sans MS" panose="030F0702030302020204" pitchFamily="66" charset="0"/>
                        </a:rPr>
                        <a:t>)</a:t>
                      </a:r>
                      <a:r>
                        <a:rPr lang="es-MX" sz="1200" baseline="0" dirty="0" smtClean="0">
                          <a:latin typeface="Comic Sans MS" panose="030F0702030302020204" pitchFamily="66" charset="0"/>
                        </a:rPr>
                        <a:t> </a:t>
                      </a:r>
                      <a:r>
                        <a:rPr lang="es-MX" sz="1200" baseline="0" dirty="0" err="1" smtClean="0">
                          <a:latin typeface="Comic Sans MS" panose="030F0702030302020204" pitchFamily="66" charset="0"/>
                        </a:rPr>
                        <a:t>Fk</a:t>
                      </a:r>
                      <a:endParaRPr lang="es-MX" sz="12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816082"/>
                  </a:ext>
                </a:extLst>
              </a:tr>
              <a:tr h="320057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Comic Sans MS" panose="030F0702030302020204" pitchFamily="66" charset="0"/>
                        </a:rPr>
                        <a:t>Cantidad(</a:t>
                      </a:r>
                      <a:r>
                        <a:rPr lang="es-MX" sz="1200" dirty="0" err="1" smtClean="0">
                          <a:latin typeface="Comic Sans MS" panose="030F0702030302020204" pitchFamily="66" charset="0"/>
                        </a:rPr>
                        <a:t>int</a:t>
                      </a:r>
                      <a:r>
                        <a:rPr lang="es-MX" sz="1200" dirty="0" smtClean="0">
                          <a:latin typeface="Comic Sans MS" panose="030F0702030302020204" pitchFamily="66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093145"/>
                  </a:ext>
                </a:extLst>
              </a:tr>
              <a:tr h="320057">
                <a:tc>
                  <a:txBody>
                    <a:bodyPr/>
                    <a:lstStyle/>
                    <a:p>
                      <a:r>
                        <a:rPr lang="es-MX" sz="1200" dirty="0" err="1" smtClean="0">
                          <a:latin typeface="Comic Sans MS" panose="030F0702030302020204" pitchFamily="66" charset="0"/>
                        </a:rPr>
                        <a:t>Usuario_id</a:t>
                      </a:r>
                      <a:r>
                        <a:rPr lang="es-MX" sz="1200" dirty="0" smtClean="0">
                          <a:latin typeface="Comic Sans MS" panose="030F0702030302020204" pitchFamily="66" charset="0"/>
                        </a:rPr>
                        <a:t>(</a:t>
                      </a:r>
                      <a:r>
                        <a:rPr lang="es-MX" sz="1200" dirty="0" err="1" smtClean="0">
                          <a:latin typeface="Comic Sans MS" panose="030F0702030302020204" pitchFamily="66" charset="0"/>
                        </a:rPr>
                        <a:t>int</a:t>
                      </a:r>
                      <a:r>
                        <a:rPr lang="es-MX" sz="1200" dirty="0" smtClean="0">
                          <a:latin typeface="Comic Sans MS" panose="030F0702030302020204" pitchFamily="66" charset="0"/>
                        </a:rPr>
                        <a:t>)</a:t>
                      </a:r>
                      <a:r>
                        <a:rPr lang="es-MX" sz="1200" dirty="0" err="1" smtClean="0">
                          <a:latin typeface="Comic Sans MS" panose="030F0702030302020204" pitchFamily="66" charset="0"/>
                        </a:rPr>
                        <a:t>Fk</a:t>
                      </a:r>
                      <a:endParaRPr lang="es-MX" sz="1200" dirty="0" smtClean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427388"/>
                  </a:ext>
                </a:extLst>
              </a:tr>
            </a:tbl>
          </a:graphicData>
        </a:graphic>
      </p:graphicFrame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497561"/>
              </p:ext>
            </p:extLst>
          </p:nvPr>
        </p:nvGraphicFramePr>
        <p:xfrm>
          <a:off x="9395821" y="5136115"/>
          <a:ext cx="227366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3666">
                  <a:extLst>
                    <a:ext uri="{9D8B030D-6E8A-4147-A177-3AD203B41FA5}">
                      <a16:colId xmlns:a16="http://schemas.microsoft.com/office/drawing/2014/main" val="4146252137"/>
                    </a:ext>
                  </a:extLst>
                </a:gridCol>
              </a:tblGrid>
              <a:tr h="196591">
                <a:tc>
                  <a:txBody>
                    <a:bodyPr/>
                    <a:lstStyle/>
                    <a:p>
                      <a:r>
                        <a:rPr lang="es-MX" sz="1200" dirty="0" err="1" smtClean="0">
                          <a:latin typeface="Comic Sans MS" panose="030F0702030302020204" pitchFamily="66" charset="0"/>
                        </a:rPr>
                        <a:t>Lista_deseos</a:t>
                      </a:r>
                      <a:endParaRPr lang="es-MX" sz="1200" dirty="0" smtClean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906586"/>
                  </a:ext>
                </a:extLst>
              </a:tr>
              <a:tr h="196591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Comic Sans MS" panose="030F0702030302020204" pitchFamily="66" charset="0"/>
                        </a:rPr>
                        <a:t>Id(</a:t>
                      </a:r>
                      <a:r>
                        <a:rPr lang="es-MX" sz="1200" dirty="0" err="1" smtClean="0">
                          <a:latin typeface="Comic Sans MS" panose="030F0702030302020204" pitchFamily="66" charset="0"/>
                        </a:rPr>
                        <a:t>int</a:t>
                      </a:r>
                      <a:r>
                        <a:rPr lang="es-MX" sz="1200" dirty="0" smtClean="0">
                          <a:latin typeface="Comic Sans MS" panose="030F0702030302020204" pitchFamily="66" charset="0"/>
                        </a:rPr>
                        <a:t>)</a:t>
                      </a:r>
                      <a:r>
                        <a:rPr lang="es-MX" sz="1200" baseline="0" dirty="0" smtClean="0">
                          <a:latin typeface="Comic Sans MS" panose="030F0702030302020204" pitchFamily="66" charset="0"/>
                        </a:rPr>
                        <a:t> A_I </a:t>
                      </a:r>
                      <a:r>
                        <a:rPr lang="es-MX" sz="1200" baseline="0" dirty="0" err="1" smtClean="0">
                          <a:latin typeface="Comic Sans MS" panose="030F0702030302020204" pitchFamily="66" charset="0"/>
                        </a:rPr>
                        <a:t>P.k</a:t>
                      </a:r>
                      <a:endParaRPr lang="es-MX" sz="12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897221"/>
                  </a:ext>
                </a:extLst>
              </a:tr>
              <a:tr h="196591">
                <a:tc>
                  <a:txBody>
                    <a:bodyPr/>
                    <a:lstStyle/>
                    <a:p>
                      <a:r>
                        <a:rPr lang="es-MX" sz="1200" dirty="0" err="1" smtClean="0">
                          <a:latin typeface="Comic Sans MS" panose="030F0702030302020204" pitchFamily="66" charset="0"/>
                        </a:rPr>
                        <a:t>Usuario_id</a:t>
                      </a:r>
                      <a:r>
                        <a:rPr lang="es-MX" sz="1200" dirty="0" smtClean="0">
                          <a:latin typeface="Comic Sans MS" panose="030F0702030302020204" pitchFamily="66" charset="0"/>
                        </a:rPr>
                        <a:t>(</a:t>
                      </a:r>
                      <a:r>
                        <a:rPr lang="es-MX" sz="1200" dirty="0" err="1" smtClean="0">
                          <a:latin typeface="Comic Sans MS" panose="030F0702030302020204" pitchFamily="66" charset="0"/>
                        </a:rPr>
                        <a:t>int</a:t>
                      </a:r>
                      <a:r>
                        <a:rPr lang="es-MX" sz="1200" dirty="0" smtClean="0">
                          <a:latin typeface="Comic Sans MS" panose="030F0702030302020204" pitchFamily="66" charset="0"/>
                        </a:rPr>
                        <a:t>)</a:t>
                      </a:r>
                      <a:r>
                        <a:rPr lang="es-MX" sz="1200" dirty="0" err="1" smtClean="0">
                          <a:latin typeface="Comic Sans MS" panose="030F0702030302020204" pitchFamily="66" charset="0"/>
                        </a:rPr>
                        <a:t>Fk</a:t>
                      </a:r>
                      <a:endParaRPr lang="es-MX" sz="12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816082"/>
                  </a:ext>
                </a:extLst>
              </a:tr>
              <a:tr h="196591">
                <a:tc>
                  <a:txBody>
                    <a:bodyPr/>
                    <a:lstStyle/>
                    <a:p>
                      <a:r>
                        <a:rPr lang="es-MX" sz="1200" dirty="0" err="1" smtClean="0">
                          <a:latin typeface="Comic Sans MS" panose="030F0702030302020204" pitchFamily="66" charset="0"/>
                        </a:rPr>
                        <a:t>Producto_id</a:t>
                      </a:r>
                      <a:r>
                        <a:rPr lang="es-MX" sz="1200" dirty="0" smtClean="0">
                          <a:latin typeface="Comic Sans MS" panose="030F0702030302020204" pitchFamily="66" charset="0"/>
                        </a:rPr>
                        <a:t>(</a:t>
                      </a:r>
                      <a:r>
                        <a:rPr lang="es-MX" sz="1200" dirty="0" err="1" smtClean="0">
                          <a:latin typeface="Comic Sans MS" panose="030F0702030302020204" pitchFamily="66" charset="0"/>
                        </a:rPr>
                        <a:t>int</a:t>
                      </a:r>
                      <a:r>
                        <a:rPr lang="es-MX" sz="1200" dirty="0" smtClean="0">
                          <a:latin typeface="Comic Sans MS" panose="030F0702030302020204" pitchFamily="66" charset="0"/>
                        </a:rPr>
                        <a:t>)FK</a:t>
                      </a:r>
                      <a:endParaRPr lang="es-MX" sz="12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093145"/>
                  </a:ext>
                </a:extLst>
              </a:tr>
            </a:tbl>
          </a:graphicData>
        </a:graphic>
      </p:graphicFrame>
      <p:cxnSp>
        <p:nvCxnSpPr>
          <p:cNvPr id="27" name="Conector angular 26"/>
          <p:cNvCxnSpPr/>
          <p:nvPr/>
        </p:nvCxnSpPr>
        <p:spPr>
          <a:xfrm>
            <a:off x="5544457" y="3759200"/>
            <a:ext cx="3851364" cy="2306192"/>
          </a:xfrm>
          <a:prstGeom prst="bentConnector3">
            <a:avLst>
              <a:gd name="adj1" fmla="val 44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angular 30"/>
          <p:cNvCxnSpPr>
            <a:stCxn id="22" idx="1"/>
            <a:endCxn id="21" idx="1"/>
          </p:cNvCxnSpPr>
          <p:nvPr/>
        </p:nvCxnSpPr>
        <p:spPr>
          <a:xfrm rot="10800000" flipV="1">
            <a:off x="6090546" y="2654537"/>
            <a:ext cx="12700" cy="2205221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/>
          <p:cNvSpPr txBox="1"/>
          <p:nvPr/>
        </p:nvSpPr>
        <p:spPr>
          <a:xfrm>
            <a:off x="3528423" y="6286415"/>
            <a:ext cx="369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latin typeface="Comic Sans MS" panose="030F0702030302020204" pitchFamily="66" charset="0"/>
              </a:rPr>
              <a:t>Víctor Emilio Ojeda Castro 4AVP</a:t>
            </a:r>
            <a:endParaRPr lang="es-MX" dirty="0">
              <a:latin typeface="Comic Sans MS" panose="030F0702030302020204" pitchFamily="66" charset="0"/>
            </a:endParaRPr>
          </a:p>
        </p:txBody>
      </p:sp>
      <p:cxnSp>
        <p:nvCxnSpPr>
          <p:cNvPr id="44" name="Conector angular 43"/>
          <p:cNvCxnSpPr>
            <a:stCxn id="24" idx="1"/>
          </p:cNvCxnSpPr>
          <p:nvPr/>
        </p:nvCxnSpPr>
        <p:spPr>
          <a:xfrm rot="10800000">
            <a:off x="5501632" y="3678617"/>
            <a:ext cx="3692078" cy="15939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42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133</Words>
  <Application>Microsoft Office PowerPoint</Application>
  <PresentationFormat>Panorámica</PresentationFormat>
  <Paragraphs>58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Comic Sans MS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PC-19</dc:creator>
  <cp:lastModifiedBy>PC-19</cp:lastModifiedBy>
  <cp:revision>6</cp:revision>
  <dcterms:created xsi:type="dcterms:W3CDTF">2025-03-11T00:46:39Z</dcterms:created>
  <dcterms:modified xsi:type="dcterms:W3CDTF">2025-03-11T01:29:50Z</dcterms:modified>
</cp:coreProperties>
</file>