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8" r:id="rId2"/>
    <p:sldId id="260" r:id="rId3"/>
    <p:sldId id="261" r:id="rId4"/>
    <p:sldId id="262" r:id="rId5"/>
    <p:sldId id="263" r:id="rId6"/>
    <p:sldId id="264" r:id="rId7"/>
    <p:sldId id="265" r:id="rId8"/>
    <p:sldId id="257" r:id="rId9"/>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1" d="100"/>
          <a:sy n="71" d="100"/>
        </p:scale>
        <p:origin x="-104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горния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Контейнер за 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B0AF3-BE34-4696-9894-B13562282E09}" type="datetimeFigureOut">
              <a:rPr lang="en-US" smtClean="0"/>
              <a:t>2/27/2014</a:t>
            </a:fld>
            <a:endParaRPr lang="en-US"/>
          </a:p>
        </p:txBody>
      </p:sp>
      <p:sp>
        <p:nvSpPr>
          <p:cNvPr id="4" name="Контейнер за изображение на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Контейнер за бележ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a:p>
        </p:txBody>
      </p:sp>
      <p:sp>
        <p:nvSpPr>
          <p:cNvPr id="6" name="Контейнер за долния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Контейнер за номер на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2DA6F6-2EC9-4091-BCC0-5819AD50B20B}" type="slidenum">
              <a:rPr lang="en-US" smtClean="0"/>
              <a:t>‹#›</a:t>
            </a:fld>
            <a:endParaRPr lang="en-US"/>
          </a:p>
        </p:txBody>
      </p:sp>
    </p:spTree>
    <p:extLst>
      <p:ext uri="{BB962C8B-B14F-4D97-AF65-F5344CB8AC3E}">
        <p14:creationId xmlns:p14="http://schemas.microsoft.com/office/powerpoint/2010/main" val="1682744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537776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35A2AFA8-92D8-4AD2-B4E4-BB517EC0CA54}" type="slidenum">
              <a:rPr lang="en-US"/>
              <a:pPr/>
              <a:t>2</a:t>
            </a:fld>
            <a:r>
              <a:rPr lang="en-US" dirty="0"/>
              <a:t>##</a:t>
            </a:r>
          </a:p>
        </p:txBody>
      </p:sp>
      <p:sp>
        <p:nvSpPr>
          <p:cNvPr id="522242" name="Rectangle 2"/>
          <p:cNvSpPr>
            <a:spLocks noGrp="1" noRot="1" noChangeAspect="1" noChangeArrowheads="1" noTextEdit="1"/>
          </p:cNvSpPr>
          <p:nvPr>
            <p:ph type="sldImg"/>
          </p:nvPr>
        </p:nvSpPr>
        <p:spPr>
          <a:xfrm>
            <a:off x="1144588" y="687388"/>
            <a:ext cx="4570412" cy="3427412"/>
          </a:xfrm>
          <a:ln/>
        </p:spPr>
      </p:sp>
      <p:sp>
        <p:nvSpPr>
          <p:cNvPr id="522243" name="Rectangle 3"/>
          <p:cNvSpPr>
            <a:spLocks noGrp="1" noChangeArrowheads="1"/>
          </p:cNvSpPr>
          <p:nvPr>
            <p:ph type="body" idx="1"/>
          </p:nvPr>
        </p:nvSpPr>
        <p:spPr>
          <a:xfrm>
            <a:off x="913991" y="4342938"/>
            <a:ext cx="5030018" cy="4114588"/>
          </a:xfrm>
        </p:spPr>
        <p:txBody>
          <a:bodyPr/>
          <a:lstStyle/>
          <a:p>
            <a:endParaRPr lang="bg-BG"/>
          </a:p>
        </p:txBody>
      </p:sp>
    </p:spTree>
    <p:extLst>
      <p:ext uri="{BB962C8B-B14F-4D97-AF65-F5344CB8AC3E}">
        <p14:creationId xmlns:p14="http://schemas.microsoft.com/office/powerpoint/2010/main" val="3274548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35A2AFA8-92D8-4AD2-B4E4-BB517EC0CA54}" type="slidenum">
              <a:rPr lang="en-US"/>
              <a:pPr/>
              <a:t>3</a:t>
            </a:fld>
            <a:r>
              <a:rPr lang="en-US" dirty="0"/>
              <a:t>##</a:t>
            </a:r>
          </a:p>
        </p:txBody>
      </p:sp>
      <p:sp>
        <p:nvSpPr>
          <p:cNvPr id="522242" name="Rectangle 2"/>
          <p:cNvSpPr>
            <a:spLocks noGrp="1" noRot="1" noChangeAspect="1" noChangeArrowheads="1" noTextEdit="1"/>
          </p:cNvSpPr>
          <p:nvPr>
            <p:ph type="sldImg"/>
          </p:nvPr>
        </p:nvSpPr>
        <p:spPr>
          <a:xfrm>
            <a:off x="1144588" y="687388"/>
            <a:ext cx="4570412" cy="3427412"/>
          </a:xfrm>
          <a:ln/>
        </p:spPr>
      </p:sp>
      <p:sp>
        <p:nvSpPr>
          <p:cNvPr id="522243" name="Rectangle 3"/>
          <p:cNvSpPr>
            <a:spLocks noGrp="1" noChangeArrowheads="1"/>
          </p:cNvSpPr>
          <p:nvPr>
            <p:ph type="body" idx="1"/>
          </p:nvPr>
        </p:nvSpPr>
        <p:spPr>
          <a:xfrm>
            <a:off x="913991" y="4342938"/>
            <a:ext cx="5030018" cy="4114588"/>
          </a:xfrm>
        </p:spPr>
        <p:txBody>
          <a:bodyPr/>
          <a:lstStyle/>
          <a:p>
            <a:endParaRPr lang="bg-BG"/>
          </a:p>
        </p:txBody>
      </p:sp>
    </p:spTree>
    <p:extLst>
      <p:ext uri="{BB962C8B-B14F-4D97-AF65-F5344CB8AC3E}">
        <p14:creationId xmlns:p14="http://schemas.microsoft.com/office/powerpoint/2010/main" val="3274548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35A2AFA8-92D8-4AD2-B4E4-BB517EC0CA54}" type="slidenum">
              <a:rPr lang="en-US"/>
              <a:pPr/>
              <a:t>4</a:t>
            </a:fld>
            <a:r>
              <a:rPr lang="en-US" dirty="0"/>
              <a:t>##</a:t>
            </a:r>
          </a:p>
        </p:txBody>
      </p:sp>
      <p:sp>
        <p:nvSpPr>
          <p:cNvPr id="522242" name="Rectangle 2"/>
          <p:cNvSpPr>
            <a:spLocks noGrp="1" noRot="1" noChangeAspect="1" noChangeArrowheads="1" noTextEdit="1"/>
          </p:cNvSpPr>
          <p:nvPr>
            <p:ph type="sldImg"/>
          </p:nvPr>
        </p:nvSpPr>
        <p:spPr>
          <a:xfrm>
            <a:off x="1144588" y="687388"/>
            <a:ext cx="4570412" cy="3427412"/>
          </a:xfrm>
          <a:ln/>
        </p:spPr>
      </p:sp>
      <p:sp>
        <p:nvSpPr>
          <p:cNvPr id="522243" name="Rectangle 3"/>
          <p:cNvSpPr>
            <a:spLocks noGrp="1" noChangeArrowheads="1"/>
          </p:cNvSpPr>
          <p:nvPr>
            <p:ph type="body" idx="1"/>
          </p:nvPr>
        </p:nvSpPr>
        <p:spPr>
          <a:xfrm>
            <a:off x="913991" y="4342938"/>
            <a:ext cx="5030018" cy="4114588"/>
          </a:xfrm>
        </p:spPr>
        <p:txBody>
          <a:bodyPr/>
          <a:lstStyle/>
          <a:p>
            <a:endParaRPr lang="bg-BG"/>
          </a:p>
        </p:txBody>
      </p:sp>
    </p:spTree>
    <p:extLst>
      <p:ext uri="{BB962C8B-B14F-4D97-AF65-F5344CB8AC3E}">
        <p14:creationId xmlns:p14="http://schemas.microsoft.com/office/powerpoint/2010/main" val="3274548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35A2AFA8-92D8-4AD2-B4E4-BB517EC0CA54}" type="slidenum">
              <a:rPr lang="en-US"/>
              <a:pPr/>
              <a:t>5</a:t>
            </a:fld>
            <a:r>
              <a:rPr lang="en-US" dirty="0"/>
              <a:t>##</a:t>
            </a:r>
          </a:p>
        </p:txBody>
      </p:sp>
      <p:sp>
        <p:nvSpPr>
          <p:cNvPr id="522242" name="Rectangle 2"/>
          <p:cNvSpPr>
            <a:spLocks noGrp="1" noRot="1" noChangeAspect="1" noChangeArrowheads="1" noTextEdit="1"/>
          </p:cNvSpPr>
          <p:nvPr>
            <p:ph type="sldImg"/>
          </p:nvPr>
        </p:nvSpPr>
        <p:spPr>
          <a:xfrm>
            <a:off x="1144588" y="687388"/>
            <a:ext cx="4570412" cy="3427412"/>
          </a:xfrm>
          <a:ln/>
        </p:spPr>
      </p:sp>
      <p:sp>
        <p:nvSpPr>
          <p:cNvPr id="522243" name="Rectangle 3"/>
          <p:cNvSpPr>
            <a:spLocks noGrp="1" noChangeArrowheads="1"/>
          </p:cNvSpPr>
          <p:nvPr>
            <p:ph type="body" idx="1"/>
          </p:nvPr>
        </p:nvSpPr>
        <p:spPr>
          <a:xfrm>
            <a:off x="913991" y="4342938"/>
            <a:ext cx="5030018" cy="4114588"/>
          </a:xfrm>
        </p:spPr>
        <p:txBody>
          <a:bodyPr/>
          <a:lstStyle/>
          <a:p>
            <a:endParaRPr lang="bg-BG"/>
          </a:p>
        </p:txBody>
      </p:sp>
    </p:spTree>
    <p:extLst>
      <p:ext uri="{BB962C8B-B14F-4D97-AF65-F5344CB8AC3E}">
        <p14:creationId xmlns:p14="http://schemas.microsoft.com/office/powerpoint/2010/main" val="3274548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35A2AFA8-92D8-4AD2-B4E4-BB517EC0CA54}" type="slidenum">
              <a:rPr lang="en-US"/>
              <a:pPr/>
              <a:t>6</a:t>
            </a:fld>
            <a:r>
              <a:rPr lang="en-US" dirty="0"/>
              <a:t>##</a:t>
            </a:r>
          </a:p>
        </p:txBody>
      </p:sp>
      <p:sp>
        <p:nvSpPr>
          <p:cNvPr id="522242" name="Rectangle 2"/>
          <p:cNvSpPr>
            <a:spLocks noGrp="1" noRot="1" noChangeAspect="1" noChangeArrowheads="1" noTextEdit="1"/>
          </p:cNvSpPr>
          <p:nvPr>
            <p:ph type="sldImg"/>
          </p:nvPr>
        </p:nvSpPr>
        <p:spPr>
          <a:xfrm>
            <a:off x="1144588" y="687388"/>
            <a:ext cx="4570412" cy="3427412"/>
          </a:xfrm>
          <a:ln/>
        </p:spPr>
      </p:sp>
      <p:sp>
        <p:nvSpPr>
          <p:cNvPr id="522243" name="Rectangle 3"/>
          <p:cNvSpPr>
            <a:spLocks noGrp="1" noChangeArrowheads="1"/>
          </p:cNvSpPr>
          <p:nvPr>
            <p:ph type="body" idx="1"/>
          </p:nvPr>
        </p:nvSpPr>
        <p:spPr>
          <a:xfrm>
            <a:off x="913991" y="4342938"/>
            <a:ext cx="5030018" cy="4114588"/>
          </a:xfrm>
        </p:spPr>
        <p:txBody>
          <a:bodyPr/>
          <a:lstStyle/>
          <a:p>
            <a:endParaRPr lang="bg-BG"/>
          </a:p>
        </p:txBody>
      </p:sp>
    </p:spTree>
    <p:extLst>
      <p:ext uri="{BB962C8B-B14F-4D97-AF65-F5344CB8AC3E}">
        <p14:creationId xmlns:p14="http://schemas.microsoft.com/office/powerpoint/2010/main" val="3274548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35A2AFA8-92D8-4AD2-B4E4-BB517EC0CA54}" type="slidenum">
              <a:rPr lang="en-US"/>
              <a:pPr/>
              <a:t>7</a:t>
            </a:fld>
            <a:r>
              <a:rPr lang="en-US" dirty="0"/>
              <a:t>##</a:t>
            </a:r>
          </a:p>
        </p:txBody>
      </p:sp>
      <p:sp>
        <p:nvSpPr>
          <p:cNvPr id="522242" name="Rectangle 2"/>
          <p:cNvSpPr>
            <a:spLocks noGrp="1" noRot="1" noChangeAspect="1" noChangeArrowheads="1" noTextEdit="1"/>
          </p:cNvSpPr>
          <p:nvPr>
            <p:ph type="sldImg"/>
          </p:nvPr>
        </p:nvSpPr>
        <p:spPr>
          <a:xfrm>
            <a:off x="1144588" y="687388"/>
            <a:ext cx="4570412" cy="3427412"/>
          </a:xfrm>
          <a:ln/>
        </p:spPr>
      </p:sp>
      <p:sp>
        <p:nvSpPr>
          <p:cNvPr id="522243" name="Rectangle 3"/>
          <p:cNvSpPr>
            <a:spLocks noGrp="1" noChangeArrowheads="1"/>
          </p:cNvSpPr>
          <p:nvPr>
            <p:ph type="body" idx="1"/>
          </p:nvPr>
        </p:nvSpPr>
        <p:spPr>
          <a:xfrm>
            <a:off x="913991" y="4342938"/>
            <a:ext cx="5030018" cy="4114588"/>
          </a:xfrm>
        </p:spPr>
        <p:txBody>
          <a:bodyPr/>
          <a:lstStyle/>
          <a:p>
            <a:endParaRPr lang="bg-BG"/>
          </a:p>
        </p:txBody>
      </p:sp>
    </p:spTree>
    <p:extLst>
      <p:ext uri="{BB962C8B-B14F-4D97-AF65-F5344CB8AC3E}">
        <p14:creationId xmlns:p14="http://schemas.microsoft.com/office/powerpoint/2010/main" val="3274548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extLst>
      <p:ext uri="{BB962C8B-B14F-4D97-AF65-F5344CB8AC3E}">
        <p14:creationId xmlns:p14="http://schemas.microsoft.com/office/powerpoint/2010/main" val="8645964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fontAlgn="base">
              <a:spcBef>
                <a:spcPct val="0"/>
              </a:spcBef>
              <a:spcAft>
                <a:spcPct val="0"/>
              </a:spcAft>
              <a:defRPr/>
            </a:pPr>
            <a:fld id="{58452FF4-89E3-4D1B-9927-2DBDC00E58D7}" type="slidenum">
              <a:rPr lang="en-US" smtClean="0">
                <a:solidFill>
                  <a:srgbClr val="EBFFC2"/>
                </a:solidFill>
              </a:rPr>
              <a:pPr fontAlgn="base">
                <a:spcBef>
                  <a:spcPct val="0"/>
                </a:spcBef>
                <a:spcAft>
                  <a:spcPct val="0"/>
                </a:spcAft>
                <a:defRPr/>
              </a:pPr>
              <a:t>‹#›</a:t>
            </a:fld>
            <a:endParaRPr lang="en-US" dirty="0">
              <a:solidFill>
                <a:srgbClr val="EBFFC2"/>
              </a:solidFill>
            </a:endParaRPr>
          </a:p>
        </p:txBody>
      </p:sp>
    </p:spTree>
    <p:extLst>
      <p:ext uri="{BB962C8B-B14F-4D97-AF65-F5344CB8AC3E}">
        <p14:creationId xmlns:p14="http://schemas.microsoft.com/office/powerpoint/2010/main" val="21728853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fontAlgn="base">
              <a:spcBef>
                <a:spcPct val="0"/>
              </a:spcBef>
              <a:spcAft>
                <a:spcPct val="0"/>
              </a:spcAft>
              <a:defRPr/>
            </a:pPr>
            <a:fld id="{58452FF4-89E3-4D1B-9927-2DBDC00E58D7}" type="slidenum">
              <a:rPr lang="en-US" smtClean="0">
                <a:solidFill>
                  <a:srgbClr val="EBFFC2"/>
                </a:solidFill>
              </a:rPr>
              <a:pPr fontAlgn="base">
                <a:spcBef>
                  <a:spcPct val="0"/>
                </a:spcBef>
                <a:spcAft>
                  <a:spcPct val="0"/>
                </a:spcAft>
                <a:defRPr/>
              </a:pPr>
              <a:t>‹#›</a:t>
            </a:fld>
            <a:endParaRPr lang="en-US" dirty="0">
              <a:solidFill>
                <a:srgbClr val="EBFFC2"/>
              </a:solidFill>
            </a:endParaRPr>
          </a:p>
        </p:txBody>
      </p:sp>
    </p:spTree>
    <p:extLst>
      <p:ext uri="{BB962C8B-B14F-4D97-AF65-F5344CB8AC3E}">
        <p14:creationId xmlns:p14="http://schemas.microsoft.com/office/powerpoint/2010/main" val="2150062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extLst>
      <p:ext uri="{BB962C8B-B14F-4D97-AF65-F5344CB8AC3E}">
        <p14:creationId xmlns:p14="http://schemas.microsoft.com/office/powerpoint/2010/main" val="338653297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fontAlgn="base">
                <a:spcBef>
                  <a:spcPct val="0"/>
                </a:spcBef>
                <a:spcAft>
                  <a:spcPct val="0"/>
                </a:spcAft>
              </a:pPr>
              <a:r>
                <a:rPr lang="bg-BG" sz="200" noProof="1" smtClean="0">
                  <a:ln w="0">
                    <a:noFill/>
                  </a:ln>
                  <a:solidFill>
                    <a:prstClr val="black"/>
                  </a:solidFill>
                </a:rPr>
                <a:t>форум програмиране, форум уеб дизайн</a:t>
              </a:r>
              <a:endParaRPr lang="bg-BG" sz="200" noProof="1">
                <a:ln w="0">
                  <a:noFill/>
                </a:ln>
                <a:solidFill>
                  <a:prstClr val="black"/>
                </a:solidFill>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fontAlgn="base">
                <a:lnSpc>
                  <a:spcPct val="80000"/>
                </a:lnSpc>
                <a:spcBef>
                  <a:spcPct val="0"/>
                </a:spcBef>
                <a:spcAft>
                  <a:spcPct val="0"/>
                </a:spcAft>
              </a:pPr>
              <a:r>
                <a:rPr lang="bg-BG" sz="200" noProof="1" smtClean="0">
                  <a:ln w="0">
                    <a:noFill/>
                  </a:ln>
                  <a:solidFill>
                    <a:prstClr val="black"/>
                  </a:solidFill>
                </a:rPr>
                <a:t>курсове и уроци по програмиране, уеб дизайн – безплатно</a:t>
              </a:r>
              <a:endParaRPr lang="bg-BG" sz="200" noProof="1">
                <a:ln w="0">
                  <a:noFill/>
                </a:ln>
                <a:solidFill>
                  <a:prstClr val="black"/>
                </a:solidFill>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pPr fontAlgn="base">
                <a:spcBef>
                  <a:spcPct val="0"/>
                </a:spcBef>
                <a:spcAft>
                  <a:spcPct val="0"/>
                </a:spcAft>
              </a:pPr>
              <a:r>
                <a:rPr lang="bg-BG" sz="200" noProof="1" smtClean="0">
                  <a:ln w="0">
                    <a:noFill/>
                  </a:ln>
                  <a:solidFill>
                    <a:prstClr val="black"/>
                  </a:solidFill>
                </a:rPr>
                <a:t>програмиране за деца – безплатни курсове и уроци</a:t>
              </a:r>
              <a:endParaRPr lang="bg-BG" sz="200" noProof="1">
                <a:ln w="0">
                  <a:noFill/>
                </a:ln>
                <a:solidFill>
                  <a:prstClr val="black"/>
                </a:solidFill>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fontAlgn="base">
                <a:spcBef>
                  <a:spcPct val="0"/>
                </a:spcBef>
                <a:spcAft>
                  <a:spcPct val="0"/>
                </a:spcAft>
              </a:pPr>
              <a:r>
                <a:rPr lang="bg-BG" sz="200" noProof="1" smtClean="0">
                  <a:ln w="0">
                    <a:noFill/>
                  </a:ln>
                  <a:solidFill>
                    <a:prstClr val="black"/>
                  </a:solidFill>
                </a:rPr>
                <a:t>безплатен SEO курс - оптимизация за търсачки</a:t>
              </a:r>
              <a:endParaRPr lang="bg-BG" sz="200" noProof="1">
                <a:ln w="0">
                  <a:noFill/>
                </a:ln>
                <a:solidFill>
                  <a:prstClr val="black"/>
                </a:solidFill>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fontAlgn="base">
                <a:spcBef>
                  <a:spcPct val="0"/>
                </a:spcBef>
                <a:spcAft>
                  <a:spcPct val="0"/>
                </a:spcAft>
              </a:pPr>
              <a:r>
                <a:rPr lang="bg-BG" sz="200" noProof="1" smtClean="0">
                  <a:ln w="0">
                    <a:noFill/>
                  </a:ln>
                  <a:solidFill>
                    <a:prstClr val="black"/>
                  </a:solidFill>
                </a:rPr>
                <a:t>уроци по уеб дизайн, HTML, CSS, JavaScript, Photoshop</a:t>
              </a:r>
              <a:endParaRPr lang="bg-BG" sz="200" noProof="1">
                <a:ln w="0">
                  <a:noFill/>
                </a:ln>
                <a:solidFill>
                  <a:prstClr val="black"/>
                </a:solidFill>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fontAlgn="base">
                <a:spcBef>
                  <a:spcPct val="0"/>
                </a:spcBef>
                <a:spcAft>
                  <a:spcPct val="0"/>
                </a:spcAft>
              </a:pPr>
              <a:r>
                <a:rPr lang="bg-BG" sz="200" noProof="1" smtClean="0">
                  <a:ln w="0">
                    <a:noFill/>
                  </a:ln>
                  <a:solidFill>
                    <a:prstClr val="black"/>
                  </a:solidFill>
                </a:rPr>
                <a:t>уроци по програмиране и уеб дизайн за ученици</a:t>
              </a:r>
              <a:endParaRPr lang="bg-BG" sz="200" noProof="1">
                <a:ln w="0">
                  <a:noFill/>
                </a:ln>
                <a:solidFill>
                  <a:prstClr val="black"/>
                </a:solidFill>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fontAlgn="base">
                <a:spcBef>
                  <a:spcPct val="0"/>
                </a:spcBef>
                <a:spcAft>
                  <a:spcPct val="0"/>
                </a:spcAft>
              </a:pPr>
              <a:r>
                <a:rPr lang="bg-BG" sz="200" noProof="1" smtClean="0">
                  <a:ln w="0">
                    <a:noFill/>
                  </a:ln>
                  <a:solidFill>
                    <a:prstClr val="black"/>
                  </a:solidFill>
                </a:rPr>
                <a:t>ASP.NET MVC курс – HTML, SQL, C#, .NET, ASP.NET MVC</a:t>
              </a:r>
              <a:endParaRPr lang="bg-BG" sz="200" noProof="1">
                <a:ln w="0">
                  <a:noFill/>
                </a:ln>
                <a:solidFill>
                  <a:prstClr val="black"/>
                </a:solidFill>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pPr fontAlgn="base">
                <a:spcBef>
                  <a:spcPct val="0"/>
                </a:spcBef>
                <a:spcAft>
                  <a:spcPct val="0"/>
                </a:spcAft>
              </a:pPr>
              <a:r>
                <a:rPr lang="bg-BG" sz="200" noProof="1" smtClean="0">
                  <a:ln w="0">
                    <a:noFill/>
                  </a:ln>
                  <a:solidFill>
                    <a:prstClr val="black"/>
                  </a:solidFill>
                </a:rPr>
                <a:t>безплатен курс "Разработка на софтуер в cloud среда"</a:t>
              </a:r>
              <a:endParaRPr lang="bg-BG" sz="200" noProof="1">
                <a:ln w="0">
                  <a:noFill/>
                </a:ln>
                <a:solidFill>
                  <a:prstClr val="black"/>
                </a:solidFill>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fontAlgn="base">
                <a:spcBef>
                  <a:spcPct val="0"/>
                </a:spcBef>
                <a:spcAft>
                  <a:spcPct val="0"/>
                </a:spcAft>
              </a:pPr>
              <a:r>
                <a:rPr lang="bg-BG" sz="200" noProof="1" smtClean="0">
                  <a:ln w="0">
                    <a:noFill/>
                  </a:ln>
                  <a:solidFill>
                    <a:prstClr val="black"/>
                  </a:solidFill>
                </a:rPr>
                <a:t>BG Coder - онлайн състезателна система - online judge</a:t>
              </a:r>
              <a:endParaRPr lang="bg-BG" sz="200" noProof="1">
                <a:ln w="0">
                  <a:noFill/>
                </a:ln>
                <a:solidFill>
                  <a:prstClr val="black"/>
                </a:solidFill>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fontAlgn="base">
                <a:spcBef>
                  <a:spcPct val="0"/>
                </a:spcBef>
                <a:spcAft>
                  <a:spcPct val="0"/>
                </a:spcAft>
              </a:pPr>
              <a:r>
                <a:rPr lang="bg-BG" sz="200" noProof="1" smtClean="0">
                  <a:ln w="0">
                    <a:noFill/>
                  </a:ln>
                  <a:solidFill>
                    <a:prstClr val="black"/>
                  </a:solidFill>
                </a:rPr>
                <a:t>курсове и уроци по програмиране, книги – безплатно от Наков</a:t>
              </a:r>
              <a:endParaRPr lang="bg-BG" sz="200" noProof="1">
                <a:ln w="0">
                  <a:noFill/>
                </a:ln>
                <a:solidFill>
                  <a:prstClr val="black"/>
                </a:solidFill>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pPr fontAlgn="base">
                <a:spcBef>
                  <a:spcPct val="0"/>
                </a:spcBef>
                <a:spcAft>
                  <a:spcPct val="0"/>
                </a:spcAft>
              </a:pPr>
              <a:r>
                <a:rPr lang="bg-BG" sz="200" noProof="1" smtClean="0">
                  <a:ln w="0">
                    <a:noFill/>
                  </a:ln>
                  <a:solidFill>
                    <a:prstClr val="black"/>
                  </a:solidFill>
                </a:rPr>
                <a:t>безплатен курс "Качествен програмен код"</a:t>
              </a:r>
              <a:endParaRPr lang="bg-BG" sz="200" noProof="1">
                <a:ln w="0">
                  <a:noFill/>
                </a:ln>
                <a:solidFill>
                  <a:prstClr val="black"/>
                </a:solidFill>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fontAlgn="base">
                <a:spcBef>
                  <a:spcPct val="0"/>
                </a:spcBef>
                <a:spcAft>
                  <a:spcPct val="0"/>
                </a:spcAft>
              </a:pPr>
              <a:r>
                <a:rPr lang="bg-BG" sz="200" noProof="1" smtClean="0">
                  <a:ln w="0">
                    <a:noFill/>
                  </a:ln>
                  <a:solidFill>
                    <a:prstClr val="black"/>
                  </a:solidFill>
                </a:rPr>
                <a:t>алго академия – състезателно програмиране, състезания</a:t>
              </a:r>
              <a:endParaRPr lang="bg-BG" sz="200" noProof="1">
                <a:ln w="0">
                  <a:noFill/>
                </a:ln>
                <a:solidFill>
                  <a:prstClr val="black"/>
                </a:solidFill>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fontAlgn="base">
                <a:spcBef>
                  <a:spcPct val="0"/>
                </a:spcBef>
                <a:spcAft>
                  <a:spcPct val="0"/>
                </a:spcAft>
              </a:pPr>
              <a:r>
                <a:rPr lang="bg-BG" sz="200" noProof="1" smtClean="0">
                  <a:ln w="0">
                    <a:noFill/>
                  </a:ln>
                  <a:solidFill>
                    <a:prstClr val="black"/>
                  </a:solidFill>
                </a:rPr>
                <a:t>ASP.NET курс - уеб програмиране, бази данни, C#, .NET, ASP.NET</a:t>
              </a:r>
              <a:endParaRPr lang="bg-BG" sz="200" noProof="1">
                <a:ln w="0">
                  <a:noFill/>
                </a:ln>
                <a:solidFill>
                  <a:prstClr val="black"/>
                </a:solidFill>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fontAlgn="base">
                <a:spcBef>
                  <a:spcPct val="0"/>
                </a:spcBef>
                <a:spcAft>
                  <a:spcPct val="0"/>
                </a:spcAft>
              </a:pPr>
              <a:r>
                <a:rPr lang="bg-BG" sz="200" noProof="1" smtClean="0">
                  <a:ln w="0">
                    <a:noFill/>
                  </a:ln>
                  <a:solidFill>
                    <a:prstClr val="black"/>
                  </a:solidFill>
                </a:rPr>
                <a:t>курсове и уроци по програмиране – Телерик академия</a:t>
              </a:r>
              <a:endParaRPr lang="bg-BG" sz="200" noProof="1">
                <a:ln w="0">
                  <a:noFill/>
                </a:ln>
                <a:solidFill>
                  <a:prstClr val="black"/>
                </a:solidFill>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fontAlgn="base">
                <a:spcBef>
                  <a:spcPct val="0"/>
                </a:spcBef>
                <a:spcAft>
                  <a:spcPct val="0"/>
                </a:spcAft>
              </a:pPr>
              <a:r>
                <a:rPr lang="bg-BG" sz="200" noProof="1" smtClean="0">
                  <a:ln w="0">
                    <a:noFill/>
                  </a:ln>
                  <a:solidFill>
                    <a:prstClr val="black"/>
                  </a:solidFill>
                </a:rPr>
                <a:t>курс мобилни приложения с iPhone, Android, WP7, PhoneGap</a:t>
              </a:r>
              <a:endParaRPr lang="bg-BG" sz="200" noProof="1">
                <a:ln w="0">
                  <a:noFill/>
                </a:ln>
                <a:solidFill>
                  <a:prstClr val="black"/>
                </a:solidFill>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pPr fontAlgn="base">
                <a:spcBef>
                  <a:spcPct val="0"/>
                </a:spcBef>
                <a:spcAft>
                  <a:spcPct val="0"/>
                </a:spcAft>
              </a:pPr>
              <a:r>
                <a:rPr lang="bg-BG" sz="200" noProof="1" smtClean="0">
                  <a:ln w="0">
                    <a:noFill/>
                  </a:ln>
                  <a:solidFill>
                    <a:prstClr val="black"/>
                  </a:solidFill>
                </a:rPr>
                <a:t>free C# book, безплатна книга C#, книга Java, книга C#</a:t>
              </a:r>
              <a:endParaRPr lang="bg-BG" sz="200" noProof="1">
                <a:ln w="0">
                  <a:noFill/>
                </a:ln>
                <a:solidFill>
                  <a:prstClr val="black"/>
                </a:solidFill>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fontAlgn="base">
                <a:spcBef>
                  <a:spcPct val="0"/>
                </a:spcBef>
                <a:spcAft>
                  <a:spcPct val="0"/>
                </a:spcAft>
              </a:pPr>
              <a:r>
                <a:rPr lang="bg-BG" sz="200" noProof="1" smtClean="0">
                  <a:ln w="0">
                    <a:noFill/>
                  </a:ln>
                  <a:solidFill>
                    <a:prstClr val="black"/>
                  </a:solidFill>
                </a:rPr>
                <a:t>Дончо Минков - сайт за програмиране</a:t>
              </a:r>
              <a:endParaRPr lang="bg-BG" sz="200" noProof="1">
                <a:ln w="0">
                  <a:noFill/>
                </a:ln>
                <a:solidFill>
                  <a:prstClr val="black"/>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fontAlgn="base">
                <a:spcBef>
                  <a:spcPct val="0"/>
                </a:spcBef>
                <a:spcAft>
                  <a:spcPct val="0"/>
                </a:spcAft>
              </a:pPr>
              <a:r>
                <a:rPr lang="bg-BG" sz="200" noProof="1" smtClean="0">
                  <a:ln w="0">
                    <a:noFill/>
                  </a:ln>
                  <a:solidFill>
                    <a:prstClr val="black"/>
                  </a:solidFill>
                </a:rPr>
                <a:t>Николай Костов - блог за програмиране</a:t>
              </a:r>
              <a:endParaRPr lang="bg-BG" sz="200" noProof="1">
                <a:ln w="0">
                  <a:noFill/>
                </a:ln>
                <a:solidFill>
                  <a:prstClr val="black"/>
                </a:solidFill>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fontAlgn="base">
                <a:spcBef>
                  <a:spcPct val="0"/>
                </a:spcBef>
                <a:spcAft>
                  <a:spcPct val="0"/>
                </a:spcAft>
              </a:pPr>
              <a:r>
                <a:rPr lang="bg-BG" sz="200" noProof="1" smtClean="0">
                  <a:ln w="0">
                    <a:noFill/>
                  </a:ln>
                  <a:solidFill>
                    <a:prstClr val="black"/>
                  </a:solidFill>
                </a:rPr>
                <a:t>C# курс, програмиране, безплатно</a:t>
              </a:r>
              <a:endParaRPr lang="bg-BG" sz="200" noProof="1">
                <a:ln w="0">
                  <a:noFill/>
                </a:ln>
                <a:solidFill>
                  <a:prstClr val="black"/>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pPr fontAlgn="base">
              <a:spcBef>
                <a:spcPct val="0"/>
              </a:spcBef>
              <a:spcAft>
                <a:spcPct val="0"/>
              </a:spcAft>
            </a:pPr>
            <a:r>
              <a:rPr lang="en-US" sz="9600" b="1" dirty="0" smtClean="0">
                <a:solidFill>
                  <a:srgbClr val="CCFF66">
                    <a:lumMod val="75000"/>
                  </a:srgbClr>
                </a:solidFill>
                <a:effectLst>
                  <a:reflection blurRad="6350" stA="55000" endA="300" endPos="45500" dir="5400000" sy="-100000" algn="bl" rotWithShape="0"/>
                </a:effectLst>
              </a:rPr>
              <a:t>?</a:t>
            </a:r>
            <a:endParaRPr lang="en-US" sz="9600" b="1" dirty="0">
              <a:solidFill>
                <a:srgbClr val="CCFF66">
                  <a:lumMod val="75000"/>
                </a:srgb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pPr fontAlgn="base">
              <a:spcBef>
                <a:spcPct val="0"/>
              </a:spcBef>
              <a:spcAft>
                <a:spcPct val="0"/>
              </a:spcAft>
            </a:pPr>
            <a:r>
              <a:rPr lang="en-US" sz="8800" dirty="0" smtClean="0">
                <a:solidFill>
                  <a:srgbClr val="46A6BD">
                    <a:lumMod val="60000"/>
                    <a:lumOff val="40000"/>
                  </a:srgbClr>
                </a:solidFill>
                <a:effectLst>
                  <a:reflection blurRad="6350" stA="55000" endA="300" endPos="45500" dir="5400000" sy="-100000" algn="bl" rotWithShape="0"/>
                </a:effectLst>
              </a:rPr>
              <a:t>?</a:t>
            </a:r>
            <a:endParaRPr lang="en-US" sz="8800" dirty="0">
              <a:solidFill>
                <a:srgbClr val="46A6BD">
                  <a:lumMod val="60000"/>
                  <a:lumOff val="40000"/>
                </a:srgb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pPr fontAlgn="base">
              <a:spcBef>
                <a:spcPct val="0"/>
              </a:spcBef>
              <a:spcAft>
                <a:spcPct val="0"/>
              </a:spcAft>
            </a:pPr>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pPr fontAlgn="base">
              <a:spcBef>
                <a:spcPct val="0"/>
              </a:spcBef>
              <a:spcAft>
                <a:spcPct val="0"/>
              </a:spcAft>
            </a:pPr>
            <a:r>
              <a:rPr lang="en-US" sz="12800" b="1" dirty="0" smtClean="0">
                <a:ln w="11430"/>
                <a:gradFill>
                  <a:gsLst>
                    <a:gs pos="0">
                      <a:srgbClr val="5488BC">
                        <a:tint val="90000"/>
                        <a:satMod val="120000"/>
                      </a:srgbClr>
                    </a:gs>
                    <a:gs pos="25000">
                      <a:srgbClr val="5488BC">
                        <a:tint val="93000"/>
                        <a:satMod val="120000"/>
                      </a:srgbClr>
                    </a:gs>
                    <a:gs pos="50000">
                      <a:srgbClr val="5488BC">
                        <a:shade val="89000"/>
                        <a:satMod val="110000"/>
                      </a:srgbClr>
                    </a:gs>
                    <a:gs pos="75000">
                      <a:srgbClr val="5488BC">
                        <a:tint val="93000"/>
                        <a:satMod val="120000"/>
                      </a:srgbClr>
                    </a:gs>
                    <a:gs pos="100000">
                      <a:srgbClr val="5488BC">
                        <a:tint val="90000"/>
                        <a:satMod val="120000"/>
                      </a:srgb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rgbClr val="5488BC">
                      <a:tint val="90000"/>
                      <a:satMod val="120000"/>
                    </a:srgbClr>
                  </a:gs>
                  <a:gs pos="25000">
                    <a:srgbClr val="5488BC">
                      <a:tint val="93000"/>
                      <a:satMod val="120000"/>
                    </a:srgbClr>
                  </a:gs>
                  <a:gs pos="50000">
                    <a:srgbClr val="5488BC">
                      <a:shade val="89000"/>
                      <a:satMod val="110000"/>
                    </a:srgbClr>
                  </a:gs>
                  <a:gs pos="75000">
                    <a:srgbClr val="5488BC">
                      <a:tint val="93000"/>
                      <a:satMod val="120000"/>
                    </a:srgbClr>
                  </a:gs>
                  <a:gs pos="100000">
                    <a:srgbClr val="5488BC">
                      <a:tint val="90000"/>
                      <a:satMod val="120000"/>
                    </a:srgb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pPr fontAlgn="base">
              <a:spcBef>
                <a:spcPct val="0"/>
              </a:spcBef>
              <a:spcAft>
                <a:spcPct val="0"/>
              </a:spcAft>
            </a:pPr>
            <a:r>
              <a:rPr lang="en-US" sz="5600" dirty="0" smtClean="0">
                <a:solidFill>
                  <a:srgbClr val="CCFF33">
                    <a:lumMod val="75000"/>
                  </a:srgbClr>
                </a:solidFill>
                <a:effectLst>
                  <a:reflection blurRad="6350" stA="55000" endA="300" endPos="45500" dir="5400000" sy="-100000" algn="bl" rotWithShape="0"/>
                </a:effectLst>
              </a:rPr>
              <a:t>?</a:t>
            </a:r>
            <a:endParaRPr lang="en-US" sz="5600" dirty="0">
              <a:solidFill>
                <a:srgbClr val="CCFF33">
                  <a:lumMod val="75000"/>
                </a:srgb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pPr fontAlgn="base">
              <a:spcBef>
                <a:spcPct val="0"/>
              </a:spcBef>
              <a:spcAft>
                <a:spcPct val="0"/>
              </a:spcAft>
            </a:pPr>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pPr fontAlgn="base">
              <a:spcBef>
                <a:spcPct val="0"/>
              </a:spcBef>
              <a:spcAft>
                <a:spcPct val="0"/>
              </a:spcAft>
            </a:pPr>
            <a:r>
              <a:rPr lang="en-US" sz="3600" dirty="0" smtClean="0">
                <a:solidFill>
                  <a:srgbClr val="CCFF33">
                    <a:lumMod val="40000"/>
                    <a:lumOff val="60000"/>
                  </a:srgbClr>
                </a:solidFill>
                <a:effectLst>
                  <a:reflection blurRad="6350" stA="55000" endA="300" endPos="45500" dir="5400000" sy="-100000" algn="bl" rotWithShape="0"/>
                </a:effectLst>
              </a:rPr>
              <a:t>?</a:t>
            </a:r>
            <a:endParaRPr lang="en-US" sz="3600" dirty="0">
              <a:solidFill>
                <a:srgbClr val="CCFF33">
                  <a:lumMod val="40000"/>
                  <a:lumOff val="60000"/>
                </a:srgb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pPr fontAlgn="base">
              <a:spcBef>
                <a:spcPct val="0"/>
              </a:spcBef>
              <a:spcAft>
                <a:spcPct val="0"/>
              </a:spcAft>
            </a:pPr>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pPr fontAlgn="base">
              <a:spcBef>
                <a:spcPct val="0"/>
              </a:spcBef>
              <a:spcAft>
                <a:spcPct val="0"/>
              </a:spcAft>
            </a:pPr>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pPr fontAlgn="base">
              <a:spcBef>
                <a:spcPct val="0"/>
              </a:spcBef>
              <a:spcAft>
                <a:spcPct val="0"/>
              </a:spcAft>
            </a:pPr>
            <a:r>
              <a:rPr lang="en-US" sz="3600" dirty="0" smtClean="0">
                <a:solidFill>
                  <a:srgbClr val="CCFF33">
                    <a:lumMod val="40000"/>
                    <a:lumOff val="60000"/>
                  </a:srgbClr>
                </a:solidFill>
                <a:effectLst>
                  <a:reflection blurRad="6350" stA="55000" endA="300" endPos="45500" dir="5400000" sy="-100000" algn="bl" rotWithShape="0"/>
                </a:effectLst>
              </a:rPr>
              <a:t>?</a:t>
            </a:r>
            <a:endParaRPr lang="en-US" sz="3600" dirty="0">
              <a:solidFill>
                <a:srgbClr val="CCFF33">
                  <a:lumMod val="40000"/>
                  <a:lumOff val="60000"/>
                </a:srgb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pPr fontAlgn="base">
              <a:spcBef>
                <a:spcPct val="0"/>
              </a:spcBef>
              <a:spcAft>
                <a:spcPct val="0"/>
              </a:spcAft>
            </a:pPr>
            <a:r>
              <a:rPr lang="en-US" sz="6000" b="1" dirty="0" smtClean="0">
                <a:ln w="1905"/>
                <a:gradFill>
                  <a:gsLst>
                    <a:gs pos="0">
                      <a:srgbClr val="5488BC">
                        <a:shade val="20000"/>
                        <a:satMod val="200000"/>
                      </a:srgbClr>
                    </a:gs>
                    <a:gs pos="78000">
                      <a:srgbClr val="5488BC">
                        <a:tint val="90000"/>
                        <a:shade val="89000"/>
                        <a:satMod val="220000"/>
                      </a:srgbClr>
                    </a:gs>
                    <a:gs pos="100000">
                      <a:srgbClr val="5488BC">
                        <a:tint val="12000"/>
                        <a:satMod val="255000"/>
                      </a:srgbClr>
                    </a:gs>
                  </a:gsLst>
                  <a:lin ang="5400000"/>
                </a:gradFill>
                <a:effectLst>
                  <a:innerShdw blurRad="69850" dist="43180" dir="5400000">
                    <a:srgbClr val="000000">
                      <a:alpha val="65000"/>
                    </a:srgbClr>
                  </a:innerShdw>
                </a:effectLst>
              </a:rPr>
              <a:t>?</a:t>
            </a:r>
            <a:endParaRPr lang="en-US" sz="6000" b="1" dirty="0">
              <a:ln w="1905"/>
              <a:gradFill>
                <a:gsLst>
                  <a:gs pos="0">
                    <a:srgbClr val="5488BC">
                      <a:shade val="20000"/>
                      <a:satMod val="200000"/>
                    </a:srgbClr>
                  </a:gs>
                  <a:gs pos="78000">
                    <a:srgbClr val="5488BC">
                      <a:tint val="90000"/>
                      <a:shade val="89000"/>
                      <a:satMod val="220000"/>
                    </a:srgbClr>
                  </a:gs>
                  <a:gs pos="100000">
                    <a:srgbClr val="5488BC">
                      <a:tint val="12000"/>
                      <a:satMod val="255000"/>
                    </a:srgb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pPr fontAlgn="base">
              <a:spcBef>
                <a:spcPct val="0"/>
              </a:spcBef>
              <a:spcAft>
                <a:spcPct val="0"/>
              </a:spcAft>
            </a:pPr>
            <a:r>
              <a:rPr lang="en-US" sz="4000" dirty="0" smtClean="0">
                <a:solidFill>
                  <a:srgbClr val="F8BD52">
                    <a:lumMod val="60000"/>
                    <a:lumOff val="40000"/>
                  </a:srgbClr>
                </a:solidFill>
                <a:effectLst>
                  <a:reflection blurRad="6350" stA="55000" endA="300" endPos="45500" dir="5400000" sy="-100000" algn="bl" rotWithShape="0"/>
                </a:effectLst>
              </a:rPr>
              <a:t>?</a:t>
            </a:r>
            <a:endParaRPr lang="en-US" sz="4000" dirty="0">
              <a:solidFill>
                <a:srgbClr val="F8BD52">
                  <a:lumMod val="60000"/>
                  <a:lumOff val="40000"/>
                </a:srgb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pPr fontAlgn="base">
              <a:spcBef>
                <a:spcPct val="0"/>
              </a:spcBef>
              <a:spcAft>
                <a:spcPct val="0"/>
              </a:spcAft>
            </a:pPr>
            <a:r>
              <a:rPr lang="en-US" sz="4000" b="1" spc="150" dirty="0" smtClean="0">
                <a:ln w="11430"/>
                <a:solidFill>
                  <a:srgbClr val="F8BD52">
                    <a:lumMod val="60000"/>
                    <a:lumOff val="40000"/>
                  </a:srgbClr>
                </a:solidFill>
                <a:effectLst>
                  <a:outerShdw blurRad="25400" algn="tl" rotWithShape="0">
                    <a:srgbClr val="000000">
                      <a:alpha val="43000"/>
                    </a:srgbClr>
                  </a:outerShdw>
                </a:effectLst>
              </a:rPr>
              <a:t>?</a:t>
            </a:r>
            <a:endParaRPr lang="en-US" sz="4000" b="1" spc="150" dirty="0">
              <a:ln w="11430"/>
              <a:solidFill>
                <a:srgbClr val="F8BD52">
                  <a:lumMod val="60000"/>
                  <a:lumOff val="40000"/>
                </a:srgb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pPr fontAlgn="base">
              <a:spcBef>
                <a:spcPct val="0"/>
              </a:spcBef>
              <a:spcAft>
                <a:spcPct val="0"/>
              </a:spcAft>
            </a:pPr>
            <a:r>
              <a:rPr lang="en-US" sz="3600" b="1" dirty="0" smtClean="0">
                <a:ln w="19050">
                  <a:solidFill>
                    <a:srgbClr val="F8BD52">
                      <a:lumMod val="75000"/>
                      <a:alpha val="50000"/>
                    </a:srgbClr>
                  </a:solidFill>
                  <a:prstDash val="solid"/>
                  <a:miter lim="800000"/>
                </a:ln>
                <a:solidFill>
                  <a:srgbClr val="F8BD52">
                    <a:lumMod val="20000"/>
                    <a:lumOff val="80000"/>
                    <a:alpha val="25000"/>
                  </a:srgbClr>
                </a:solidFill>
                <a:effectLst>
                  <a:outerShdw blurRad="25500" dist="23000" dir="7020000" algn="tl">
                    <a:srgbClr val="000000">
                      <a:alpha val="50000"/>
                    </a:srgbClr>
                  </a:outerShdw>
                </a:effectLst>
              </a:rPr>
              <a:t>?</a:t>
            </a:r>
            <a:endParaRPr lang="en-US" sz="4000" b="1" dirty="0">
              <a:ln w="19050">
                <a:solidFill>
                  <a:srgbClr val="F8BD52">
                    <a:lumMod val="75000"/>
                    <a:alpha val="50000"/>
                  </a:srgbClr>
                </a:solidFill>
                <a:prstDash val="solid"/>
                <a:miter lim="800000"/>
              </a:ln>
              <a:solidFill>
                <a:srgbClr val="F8BD52">
                  <a:lumMod val="20000"/>
                  <a:lumOff val="80000"/>
                  <a:alpha val="25000"/>
                </a:srgb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pPr fontAlgn="base">
              <a:spcBef>
                <a:spcPct val="0"/>
              </a:spcBef>
              <a:spcAft>
                <a:spcPct val="0"/>
              </a:spcAft>
            </a:pPr>
            <a:r>
              <a:rPr lang="en-US" sz="4400" dirty="0" smtClean="0">
                <a:ln>
                  <a:solidFill>
                    <a:srgbClr val="FF6F61">
                      <a:lumMod val="40000"/>
                      <a:lumOff val="60000"/>
                    </a:srgbClr>
                  </a:solidFill>
                </a:ln>
                <a:solidFill>
                  <a:srgbClr val="5488BC">
                    <a:lumMod val="60000"/>
                    <a:lumOff val="40000"/>
                  </a:srgbClr>
                </a:solidFill>
                <a:effectLst>
                  <a:reflection blurRad="6350" stA="55000" endA="300" endPos="45500" dir="5400000" sy="-100000" algn="bl" rotWithShape="0"/>
                </a:effectLst>
              </a:rPr>
              <a:t>?</a:t>
            </a:r>
            <a:endParaRPr lang="en-US" sz="4400" dirty="0">
              <a:ln>
                <a:solidFill>
                  <a:srgbClr val="FF6F61">
                    <a:lumMod val="40000"/>
                    <a:lumOff val="60000"/>
                  </a:srgbClr>
                </a:solidFill>
              </a:ln>
              <a:solidFill>
                <a:srgbClr val="5488BC">
                  <a:lumMod val="60000"/>
                  <a:lumOff val="40000"/>
                </a:srgb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pPr fontAlgn="base">
              <a:spcBef>
                <a:spcPct val="0"/>
              </a:spcBef>
              <a:spcAft>
                <a:spcPct val="0"/>
              </a:spcAft>
            </a:pPr>
            <a:r>
              <a:rPr lang="en-US" sz="2800" dirty="0" smtClean="0">
                <a:ln>
                  <a:solidFill>
                    <a:srgbClr val="CCFF66">
                      <a:lumMod val="75000"/>
                    </a:srgbClr>
                  </a:solidFill>
                </a:ln>
                <a:solidFill>
                  <a:srgbClr val="F8BD52">
                    <a:lumMod val="60000"/>
                    <a:lumOff val="40000"/>
                  </a:srgbClr>
                </a:solidFill>
                <a:effectLst>
                  <a:reflection blurRad="6350" stA="55000" endA="300" endPos="45500" dir="5400000" sy="-100000" algn="bl" rotWithShape="0"/>
                </a:effectLst>
              </a:rPr>
              <a:t>?</a:t>
            </a:r>
            <a:endParaRPr lang="en-US" sz="2800" dirty="0">
              <a:ln>
                <a:solidFill>
                  <a:srgbClr val="CCFF66">
                    <a:lumMod val="75000"/>
                  </a:srgbClr>
                </a:solidFill>
              </a:ln>
              <a:solidFill>
                <a:srgbClr val="F8BD52">
                  <a:lumMod val="60000"/>
                  <a:lumOff val="40000"/>
                </a:srgb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pPr fontAlgn="base">
              <a:spcBef>
                <a:spcPct val="0"/>
              </a:spcBef>
              <a:spcAft>
                <a:spcPct val="0"/>
              </a:spcAft>
            </a:pPr>
            <a:r>
              <a:rPr lang="en-US" sz="2800" b="1" dirty="0" smtClean="0">
                <a:ln w="31550" cmpd="sng">
                  <a:solidFill>
                    <a:srgbClr val="CCFF33">
                      <a:lumMod val="20000"/>
                      <a:lumOff val="80000"/>
                    </a:srgbClr>
                  </a:solidFill>
                  <a:prstDash val="solid"/>
                </a:ln>
                <a:solidFill>
                  <a:srgbClr val="CCFF66">
                    <a:lumMod val="20000"/>
                    <a:lumOff val="80000"/>
                  </a:srgbClr>
                </a:solidFill>
                <a:effectLst>
                  <a:outerShdw blurRad="50800" dist="40000" dir="5400000" algn="tl" rotWithShape="0">
                    <a:srgbClr val="000000">
                      <a:shade val="5000"/>
                      <a:satMod val="120000"/>
                      <a:alpha val="33000"/>
                    </a:srgbClr>
                  </a:outerShdw>
                </a:effectLst>
              </a:rPr>
              <a:t>?</a:t>
            </a:r>
            <a:endParaRPr lang="en-US" sz="2800" dirty="0">
              <a:ln w="31550" cmpd="sng">
                <a:solidFill>
                  <a:srgbClr val="CCFF33">
                    <a:lumMod val="20000"/>
                    <a:lumOff val="80000"/>
                  </a:srgbClr>
                </a:solidFill>
                <a:prstDash val="solid"/>
              </a:ln>
              <a:solidFill>
                <a:srgbClr val="CCFF66">
                  <a:lumMod val="20000"/>
                  <a:lumOff val="80000"/>
                </a:srgb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pPr fontAlgn="base">
              <a:spcBef>
                <a:spcPct val="0"/>
              </a:spcBef>
              <a:spcAft>
                <a:spcPct val="0"/>
              </a:spcAft>
            </a:pPr>
            <a:r>
              <a:rPr lang="en-US" sz="3200" dirty="0" smtClean="0">
                <a:ln>
                  <a:solidFill>
                    <a:srgbClr val="CC4757">
                      <a:lumMod val="40000"/>
                      <a:lumOff val="60000"/>
                    </a:srgbClr>
                  </a:solidFill>
                </a:ln>
                <a:solidFill>
                  <a:srgbClr val="F8BD52">
                    <a:lumMod val="60000"/>
                    <a:lumOff val="40000"/>
                  </a:srgbClr>
                </a:solidFill>
                <a:effectLst>
                  <a:reflection blurRad="6350" stA="55000" endA="300" endPos="45500" dir="5400000" sy="-100000" algn="bl" rotWithShape="0"/>
                </a:effectLst>
              </a:rPr>
              <a:t>?</a:t>
            </a:r>
            <a:endParaRPr lang="en-US" sz="3200" dirty="0">
              <a:ln>
                <a:solidFill>
                  <a:srgbClr val="CC4757">
                    <a:lumMod val="40000"/>
                    <a:lumOff val="60000"/>
                  </a:srgbClr>
                </a:solidFill>
              </a:ln>
              <a:solidFill>
                <a:srgbClr val="F8BD52">
                  <a:lumMod val="60000"/>
                  <a:lumOff val="40000"/>
                </a:srgb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fontAlgn="base" hangingPunct="0">
              <a:buClr>
                <a:srgbClr val="46A6BD">
                  <a:lumMod val="40000"/>
                  <a:lumOff val="60000"/>
                </a:srgbClr>
              </a:buClr>
              <a:buSzPct val="70000"/>
              <a:buFont typeface="Wingdings 2" pitchFamily="18" charset="2"/>
              <a:buNone/>
            </a:pPr>
            <a:r>
              <a:rPr lang="en-US" sz="7600" b="1" spc="150" dirty="0" smtClean="0">
                <a:ln w="11430"/>
                <a:solidFill>
                  <a:srgbClr val="CCFF66">
                    <a:lumMod val="40000"/>
                    <a:lumOff val="60000"/>
                  </a:srgbClr>
                </a:solidFill>
                <a:effectLst>
                  <a:outerShdw blurRad="25400" algn="tl" rotWithShape="0">
                    <a:srgbClr val="000000">
                      <a:alpha val="43000"/>
                    </a:srgbClr>
                  </a:outerShdw>
                </a:effectLst>
              </a:rPr>
              <a:t>Questions?</a:t>
            </a:r>
            <a:endParaRPr lang="en-US" sz="7600" b="1" spc="150" dirty="0">
              <a:ln w="11430"/>
              <a:solidFill>
                <a:srgbClr val="CCFF66">
                  <a:lumMod val="40000"/>
                  <a:lumOff val="60000"/>
                </a:srgbClr>
              </a:solidFill>
              <a:effectLst>
                <a:outerShdw blurRad="25400" algn="tl" rotWithShape="0">
                  <a:srgbClr val="000000">
                    <a:alpha val="43000"/>
                  </a:srgbClr>
                </a:outerShdw>
              </a:effectLs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fontAlgn="base">
              <a:lnSpc>
                <a:spcPct val="80000"/>
              </a:lnSpc>
              <a:spcBef>
                <a:spcPct val="0"/>
              </a:spcBef>
              <a:spcAft>
                <a:spcPct val="0"/>
              </a:spcAft>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extLst>
      <p:ext uri="{BB962C8B-B14F-4D97-AF65-F5344CB8AC3E}">
        <p14:creationId xmlns:p14="http://schemas.microsoft.com/office/powerpoint/2010/main" val="12315763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440803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indent="-319088" algn="ctr" eaLnBrk="0" fontAlgn="base" hangingPunct="0">
              <a:spcBef>
                <a:spcPct val="20000"/>
              </a:spcBef>
              <a:spcAft>
                <a:spcPct val="0"/>
              </a:spcAft>
              <a:buClr>
                <a:srgbClr val="46A6BD">
                  <a:lumMod val="40000"/>
                  <a:lumOff val="60000"/>
                </a:srgbClr>
              </a:buClr>
              <a:buSzPct val="70000"/>
              <a:buFont typeface="Wingdings 2" pitchFamily="18" charset="2"/>
              <a:buNone/>
              <a:defRPr/>
            </a:pPr>
            <a:r>
              <a:rPr lang="en-US" sz="8000" b="1" dirty="0" smtClean="0">
                <a:solidFill>
                  <a:srgbClr val="E8FFC8"/>
                </a:solidFill>
                <a:effectLst>
                  <a:outerShdw blurRad="38100" dist="38100" dir="2700000" algn="tl">
                    <a:srgbClr val="000000">
                      <a:alpha val="43137"/>
                    </a:srgbClr>
                  </a:outerShdw>
                </a:effectLst>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indent="-319088" algn="ctr" eaLnBrk="0" fontAlgn="base" hangingPunct="0">
              <a:spcBef>
                <a:spcPct val="20000"/>
              </a:spcBef>
              <a:spcAft>
                <a:spcPct val="0"/>
              </a:spcAft>
              <a:buClr>
                <a:srgbClr val="46A6BD">
                  <a:lumMod val="40000"/>
                  <a:lumOff val="60000"/>
                </a:srgbClr>
              </a:buClr>
              <a:buSzPct val="70000"/>
              <a:buFont typeface="Wingdings 2" pitchFamily="18" charset="2"/>
              <a:buNone/>
              <a:defRPr/>
            </a:pPr>
            <a:r>
              <a:rPr lang="en-US" sz="8000" b="1" dirty="0" smtClean="0">
                <a:solidFill>
                  <a:srgbClr val="E8FFC8"/>
                </a:solidFill>
                <a:effectLst>
                  <a:outerShdw blurRad="38100" dist="38100" dir="2700000" algn="tl">
                    <a:srgbClr val="000000">
                      <a:alpha val="43137"/>
                    </a:srgbClr>
                  </a:outerShdw>
                </a:effectLst>
              </a:rPr>
              <a:t>Questions?</a:t>
            </a:r>
          </a:p>
        </p:txBody>
      </p:sp>
    </p:spTree>
    <p:extLst>
      <p:ext uri="{BB962C8B-B14F-4D97-AF65-F5344CB8AC3E}">
        <p14:creationId xmlns:p14="http://schemas.microsoft.com/office/powerpoint/2010/main" val="40605189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9">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2">
            <a:extLst>
              <a:ext uri="{BEBA8EAE-BF5A-486C-A8C5-ECC9F3942E4B}">
                <a14:imgProps xmlns:a14="http://schemas.microsoft.com/office/drawing/2010/main">
                  <a14:imgLayer r:embed="rId13">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91378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telerikacademy.com/Users/V4537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187624" y="692696"/>
            <a:ext cx="6848475" cy="1008112"/>
          </a:xfrm>
          <a:prstGeom prst="rect">
            <a:avLst/>
          </a:prstGeom>
        </p:spPr>
        <p:txBody>
          <a:bodyPr/>
          <a:lstStyle/>
          <a:p>
            <a:pPr algn="ctr"/>
            <a:r>
              <a:rPr lang="en-US" sz="4800" dirty="0" smtClean="0"/>
              <a:t>Team Albert Camus</a:t>
            </a:r>
            <a:endParaRPr lang="en-US" sz="4800" dirty="0"/>
          </a:p>
        </p:txBody>
      </p:sp>
      <p:sp>
        <p:nvSpPr>
          <p:cNvPr id="3" name="Subtitle 2"/>
          <p:cNvSpPr>
            <a:spLocks noGrp="1"/>
          </p:cNvSpPr>
          <p:nvPr>
            <p:ph type="subTitle" idx="4294967295"/>
          </p:nvPr>
        </p:nvSpPr>
        <p:spPr>
          <a:xfrm>
            <a:off x="2339899" y="1628800"/>
            <a:ext cx="6048375" cy="815975"/>
          </a:xfrm>
          <a:prstGeom prst="rect">
            <a:avLst/>
          </a:prstGeom>
        </p:spPr>
        <p:txBody>
          <a:bodyPr/>
          <a:lstStyle/>
          <a:p>
            <a:pPr marL="0" indent="0" algn="l">
              <a:buNone/>
            </a:pPr>
            <a:r>
              <a:rPr lang="en-US" sz="3200" dirty="0" smtClean="0"/>
              <a:t>Academy RPG – OOP</a:t>
            </a:r>
            <a:endParaRPr lang="en-US" sz="3200" dirty="0"/>
          </a:p>
        </p:txBody>
      </p:sp>
      <p:sp>
        <p:nvSpPr>
          <p:cNvPr id="22" name="Text Placeholder 7"/>
          <p:cNvSpPr>
            <a:spLocks noGrp="1"/>
          </p:cNvSpPr>
          <p:nvPr/>
        </p:nvSpPr>
        <p:spPr>
          <a:xfrm>
            <a:off x="5364088" y="6422042"/>
            <a:ext cx="3647505" cy="369332"/>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buClr>
                <a:srgbClr val="46A6BD">
                  <a:lumMod val="40000"/>
                  <a:lumOff val="60000"/>
                </a:srgbClr>
              </a:buClr>
            </a:pPr>
            <a:r>
              <a:rPr smtClean="0">
                <a:solidFill>
                  <a:srgbClr val="CCFF33">
                    <a:lumMod val="20000"/>
                    <a:lumOff val="80000"/>
                  </a:srgbClr>
                </a:solidFill>
                <a:hlinkClick r:id="rId3"/>
              </a:rPr>
              <a:t>http://academy.telerik.com</a:t>
            </a:r>
            <a:r>
              <a:rPr smtClean="0">
                <a:solidFill>
                  <a:srgbClr val="CCFF33">
                    <a:lumMod val="20000"/>
                    <a:lumOff val="80000"/>
                  </a:srgbClr>
                </a:solidFill>
              </a:rPr>
              <a:t> </a:t>
            </a:r>
            <a:endParaRPr>
              <a:solidFill>
                <a:srgbClr val="CCFF33">
                  <a:lumMod val="20000"/>
                  <a:lumOff val="80000"/>
                </a:srgbClr>
              </a:solidFill>
            </a:endParaRPr>
          </a:p>
        </p:txBody>
      </p:sp>
      <p:sp>
        <p:nvSpPr>
          <p:cNvPr id="23" name="Text Placeholder 13"/>
          <p:cNvSpPr>
            <a:spLocks noGrp="1"/>
          </p:cNvSpPr>
          <p:nvPr/>
        </p:nvSpPr>
        <p:spPr>
          <a:xfrm>
            <a:off x="5364087" y="6021288"/>
            <a:ext cx="3647505" cy="461665"/>
          </a:xfrm>
          <a:prstGeom prst="rect">
            <a:avLst/>
          </a:prstGeom>
          <a:noFill/>
        </p:spPr>
        <p:txBody>
          <a:bodyPr wrap="square" rtlCol="0">
            <a:spAutoFit/>
          </a:bodyPr>
          <a:lstStyle>
            <a:lvl1pPr marL="0" indent="0"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400" b="1" kern="1200" dirty="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buClr>
                <a:srgbClr val="46A6BD">
                  <a:lumMod val="40000"/>
                  <a:lumOff val="60000"/>
                </a:srgbClr>
              </a:buClr>
            </a:pPr>
            <a:r>
              <a:rPr dirty="0" err="1" smtClean="0">
                <a:solidFill>
                  <a:schemeClr val="tx1"/>
                </a:solidFill>
              </a:rPr>
              <a:t>Telerik</a:t>
            </a:r>
            <a:r>
              <a:rPr dirty="0" smtClean="0">
                <a:solidFill>
                  <a:schemeClr val="tx1"/>
                </a:solidFill>
              </a:rPr>
              <a:t> Software Academy</a:t>
            </a:r>
            <a:endParaRPr dirty="0">
              <a:solidFill>
                <a:schemeClr val="tx1"/>
              </a:solidFill>
            </a:endParaRPr>
          </a:p>
        </p:txBody>
      </p:sp>
      <p:sp>
        <p:nvSpPr>
          <p:cNvPr id="6" name="Правоъгълник 5"/>
          <p:cNvSpPr/>
          <p:nvPr/>
        </p:nvSpPr>
        <p:spPr>
          <a:xfrm>
            <a:off x="2267744" y="2555960"/>
            <a:ext cx="5688633" cy="2677656"/>
          </a:xfrm>
          <a:prstGeom prst="rect">
            <a:avLst/>
          </a:prstGeom>
        </p:spPr>
        <p:txBody>
          <a:bodyPr wrap="square">
            <a:spAutoFit/>
          </a:bodyPr>
          <a:lstStyle/>
          <a:p>
            <a:r>
              <a:rPr lang="en-US" sz="2800" dirty="0"/>
              <a:t>Team members</a:t>
            </a:r>
            <a:r>
              <a:rPr lang="en-US" sz="2800" dirty="0" smtClean="0"/>
              <a:t>:</a:t>
            </a:r>
          </a:p>
          <a:p>
            <a:r>
              <a:rPr lang="en-US" sz="2000" dirty="0" err="1"/>
              <a:t>Filip</a:t>
            </a:r>
            <a:r>
              <a:rPr lang="en-US" sz="2000" dirty="0"/>
              <a:t> </a:t>
            </a:r>
            <a:r>
              <a:rPr lang="en-US" sz="2000" dirty="0" err="1"/>
              <a:t>Sarbinovski</a:t>
            </a:r>
            <a:r>
              <a:rPr lang="en-US" sz="2000" dirty="0"/>
              <a:t>	  	</a:t>
            </a:r>
            <a:r>
              <a:rPr lang="en-US" sz="2000" b="1" u="sng" dirty="0" err="1" smtClean="0"/>
              <a:t>fsrbinovski</a:t>
            </a:r>
            <a:endParaRPr lang="en-US" sz="2000" dirty="0" smtClean="0"/>
          </a:p>
          <a:p>
            <a:r>
              <a:rPr lang="en-US" sz="2000" dirty="0" err="1" smtClean="0"/>
              <a:t>Dzhenko</a:t>
            </a:r>
            <a:r>
              <a:rPr lang="en-US" sz="2000" dirty="0" smtClean="0"/>
              <a:t> </a:t>
            </a:r>
            <a:r>
              <a:rPr lang="en-US" sz="2000" dirty="0" err="1" smtClean="0"/>
              <a:t>Penev</a:t>
            </a:r>
            <a:r>
              <a:rPr lang="en-US" sz="2000" dirty="0"/>
              <a:t>	</a:t>
            </a:r>
            <a:r>
              <a:rPr lang="en-US" sz="2000" dirty="0" smtClean="0"/>
              <a:t>   	</a:t>
            </a:r>
            <a:r>
              <a:rPr lang="en-US" sz="2000" b="1" u="sng" dirty="0" err="1" smtClean="0"/>
              <a:t>dzhenko</a:t>
            </a:r>
            <a:endParaRPr lang="en-US" sz="2000" b="1" u="sng" dirty="0" smtClean="0"/>
          </a:p>
          <a:p>
            <a:r>
              <a:rPr lang="en-US" sz="2000" dirty="0" err="1" smtClean="0"/>
              <a:t>Vasil</a:t>
            </a:r>
            <a:r>
              <a:rPr lang="en-US" sz="2000" dirty="0" smtClean="0"/>
              <a:t> </a:t>
            </a:r>
            <a:r>
              <a:rPr lang="en-US" sz="2000" dirty="0" err="1" smtClean="0"/>
              <a:t>Bonev</a:t>
            </a:r>
            <a:r>
              <a:rPr lang="en-US" sz="2000" dirty="0" smtClean="0"/>
              <a:t>	  	</a:t>
            </a:r>
            <a:r>
              <a:rPr lang="en-US" sz="2000" dirty="0" smtClean="0">
                <a:hlinkClick r:id="rId4"/>
              </a:rPr>
              <a:t>V45370</a:t>
            </a:r>
            <a:endParaRPr lang="en-US" sz="2000" dirty="0"/>
          </a:p>
          <a:p>
            <a:endParaRPr lang="en-US" sz="2000" b="1" u="sng" dirty="0" smtClean="0"/>
          </a:p>
          <a:p>
            <a:r>
              <a:rPr lang="en-US" sz="2000" dirty="0" smtClean="0">
                <a:solidFill>
                  <a:schemeClr val="accent2">
                    <a:lumMod val="75000"/>
                  </a:schemeClr>
                </a:solidFill>
              </a:rPr>
              <a:t>Vladimir </a:t>
            </a:r>
            <a:r>
              <a:rPr lang="en-US" sz="2000" dirty="0" err="1" smtClean="0">
                <a:solidFill>
                  <a:schemeClr val="accent2">
                    <a:lumMod val="75000"/>
                  </a:schemeClr>
                </a:solidFill>
              </a:rPr>
              <a:t>Yankov</a:t>
            </a:r>
            <a:r>
              <a:rPr lang="en-US" sz="2000" dirty="0" smtClean="0">
                <a:solidFill>
                  <a:schemeClr val="accent2">
                    <a:lumMod val="75000"/>
                  </a:schemeClr>
                </a:solidFill>
              </a:rPr>
              <a:t>		</a:t>
            </a:r>
            <a:r>
              <a:rPr lang="en-US" sz="2000" b="1" u="sng" dirty="0" err="1" smtClean="0">
                <a:solidFill>
                  <a:schemeClr val="accent2">
                    <a:lumMod val="75000"/>
                  </a:schemeClr>
                </a:solidFill>
              </a:rPr>
              <a:t>Rimidalv</a:t>
            </a:r>
            <a:endParaRPr lang="en-US" sz="2000" b="1" u="sng" dirty="0" smtClean="0">
              <a:solidFill>
                <a:schemeClr val="accent2">
                  <a:lumMod val="75000"/>
                </a:schemeClr>
              </a:solidFill>
            </a:endParaRPr>
          </a:p>
          <a:p>
            <a:r>
              <a:rPr lang="en-US" sz="2000" dirty="0" err="1" smtClean="0">
                <a:solidFill>
                  <a:schemeClr val="accent2">
                    <a:lumMod val="75000"/>
                  </a:schemeClr>
                </a:solidFill>
              </a:rPr>
              <a:t>Lybomir</a:t>
            </a:r>
            <a:r>
              <a:rPr lang="en-US" sz="2000" dirty="0" smtClean="0">
                <a:solidFill>
                  <a:schemeClr val="accent2">
                    <a:lumMod val="75000"/>
                  </a:schemeClr>
                </a:solidFill>
              </a:rPr>
              <a:t>	</a:t>
            </a:r>
            <a:r>
              <a:rPr lang="en-US" sz="2000" dirty="0" err="1" smtClean="0">
                <a:solidFill>
                  <a:schemeClr val="accent2">
                    <a:lumMod val="75000"/>
                  </a:schemeClr>
                </a:solidFill>
              </a:rPr>
              <a:t>Papazov</a:t>
            </a:r>
            <a:r>
              <a:rPr lang="en-US" sz="2000" dirty="0" smtClean="0">
                <a:solidFill>
                  <a:schemeClr val="accent2">
                    <a:lumMod val="75000"/>
                  </a:schemeClr>
                </a:solidFill>
              </a:rPr>
              <a:t>		</a:t>
            </a:r>
            <a:r>
              <a:rPr lang="en-US" sz="2000" b="1" u="sng" dirty="0" err="1">
                <a:solidFill>
                  <a:schemeClr val="accent2">
                    <a:lumMod val="75000"/>
                  </a:schemeClr>
                </a:solidFill>
              </a:rPr>
              <a:t>l</a:t>
            </a:r>
            <a:r>
              <a:rPr lang="en-US" sz="2000" b="1" u="sng" dirty="0" err="1" smtClean="0">
                <a:solidFill>
                  <a:schemeClr val="accent2">
                    <a:lumMod val="75000"/>
                  </a:schemeClr>
                </a:solidFill>
              </a:rPr>
              <a:t>papazow</a:t>
            </a:r>
            <a:endParaRPr lang="en-US" sz="2000" b="1" u="sng" dirty="0" smtClean="0">
              <a:solidFill>
                <a:schemeClr val="accent2">
                  <a:lumMod val="75000"/>
                </a:schemeClr>
              </a:solidFill>
            </a:endParaRPr>
          </a:p>
          <a:p>
            <a:r>
              <a:rPr lang="en-US" sz="2000" dirty="0" err="1" smtClean="0">
                <a:solidFill>
                  <a:schemeClr val="accent2">
                    <a:lumMod val="75000"/>
                  </a:schemeClr>
                </a:solidFill>
              </a:rPr>
              <a:t>Deyan</a:t>
            </a:r>
            <a:r>
              <a:rPr lang="en-US" sz="2000" dirty="0" smtClean="0">
                <a:solidFill>
                  <a:schemeClr val="accent2">
                    <a:lumMod val="75000"/>
                  </a:schemeClr>
                </a:solidFill>
              </a:rPr>
              <a:t> </a:t>
            </a:r>
            <a:r>
              <a:rPr lang="en-US" sz="2000" dirty="0" err="1" smtClean="0">
                <a:solidFill>
                  <a:schemeClr val="accent2">
                    <a:lumMod val="75000"/>
                  </a:schemeClr>
                </a:solidFill>
              </a:rPr>
              <a:t>Valkanov</a:t>
            </a:r>
            <a:r>
              <a:rPr lang="en-US" sz="2000" dirty="0" smtClean="0">
                <a:solidFill>
                  <a:schemeClr val="accent2">
                    <a:lumMod val="75000"/>
                  </a:schemeClr>
                </a:solidFill>
              </a:rPr>
              <a:t>		</a:t>
            </a:r>
            <a:r>
              <a:rPr lang="en-US" sz="2000" b="1" u="sng" dirty="0" err="1" smtClean="0">
                <a:solidFill>
                  <a:schemeClr val="accent2">
                    <a:lumMod val="75000"/>
                  </a:schemeClr>
                </a:solidFill>
              </a:rPr>
              <a:t>valkanov</a:t>
            </a:r>
            <a:endParaRPr lang="en-US" sz="2000" dirty="0">
              <a:solidFill>
                <a:schemeClr val="accent2">
                  <a:lumMod val="75000"/>
                </a:schemeClr>
              </a:solidFill>
            </a:endParaRPr>
          </a:p>
        </p:txBody>
      </p:sp>
      <p:sp>
        <p:nvSpPr>
          <p:cNvPr id="7" name="Правоъгълник 6"/>
          <p:cNvSpPr/>
          <p:nvPr/>
        </p:nvSpPr>
        <p:spPr>
          <a:xfrm>
            <a:off x="345068" y="6419430"/>
            <a:ext cx="4619854" cy="369332"/>
          </a:xfrm>
          <a:prstGeom prst="rect">
            <a:avLst/>
          </a:prstGeom>
        </p:spPr>
        <p:txBody>
          <a:bodyPr wrap="none">
            <a:spAutoFit/>
          </a:bodyPr>
          <a:lstStyle/>
          <a:p>
            <a:r>
              <a:rPr lang="en-US" dirty="0" smtClean="0"/>
              <a:t>GIT  URL: </a:t>
            </a:r>
            <a:r>
              <a:rPr lang="en-US" b="1" u="sng" dirty="0"/>
              <a:t>https://albertcamus.codeplex.com/</a:t>
            </a:r>
            <a:endParaRPr lang="en-US" dirty="0"/>
          </a:p>
        </p:txBody>
      </p:sp>
    </p:spTree>
    <p:extLst>
      <p:ext uri="{BB962C8B-B14F-4D97-AF65-F5344CB8AC3E}">
        <p14:creationId xmlns:p14="http://schemas.microsoft.com/office/powerpoint/2010/main" val="28976139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одзаглавие 4"/>
          <p:cNvSpPr>
            <a:spLocks noGrp="1"/>
          </p:cNvSpPr>
          <p:nvPr>
            <p:ph type="subTitle" idx="1"/>
          </p:nvPr>
        </p:nvSpPr>
        <p:spPr>
          <a:xfrm>
            <a:off x="251520" y="671195"/>
            <a:ext cx="4176464" cy="5328592"/>
          </a:xfrm>
        </p:spPr>
        <p:txBody>
          <a:bodyPr/>
          <a:lstStyle/>
          <a:p>
            <a:pPr algn="just"/>
            <a:r>
              <a:rPr lang="bg-BG" sz="2000" dirty="0" smtClean="0">
                <a:effectLst/>
              </a:rPr>
              <a:t>AcademyRPG </a:t>
            </a:r>
            <a:r>
              <a:rPr lang="bg-BG" sz="2000" dirty="0">
                <a:effectLst/>
              </a:rPr>
              <a:t>is </a:t>
            </a:r>
            <a:r>
              <a:rPr lang="en-US" sz="2000" dirty="0">
                <a:effectLst/>
              </a:rPr>
              <a:t>a </a:t>
            </a:r>
            <a:r>
              <a:rPr lang="bg-BG" sz="2000" dirty="0">
                <a:effectLst/>
              </a:rPr>
              <a:t>Role Playing Game about our experience as students in Telerik Academy. It is a general representation of what students need to do in order to successfully graduate(beat the game). </a:t>
            </a:r>
            <a:endParaRPr lang="en-US" sz="2000" dirty="0" smtClean="0">
              <a:effectLst/>
            </a:endParaRPr>
          </a:p>
          <a:p>
            <a:pPr algn="just"/>
            <a:r>
              <a:rPr lang="en-US" sz="2000" dirty="0" smtClean="0">
                <a:effectLst/>
              </a:rPr>
              <a:t>		</a:t>
            </a:r>
            <a:endParaRPr lang="bg-BG" sz="2000" dirty="0">
              <a:effectLst/>
            </a:endParaRPr>
          </a:p>
          <a:p>
            <a:endParaRPr lang="en-US" sz="2000" dirty="0"/>
          </a:p>
        </p:txBody>
      </p:sp>
      <p:pic>
        <p:nvPicPr>
          <p:cNvPr id="7" name="Picture 2" descr="C:\Users\V45370\Desktop\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44824"/>
            <a:ext cx="4395102" cy="3269369"/>
          </a:xfrm>
          <a:prstGeom prst="rect">
            <a:avLst/>
          </a:prstGeom>
          <a:noFill/>
          <a:extLst>
            <a:ext uri="{909E8E84-426E-40DD-AFC4-6F175D3DCCD1}">
              <a14:hiddenFill xmlns:a14="http://schemas.microsoft.com/office/drawing/2010/main">
                <a:solidFill>
                  <a:srgbClr val="FFFFFF"/>
                </a:solidFill>
              </a14:hiddenFill>
            </a:ext>
          </a:extLst>
        </p:spPr>
      </p:pic>
      <p:sp>
        <p:nvSpPr>
          <p:cNvPr id="9" name="Правоъгълник 6"/>
          <p:cNvSpPr/>
          <p:nvPr/>
        </p:nvSpPr>
        <p:spPr>
          <a:xfrm>
            <a:off x="345068" y="6419430"/>
            <a:ext cx="4619854" cy="369332"/>
          </a:xfrm>
          <a:prstGeom prst="rect">
            <a:avLst/>
          </a:prstGeom>
        </p:spPr>
        <p:txBody>
          <a:bodyPr wrap="none">
            <a:spAutoFit/>
          </a:bodyPr>
          <a:lstStyle/>
          <a:p>
            <a:r>
              <a:rPr lang="en-US" dirty="0" smtClean="0"/>
              <a:t>GIT  URL: </a:t>
            </a:r>
            <a:r>
              <a:rPr lang="en-US" b="1" u="sng" dirty="0"/>
              <a:t>https://albertcamus.codeplex.com/</a:t>
            </a:r>
            <a:endParaRPr lang="en-US" dirty="0"/>
          </a:p>
        </p:txBody>
      </p:sp>
      <p:sp>
        <p:nvSpPr>
          <p:cNvPr id="10" name="Title 1"/>
          <p:cNvSpPr txBox="1">
            <a:spLocks/>
          </p:cNvSpPr>
          <p:nvPr/>
        </p:nvSpPr>
        <p:spPr>
          <a:xfrm>
            <a:off x="1147762" y="1340768"/>
            <a:ext cx="6848475" cy="1008112"/>
          </a:xfrm>
          <a:prstGeom prst="rect">
            <a:avLst/>
          </a:prstGeom>
        </p:spPr>
        <p:txBody>
          <a:bodyPr/>
          <a:lst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a:lstStyle>
          <a:p>
            <a:pPr algn="ctr"/>
            <a:endParaRPr lang="en-US" sz="4800" dirty="0"/>
          </a:p>
        </p:txBody>
      </p:sp>
      <p:sp>
        <p:nvSpPr>
          <p:cNvPr id="3" name="Title 2"/>
          <p:cNvSpPr>
            <a:spLocks noGrp="1"/>
          </p:cNvSpPr>
          <p:nvPr>
            <p:ph type="ctrTitle"/>
          </p:nvPr>
        </p:nvSpPr>
        <p:spPr>
          <a:xfrm>
            <a:off x="467544" y="836712"/>
            <a:ext cx="7924800" cy="685800"/>
          </a:xfrm>
        </p:spPr>
        <p:txBody>
          <a:bodyPr/>
          <a:lstStyle/>
          <a:p>
            <a:r>
              <a:rPr lang="en-US" dirty="0" smtClean="0"/>
              <a:t>Overview</a:t>
            </a:r>
            <a:endParaRPr lang="bg-BG" dirty="0"/>
          </a:p>
        </p:txBody>
      </p:sp>
    </p:spTree>
    <p:extLst>
      <p:ext uri="{BB962C8B-B14F-4D97-AF65-F5344CB8AC3E}">
        <p14:creationId xmlns:p14="http://schemas.microsoft.com/office/powerpoint/2010/main" val="140678142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ctrTitle"/>
          </p:nvPr>
        </p:nvSpPr>
        <p:spPr>
          <a:xfrm>
            <a:off x="561492" y="836712"/>
            <a:ext cx="7924800" cy="685800"/>
          </a:xfrm>
        </p:spPr>
        <p:txBody>
          <a:bodyPr/>
          <a:lstStyle/>
          <a:p>
            <a:r>
              <a:rPr lang="en-US" dirty="0" smtClean="0"/>
              <a:t>Gameplay</a:t>
            </a:r>
            <a:endParaRPr lang="en-US" dirty="0"/>
          </a:p>
        </p:txBody>
      </p:sp>
      <p:sp>
        <p:nvSpPr>
          <p:cNvPr id="5" name="Подзаглавие 4"/>
          <p:cNvSpPr>
            <a:spLocks noGrp="1"/>
          </p:cNvSpPr>
          <p:nvPr>
            <p:ph type="subTitle" idx="1"/>
          </p:nvPr>
        </p:nvSpPr>
        <p:spPr>
          <a:xfrm>
            <a:off x="322910" y="908720"/>
            <a:ext cx="4105074" cy="5328592"/>
          </a:xfrm>
        </p:spPr>
        <p:txBody>
          <a:bodyPr/>
          <a:lstStyle/>
          <a:p>
            <a:pPr algn="just"/>
            <a:r>
              <a:rPr lang="en-US" sz="2000" dirty="0" smtClean="0">
                <a:effectLst/>
              </a:rPr>
              <a:t>Every </a:t>
            </a:r>
            <a:r>
              <a:rPr lang="en-US" sz="2000" dirty="0">
                <a:effectLst/>
              </a:rPr>
              <a:t>student is a unique player in the game. The player has different types of knowledge, time and items. The player can move around the map and can solve riddles, do homeworks or attend lectures and he  is rewarded with knowledge or items. The player also has a stash where he treasure up items.</a:t>
            </a:r>
            <a:endParaRPr lang="bg-BG" sz="2000" dirty="0">
              <a:effectLst/>
            </a:endParaRPr>
          </a:p>
          <a:p>
            <a:pPr algn="just"/>
            <a:r>
              <a:rPr lang="en-US" sz="2000" dirty="0" smtClean="0">
                <a:effectLst/>
              </a:rPr>
              <a:t>		</a:t>
            </a:r>
            <a:endParaRPr lang="bg-BG" sz="2000" dirty="0">
              <a:effectLst/>
            </a:endParaRPr>
          </a:p>
          <a:p>
            <a:endParaRPr lang="en-US" sz="2000" dirty="0"/>
          </a:p>
        </p:txBody>
      </p:sp>
      <p:pic>
        <p:nvPicPr>
          <p:cNvPr id="1026" name="Picture 2" descr="C:\Users\V45370\Desktop\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3892" y="1772815"/>
            <a:ext cx="4321892" cy="3240359"/>
          </a:xfrm>
          <a:prstGeom prst="rect">
            <a:avLst/>
          </a:prstGeom>
          <a:noFill/>
          <a:extLst>
            <a:ext uri="{909E8E84-426E-40DD-AFC4-6F175D3DCCD1}">
              <a14:hiddenFill xmlns:a14="http://schemas.microsoft.com/office/drawing/2010/main">
                <a:solidFill>
                  <a:srgbClr val="FFFFFF"/>
                </a:solidFill>
              </a14:hiddenFill>
            </a:ext>
          </a:extLst>
        </p:spPr>
      </p:pic>
      <p:sp>
        <p:nvSpPr>
          <p:cNvPr id="6" name="Правоъгълник 6"/>
          <p:cNvSpPr/>
          <p:nvPr/>
        </p:nvSpPr>
        <p:spPr>
          <a:xfrm>
            <a:off x="345068" y="6419430"/>
            <a:ext cx="4619854" cy="369332"/>
          </a:xfrm>
          <a:prstGeom prst="rect">
            <a:avLst/>
          </a:prstGeom>
        </p:spPr>
        <p:txBody>
          <a:bodyPr wrap="none">
            <a:spAutoFit/>
          </a:bodyPr>
          <a:lstStyle/>
          <a:p>
            <a:r>
              <a:rPr lang="en-US" dirty="0" smtClean="0"/>
              <a:t>GIT  URL: </a:t>
            </a:r>
            <a:r>
              <a:rPr lang="en-US" b="1" u="sng" dirty="0"/>
              <a:t>https://albertcamus.codeplex.com/</a:t>
            </a:r>
            <a:endParaRPr lang="en-US" dirty="0"/>
          </a:p>
        </p:txBody>
      </p:sp>
    </p:spTree>
    <p:extLst>
      <p:ext uri="{BB962C8B-B14F-4D97-AF65-F5344CB8AC3E}">
        <p14:creationId xmlns:p14="http://schemas.microsoft.com/office/powerpoint/2010/main" val="129132396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ctrTitle"/>
          </p:nvPr>
        </p:nvSpPr>
        <p:spPr>
          <a:xfrm>
            <a:off x="537592" y="836712"/>
            <a:ext cx="7924800" cy="685800"/>
          </a:xfrm>
        </p:spPr>
        <p:txBody>
          <a:bodyPr/>
          <a:lstStyle/>
          <a:p>
            <a:r>
              <a:rPr lang="en-US" dirty="0" smtClean="0"/>
              <a:t>Knowledge</a:t>
            </a:r>
            <a:endParaRPr lang="en-US" dirty="0"/>
          </a:p>
        </p:txBody>
      </p:sp>
      <p:sp>
        <p:nvSpPr>
          <p:cNvPr id="5" name="Подзаглавие 4"/>
          <p:cNvSpPr>
            <a:spLocks noGrp="1"/>
          </p:cNvSpPr>
          <p:nvPr>
            <p:ph type="subTitle" idx="1"/>
          </p:nvPr>
        </p:nvSpPr>
        <p:spPr>
          <a:xfrm>
            <a:off x="322910" y="908720"/>
            <a:ext cx="4105074" cy="5328592"/>
          </a:xfrm>
        </p:spPr>
        <p:txBody>
          <a:bodyPr/>
          <a:lstStyle/>
          <a:p>
            <a:pPr algn="just"/>
            <a:r>
              <a:rPr lang="en-US" sz="2000" dirty="0">
                <a:effectLst/>
              </a:rPr>
              <a:t>There are 3 base knowledge types: Desktop and Mobile (DaM), Quality Assurance (QA), Web Developer (WD). Each knowledge type can be obtained from corresponding subjects. </a:t>
            </a:r>
            <a:endParaRPr lang="bg-BG" sz="2000" dirty="0">
              <a:effectLst/>
            </a:endParaRPr>
          </a:p>
          <a:p>
            <a:pPr algn="just"/>
            <a:r>
              <a:rPr lang="en-US" sz="2000" dirty="0">
                <a:effectLst/>
              </a:rPr>
              <a:t>For example: In order to gain DaM knowledge you need to complete subjects “C#1”,”C#2” and “OOP”.</a:t>
            </a:r>
            <a:endParaRPr lang="bg-BG" sz="2000" dirty="0">
              <a:effectLst/>
            </a:endParaRPr>
          </a:p>
          <a:p>
            <a:pPr algn="just"/>
            <a:r>
              <a:rPr lang="en-US" sz="2000" dirty="0" smtClean="0">
                <a:effectLst/>
              </a:rPr>
              <a:t>		</a:t>
            </a:r>
            <a:endParaRPr lang="bg-BG" sz="2000" dirty="0">
              <a:effectLst/>
            </a:endParaRPr>
          </a:p>
          <a:p>
            <a:endParaRPr lang="en-US" sz="2000" dirty="0"/>
          </a:p>
        </p:txBody>
      </p:sp>
      <p:sp>
        <p:nvSpPr>
          <p:cNvPr id="6" name="Правоъгълник 6"/>
          <p:cNvSpPr/>
          <p:nvPr/>
        </p:nvSpPr>
        <p:spPr>
          <a:xfrm>
            <a:off x="345068" y="6419430"/>
            <a:ext cx="4619854" cy="369332"/>
          </a:xfrm>
          <a:prstGeom prst="rect">
            <a:avLst/>
          </a:prstGeom>
        </p:spPr>
        <p:txBody>
          <a:bodyPr wrap="none">
            <a:spAutoFit/>
          </a:bodyPr>
          <a:lstStyle/>
          <a:p>
            <a:r>
              <a:rPr lang="en-US" dirty="0" smtClean="0"/>
              <a:t>GIT  URL: </a:t>
            </a:r>
            <a:r>
              <a:rPr lang="en-US" b="1" u="sng" dirty="0"/>
              <a:t>https://albertcamus.codeplex.com/</a:t>
            </a:r>
            <a:endParaRPr lang="en-US" dirty="0"/>
          </a:p>
        </p:txBody>
      </p:sp>
      <p:pic>
        <p:nvPicPr>
          <p:cNvPr id="3074" name="Picture 2" descr="C:\Users\V45370\Desktop\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1949652"/>
            <a:ext cx="4550073" cy="2559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5318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ctrTitle"/>
          </p:nvPr>
        </p:nvSpPr>
        <p:spPr>
          <a:xfrm>
            <a:off x="565456" y="836712"/>
            <a:ext cx="7924800" cy="685800"/>
          </a:xfrm>
        </p:spPr>
        <p:txBody>
          <a:bodyPr/>
          <a:lstStyle/>
          <a:p>
            <a:r>
              <a:rPr lang="en-US" dirty="0" smtClean="0"/>
              <a:t>Subjects</a:t>
            </a:r>
            <a:endParaRPr lang="en-US" dirty="0"/>
          </a:p>
        </p:txBody>
      </p:sp>
      <p:sp>
        <p:nvSpPr>
          <p:cNvPr id="5" name="Подзаглавие 4"/>
          <p:cNvSpPr>
            <a:spLocks noGrp="1"/>
          </p:cNvSpPr>
          <p:nvPr>
            <p:ph type="subTitle" idx="1"/>
          </p:nvPr>
        </p:nvSpPr>
        <p:spPr>
          <a:xfrm>
            <a:off x="322910" y="908720"/>
            <a:ext cx="4105074" cy="5328592"/>
          </a:xfrm>
        </p:spPr>
        <p:txBody>
          <a:bodyPr/>
          <a:lstStyle/>
          <a:p>
            <a:pPr algn="just"/>
            <a:r>
              <a:rPr lang="en-US" sz="2000" dirty="0">
                <a:effectLst/>
              </a:rPr>
              <a:t>One subject has a set of homeworks, lectures, presentations and an exam. In order to proceed to the next subject you must solve the exam for the previous one. In order to solve and exam you have to cover two things – solve enough homeworks, so you can attend the exam and have enough knowledge to pass the exam itself.</a:t>
            </a:r>
            <a:endParaRPr lang="bg-BG" sz="2000" dirty="0">
              <a:effectLst/>
            </a:endParaRPr>
          </a:p>
        </p:txBody>
      </p:sp>
      <p:sp>
        <p:nvSpPr>
          <p:cNvPr id="6" name="Правоъгълник 6"/>
          <p:cNvSpPr/>
          <p:nvPr/>
        </p:nvSpPr>
        <p:spPr>
          <a:xfrm>
            <a:off x="345068" y="6419430"/>
            <a:ext cx="4619854" cy="369332"/>
          </a:xfrm>
          <a:prstGeom prst="rect">
            <a:avLst/>
          </a:prstGeom>
        </p:spPr>
        <p:txBody>
          <a:bodyPr wrap="none">
            <a:spAutoFit/>
          </a:bodyPr>
          <a:lstStyle/>
          <a:p>
            <a:r>
              <a:rPr lang="en-US" dirty="0" smtClean="0"/>
              <a:t>GIT  URL: </a:t>
            </a:r>
            <a:r>
              <a:rPr lang="en-US" b="1" u="sng" dirty="0"/>
              <a:t>https://albertcamus.codeplex.com/</a:t>
            </a:r>
            <a:endParaRPr lang="en-US" dirty="0"/>
          </a:p>
        </p:txBody>
      </p:sp>
      <p:pic>
        <p:nvPicPr>
          <p:cNvPr id="4098" name="Picture 2" descr="C:\Users\V45370\Desktop\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7856" y="2060848"/>
            <a:ext cx="4592317" cy="252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04713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ctrTitle"/>
          </p:nvPr>
        </p:nvSpPr>
        <p:spPr>
          <a:xfrm>
            <a:off x="609600" y="836712"/>
            <a:ext cx="7924800" cy="685800"/>
          </a:xfrm>
        </p:spPr>
        <p:txBody>
          <a:bodyPr/>
          <a:lstStyle/>
          <a:p>
            <a:r>
              <a:rPr lang="en-US" dirty="0" smtClean="0"/>
              <a:t>NPCs</a:t>
            </a:r>
            <a:endParaRPr lang="en-US" dirty="0"/>
          </a:p>
        </p:txBody>
      </p:sp>
      <p:sp>
        <p:nvSpPr>
          <p:cNvPr id="5" name="Подзаглавие 4"/>
          <p:cNvSpPr>
            <a:spLocks noGrp="1"/>
          </p:cNvSpPr>
          <p:nvPr>
            <p:ph type="subTitle" idx="1"/>
          </p:nvPr>
        </p:nvSpPr>
        <p:spPr>
          <a:xfrm>
            <a:off x="322910" y="908720"/>
            <a:ext cx="4105074" cy="5328592"/>
          </a:xfrm>
        </p:spPr>
        <p:txBody>
          <a:bodyPr/>
          <a:lstStyle/>
          <a:p>
            <a:pPr algn="just"/>
            <a:r>
              <a:rPr lang="en-US" sz="2000" dirty="0">
                <a:effectLst/>
              </a:rPr>
              <a:t>There are several NPC (Non-player character) in the game. Every NPC holds different subjects. For each type of knowledge there is a unique NPC. The player’s goal is to talk to each NPC and master every subject which the NPC contains. There is a special NPC (named Nakov) who gives you riddles which you need to solve. Every riddle has a reward. </a:t>
            </a:r>
            <a:endParaRPr lang="bg-BG" sz="2000" dirty="0">
              <a:effectLst/>
            </a:endParaRPr>
          </a:p>
        </p:txBody>
      </p:sp>
      <p:sp>
        <p:nvSpPr>
          <p:cNvPr id="6" name="Правоъгълник 6"/>
          <p:cNvSpPr/>
          <p:nvPr/>
        </p:nvSpPr>
        <p:spPr>
          <a:xfrm>
            <a:off x="345068" y="6419430"/>
            <a:ext cx="4619854" cy="369332"/>
          </a:xfrm>
          <a:prstGeom prst="rect">
            <a:avLst/>
          </a:prstGeom>
        </p:spPr>
        <p:txBody>
          <a:bodyPr wrap="none">
            <a:spAutoFit/>
          </a:bodyPr>
          <a:lstStyle/>
          <a:p>
            <a:r>
              <a:rPr lang="en-US" dirty="0" smtClean="0"/>
              <a:t>GIT  URL: </a:t>
            </a:r>
            <a:r>
              <a:rPr lang="en-US" b="1" u="sng" dirty="0"/>
              <a:t>https://albertcamus.codeplex.com/</a:t>
            </a:r>
            <a:endParaRPr lang="en-US" dirty="0"/>
          </a:p>
        </p:txBody>
      </p:sp>
      <p:pic>
        <p:nvPicPr>
          <p:cNvPr id="5122" name="Picture 2" descr="C:\Users\V45370\Desktop\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060848"/>
            <a:ext cx="4356839"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78922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ctrTitle"/>
          </p:nvPr>
        </p:nvSpPr>
        <p:spPr>
          <a:xfrm>
            <a:off x="537592" y="836712"/>
            <a:ext cx="7924800" cy="685800"/>
          </a:xfrm>
        </p:spPr>
        <p:txBody>
          <a:bodyPr/>
          <a:lstStyle/>
          <a:p>
            <a:r>
              <a:rPr lang="en-US" dirty="0" smtClean="0"/>
              <a:t>Rewards</a:t>
            </a:r>
            <a:endParaRPr lang="en-US" dirty="0"/>
          </a:p>
        </p:txBody>
      </p:sp>
      <p:sp>
        <p:nvSpPr>
          <p:cNvPr id="5" name="Подзаглавие 4"/>
          <p:cNvSpPr>
            <a:spLocks noGrp="1"/>
          </p:cNvSpPr>
          <p:nvPr>
            <p:ph type="subTitle" idx="1"/>
          </p:nvPr>
        </p:nvSpPr>
        <p:spPr>
          <a:xfrm>
            <a:off x="322910" y="908720"/>
            <a:ext cx="4105074" cy="5328592"/>
          </a:xfrm>
        </p:spPr>
        <p:txBody>
          <a:bodyPr/>
          <a:lstStyle/>
          <a:p>
            <a:pPr algn="just"/>
            <a:r>
              <a:rPr lang="en-US" sz="2000" dirty="0">
                <a:effectLst/>
              </a:rPr>
              <a:t>Rewards are different items. Once you obtain an item you choose if you want to equip it or not. The main benefit of the rewards is that they give you bonus knowledge. The items can be: paper, pen, book or a laptop. Each item has a level (Basic, Advanced,  Expert). Depending on how superior one item is the more knowledge bonus you get from doing homeworks. </a:t>
            </a:r>
            <a:endParaRPr lang="bg-BG" sz="2000" dirty="0">
              <a:effectLst/>
            </a:endParaRPr>
          </a:p>
        </p:txBody>
      </p:sp>
      <p:sp>
        <p:nvSpPr>
          <p:cNvPr id="6" name="Правоъгълник 6"/>
          <p:cNvSpPr/>
          <p:nvPr/>
        </p:nvSpPr>
        <p:spPr>
          <a:xfrm>
            <a:off x="345068" y="6419430"/>
            <a:ext cx="4619854" cy="369332"/>
          </a:xfrm>
          <a:prstGeom prst="rect">
            <a:avLst/>
          </a:prstGeom>
        </p:spPr>
        <p:txBody>
          <a:bodyPr wrap="none">
            <a:spAutoFit/>
          </a:bodyPr>
          <a:lstStyle/>
          <a:p>
            <a:r>
              <a:rPr lang="en-US" dirty="0" smtClean="0"/>
              <a:t>GIT  URL: </a:t>
            </a:r>
            <a:r>
              <a:rPr lang="en-US" b="1" u="sng" dirty="0"/>
              <a:t>https://albertcamus.codeplex.com/</a:t>
            </a:r>
            <a:endParaRPr lang="en-US" dirty="0"/>
          </a:p>
        </p:txBody>
      </p:sp>
      <p:pic>
        <p:nvPicPr>
          <p:cNvPr id="6146" name="Picture 2" descr="C:\Users\V45370\Desktop\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1988840"/>
            <a:ext cx="4594797"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81481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лавие 2"/>
          <p:cNvSpPr>
            <a:spLocks noGrp="1"/>
          </p:cNvSpPr>
          <p:nvPr>
            <p:ph type="ctrTitle"/>
          </p:nvPr>
        </p:nvSpPr>
        <p:spPr>
          <a:xfrm>
            <a:off x="611560" y="908720"/>
            <a:ext cx="7924800" cy="685800"/>
          </a:xfrm>
        </p:spPr>
        <p:txBody>
          <a:bodyPr/>
          <a:lstStyle/>
          <a:p>
            <a:r>
              <a:rPr lang="en-US" dirty="0" smtClean="0"/>
              <a:t>Class diagram</a:t>
            </a:r>
            <a:endParaRPr lang="en-US" dirty="0"/>
          </a:p>
        </p:txBody>
      </p:sp>
      <p:sp>
        <p:nvSpPr>
          <p:cNvPr id="6" name="Правоъгълник 6"/>
          <p:cNvSpPr/>
          <p:nvPr/>
        </p:nvSpPr>
        <p:spPr>
          <a:xfrm>
            <a:off x="345068" y="6419430"/>
            <a:ext cx="4619854" cy="369332"/>
          </a:xfrm>
          <a:prstGeom prst="rect">
            <a:avLst/>
          </a:prstGeom>
        </p:spPr>
        <p:txBody>
          <a:bodyPr wrap="none">
            <a:spAutoFit/>
          </a:bodyPr>
          <a:lstStyle/>
          <a:p>
            <a:r>
              <a:rPr lang="en-US" dirty="0" smtClean="0"/>
              <a:t>GIT  URL: </a:t>
            </a:r>
            <a:r>
              <a:rPr lang="en-US" b="1" u="sng" dirty="0"/>
              <a:t>https://albertcamus.codeplex.com/</a:t>
            </a:r>
            <a:endParaRPr lang="en-US" dirty="0"/>
          </a:p>
        </p:txBody>
      </p:sp>
      <p:pic>
        <p:nvPicPr>
          <p:cNvPr id="7170" name="Picture 2" descr="C:\Users\V45370\Desktop\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235" y="1700808"/>
            <a:ext cx="8274528" cy="3031643"/>
          </a:xfrm>
          <a:prstGeom prst="rect">
            <a:avLst/>
          </a:prstGeom>
          <a:noFill/>
          <a:extLst>
            <a:ext uri="{909E8E84-426E-40DD-AFC4-6F175D3DCCD1}">
              <a14:hiddenFill xmlns:a14="http://schemas.microsoft.com/office/drawing/2010/main">
                <a:solidFill>
                  <a:srgbClr val="FFFFFF"/>
                </a:solidFill>
              </a14:hiddenFill>
            </a:ext>
          </a:extLst>
        </p:spPr>
      </p:pic>
      <p:sp>
        <p:nvSpPr>
          <p:cNvPr id="9" name="Подзаглавие 4"/>
          <p:cNvSpPr>
            <a:spLocks noGrp="1"/>
          </p:cNvSpPr>
          <p:nvPr>
            <p:ph type="subTitle" idx="1"/>
          </p:nvPr>
        </p:nvSpPr>
        <p:spPr>
          <a:xfrm>
            <a:off x="1187624" y="4797152"/>
            <a:ext cx="8274527" cy="1622278"/>
          </a:xfrm>
        </p:spPr>
        <p:txBody>
          <a:bodyPr/>
          <a:lstStyle/>
          <a:p>
            <a:pPr algn="just"/>
            <a:r>
              <a:rPr lang="en-US" sz="2000" dirty="0" smtClean="0"/>
              <a:t>Abstract classes – 5		Static </a:t>
            </a:r>
            <a:r>
              <a:rPr lang="en-US" sz="2000" dirty="0"/>
              <a:t>classes – 6</a:t>
            </a:r>
          </a:p>
          <a:p>
            <a:pPr algn="just"/>
            <a:r>
              <a:rPr lang="en-US" sz="2000" dirty="0" smtClean="0"/>
              <a:t>Classes </a:t>
            </a:r>
            <a:r>
              <a:rPr lang="en-US" sz="2000" dirty="0"/>
              <a:t>– </a:t>
            </a:r>
            <a:r>
              <a:rPr lang="en-US" sz="2000" dirty="0" smtClean="0"/>
              <a:t>23			</a:t>
            </a:r>
            <a:r>
              <a:rPr lang="en-US" sz="2000" dirty="0"/>
              <a:t>Interfaces – </a:t>
            </a:r>
            <a:r>
              <a:rPr lang="en-US" sz="2000" dirty="0" smtClean="0"/>
              <a:t>8</a:t>
            </a:r>
          </a:p>
          <a:p>
            <a:pPr algn="just"/>
            <a:r>
              <a:rPr lang="en-US" sz="2000" dirty="0" smtClean="0"/>
              <a:t>Enumerations- 4</a:t>
            </a:r>
            <a:endParaRPr lang="en-US" sz="2000" dirty="0"/>
          </a:p>
          <a:p>
            <a:pPr algn="just"/>
            <a:endParaRPr lang="en-US" sz="2000" dirty="0"/>
          </a:p>
        </p:txBody>
      </p:sp>
    </p:spTree>
    <p:extLst>
      <p:ext uri="{BB962C8B-B14F-4D97-AF65-F5344CB8AC3E}">
        <p14:creationId xmlns:p14="http://schemas.microsoft.com/office/powerpoint/2010/main" val="352982067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тема">
  <a:themeElements>
    <a:clrScheme name="О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О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О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1220</TotalTime>
  <Words>621</Words>
  <Application>Microsoft Office PowerPoint</Application>
  <PresentationFormat>On-screen Show (4:3)</PresentationFormat>
  <Paragraphs>53</Paragraphs>
  <Slides>8</Slides>
  <Notes>7</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Telerik Academy</vt:lpstr>
      <vt:lpstr>Team Albert Camus</vt:lpstr>
      <vt:lpstr>Overview</vt:lpstr>
      <vt:lpstr>Gameplay</vt:lpstr>
      <vt:lpstr>Knowledge</vt:lpstr>
      <vt:lpstr>Subjects</vt:lpstr>
      <vt:lpstr>NPCs</vt:lpstr>
      <vt:lpstr>Rewards</vt:lpstr>
      <vt:lpstr>Class diagram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Nick Fury</dc:title>
  <dc:creator>veke</dc:creator>
  <cp:lastModifiedBy>V45370</cp:lastModifiedBy>
  <cp:revision>23</cp:revision>
  <dcterms:created xsi:type="dcterms:W3CDTF">2014-01-18T00:18:21Z</dcterms:created>
  <dcterms:modified xsi:type="dcterms:W3CDTF">2014-02-27T01:31:36Z</dcterms:modified>
</cp:coreProperties>
</file>