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7" r:id="rId2"/>
    <p:sldId id="278" r:id="rId3"/>
    <p:sldId id="271" r:id="rId4"/>
    <p:sldId id="258" r:id="rId5"/>
    <p:sldId id="259" r:id="rId6"/>
    <p:sldId id="260" r:id="rId7"/>
    <p:sldId id="261" r:id="rId8"/>
    <p:sldId id="263" r:id="rId9"/>
    <p:sldId id="267" r:id="rId10"/>
    <p:sldId id="272" r:id="rId11"/>
    <p:sldId id="268" r:id="rId12"/>
    <p:sldId id="273" r:id="rId13"/>
    <p:sldId id="266" r:id="rId14"/>
    <p:sldId id="264" r:id="rId15"/>
    <p:sldId id="265" r:id="rId16"/>
    <p:sldId id="269" r:id="rId17"/>
    <p:sldId id="274" r:id="rId18"/>
    <p:sldId id="275"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22FED31-C5A3-4718-B838-13589F10B336}" type="datetimeFigureOut">
              <a:rPr lang="en-US" smtClean="0"/>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BCE712-C30C-4140-94EC-9889AFEA7D4A}" type="slidenum">
              <a:rPr lang="en-US" smtClean="0"/>
              <a:t>‹#›</a:t>
            </a:fld>
            <a:endParaRPr lang="en-US"/>
          </a:p>
        </p:txBody>
      </p:sp>
    </p:spTree>
    <p:extLst>
      <p:ext uri="{BB962C8B-B14F-4D97-AF65-F5344CB8AC3E}">
        <p14:creationId xmlns:p14="http://schemas.microsoft.com/office/powerpoint/2010/main" val="186945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2FED31-C5A3-4718-B838-13589F10B336}" type="datetimeFigureOut">
              <a:rPr lang="en-US" smtClean="0"/>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BCE712-C30C-4140-94EC-9889AFEA7D4A}" type="slidenum">
              <a:rPr lang="en-US" smtClean="0"/>
              <a:t>‹#›</a:t>
            </a:fld>
            <a:endParaRPr lang="en-US"/>
          </a:p>
        </p:txBody>
      </p:sp>
    </p:spTree>
    <p:extLst>
      <p:ext uri="{BB962C8B-B14F-4D97-AF65-F5344CB8AC3E}">
        <p14:creationId xmlns:p14="http://schemas.microsoft.com/office/powerpoint/2010/main" val="2160311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2FED31-C5A3-4718-B838-13589F10B336}" type="datetimeFigureOut">
              <a:rPr lang="en-US" smtClean="0"/>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BCE712-C30C-4140-94EC-9889AFEA7D4A}" type="slidenum">
              <a:rPr lang="en-US" smtClean="0"/>
              <a:t>‹#›</a:t>
            </a:fld>
            <a:endParaRPr lang="en-US"/>
          </a:p>
        </p:txBody>
      </p:sp>
    </p:spTree>
    <p:extLst>
      <p:ext uri="{BB962C8B-B14F-4D97-AF65-F5344CB8AC3E}">
        <p14:creationId xmlns:p14="http://schemas.microsoft.com/office/powerpoint/2010/main" val="2175584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2FED31-C5A3-4718-B838-13589F10B336}" type="datetimeFigureOut">
              <a:rPr lang="en-US" smtClean="0"/>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BCE712-C30C-4140-94EC-9889AFEA7D4A}" type="slidenum">
              <a:rPr lang="en-US" smtClean="0"/>
              <a:t>‹#›</a:t>
            </a:fld>
            <a:endParaRPr lang="en-US"/>
          </a:p>
        </p:txBody>
      </p:sp>
    </p:spTree>
    <p:extLst>
      <p:ext uri="{BB962C8B-B14F-4D97-AF65-F5344CB8AC3E}">
        <p14:creationId xmlns:p14="http://schemas.microsoft.com/office/powerpoint/2010/main" val="2589876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2FED31-C5A3-4718-B838-13589F10B336}" type="datetimeFigureOut">
              <a:rPr lang="en-US" smtClean="0"/>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BCE712-C30C-4140-94EC-9889AFEA7D4A}" type="slidenum">
              <a:rPr lang="en-US" smtClean="0"/>
              <a:t>‹#›</a:t>
            </a:fld>
            <a:endParaRPr lang="en-US"/>
          </a:p>
        </p:txBody>
      </p:sp>
    </p:spTree>
    <p:extLst>
      <p:ext uri="{BB962C8B-B14F-4D97-AF65-F5344CB8AC3E}">
        <p14:creationId xmlns:p14="http://schemas.microsoft.com/office/powerpoint/2010/main" val="381187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22FED31-C5A3-4718-B838-13589F10B336}" type="datetimeFigureOut">
              <a:rPr lang="en-US" smtClean="0"/>
              <a:t>10/6/2020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BCE712-C30C-4140-94EC-9889AFEA7D4A}" type="slidenum">
              <a:rPr lang="en-US" smtClean="0"/>
              <a:t>‹#›</a:t>
            </a:fld>
            <a:endParaRPr lang="en-US"/>
          </a:p>
        </p:txBody>
      </p:sp>
    </p:spTree>
    <p:extLst>
      <p:ext uri="{BB962C8B-B14F-4D97-AF65-F5344CB8AC3E}">
        <p14:creationId xmlns:p14="http://schemas.microsoft.com/office/powerpoint/2010/main" val="4174625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22FED31-C5A3-4718-B838-13589F10B336}" type="datetimeFigureOut">
              <a:rPr lang="en-US" smtClean="0"/>
              <a:t>10/6/2020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BCE712-C30C-4140-94EC-9889AFEA7D4A}" type="slidenum">
              <a:rPr lang="en-US" smtClean="0"/>
              <a:t>‹#›</a:t>
            </a:fld>
            <a:endParaRPr lang="en-US"/>
          </a:p>
        </p:txBody>
      </p:sp>
    </p:spTree>
    <p:extLst>
      <p:ext uri="{BB962C8B-B14F-4D97-AF65-F5344CB8AC3E}">
        <p14:creationId xmlns:p14="http://schemas.microsoft.com/office/powerpoint/2010/main" val="3483983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22FED31-C5A3-4718-B838-13589F10B336}" type="datetimeFigureOut">
              <a:rPr lang="en-US" smtClean="0"/>
              <a:t>10/6/2020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BCE712-C30C-4140-94EC-9889AFEA7D4A}" type="slidenum">
              <a:rPr lang="en-US" smtClean="0"/>
              <a:t>‹#›</a:t>
            </a:fld>
            <a:endParaRPr lang="en-US"/>
          </a:p>
        </p:txBody>
      </p:sp>
    </p:spTree>
    <p:extLst>
      <p:ext uri="{BB962C8B-B14F-4D97-AF65-F5344CB8AC3E}">
        <p14:creationId xmlns:p14="http://schemas.microsoft.com/office/powerpoint/2010/main" val="2942583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2FED31-C5A3-4718-B838-13589F10B336}" type="datetimeFigureOut">
              <a:rPr lang="en-US" smtClean="0"/>
              <a:t>10/6/2020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BCE712-C30C-4140-94EC-9889AFEA7D4A}" type="slidenum">
              <a:rPr lang="en-US" smtClean="0"/>
              <a:t>‹#›</a:t>
            </a:fld>
            <a:endParaRPr lang="en-US"/>
          </a:p>
        </p:txBody>
      </p:sp>
    </p:spTree>
    <p:extLst>
      <p:ext uri="{BB962C8B-B14F-4D97-AF65-F5344CB8AC3E}">
        <p14:creationId xmlns:p14="http://schemas.microsoft.com/office/powerpoint/2010/main" val="292119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2FED31-C5A3-4718-B838-13589F10B336}" type="datetimeFigureOut">
              <a:rPr lang="en-US" smtClean="0"/>
              <a:t>10/6/2020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BCE712-C30C-4140-94EC-9889AFEA7D4A}" type="slidenum">
              <a:rPr lang="en-US" smtClean="0"/>
              <a:t>‹#›</a:t>
            </a:fld>
            <a:endParaRPr lang="en-US"/>
          </a:p>
        </p:txBody>
      </p:sp>
    </p:spTree>
    <p:extLst>
      <p:ext uri="{BB962C8B-B14F-4D97-AF65-F5344CB8AC3E}">
        <p14:creationId xmlns:p14="http://schemas.microsoft.com/office/powerpoint/2010/main" val="2100274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2FED31-C5A3-4718-B838-13589F10B336}" type="datetimeFigureOut">
              <a:rPr lang="en-US" smtClean="0"/>
              <a:t>10/6/2020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BCE712-C30C-4140-94EC-9889AFEA7D4A}" type="slidenum">
              <a:rPr lang="en-US" smtClean="0"/>
              <a:t>‹#›</a:t>
            </a:fld>
            <a:endParaRPr lang="en-US"/>
          </a:p>
        </p:txBody>
      </p:sp>
    </p:spTree>
    <p:extLst>
      <p:ext uri="{BB962C8B-B14F-4D97-AF65-F5344CB8AC3E}">
        <p14:creationId xmlns:p14="http://schemas.microsoft.com/office/powerpoint/2010/main" val="4245929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2FED31-C5A3-4718-B838-13589F10B336}" type="datetimeFigureOut">
              <a:rPr lang="en-US" smtClean="0"/>
              <a:t>10/6/2020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BCE712-C30C-4140-94EC-9889AFEA7D4A}" type="slidenum">
              <a:rPr lang="en-US" smtClean="0"/>
              <a:t>‹#›</a:t>
            </a:fld>
            <a:endParaRPr lang="en-US"/>
          </a:p>
        </p:txBody>
      </p:sp>
    </p:spTree>
    <p:extLst>
      <p:ext uri="{BB962C8B-B14F-4D97-AF65-F5344CB8AC3E}">
        <p14:creationId xmlns:p14="http://schemas.microsoft.com/office/powerpoint/2010/main" val="11053956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geeksforgeeks.org/frequent-item-set-in-data-set-association-rule-minin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Market Basket Analysis</a:t>
            </a:r>
            <a:endParaRPr lang="en-US" dirty="0"/>
          </a:p>
        </p:txBody>
      </p:sp>
      <p:sp>
        <p:nvSpPr>
          <p:cNvPr id="3" name="Subtitle 2"/>
          <p:cNvSpPr>
            <a:spLocks noGrp="1"/>
          </p:cNvSpPr>
          <p:nvPr>
            <p:ph type="subTitle" idx="1"/>
          </p:nvPr>
        </p:nvSpPr>
        <p:spPr>
          <a:xfrm>
            <a:off x="4648200" y="4724400"/>
            <a:ext cx="3124200" cy="914400"/>
          </a:xfrm>
        </p:spPr>
        <p:txBody>
          <a:bodyPr/>
          <a:lstStyle/>
          <a:p>
            <a:r>
              <a:rPr lang="en-US" dirty="0" smtClean="0"/>
              <a:t>Prof .Sarika Patil</a:t>
            </a:r>
            <a:endParaRPr lang="en-US" dirty="0"/>
          </a:p>
        </p:txBody>
      </p:sp>
    </p:spTree>
    <p:extLst>
      <p:ext uri="{BB962C8B-B14F-4D97-AF65-F5344CB8AC3E}">
        <p14:creationId xmlns:p14="http://schemas.microsoft.com/office/powerpoint/2010/main" val="2757958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Apriori</a:t>
            </a:r>
            <a:r>
              <a:rPr lang="en-US" dirty="0"/>
              <a:t> Algorithm</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pPr algn="just" fontAlgn="base"/>
            <a:r>
              <a:rPr lang="en-US" dirty="0" smtClean="0"/>
              <a:t>Prerequisite </a:t>
            </a:r>
            <a:r>
              <a:rPr lang="en-US" dirty="0"/>
              <a:t>– </a:t>
            </a:r>
            <a:r>
              <a:rPr lang="en-US" dirty="0">
                <a:hlinkClick r:id="rId2"/>
              </a:rPr>
              <a:t>Frequent Item set in Data set (</a:t>
            </a:r>
            <a:r>
              <a:rPr lang="en-US" dirty="0" err="1" smtClean="0">
                <a:hlinkClick r:id="rId2"/>
              </a:rPr>
              <a:t>AssociationRuleMining</a:t>
            </a:r>
            <a:r>
              <a:rPr lang="en-US" dirty="0">
                <a:hlinkClick r:id="rId2"/>
              </a:rPr>
              <a:t>)</a:t>
            </a:r>
            <a:r>
              <a:rPr lang="en-US" dirty="0"/>
              <a:t/>
            </a:r>
            <a:br>
              <a:rPr lang="en-US" dirty="0"/>
            </a:br>
            <a:r>
              <a:rPr lang="en-US" sz="2800" b="1" dirty="0" err="1">
                <a:latin typeface="Times New Roman" pitchFamily="18" charset="0"/>
                <a:cs typeface="Times New Roman" pitchFamily="18" charset="0"/>
              </a:rPr>
              <a:t>Apriori</a:t>
            </a:r>
            <a:r>
              <a:rPr lang="en-US" sz="2800" b="1" dirty="0">
                <a:latin typeface="Times New Roman" pitchFamily="18" charset="0"/>
                <a:cs typeface="Times New Roman" pitchFamily="18" charset="0"/>
              </a:rPr>
              <a:t> algorithm</a:t>
            </a:r>
            <a:r>
              <a:rPr lang="en-US" sz="2800" dirty="0">
                <a:latin typeface="Times New Roman" pitchFamily="18" charset="0"/>
                <a:cs typeface="Times New Roman" pitchFamily="18" charset="0"/>
              </a:rPr>
              <a:t> is given by R. </a:t>
            </a:r>
            <a:r>
              <a:rPr lang="en-US" sz="2800" dirty="0" err="1">
                <a:latin typeface="Times New Roman" pitchFamily="18" charset="0"/>
                <a:cs typeface="Times New Roman" pitchFamily="18" charset="0"/>
              </a:rPr>
              <a:t>Agrawal</a:t>
            </a:r>
            <a:r>
              <a:rPr lang="en-US" sz="2800" dirty="0">
                <a:latin typeface="Times New Roman" pitchFamily="18" charset="0"/>
                <a:cs typeface="Times New Roman" pitchFamily="18" charset="0"/>
              </a:rPr>
              <a:t> and R. </a:t>
            </a:r>
            <a:r>
              <a:rPr lang="en-US" sz="2800" dirty="0" err="1">
                <a:latin typeface="Times New Roman" pitchFamily="18" charset="0"/>
                <a:cs typeface="Times New Roman" pitchFamily="18" charset="0"/>
              </a:rPr>
              <a:t>Srikant</a:t>
            </a:r>
            <a:r>
              <a:rPr lang="en-US" sz="2800" dirty="0">
                <a:latin typeface="Times New Roman" pitchFamily="18" charset="0"/>
                <a:cs typeface="Times New Roman" pitchFamily="18" charset="0"/>
              </a:rPr>
              <a:t> in 1994 for finding frequent </a:t>
            </a:r>
            <a:r>
              <a:rPr lang="en-US" sz="2800" dirty="0" err="1">
                <a:latin typeface="Times New Roman" pitchFamily="18" charset="0"/>
                <a:cs typeface="Times New Roman" pitchFamily="18" charset="0"/>
              </a:rPr>
              <a:t>itemsets</a:t>
            </a:r>
            <a:r>
              <a:rPr lang="en-US" sz="2800" dirty="0">
                <a:latin typeface="Times New Roman" pitchFamily="18" charset="0"/>
                <a:cs typeface="Times New Roman" pitchFamily="18" charset="0"/>
              </a:rPr>
              <a:t> in a dataset for </a:t>
            </a:r>
            <a:r>
              <a:rPr lang="en-US" sz="2800" dirty="0" err="1">
                <a:latin typeface="Times New Roman" pitchFamily="18" charset="0"/>
                <a:cs typeface="Times New Roman" pitchFamily="18" charset="0"/>
              </a:rPr>
              <a:t>boolean</a:t>
            </a:r>
            <a:r>
              <a:rPr lang="en-US" sz="2800" dirty="0">
                <a:latin typeface="Times New Roman" pitchFamily="18" charset="0"/>
                <a:cs typeface="Times New Roman" pitchFamily="18" charset="0"/>
              </a:rPr>
              <a:t> association rule. Name of the algorithm is </a:t>
            </a:r>
            <a:r>
              <a:rPr lang="en-US" sz="2800" dirty="0" err="1">
                <a:latin typeface="Times New Roman" pitchFamily="18" charset="0"/>
                <a:cs typeface="Times New Roman" pitchFamily="18" charset="0"/>
              </a:rPr>
              <a:t>Apriori</a:t>
            </a:r>
            <a:r>
              <a:rPr lang="en-US" sz="2800" dirty="0">
                <a:latin typeface="Times New Roman" pitchFamily="18" charset="0"/>
                <a:cs typeface="Times New Roman" pitchFamily="18" charset="0"/>
              </a:rPr>
              <a:t> because it uses prior knowledge of frequent </a:t>
            </a:r>
            <a:r>
              <a:rPr lang="en-US" sz="2800" dirty="0" err="1">
                <a:latin typeface="Times New Roman" pitchFamily="18" charset="0"/>
                <a:cs typeface="Times New Roman" pitchFamily="18" charset="0"/>
              </a:rPr>
              <a:t>itemset</a:t>
            </a:r>
            <a:r>
              <a:rPr lang="en-US" sz="2800" dirty="0">
                <a:latin typeface="Times New Roman" pitchFamily="18" charset="0"/>
                <a:cs typeface="Times New Roman" pitchFamily="18" charset="0"/>
              </a:rPr>
              <a:t> properties. We apply an iterative approach or level-wise search where k-frequent </a:t>
            </a:r>
            <a:r>
              <a:rPr lang="en-US" sz="2800" dirty="0" err="1">
                <a:latin typeface="Times New Roman" pitchFamily="18" charset="0"/>
                <a:cs typeface="Times New Roman" pitchFamily="18" charset="0"/>
              </a:rPr>
              <a:t>itemsets</a:t>
            </a:r>
            <a:r>
              <a:rPr lang="en-US" sz="2800" dirty="0">
                <a:latin typeface="Times New Roman" pitchFamily="18" charset="0"/>
                <a:cs typeface="Times New Roman" pitchFamily="18" charset="0"/>
              </a:rPr>
              <a:t> are used to find k+1 </a:t>
            </a:r>
            <a:r>
              <a:rPr lang="en-US" sz="2800" dirty="0" err="1">
                <a:latin typeface="Times New Roman" pitchFamily="18" charset="0"/>
                <a:cs typeface="Times New Roman" pitchFamily="18" charset="0"/>
              </a:rPr>
              <a:t>itemsets</a:t>
            </a:r>
            <a:r>
              <a:rPr lang="en-US" sz="2800" dirty="0">
                <a:latin typeface="Times New Roman" pitchFamily="18" charset="0"/>
                <a:cs typeface="Times New Roman" pitchFamily="18" charset="0"/>
              </a:rPr>
              <a:t>.</a:t>
            </a:r>
          </a:p>
          <a:p>
            <a:pPr algn="just" fontAlgn="base"/>
            <a:r>
              <a:rPr lang="en-US" sz="2800" dirty="0">
                <a:latin typeface="Times New Roman" pitchFamily="18" charset="0"/>
                <a:cs typeface="Times New Roman" pitchFamily="18" charset="0"/>
              </a:rPr>
              <a:t>To improve the efficiency of level-wise generation of frequent </a:t>
            </a:r>
            <a:r>
              <a:rPr lang="en-US" sz="2800" dirty="0" err="1">
                <a:latin typeface="Times New Roman" pitchFamily="18" charset="0"/>
                <a:cs typeface="Times New Roman" pitchFamily="18" charset="0"/>
              </a:rPr>
              <a:t>itemsets</a:t>
            </a:r>
            <a:r>
              <a:rPr lang="en-US" sz="2800" dirty="0">
                <a:latin typeface="Times New Roman" pitchFamily="18" charset="0"/>
                <a:cs typeface="Times New Roman" pitchFamily="18" charset="0"/>
              </a:rPr>
              <a:t>, an important property is used called </a:t>
            </a:r>
            <a:r>
              <a:rPr lang="en-US" sz="2800" i="1" dirty="0" err="1">
                <a:latin typeface="Times New Roman" pitchFamily="18" charset="0"/>
                <a:cs typeface="Times New Roman" pitchFamily="18" charset="0"/>
              </a:rPr>
              <a:t>Apriori</a:t>
            </a:r>
            <a:r>
              <a:rPr lang="en-US" sz="2800" i="1" dirty="0">
                <a:latin typeface="Times New Roman" pitchFamily="18" charset="0"/>
                <a:cs typeface="Times New Roman" pitchFamily="18" charset="0"/>
              </a:rPr>
              <a:t> property</a:t>
            </a:r>
            <a:r>
              <a:rPr lang="en-US" sz="2800" dirty="0">
                <a:latin typeface="Times New Roman" pitchFamily="18" charset="0"/>
                <a:cs typeface="Times New Roman" pitchFamily="18" charset="0"/>
              </a:rPr>
              <a:t> which helps by reducing the search space.</a:t>
            </a:r>
          </a:p>
          <a:p>
            <a:endParaRPr lang="en-US" dirty="0"/>
          </a:p>
        </p:txBody>
      </p:sp>
    </p:spTree>
    <p:extLst>
      <p:ext uri="{BB962C8B-B14F-4D97-AF65-F5344CB8AC3E}">
        <p14:creationId xmlns:p14="http://schemas.microsoft.com/office/powerpoint/2010/main" val="2138615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Association Rule Mining</a:t>
            </a:r>
            <a:br>
              <a:rPr lang="en-US" b="1" dirty="0"/>
            </a:br>
            <a:endParaRPr lang="en-US" dirty="0"/>
          </a:p>
        </p:txBody>
      </p:sp>
      <p:sp>
        <p:nvSpPr>
          <p:cNvPr id="3" name="Content Placeholder 2"/>
          <p:cNvSpPr>
            <a:spLocks noGrp="1"/>
          </p:cNvSpPr>
          <p:nvPr>
            <p:ph idx="1"/>
          </p:nvPr>
        </p:nvSpPr>
        <p:spPr>
          <a:xfrm>
            <a:off x="457200" y="1600200"/>
            <a:ext cx="8229600" cy="4953000"/>
          </a:xfrm>
        </p:spPr>
        <p:txBody>
          <a:bodyPr>
            <a:normAutofit fontScale="85000" lnSpcReduction="10000"/>
          </a:bodyPr>
          <a:lstStyle/>
          <a:p>
            <a:pPr algn="just"/>
            <a:r>
              <a:rPr lang="en-US" sz="3300" dirty="0" smtClean="0">
                <a:latin typeface="Times New Roman" pitchFamily="18" charset="0"/>
                <a:cs typeface="Times New Roman" pitchFamily="18" charset="0"/>
              </a:rPr>
              <a:t>Association </a:t>
            </a:r>
            <a:r>
              <a:rPr lang="en-US" sz="3300" dirty="0">
                <a:latin typeface="Times New Roman" pitchFamily="18" charset="0"/>
                <a:cs typeface="Times New Roman" pitchFamily="18" charset="0"/>
              </a:rPr>
              <a:t>Rule Mining is used when you want to find an association between different objects in a set, find frequent patterns in a transaction database, relational databases or any other information repository. </a:t>
            </a:r>
            <a:endParaRPr lang="en-US" sz="3300" dirty="0" smtClean="0">
              <a:latin typeface="Times New Roman" pitchFamily="18" charset="0"/>
              <a:cs typeface="Times New Roman" pitchFamily="18" charset="0"/>
            </a:endParaRPr>
          </a:p>
          <a:p>
            <a:pPr algn="just"/>
            <a:r>
              <a:rPr lang="en-US" sz="3300" dirty="0" smtClean="0">
                <a:latin typeface="Times New Roman" pitchFamily="18" charset="0"/>
                <a:cs typeface="Times New Roman" pitchFamily="18" charset="0"/>
              </a:rPr>
              <a:t>The </a:t>
            </a:r>
            <a:r>
              <a:rPr lang="en-US" sz="3300" dirty="0">
                <a:latin typeface="Times New Roman" pitchFamily="18" charset="0"/>
                <a:cs typeface="Times New Roman" pitchFamily="18" charset="0"/>
              </a:rPr>
              <a:t>applications of Association Rule Mining are found in Marketing, Basket Data Analysis (or Market Basket Analysis) in retailing, clustering and classification. It can tell you what items do customers frequently buy together by generating a set of rules called </a:t>
            </a:r>
            <a:r>
              <a:rPr lang="en-US" sz="3300" b="1" dirty="0">
                <a:latin typeface="Times New Roman" pitchFamily="18" charset="0"/>
                <a:cs typeface="Times New Roman" pitchFamily="18" charset="0"/>
              </a:rPr>
              <a:t>Association Rules</a:t>
            </a:r>
            <a:r>
              <a:rPr lang="en-US" sz="3300" dirty="0">
                <a:latin typeface="Times New Roman" pitchFamily="18" charset="0"/>
                <a:cs typeface="Times New Roman" pitchFamily="18" charset="0"/>
              </a:rPr>
              <a:t>. In simple words, it gives you output as rules in form </a:t>
            </a:r>
            <a:r>
              <a:rPr lang="en-US" sz="3300" b="1" dirty="0">
                <a:latin typeface="Times New Roman" pitchFamily="18" charset="0"/>
                <a:cs typeface="Times New Roman" pitchFamily="18" charset="0"/>
              </a:rPr>
              <a:t>if this then that</a:t>
            </a:r>
            <a:endParaRPr lang="en-US" sz="3300"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3164414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066800"/>
            <a:ext cx="8229600" cy="5059363"/>
          </a:xfrm>
        </p:spPr>
        <p:txBody>
          <a:bodyPr>
            <a:normAutofit fontScale="77500" lnSpcReduction="20000"/>
          </a:bodyPr>
          <a:lstStyle/>
          <a:p>
            <a:pPr algn="just"/>
            <a:r>
              <a:rPr lang="en-US" dirty="0">
                <a:latin typeface="Times New Roman" pitchFamily="18" charset="0"/>
                <a:cs typeface="Times New Roman" pitchFamily="18" charset="0"/>
              </a:rPr>
              <a:t>Association Rule Mining is viewed as a two-step approach:</a:t>
            </a:r>
          </a:p>
          <a:p>
            <a:pPr algn="just"/>
            <a:r>
              <a:rPr lang="en-US" b="1" dirty="0">
                <a:latin typeface="Times New Roman" pitchFamily="18" charset="0"/>
                <a:cs typeface="Times New Roman" pitchFamily="18" charset="0"/>
              </a:rPr>
              <a:t>Frequent </a:t>
            </a:r>
            <a:r>
              <a:rPr lang="en-US" b="1" dirty="0" err="1">
                <a:latin typeface="Times New Roman" pitchFamily="18" charset="0"/>
                <a:cs typeface="Times New Roman" pitchFamily="18" charset="0"/>
              </a:rPr>
              <a:t>Itemset</a:t>
            </a:r>
            <a:r>
              <a:rPr lang="en-US" b="1" dirty="0">
                <a:latin typeface="Times New Roman" pitchFamily="18" charset="0"/>
                <a:cs typeface="Times New Roman" pitchFamily="18" charset="0"/>
              </a:rPr>
              <a:t> Generation:</a:t>
            </a:r>
            <a:r>
              <a:rPr lang="en-US" dirty="0">
                <a:latin typeface="Times New Roman" pitchFamily="18" charset="0"/>
                <a:cs typeface="Times New Roman" pitchFamily="18" charset="0"/>
              </a:rPr>
              <a:t> Find all frequent item-sets with support &gt;= pre-determined </a:t>
            </a:r>
            <a:r>
              <a:rPr lang="en-US" dirty="0" err="1">
                <a:latin typeface="Times New Roman" pitchFamily="18" charset="0"/>
                <a:cs typeface="Times New Roman" pitchFamily="18" charset="0"/>
              </a:rPr>
              <a:t>min_support</a:t>
            </a:r>
            <a:r>
              <a:rPr lang="en-US" dirty="0">
                <a:latin typeface="Times New Roman" pitchFamily="18" charset="0"/>
                <a:cs typeface="Times New Roman" pitchFamily="18" charset="0"/>
              </a:rPr>
              <a:t> count</a:t>
            </a:r>
          </a:p>
          <a:p>
            <a:pPr algn="just"/>
            <a:r>
              <a:rPr lang="en-US" b="1" dirty="0">
                <a:latin typeface="Times New Roman" pitchFamily="18" charset="0"/>
                <a:cs typeface="Times New Roman" pitchFamily="18" charset="0"/>
              </a:rPr>
              <a:t>Rule Generation:</a:t>
            </a:r>
            <a:r>
              <a:rPr lang="en-US" dirty="0">
                <a:latin typeface="Times New Roman" pitchFamily="18" charset="0"/>
                <a:cs typeface="Times New Roman" pitchFamily="18" charset="0"/>
              </a:rPr>
              <a:t> List all Association Rules from frequent item-sets. Calculate Support and Confidence for all rules. Prune rules that fail </a:t>
            </a:r>
            <a:r>
              <a:rPr lang="en-US" dirty="0" err="1">
                <a:latin typeface="Times New Roman" pitchFamily="18" charset="0"/>
                <a:cs typeface="Times New Roman" pitchFamily="18" charset="0"/>
              </a:rPr>
              <a:t>min_support</a:t>
            </a:r>
            <a:r>
              <a:rPr lang="en-US" dirty="0">
                <a:latin typeface="Times New Roman" pitchFamily="18" charset="0"/>
                <a:cs typeface="Times New Roman" pitchFamily="18" charset="0"/>
              </a:rPr>
              <a:t> and </a:t>
            </a:r>
            <a:r>
              <a:rPr lang="en-US" dirty="0" err="1">
                <a:latin typeface="Times New Roman" pitchFamily="18" charset="0"/>
                <a:cs typeface="Times New Roman" pitchFamily="18" charset="0"/>
              </a:rPr>
              <a:t>min_confidence</a:t>
            </a:r>
            <a:r>
              <a:rPr lang="en-US" dirty="0">
                <a:latin typeface="Times New Roman" pitchFamily="18" charset="0"/>
                <a:cs typeface="Times New Roman" pitchFamily="18" charset="0"/>
              </a:rPr>
              <a:t> thresholds.</a:t>
            </a:r>
          </a:p>
          <a:p>
            <a:pPr algn="just"/>
            <a:r>
              <a:rPr lang="en-US" b="1" dirty="0">
                <a:latin typeface="Times New Roman" pitchFamily="18" charset="0"/>
                <a:cs typeface="Times New Roman" pitchFamily="18" charset="0"/>
              </a:rPr>
              <a:t>Frequent </a:t>
            </a:r>
            <a:r>
              <a:rPr lang="en-US" b="1" dirty="0" err="1">
                <a:latin typeface="Times New Roman" pitchFamily="18" charset="0"/>
                <a:cs typeface="Times New Roman" pitchFamily="18" charset="0"/>
              </a:rPr>
              <a:t>Itemset</a:t>
            </a:r>
            <a:r>
              <a:rPr lang="en-US" b="1" dirty="0">
                <a:latin typeface="Times New Roman" pitchFamily="18" charset="0"/>
                <a:cs typeface="Times New Roman" pitchFamily="18" charset="0"/>
              </a:rPr>
              <a:t> Generation</a:t>
            </a:r>
            <a:r>
              <a:rPr lang="en-US" dirty="0">
                <a:latin typeface="Times New Roman" pitchFamily="18" charset="0"/>
                <a:cs typeface="Times New Roman" pitchFamily="18" charset="0"/>
              </a:rPr>
              <a:t> is the most computationally expensive step because it requires a full database scan.</a:t>
            </a:r>
          </a:p>
          <a:p>
            <a:pPr algn="just"/>
            <a:r>
              <a:rPr lang="en-US" dirty="0">
                <a:latin typeface="Times New Roman" pitchFamily="18" charset="0"/>
                <a:cs typeface="Times New Roman" pitchFamily="18" charset="0"/>
              </a:rPr>
              <a:t>Above you have seen the example of only 5 transactions, but in real-world transaction data for retail can exceed up to GB s and TBs of data for which an optimized algorithm is needed to prune out Item-sets that will not help in later steps. For this APRIORI Algorithm is used</a:t>
            </a:r>
          </a:p>
        </p:txBody>
      </p:sp>
    </p:spTree>
    <p:extLst>
      <p:ext uri="{BB962C8B-B14F-4D97-AF65-F5344CB8AC3E}">
        <p14:creationId xmlns:p14="http://schemas.microsoft.com/office/powerpoint/2010/main" val="377099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5122" name="Picture 2" descr="C:\Users\Patil\Downloads\Screenshot_20200929-180756.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8922" y="1066800"/>
            <a:ext cx="8046156" cy="541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2893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descr="C:\Users\Patil\Downloads\Screenshot_20200929-181016.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533400"/>
            <a:ext cx="8610600" cy="5592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8266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Lift Condition </a:t>
            </a:r>
            <a:endParaRPr lang="en-US" dirty="0"/>
          </a:p>
        </p:txBody>
      </p:sp>
      <p:sp>
        <p:nvSpPr>
          <p:cNvPr id="3" name="Content Placeholder 2"/>
          <p:cNvSpPr>
            <a:spLocks noGrp="1"/>
          </p:cNvSpPr>
          <p:nvPr>
            <p:ph idx="1"/>
          </p:nvPr>
        </p:nvSpPr>
        <p:spPr/>
        <p:txBody>
          <a:bodyPr/>
          <a:lstStyle/>
          <a:p>
            <a:r>
              <a:rPr lang="en-US" dirty="0"/>
              <a:t>If the rule had a lift of 1,then A and B are independent and no rule can be derived from them.</a:t>
            </a:r>
          </a:p>
          <a:p>
            <a:r>
              <a:rPr lang="en-US" dirty="0"/>
              <a:t>If the lift is &gt; 1, then A and B are dependent on each other, and the degree of which is given by </a:t>
            </a:r>
            <a:r>
              <a:rPr lang="en-US" dirty="0" smtClean="0"/>
              <a:t>lift </a:t>
            </a:r>
            <a:r>
              <a:rPr lang="en-US" dirty="0"/>
              <a:t>value.</a:t>
            </a:r>
          </a:p>
          <a:p>
            <a:r>
              <a:rPr lang="en-US" dirty="0"/>
              <a:t>If the lift is &lt; 1, then presence of A will have negative effect on B.</a:t>
            </a:r>
          </a:p>
          <a:p>
            <a:endParaRPr lang="en-US" dirty="0"/>
          </a:p>
        </p:txBody>
      </p:sp>
    </p:spTree>
    <p:extLst>
      <p:ext uri="{BB962C8B-B14F-4D97-AF65-F5344CB8AC3E}">
        <p14:creationId xmlns:p14="http://schemas.microsoft.com/office/powerpoint/2010/main" val="21115891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762000"/>
            <a:ext cx="8229600" cy="5364163"/>
          </a:xfrm>
        </p:spPr>
        <p:txBody>
          <a:bodyPr/>
          <a:lstStyle/>
          <a:p>
            <a:pPr algn="just"/>
            <a:r>
              <a:rPr lang="en-US" b="1" dirty="0">
                <a:latin typeface="Times New Roman" pitchFamily="18" charset="0"/>
                <a:cs typeface="Times New Roman" pitchFamily="18" charset="0"/>
              </a:rPr>
              <a:t>Goal of Association Rule </a:t>
            </a:r>
            <a:r>
              <a:rPr lang="en-US" b="1" dirty="0" smtClean="0">
                <a:latin typeface="Times New Roman" pitchFamily="18" charset="0"/>
                <a:cs typeface="Times New Roman" pitchFamily="18" charset="0"/>
              </a:rPr>
              <a:t>Mining</a:t>
            </a:r>
          </a:p>
          <a:p>
            <a:pPr marL="0" indent="0" algn="just">
              <a:buNone/>
            </a:pPr>
            <a:r>
              <a:rPr lang="en-US" dirty="0" smtClean="0">
                <a:latin typeface="Times New Roman" pitchFamily="18" charset="0"/>
                <a:cs typeface="Times New Roman" pitchFamily="18" charset="0"/>
              </a:rPr>
              <a:t>When </a:t>
            </a:r>
            <a:r>
              <a:rPr lang="en-US" dirty="0">
                <a:latin typeface="Times New Roman" pitchFamily="18" charset="0"/>
                <a:cs typeface="Times New Roman" pitchFamily="18" charset="0"/>
              </a:rPr>
              <a:t>you apply Association Rule Mining on a given set of transactions T your goal will be to find all rules with:</a:t>
            </a:r>
          </a:p>
          <a:p>
            <a:pPr algn="just"/>
            <a:r>
              <a:rPr lang="en-US" dirty="0">
                <a:latin typeface="Times New Roman" pitchFamily="18" charset="0"/>
                <a:cs typeface="Times New Roman" pitchFamily="18" charset="0"/>
              </a:rPr>
              <a:t>Support greater than or equal to </a:t>
            </a:r>
            <a:r>
              <a:rPr lang="en-US" dirty="0" err="1">
                <a:latin typeface="Times New Roman" pitchFamily="18" charset="0"/>
                <a:cs typeface="Times New Roman" pitchFamily="18" charset="0"/>
              </a:rPr>
              <a:t>min_support</a:t>
            </a:r>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Confidence greater than or equal to </a:t>
            </a:r>
            <a:r>
              <a:rPr lang="en-US" dirty="0" err="1">
                <a:latin typeface="Times New Roman" pitchFamily="18" charset="0"/>
                <a:cs typeface="Times New Roman" pitchFamily="18" charset="0"/>
              </a:rPr>
              <a:t>min_confidence</a:t>
            </a:r>
            <a:endParaRPr lang="en-US"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7492485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04800"/>
            <a:ext cx="8229600" cy="5821363"/>
          </a:xfrm>
        </p:spPr>
        <p:txBody>
          <a:bodyPr>
            <a:normAutofit fontScale="77500" lnSpcReduction="20000"/>
          </a:bodyPr>
          <a:lstStyle/>
          <a:p>
            <a:pPr marL="0" indent="0">
              <a:buNone/>
            </a:pPr>
            <a:r>
              <a:rPr lang="en-US" dirty="0">
                <a:latin typeface="Times New Roman" pitchFamily="18" charset="0"/>
                <a:cs typeface="Times New Roman" pitchFamily="18" charset="0"/>
              </a:rPr>
              <a:t>For any market basket analysis with </a:t>
            </a:r>
            <a:r>
              <a:rPr lang="en-US" dirty="0" err="1">
                <a:latin typeface="Times New Roman" pitchFamily="18" charset="0"/>
                <a:cs typeface="Times New Roman" pitchFamily="18" charset="0"/>
              </a:rPr>
              <a:t>Apriori</a:t>
            </a:r>
            <a:r>
              <a:rPr lang="en-US" dirty="0">
                <a:latin typeface="Times New Roman" pitchFamily="18" charset="0"/>
                <a:cs typeface="Times New Roman" pitchFamily="18" charset="0"/>
              </a:rPr>
              <a:t> algorithm, you need to consider three measures,</a:t>
            </a:r>
          </a:p>
          <a:p>
            <a:pPr marL="0" indent="0">
              <a:buNone/>
            </a:pPr>
            <a:r>
              <a:rPr lang="en-US" dirty="0">
                <a:latin typeface="Times New Roman" pitchFamily="18" charset="0"/>
                <a:cs typeface="Times New Roman" pitchFamily="18" charset="0"/>
              </a:rPr>
              <a:t>1- Support : Suppose you have 6000 records and want to fetch any item which is picked thrice in a day and you are containing the data of a week.</a:t>
            </a:r>
          </a:p>
          <a:p>
            <a:pPr marL="0" indent="0">
              <a:buNone/>
            </a:pPr>
            <a:r>
              <a:rPr lang="en-US" dirty="0">
                <a:latin typeface="Times New Roman" pitchFamily="18" charset="0"/>
                <a:cs typeface="Times New Roman" pitchFamily="18" charset="0"/>
              </a:rPr>
              <a:t>(3*7) / 6000 = 0.003</a:t>
            </a:r>
          </a:p>
          <a:p>
            <a:pPr marL="0" indent="0">
              <a:buNone/>
            </a:pPr>
            <a:r>
              <a:rPr lang="en-US" dirty="0">
                <a:latin typeface="Times New Roman" pitchFamily="18" charset="0"/>
                <a:cs typeface="Times New Roman" pitchFamily="18" charset="0"/>
              </a:rPr>
              <a:t>support = 0.003</a:t>
            </a:r>
          </a:p>
          <a:p>
            <a:pPr marL="0" indent="0" algn="just">
              <a:buNone/>
            </a:pPr>
            <a:r>
              <a:rPr lang="en-US" dirty="0">
                <a:latin typeface="Times New Roman" pitchFamily="18" charset="0"/>
                <a:cs typeface="Times New Roman" pitchFamily="18" charset="0"/>
              </a:rPr>
              <a:t>2- Confidence : Let’s Assume you start with confidence = </a:t>
            </a:r>
            <a:r>
              <a:rPr lang="en-US" dirty="0" smtClean="0">
                <a:latin typeface="Times New Roman" pitchFamily="18" charset="0"/>
                <a:cs typeface="Times New Roman" pitchFamily="18" charset="0"/>
              </a:rPr>
              <a:t>  80 </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i.e</a:t>
            </a:r>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confidence = 0.8</a:t>
            </a:r>
          </a:p>
          <a:p>
            <a:pPr marL="0" indent="0">
              <a:buNone/>
            </a:pPr>
            <a:r>
              <a:rPr lang="en-US" dirty="0">
                <a:latin typeface="Times New Roman" pitchFamily="18" charset="0"/>
                <a:cs typeface="Times New Roman" pitchFamily="18" charset="0"/>
              </a:rPr>
              <a:t>3- Lift = Confidence/Support</a:t>
            </a:r>
          </a:p>
          <a:p>
            <a:pPr marL="0" indent="0">
              <a:buNone/>
            </a:pPr>
            <a:r>
              <a:rPr lang="en-US" dirty="0">
                <a:latin typeface="Times New Roman" pitchFamily="18" charset="0"/>
                <a:cs typeface="Times New Roman" pitchFamily="18" charset="0"/>
              </a:rPr>
              <a:t>Note : Lift is the key you should look up to.</a:t>
            </a:r>
          </a:p>
          <a:p>
            <a:pPr marL="0" indent="0">
              <a:buNone/>
            </a:pPr>
            <a:r>
              <a:rPr lang="en-US" dirty="0">
                <a:latin typeface="Times New Roman" pitchFamily="18" charset="0"/>
                <a:cs typeface="Times New Roman" pitchFamily="18" charset="0"/>
              </a:rPr>
              <a:t>Now try to find rules by using </a:t>
            </a:r>
            <a:r>
              <a:rPr lang="en-US" dirty="0" err="1">
                <a:latin typeface="Times New Roman" pitchFamily="18" charset="0"/>
                <a:cs typeface="Times New Roman" pitchFamily="18" charset="0"/>
              </a:rPr>
              <a:t>apriori</a:t>
            </a:r>
            <a:r>
              <a:rPr lang="en-US" dirty="0">
                <a:latin typeface="Times New Roman" pitchFamily="18" charset="0"/>
                <a:cs typeface="Times New Roman" pitchFamily="18" charset="0"/>
              </a:rPr>
              <a:t> function</a:t>
            </a:r>
            <a:r>
              <a:rPr lang="en-US" dirty="0" smtClean="0">
                <a:latin typeface="Times New Roman" pitchFamily="18" charset="0"/>
                <a:cs typeface="Times New Roman" pitchFamily="18" charset="0"/>
              </a:rPr>
              <a:t>.</a:t>
            </a:r>
          </a:p>
          <a:p>
            <a:pPr marL="0" indent="0">
              <a:buNone/>
            </a:pPr>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rules &lt;- </a:t>
            </a:r>
            <a:r>
              <a:rPr lang="en-US" dirty="0" err="1">
                <a:latin typeface="Times New Roman" pitchFamily="18" charset="0"/>
                <a:cs typeface="Times New Roman" pitchFamily="18" charset="0"/>
              </a:rPr>
              <a:t>apriori</a:t>
            </a:r>
            <a:r>
              <a:rPr lang="en-US" dirty="0">
                <a:latin typeface="Times New Roman" pitchFamily="18" charset="0"/>
                <a:cs typeface="Times New Roman" pitchFamily="18" charset="0"/>
              </a:rPr>
              <a:t>(data = dataset, parameter = list(support = 0.003, confidence = 0.8))</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338865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Fixing Support and Confidence Values</a:t>
            </a:r>
            <a:endParaRPr lang="en-US" dirty="0"/>
          </a:p>
        </p:txBody>
      </p:sp>
      <p:sp>
        <p:nvSpPr>
          <p:cNvPr id="3" name="Content Placeholder 2"/>
          <p:cNvSpPr>
            <a:spLocks noGrp="1"/>
          </p:cNvSpPr>
          <p:nvPr>
            <p:ph idx="1"/>
          </p:nvPr>
        </p:nvSpPr>
        <p:spPr/>
        <p:txBody>
          <a:bodyPr>
            <a:normAutofit/>
          </a:bodyPr>
          <a:lstStyle/>
          <a:p>
            <a:pPr algn="just"/>
            <a:r>
              <a:rPr lang="en-US" dirty="0">
                <a:latin typeface="Times New Roman" pitchFamily="18" charset="0"/>
                <a:cs typeface="Times New Roman" pitchFamily="18" charset="0"/>
              </a:rPr>
              <a:t>There is no definite rule to fix a value.</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It is </a:t>
            </a:r>
            <a:r>
              <a:rPr lang="en-US" dirty="0" smtClean="0">
                <a:latin typeface="Times New Roman" pitchFamily="18" charset="0"/>
                <a:cs typeface="Times New Roman" pitchFamily="18" charset="0"/>
              </a:rPr>
              <a:t>advice </a:t>
            </a:r>
            <a:r>
              <a:rPr lang="en-US" dirty="0">
                <a:latin typeface="Times New Roman" pitchFamily="18" charset="0"/>
                <a:cs typeface="Times New Roman" pitchFamily="18" charset="0"/>
              </a:rPr>
              <a:t>to keep a fair balance of support and confidence value to get appropriate/new rules Suppose you set a very high value, in that case you might get very less/ no rules and you might miss a few rules that you have wanted to see.</a:t>
            </a:r>
          </a:p>
        </p:txBody>
      </p:sp>
    </p:spTree>
    <p:extLst>
      <p:ext uri="{BB962C8B-B14F-4D97-AF65-F5344CB8AC3E}">
        <p14:creationId xmlns:p14="http://schemas.microsoft.com/office/powerpoint/2010/main" val="596824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3721" t="22024" r="23921" b="6250"/>
          <a:stretch/>
        </p:blipFill>
        <p:spPr bwMode="auto">
          <a:xfrm>
            <a:off x="685800" y="762000"/>
            <a:ext cx="8113486" cy="5246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77480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066800"/>
            <a:ext cx="8229600" cy="5059363"/>
          </a:xfrm>
        </p:spPr>
        <p:txBody>
          <a:bodyPr>
            <a:normAutofit fontScale="92500" lnSpcReduction="20000"/>
          </a:bodyPr>
          <a:lstStyle/>
          <a:p>
            <a:pPr algn="just"/>
            <a:r>
              <a:rPr lang="en-US" dirty="0">
                <a:latin typeface="Times New Roman" pitchFamily="18" charset="0"/>
                <a:cs typeface="Times New Roman" pitchFamily="18" charset="0"/>
              </a:rPr>
              <a:t>Market Basket Analysis is one of the key techniques used by large retailers to uncover associations between items. It works by looking for combinations of items that occur together frequently in transactions. To put it another way, it allows retailers to identify relationships between the items that people buy.</a:t>
            </a:r>
          </a:p>
          <a:p>
            <a:pPr algn="just"/>
            <a:r>
              <a:rPr lang="en-US" dirty="0">
                <a:latin typeface="Times New Roman" pitchFamily="18" charset="0"/>
                <a:cs typeface="Times New Roman" pitchFamily="18" charset="0"/>
              </a:rPr>
              <a:t>Association Rules are widely used to analyze retail basket or transaction data, and are intended to identify strong rules discovered in transaction data using measures of interestingness, based on the concept of strong rules.</a:t>
            </a:r>
          </a:p>
          <a:p>
            <a:endParaRPr lang="en-US" dirty="0"/>
          </a:p>
        </p:txBody>
      </p:sp>
    </p:spTree>
    <p:extLst>
      <p:ext uri="{BB962C8B-B14F-4D97-AF65-F5344CB8AC3E}">
        <p14:creationId xmlns:p14="http://schemas.microsoft.com/office/powerpoint/2010/main" val="2701734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5841" t="20833" r="18790" b="6250"/>
          <a:stretch/>
        </p:blipFill>
        <p:spPr bwMode="auto">
          <a:xfrm>
            <a:off x="0" y="228600"/>
            <a:ext cx="8886371" cy="624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01707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4056" t="20833" r="22248" b="6250"/>
          <a:stretch/>
        </p:blipFill>
        <p:spPr bwMode="auto">
          <a:xfrm>
            <a:off x="152400" y="381000"/>
            <a:ext cx="8686800"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23603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77500" lnSpcReduction="20000"/>
          </a:bodyPr>
          <a:lstStyle/>
          <a:p>
            <a:pPr marL="0" indent="0" fontAlgn="base">
              <a:buNone/>
            </a:pPr>
            <a:r>
              <a:rPr lang="en-US" u="sng" dirty="0"/>
              <a:t>Applications</a:t>
            </a:r>
            <a:endParaRPr lang="en-US" dirty="0"/>
          </a:p>
          <a:p>
            <a:pPr fontAlgn="base"/>
            <a:r>
              <a:rPr lang="en-US" dirty="0"/>
              <a:t>So what kind of items are we talking about?</a:t>
            </a:r>
            <a:br>
              <a:rPr lang="en-US" dirty="0"/>
            </a:br>
            <a:r>
              <a:rPr lang="en-US" dirty="0"/>
              <a:t>There are many applications of association:</a:t>
            </a:r>
          </a:p>
          <a:p>
            <a:pPr fontAlgn="base"/>
            <a:r>
              <a:rPr lang="en-US" dirty="0"/>
              <a:t>Product recommendation – like Amazon’s “customers who bought that, also bought this”</a:t>
            </a:r>
          </a:p>
          <a:p>
            <a:pPr fontAlgn="base"/>
            <a:r>
              <a:rPr lang="en-US" dirty="0"/>
              <a:t>Music recommendations – like Last FM’s artist recommendations</a:t>
            </a:r>
          </a:p>
          <a:p>
            <a:pPr fontAlgn="base"/>
            <a:r>
              <a:rPr lang="en-US" dirty="0"/>
              <a:t>Medical diagnosis – like with diabetes </a:t>
            </a:r>
            <a:endParaRPr lang="en-US" u="sng" dirty="0"/>
          </a:p>
          <a:p>
            <a:pPr fontAlgn="base"/>
            <a:r>
              <a:rPr lang="en-US" dirty="0"/>
              <a:t>Content </a:t>
            </a:r>
            <a:r>
              <a:rPr lang="en-US" dirty="0" smtClean="0"/>
              <a:t>optimization </a:t>
            </a:r>
            <a:r>
              <a:rPr lang="en-US" dirty="0"/>
              <a:t>– like in magazine websites or </a:t>
            </a:r>
            <a:r>
              <a:rPr lang="en-US" dirty="0" smtClean="0"/>
              <a:t>blogs</a:t>
            </a:r>
          </a:p>
          <a:p>
            <a:r>
              <a:rPr lang="en-US" dirty="0"/>
              <a:t>What are the trending items customers buy</a:t>
            </a:r>
          </a:p>
          <a:p>
            <a:r>
              <a:rPr lang="en-US" dirty="0"/>
              <a:t>Customized emails with add-on sales</a:t>
            </a:r>
          </a:p>
          <a:p>
            <a:pPr fontAlgn="base"/>
            <a:endParaRPr lang="en-US" dirty="0"/>
          </a:p>
          <a:p>
            <a:endParaRPr lang="en-US" dirty="0"/>
          </a:p>
        </p:txBody>
      </p:sp>
    </p:spTree>
    <p:extLst>
      <p:ext uri="{BB962C8B-B14F-4D97-AF65-F5344CB8AC3E}">
        <p14:creationId xmlns:p14="http://schemas.microsoft.com/office/powerpoint/2010/main" val="13649321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Rectangle 2"/>
          <p:cNvSpPr txBox="1">
            <a:spLocks noChangeArrowheads="1"/>
          </p:cNvSpPr>
          <p:nvPr/>
        </p:nvSpPr>
        <p:spPr>
          <a:xfrm>
            <a:off x="854075" y="23813"/>
            <a:ext cx="77724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altLang="en-US" smtClean="0"/>
              <a:t>`Basket data’</a:t>
            </a:r>
            <a:endParaRPr lang="en-GB" altLang="en-US"/>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0275" y="887413"/>
            <a:ext cx="4373563" cy="5970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1334444">
            <a:off x="468313" y="1008063"/>
            <a:ext cx="3208337" cy="2327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437305">
            <a:off x="446088" y="3489325"/>
            <a:ext cx="3427412" cy="3349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76568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0578" name="Group 2"/>
          <p:cNvGraphicFramePr>
            <a:graphicFrameLocks noGrp="1"/>
          </p:cNvGraphicFramePr>
          <p:nvPr>
            <p:extLst>
              <p:ext uri="{D42A27DB-BD31-4B8C-83A1-F6EECF244321}">
                <p14:modId xmlns:p14="http://schemas.microsoft.com/office/powerpoint/2010/main" val="2227694849"/>
              </p:ext>
            </p:extLst>
          </p:nvPr>
        </p:nvGraphicFramePr>
        <p:xfrm>
          <a:off x="800100" y="517525"/>
          <a:ext cx="8039100" cy="5513392"/>
        </p:xfrm>
        <a:graphic>
          <a:graphicData uri="http://schemas.openxmlformats.org/drawingml/2006/table">
            <a:tbl>
              <a:tblPr/>
              <a:tblGrid>
                <a:gridCol w="803275"/>
                <a:gridCol w="803275"/>
                <a:gridCol w="806450"/>
                <a:gridCol w="803275"/>
                <a:gridCol w="803275"/>
                <a:gridCol w="803275"/>
                <a:gridCol w="803275"/>
                <a:gridCol w="806450"/>
                <a:gridCol w="803275"/>
                <a:gridCol w="803275"/>
              </a:tblGrid>
              <a:tr h="287355">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dirty="0" smtClean="0">
                          <a:ln>
                            <a:noFill/>
                          </a:ln>
                          <a:solidFill>
                            <a:schemeClr val="tx1"/>
                          </a:solidFill>
                          <a:effectLst/>
                          <a:latin typeface="Times New Roman" pitchFamily="18" charset="0"/>
                          <a:cs typeface="Arial" charset="0"/>
                        </a:rPr>
                        <a:t>1</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smtClean="0">
                          <a:ln>
                            <a:noFill/>
                          </a:ln>
                          <a:solidFill>
                            <a:schemeClr val="tx1"/>
                          </a:solidFill>
                          <a:effectLst/>
                          <a:latin typeface="Times New Roman" pitchFamily="18" charset="0"/>
                          <a:cs typeface="Arial"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smtClean="0">
                          <a:ln>
                            <a:noFill/>
                          </a:ln>
                          <a:solidFill>
                            <a:schemeClr val="tx1"/>
                          </a:solidFill>
                          <a:effectLst/>
                          <a:latin typeface="Times New Roman" pitchFamily="18" charset="0"/>
                          <a:cs typeface="Arial"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smtClean="0">
                          <a:ln>
                            <a:noFill/>
                          </a:ln>
                          <a:solidFill>
                            <a:schemeClr val="tx1"/>
                          </a:solidFill>
                          <a:effectLst/>
                          <a:latin typeface="Times New Roman" pitchFamily="18" charset="0"/>
                          <a:cs typeface="Arial"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smtClean="0">
                          <a:ln>
                            <a:noFill/>
                          </a:ln>
                          <a:solidFill>
                            <a:schemeClr val="tx1"/>
                          </a:solidFill>
                          <a:effectLst/>
                          <a:latin typeface="Times New Roman" pitchFamily="18" charset="0"/>
                          <a:cs typeface="Arial"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smtClean="0">
                          <a:ln>
                            <a:noFill/>
                          </a:ln>
                          <a:solidFill>
                            <a:schemeClr val="tx1"/>
                          </a:solidFill>
                          <a:effectLst/>
                          <a:latin typeface="Times New Roman" pitchFamily="18" charset="0"/>
                          <a:cs typeface="Arial"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6077">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smtClean="0">
                          <a:ln>
                            <a:noFill/>
                          </a:ln>
                          <a:solidFill>
                            <a:schemeClr val="tx1"/>
                          </a:solidFill>
                          <a:effectLst/>
                          <a:latin typeface="Times New Roman" pitchFamily="18" charset="0"/>
                          <a:cs typeface="Arial" charset="0"/>
                        </a:rPr>
                        <a:t>2</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smtClean="0">
                          <a:ln>
                            <a:noFill/>
                          </a:ln>
                          <a:solidFill>
                            <a:schemeClr val="tx1"/>
                          </a:solidFill>
                          <a:effectLst/>
                          <a:latin typeface="Times New Roman" pitchFamily="18" charset="0"/>
                          <a:cs typeface="Arial"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smtClean="0">
                          <a:ln>
                            <a:noFill/>
                          </a:ln>
                          <a:solidFill>
                            <a:schemeClr val="tx1"/>
                          </a:solidFill>
                          <a:effectLst/>
                          <a:latin typeface="Times New Roman" pitchFamily="18" charset="0"/>
                          <a:cs typeface="Arial"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smtClean="0">
                          <a:ln>
                            <a:noFill/>
                          </a:ln>
                          <a:solidFill>
                            <a:schemeClr val="tx1"/>
                          </a:solidFill>
                          <a:effectLst/>
                          <a:latin typeface="Times New Roman" pitchFamily="18" charset="0"/>
                          <a:cs typeface="Arial"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18">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smtClean="0">
                          <a:ln>
                            <a:noFill/>
                          </a:ln>
                          <a:solidFill>
                            <a:schemeClr val="tx1"/>
                          </a:solidFill>
                          <a:effectLst/>
                          <a:latin typeface="Times New Roman" pitchFamily="18" charset="0"/>
                          <a:cs typeface="Arial" charset="0"/>
                        </a:rPr>
                        <a:t>3</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smtClean="0">
                          <a:ln>
                            <a:noFill/>
                          </a:ln>
                          <a:solidFill>
                            <a:schemeClr val="tx1"/>
                          </a:solidFill>
                          <a:effectLst/>
                          <a:latin typeface="Times New Roman" pitchFamily="18" charset="0"/>
                          <a:cs typeface="Arial"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smtClean="0">
                          <a:ln>
                            <a:noFill/>
                          </a:ln>
                          <a:solidFill>
                            <a:schemeClr val="tx1"/>
                          </a:solidFill>
                          <a:effectLst/>
                          <a:latin typeface="Times New Roman" pitchFamily="18" charset="0"/>
                          <a:cs typeface="Arial"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smtClean="0">
                          <a:ln>
                            <a:noFill/>
                          </a:ln>
                          <a:solidFill>
                            <a:schemeClr val="tx1"/>
                          </a:solidFill>
                          <a:effectLst/>
                          <a:latin typeface="Times New Roman" pitchFamily="18" charset="0"/>
                          <a:cs typeface="Arial"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18">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smtClean="0">
                          <a:ln>
                            <a:noFill/>
                          </a:ln>
                          <a:solidFill>
                            <a:schemeClr val="tx1"/>
                          </a:solidFill>
                          <a:effectLst/>
                          <a:latin typeface="Times New Roman" pitchFamily="18" charset="0"/>
                          <a:cs typeface="Arial" charset="0"/>
                        </a:rPr>
                        <a:t>4</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smtClean="0">
                          <a:ln>
                            <a:noFill/>
                          </a:ln>
                          <a:solidFill>
                            <a:schemeClr val="tx1"/>
                          </a:solidFill>
                          <a:effectLst/>
                          <a:latin typeface="Times New Roman" pitchFamily="18" charset="0"/>
                          <a:cs typeface="Arial"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smtClean="0">
                          <a:ln>
                            <a:noFill/>
                          </a:ln>
                          <a:solidFill>
                            <a:schemeClr val="tx1"/>
                          </a:solidFill>
                          <a:effectLst/>
                          <a:latin typeface="Times New Roman" pitchFamily="18" charset="0"/>
                          <a:cs typeface="Arial"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smtClean="0">
                          <a:ln>
                            <a:noFill/>
                          </a:ln>
                          <a:solidFill>
                            <a:schemeClr val="tx1"/>
                          </a:solidFill>
                          <a:effectLst/>
                          <a:latin typeface="Times New Roman" pitchFamily="18" charset="0"/>
                          <a:cs typeface="Arial"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18">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smtClean="0">
                          <a:ln>
                            <a:noFill/>
                          </a:ln>
                          <a:solidFill>
                            <a:schemeClr val="tx1"/>
                          </a:solidFill>
                          <a:effectLst/>
                          <a:latin typeface="Times New Roman" pitchFamily="18" charset="0"/>
                          <a:cs typeface="Arial" charset="0"/>
                        </a:rPr>
                        <a:t>5</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smtClean="0">
                          <a:ln>
                            <a:noFill/>
                          </a:ln>
                          <a:solidFill>
                            <a:schemeClr val="tx1"/>
                          </a:solidFill>
                          <a:effectLst/>
                          <a:latin typeface="Times New Roman" pitchFamily="18" charset="0"/>
                          <a:cs typeface="Arial"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smtClean="0">
                          <a:ln>
                            <a:noFill/>
                          </a:ln>
                          <a:solidFill>
                            <a:schemeClr val="tx1"/>
                          </a:solidFill>
                          <a:effectLst/>
                          <a:latin typeface="Times New Roman" pitchFamily="18" charset="0"/>
                          <a:cs typeface="Arial"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3854">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smtClean="0">
                          <a:ln>
                            <a:noFill/>
                          </a:ln>
                          <a:solidFill>
                            <a:schemeClr val="tx1"/>
                          </a:solidFill>
                          <a:effectLst/>
                          <a:latin typeface="Times New Roman" pitchFamily="18" charset="0"/>
                          <a:cs typeface="Arial" charset="0"/>
                        </a:rPr>
                        <a:t>6</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smtClean="0">
                          <a:ln>
                            <a:noFill/>
                          </a:ln>
                          <a:solidFill>
                            <a:schemeClr val="tx1"/>
                          </a:solidFill>
                          <a:effectLst/>
                          <a:latin typeface="Times New Roman" pitchFamily="18" charset="0"/>
                          <a:cs typeface="Arial"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smtClean="0">
                          <a:ln>
                            <a:noFill/>
                          </a:ln>
                          <a:solidFill>
                            <a:schemeClr val="tx1"/>
                          </a:solidFill>
                          <a:effectLst/>
                          <a:latin typeface="Times New Roman" pitchFamily="18" charset="0"/>
                          <a:cs typeface="Arial"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942">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smtClean="0">
                          <a:ln>
                            <a:noFill/>
                          </a:ln>
                          <a:solidFill>
                            <a:schemeClr val="tx1"/>
                          </a:solidFill>
                          <a:effectLst/>
                          <a:latin typeface="Times New Roman" pitchFamily="18" charset="0"/>
                          <a:cs typeface="Arial" charset="0"/>
                        </a:rPr>
                        <a:t>7</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smtClean="0">
                          <a:ln>
                            <a:noFill/>
                          </a:ln>
                          <a:solidFill>
                            <a:schemeClr val="tx1"/>
                          </a:solidFill>
                          <a:effectLst/>
                          <a:latin typeface="Times New Roman" pitchFamily="18" charset="0"/>
                          <a:cs typeface="Arial"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smtClean="0">
                          <a:ln>
                            <a:noFill/>
                          </a:ln>
                          <a:solidFill>
                            <a:schemeClr val="tx1"/>
                          </a:solidFill>
                          <a:effectLst/>
                          <a:latin typeface="Times New Roman" pitchFamily="18" charset="0"/>
                          <a:cs typeface="Arial"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smtClean="0">
                          <a:ln>
                            <a:noFill/>
                          </a:ln>
                          <a:solidFill>
                            <a:schemeClr val="tx1"/>
                          </a:solidFill>
                          <a:effectLst/>
                          <a:latin typeface="Times New Roman" pitchFamily="18" charset="0"/>
                          <a:cs typeface="Arial"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18">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smtClean="0">
                          <a:ln>
                            <a:noFill/>
                          </a:ln>
                          <a:solidFill>
                            <a:schemeClr val="tx1"/>
                          </a:solidFill>
                          <a:effectLst/>
                          <a:latin typeface="Times New Roman" pitchFamily="18" charset="0"/>
                          <a:cs typeface="Arial" charset="0"/>
                        </a:rPr>
                        <a:t>8</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smtClean="0">
                          <a:ln>
                            <a:noFill/>
                          </a:ln>
                          <a:solidFill>
                            <a:schemeClr val="tx1"/>
                          </a:solidFill>
                          <a:effectLst/>
                          <a:latin typeface="Times New Roman" pitchFamily="18" charset="0"/>
                          <a:cs typeface="Arial"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smtClean="0">
                          <a:ln>
                            <a:noFill/>
                          </a:ln>
                          <a:solidFill>
                            <a:schemeClr val="tx1"/>
                          </a:solidFill>
                          <a:effectLst/>
                          <a:latin typeface="Times New Roman" pitchFamily="18" charset="0"/>
                          <a:cs typeface="Arial"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18">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smtClean="0">
                          <a:ln>
                            <a:noFill/>
                          </a:ln>
                          <a:solidFill>
                            <a:schemeClr val="tx1"/>
                          </a:solidFill>
                          <a:effectLst/>
                          <a:latin typeface="Times New Roman" pitchFamily="18" charset="0"/>
                          <a:cs typeface="Arial" charset="0"/>
                        </a:rPr>
                        <a:t>9</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smtClean="0">
                          <a:ln>
                            <a:noFill/>
                          </a:ln>
                          <a:solidFill>
                            <a:schemeClr val="tx1"/>
                          </a:solidFill>
                          <a:effectLst/>
                          <a:latin typeface="Times New Roman" pitchFamily="18" charset="0"/>
                          <a:cs typeface="Arial"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smtClean="0">
                          <a:ln>
                            <a:noFill/>
                          </a:ln>
                          <a:solidFill>
                            <a:schemeClr val="tx1"/>
                          </a:solidFill>
                          <a:effectLst/>
                          <a:latin typeface="Times New Roman" pitchFamily="18" charset="0"/>
                          <a:cs typeface="Arial"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3854">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smtClean="0">
                          <a:ln>
                            <a:noFill/>
                          </a:ln>
                          <a:solidFill>
                            <a:schemeClr val="tx1"/>
                          </a:solidFill>
                          <a:effectLst/>
                          <a:latin typeface="Times New Roman" pitchFamily="18" charset="0"/>
                          <a:cs typeface="Arial" charset="0"/>
                        </a:rPr>
                        <a:t>10</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dirty="0" smtClean="0">
                          <a:ln>
                            <a:noFill/>
                          </a:ln>
                          <a:solidFill>
                            <a:schemeClr val="tx1"/>
                          </a:solidFill>
                          <a:effectLst/>
                          <a:latin typeface="Times New Roman" pitchFamily="18" charset="0"/>
                          <a:cs typeface="Arial"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smtClean="0">
                          <a:ln>
                            <a:noFill/>
                          </a:ln>
                          <a:solidFill>
                            <a:schemeClr val="tx1"/>
                          </a:solidFill>
                          <a:effectLst/>
                          <a:latin typeface="Times New Roman" pitchFamily="18" charset="0"/>
                          <a:cs typeface="Arial"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3854">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smtClean="0">
                          <a:ln>
                            <a:noFill/>
                          </a:ln>
                          <a:solidFill>
                            <a:schemeClr val="tx1"/>
                          </a:solidFill>
                          <a:effectLst/>
                          <a:latin typeface="Times New Roman" pitchFamily="18" charset="0"/>
                          <a:cs typeface="Arial" charset="0"/>
                        </a:rPr>
                        <a:t>11</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smtClean="0">
                          <a:ln>
                            <a:noFill/>
                          </a:ln>
                          <a:solidFill>
                            <a:schemeClr val="tx1"/>
                          </a:solidFill>
                          <a:effectLst/>
                          <a:latin typeface="Times New Roman" pitchFamily="18" charset="0"/>
                          <a:cs typeface="Arial"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smtClean="0">
                          <a:ln>
                            <a:noFill/>
                          </a:ln>
                          <a:solidFill>
                            <a:schemeClr val="tx1"/>
                          </a:solidFill>
                          <a:effectLst/>
                          <a:latin typeface="Times New Roman" pitchFamily="18" charset="0"/>
                          <a:cs typeface="Arial"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3854">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dirty="0" smtClean="0">
                          <a:ln>
                            <a:noFill/>
                          </a:ln>
                          <a:solidFill>
                            <a:schemeClr val="tx1"/>
                          </a:solidFill>
                          <a:effectLst/>
                          <a:latin typeface="Times New Roman" pitchFamily="18" charset="0"/>
                          <a:cs typeface="Arial" charset="0"/>
                        </a:rPr>
                        <a:t>12</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smtClean="0">
                          <a:ln>
                            <a:noFill/>
                          </a:ln>
                          <a:solidFill>
                            <a:schemeClr val="tx1"/>
                          </a:solidFill>
                          <a:effectLst/>
                          <a:latin typeface="Times New Roman" pitchFamily="18" charset="0"/>
                          <a:cs typeface="Arial"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94">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smtClean="0">
                          <a:ln>
                            <a:noFill/>
                          </a:ln>
                          <a:solidFill>
                            <a:schemeClr val="tx1"/>
                          </a:solidFill>
                          <a:effectLst/>
                          <a:latin typeface="Times New Roman" pitchFamily="18" charset="0"/>
                          <a:cs typeface="Arial" charset="0"/>
                        </a:rPr>
                        <a:t>13</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dirty="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smtClean="0">
                          <a:ln>
                            <a:noFill/>
                          </a:ln>
                          <a:solidFill>
                            <a:schemeClr val="tx1"/>
                          </a:solidFill>
                          <a:effectLst/>
                          <a:latin typeface="Times New Roman" pitchFamily="18" charset="0"/>
                          <a:cs typeface="Arial"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smtClean="0">
                          <a:ln>
                            <a:noFill/>
                          </a:ln>
                          <a:solidFill>
                            <a:schemeClr val="tx1"/>
                          </a:solidFill>
                          <a:effectLst/>
                          <a:latin typeface="Times New Roman" pitchFamily="18" charset="0"/>
                          <a:cs typeface="Arial"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18">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smtClean="0">
                          <a:ln>
                            <a:noFill/>
                          </a:ln>
                          <a:solidFill>
                            <a:schemeClr val="tx1"/>
                          </a:solidFill>
                          <a:effectLst/>
                          <a:latin typeface="Times New Roman" pitchFamily="18" charset="0"/>
                          <a:cs typeface="Arial" charset="0"/>
                        </a:rPr>
                        <a:t>14</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smtClean="0">
                          <a:ln>
                            <a:noFill/>
                          </a:ln>
                          <a:solidFill>
                            <a:schemeClr val="tx1"/>
                          </a:solidFill>
                          <a:effectLst/>
                          <a:latin typeface="Times New Roman" pitchFamily="18" charset="0"/>
                          <a:cs typeface="Arial"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smtClean="0">
                          <a:ln>
                            <a:noFill/>
                          </a:ln>
                          <a:solidFill>
                            <a:schemeClr val="tx1"/>
                          </a:solidFill>
                          <a:effectLst/>
                          <a:latin typeface="Times New Roman" pitchFamily="18" charset="0"/>
                          <a:cs typeface="Arial"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18">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smtClean="0">
                          <a:ln>
                            <a:noFill/>
                          </a:ln>
                          <a:solidFill>
                            <a:schemeClr val="tx1"/>
                          </a:solidFill>
                          <a:effectLst/>
                          <a:latin typeface="Times New Roman" pitchFamily="18" charset="0"/>
                          <a:cs typeface="Arial" charset="0"/>
                        </a:rPr>
                        <a:t>15</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smtClean="0">
                          <a:ln>
                            <a:noFill/>
                          </a:ln>
                          <a:solidFill>
                            <a:schemeClr val="tx1"/>
                          </a:solidFill>
                          <a:effectLst/>
                          <a:latin typeface="Times New Roman" pitchFamily="18" charset="0"/>
                          <a:cs typeface="Arial"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smtClean="0">
                          <a:ln>
                            <a:noFill/>
                          </a:ln>
                          <a:solidFill>
                            <a:schemeClr val="tx1"/>
                          </a:solidFill>
                          <a:effectLst/>
                          <a:latin typeface="Times New Roman" pitchFamily="18" charset="0"/>
                          <a:cs typeface="Arial"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3854">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smtClean="0">
                          <a:ln>
                            <a:noFill/>
                          </a:ln>
                          <a:solidFill>
                            <a:schemeClr val="tx1"/>
                          </a:solidFill>
                          <a:effectLst/>
                          <a:latin typeface="Times New Roman" pitchFamily="18" charset="0"/>
                          <a:cs typeface="Arial" charset="0"/>
                        </a:rPr>
                        <a:t>16</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smtClean="0">
                          <a:ln>
                            <a:noFill/>
                          </a:ln>
                          <a:solidFill>
                            <a:schemeClr val="tx1"/>
                          </a:solidFill>
                          <a:effectLst/>
                          <a:latin typeface="Times New Roman" pitchFamily="18" charset="0"/>
                          <a:cs typeface="Arial"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3854">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smtClean="0">
                          <a:ln>
                            <a:noFill/>
                          </a:ln>
                          <a:solidFill>
                            <a:schemeClr val="tx1"/>
                          </a:solidFill>
                          <a:effectLst/>
                          <a:latin typeface="Times New Roman" pitchFamily="18" charset="0"/>
                          <a:cs typeface="Arial" charset="0"/>
                        </a:rPr>
                        <a:t>17</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smtClean="0">
                          <a:ln>
                            <a:noFill/>
                          </a:ln>
                          <a:solidFill>
                            <a:schemeClr val="tx1"/>
                          </a:solidFill>
                          <a:effectLst/>
                          <a:latin typeface="Times New Roman" pitchFamily="18" charset="0"/>
                          <a:cs typeface="Arial"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smtClean="0">
                          <a:ln>
                            <a:noFill/>
                          </a:ln>
                          <a:solidFill>
                            <a:schemeClr val="tx1"/>
                          </a:solidFill>
                          <a:effectLst/>
                          <a:latin typeface="Times New Roman" pitchFamily="18" charset="0"/>
                          <a:cs typeface="Arial"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066">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smtClean="0">
                          <a:ln>
                            <a:noFill/>
                          </a:ln>
                          <a:solidFill>
                            <a:schemeClr val="tx1"/>
                          </a:solidFill>
                          <a:effectLst/>
                          <a:latin typeface="Times New Roman" pitchFamily="18" charset="0"/>
                          <a:cs typeface="Arial" charset="0"/>
                        </a:rPr>
                        <a:t>18</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smtClean="0">
                          <a:ln>
                            <a:noFill/>
                          </a:ln>
                          <a:solidFill>
                            <a:schemeClr val="tx1"/>
                          </a:solidFill>
                          <a:effectLst/>
                          <a:latin typeface="Times New Roman" pitchFamily="18" charset="0"/>
                          <a:cs typeface="Arial"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smtClean="0">
                          <a:ln>
                            <a:noFill/>
                          </a:ln>
                          <a:solidFill>
                            <a:schemeClr val="tx1"/>
                          </a:solidFill>
                          <a:effectLst/>
                          <a:latin typeface="Times New Roman" pitchFamily="18" charset="0"/>
                          <a:cs typeface="Arial"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smtClean="0">
                          <a:ln>
                            <a:noFill/>
                          </a:ln>
                          <a:solidFill>
                            <a:schemeClr val="tx1"/>
                          </a:solidFill>
                          <a:effectLst/>
                          <a:latin typeface="Times New Roman" pitchFamily="18" charset="0"/>
                          <a:cs typeface="Arial"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smtClean="0">
                          <a:ln>
                            <a:noFill/>
                          </a:ln>
                          <a:solidFill>
                            <a:schemeClr val="tx1"/>
                          </a:solidFill>
                          <a:effectLst/>
                          <a:latin typeface="Times New Roman" pitchFamily="18" charset="0"/>
                          <a:cs typeface="Arial"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smtClean="0">
                          <a:ln>
                            <a:noFill/>
                          </a:ln>
                          <a:solidFill>
                            <a:schemeClr val="tx1"/>
                          </a:solidFill>
                          <a:effectLst/>
                          <a:latin typeface="Times New Roman" pitchFamily="18" charset="0"/>
                          <a:cs typeface="Arial"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3854">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smtClean="0">
                          <a:ln>
                            <a:noFill/>
                          </a:ln>
                          <a:solidFill>
                            <a:schemeClr val="tx1"/>
                          </a:solidFill>
                          <a:effectLst/>
                          <a:latin typeface="Times New Roman" pitchFamily="18" charset="0"/>
                          <a:cs typeface="Arial" charset="0"/>
                        </a:rPr>
                        <a:t>19</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smtClean="0">
                          <a:ln>
                            <a:noFill/>
                          </a:ln>
                          <a:solidFill>
                            <a:schemeClr val="tx1"/>
                          </a:solidFill>
                          <a:effectLst/>
                          <a:latin typeface="Times New Roman" pitchFamily="18" charset="0"/>
                          <a:cs typeface="Arial"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smtClean="0">
                          <a:ln>
                            <a:noFill/>
                          </a:ln>
                          <a:solidFill>
                            <a:schemeClr val="tx1"/>
                          </a:solidFill>
                          <a:effectLst/>
                          <a:latin typeface="Times New Roman" pitchFamily="18" charset="0"/>
                          <a:cs typeface="Arial"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smtClean="0">
                          <a:ln>
                            <a:noFill/>
                          </a:ln>
                          <a:solidFill>
                            <a:schemeClr val="tx1"/>
                          </a:solidFill>
                          <a:effectLst/>
                          <a:latin typeface="Times New Roman" pitchFamily="18" charset="0"/>
                          <a:cs typeface="Arial"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smtClean="0">
                          <a:ln>
                            <a:noFill/>
                          </a:ln>
                          <a:solidFill>
                            <a:schemeClr val="tx1"/>
                          </a:solidFill>
                          <a:effectLst/>
                          <a:latin typeface="Times New Roman" pitchFamily="18" charset="0"/>
                          <a:cs typeface="Arial"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smtClean="0">
                          <a:ln>
                            <a:noFill/>
                          </a:ln>
                          <a:solidFill>
                            <a:schemeClr val="tx1"/>
                          </a:solidFill>
                          <a:effectLst/>
                          <a:latin typeface="Times New Roman" pitchFamily="18" charset="0"/>
                          <a:cs typeface="Arial"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3854">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smtClean="0">
                          <a:ln>
                            <a:noFill/>
                          </a:ln>
                          <a:solidFill>
                            <a:schemeClr val="tx1"/>
                          </a:solidFill>
                          <a:effectLst/>
                          <a:latin typeface="Times New Roman" pitchFamily="18" charset="0"/>
                          <a:cs typeface="Arial" charset="0"/>
                        </a:rPr>
                        <a:t>20</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smtClean="0">
                          <a:ln>
                            <a:noFill/>
                          </a:ln>
                          <a:solidFill>
                            <a:schemeClr val="tx1"/>
                          </a:solidFill>
                          <a:effectLst/>
                          <a:latin typeface="Times New Roman" pitchFamily="18" charset="0"/>
                          <a:cs typeface="Arial"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dirty="0" smtClean="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381" name="Text Box 237"/>
          <p:cNvSpPr txBox="1">
            <a:spLocks noChangeArrowheads="1"/>
          </p:cNvSpPr>
          <p:nvPr/>
        </p:nvSpPr>
        <p:spPr bwMode="auto">
          <a:xfrm>
            <a:off x="1084263" y="44450"/>
            <a:ext cx="79613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Times New Roman" pitchFamily="18" charset="0"/>
                <a:cs typeface="Arial" charset="0"/>
              </a:defRPr>
            </a:lvl1pPr>
            <a:lvl2pPr>
              <a:defRPr sz="2800">
                <a:solidFill>
                  <a:schemeClr val="tx1"/>
                </a:solidFill>
                <a:latin typeface="Times New Roman" pitchFamily="18" charset="0"/>
                <a:cs typeface="Arial" charset="0"/>
              </a:defRPr>
            </a:lvl2pPr>
            <a:lvl3pPr>
              <a:defRPr sz="2400">
                <a:solidFill>
                  <a:schemeClr val="tx1"/>
                </a:solidFill>
                <a:latin typeface="Times New Roman" pitchFamily="18" charset="0"/>
                <a:cs typeface="Arial" charset="0"/>
              </a:defRPr>
            </a:lvl3pPr>
            <a:lvl4pPr>
              <a:defRPr sz="2000">
                <a:solidFill>
                  <a:schemeClr val="tx1"/>
                </a:solidFill>
                <a:latin typeface="Times New Roman" pitchFamily="18" charset="0"/>
                <a:cs typeface="Arial" charset="0"/>
              </a:defRPr>
            </a:lvl4pPr>
            <a:lvl5pPr>
              <a:defRPr sz="2000">
                <a:solidFill>
                  <a:schemeClr val="tx1"/>
                </a:solidFill>
                <a:latin typeface="Times New Roman" pitchFamily="18" charset="0"/>
                <a:cs typeface="Arial" charset="0"/>
              </a:defRPr>
            </a:lvl5pPr>
            <a:lvl6pPr eaLnBrk="0" hangingPunct="0">
              <a:defRPr sz="2000">
                <a:solidFill>
                  <a:schemeClr val="tx1"/>
                </a:solidFill>
                <a:latin typeface="Times New Roman" pitchFamily="18" charset="0"/>
                <a:cs typeface="Arial" charset="0"/>
              </a:defRPr>
            </a:lvl6pPr>
            <a:lvl7pPr eaLnBrk="0" hangingPunct="0">
              <a:defRPr sz="2000">
                <a:solidFill>
                  <a:schemeClr val="tx1"/>
                </a:solidFill>
                <a:latin typeface="Times New Roman" pitchFamily="18" charset="0"/>
                <a:cs typeface="Arial" charset="0"/>
              </a:defRPr>
            </a:lvl7pPr>
            <a:lvl8pPr eaLnBrk="0" hangingPunct="0">
              <a:defRPr sz="2000">
                <a:solidFill>
                  <a:schemeClr val="tx1"/>
                </a:solidFill>
                <a:latin typeface="Times New Roman" pitchFamily="18" charset="0"/>
                <a:cs typeface="Arial" charset="0"/>
              </a:defRPr>
            </a:lvl8pPr>
            <a:lvl9pPr eaLnBrk="0" hangingPunct="0">
              <a:defRPr sz="2000">
                <a:solidFill>
                  <a:schemeClr val="tx1"/>
                </a:solidFill>
                <a:latin typeface="Times New Roman" pitchFamily="18" charset="0"/>
                <a:cs typeface="Arial" charset="0"/>
              </a:defRPr>
            </a:lvl9pPr>
          </a:lstStyle>
          <a:p>
            <a:r>
              <a:rPr lang="en-GB" altLang="en-US" sz="2000" b="1"/>
              <a:t>ID    apples,  beer,  cheese,  dates,   eggs,    fish,    glue,    honey, </a:t>
            </a:r>
            <a:r>
              <a:rPr lang="en-GB" altLang="en-US" sz="1800" b="1"/>
              <a:t>ice-cream</a:t>
            </a:r>
          </a:p>
        </p:txBody>
      </p:sp>
    </p:spTree>
    <p:extLst>
      <p:ext uri="{BB962C8B-B14F-4D97-AF65-F5344CB8AC3E}">
        <p14:creationId xmlns:p14="http://schemas.microsoft.com/office/powerpoint/2010/main" val="33369633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2088" t="18453" r="7523" b="11905"/>
          <a:stretch/>
        </p:blipFill>
        <p:spPr bwMode="auto">
          <a:xfrm>
            <a:off x="-47171" y="609600"/>
            <a:ext cx="9158514"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40144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228</TotalTime>
  <Words>472</Words>
  <Application>Microsoft Office PowerPoint</Application>
  <PresentationFormat>On-screen Show (4:3)</PresentationFormat>
  <Paragraphs>116</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Market Basket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Apriori Algorithm </vt:lpstr>
      <vt:lpstr>Association Rule Mining </vt:lpstr>
      <vt:lpstr>PowerPoint Presentation</vt:lpstr>
      <vt:lpstr>PowerPoint Presentation</vt:lpstr>
      <vt:lpstr>PowerPoint Presentation</vt:lpstr>
      <vt:lpstr>Lift Condition </vt:lpstr>
      <vt:lpstr>PowerPoint Presentation</vt:lpstr>
      <vt:lpstr>PowerPoint Presentation</vt:lpstr>
      <vt:lpstr>Fixing Support and Confidence Values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Patil</dc:creator>
  <cp:lastModifiedBy>Patil</cp:lastModifiedBy>
  <cp:revision>15</cp:revision>
  <dcterms:created xsi:type="dcterms:W3CDTF">2020-10-03T13:32:54Z</dcterms:created>
  <dcterms:modified xsi:type="dcterms:W3CDTF">2020-10-06T06:05:22Z</dcterms:modified>
</cp:coreProperties>
</file>