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0" r:id="rId4"/>
    <p:sldId id="280" r:id="rId5"/>
    <p:sldId id="266" r:id="rId6"/>
    <p:sldId id="262" r:id="rId7"/>
    <p:sldId id="265" r:id="rId8"/>
    <p:sldId id="263" r:id="rId9"/>
    <p:sldId id="267" r:id="rId10"/>
    <p:sldId id="261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105" y="1359885"/>
            <a:ext cx="10213234" cy="3328025"/>
          </a:xfrm>
        </p:spPr>
        <p:txBody>
          <a:bodyPr/>
          <a:lstStyle/>
          <a:p>
            <a:r>
              <a:rPr lang="en-US" dirty="0" smtClean="0"/>
              <a:t>COUNCILO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804" y="4343353"/>
            <a:ext cx="11423560" cy="2033566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4800" dirty="0" smtClean="0"/>
              <a:t>A STUDENT’S </a:t>
            </a:r>
            <a:r>
              <a:rPr lang="en-US" sz="4800" dirty="0" smtClean="0"/>
              <a:t>Councilor</a:t>
            </a:r>
            <a:endParaRPr lang="en-US" sz="4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4325" y="2414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018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dirty="0" smtClean="0">
                <a:solidFill>
                  <a:srgbClr val="002060"/>
                </a:solidFill>
              </a:rPr>
              <a:t>16 personality codes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1236372"/>
            <a:ext cx="10779617" cy="5512158"/>
          </a:xfrm>
        </p:spPr>
      </p:pic>
    </p:spTree>
    <p:extLst>
      <p:ext uri="{BB962C8B-B14F-4D97-AF65-F5344CB8AC3E}">
        <p14:creationId xmlns:p14="http://schemas.microsoft.com/office/powerpoint/2010/main" val="410386925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             DEVELOPMENT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COUNCILO HAS  BEEN  DEVELOPED   WITH   THE    HELP   OF  VARIOUS  TOOLS.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TEXT-EDITOR  : SUBLIME  TEXT3</a:t>
            </a:r>
          </a:p>
          <a:p>
            <a:pPr marL="0" indent="0">
              <a:buNone/>
            </a:pPr>
            <a:r>
              <a:rPr lang="en-US" dirty="0" smtClean="0"/>
              <a:t>FRONT-END SOLUTION: HTML5,  CSS3 ,  JAVASCRIPT, PHP.</a:t>
            </a:r>
          </a:p>
          <a:p>
            <a:pPr marL="0" indent="0">
              <a:buNone/>
            </a:pPr>
            <a:r>
              <a:rPr lang="en-US" dirty="0" smtClean="0"/>
              <a:t>BACKEND-SOLUTION:  MYSQL.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7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43" y="726078"/>
            <a:ext cx="11926957" cy="3834220"/>
          </a:xfrm>
        </p:spPr>
        <p:txBody>
          <a:bodyPr/>
          <a:lstStyle/>
          <a:p>
            <a:r>
              <a:rPr lang="en-US" sz="8800" dirty="0" smtClean="0">
                <a:solidFill>
                  <a:srgbClr val="002060"/>
                </a:solidFill>
              </a:rPr>
              <a:t>Working </a:t>
            </a:r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534" y="4687910"/>
            <a:ext cx="11423560" cy="2033566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councilo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4325" y="2414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8998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Working  of  </a:t>
            </a:r>
            <a:r>
              <a:rPr lang="en-US" dirty="0" err="1" smtClean="0"/>
              <a:t>councilo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COUNCILO  HAS   DIVIDED  IT’S   APTITUDE  TEST  INTO  4  PARTS.</a:t>
            </a:r>
          </a:p>
          <a:p>
            <a:r>
              <a:rPr lang="en-US" dirty="0" smtClean="0"/>
              <a:t>THE  FIRST  PART  FINDS  OUT   WHETHER   PERSONALITY  CODE  IS  E  OR  I.</a:t>
            </a:r>
          </a:p>
          <a:p>
            <a:r>
              <a:rPr lang="en-US" dirty="0"/>
              <a:t>THE  </a:t>
            </a:r>
            <a:r>
              <a:rPr lang="en-US" dirty="0" smtClean="0"/>
              <a:t>SECOND  </a:t>
            </a:r>
            <a:r>
              <a:rPr lang="en-US" dirty="0"/>
              <a:t>PART  FINDS  OUT   WHETHER   PERSONALITY  CODE  IS  </a:t>
            </a:r>
            <a:r>
              <a:rPr lang="en-US" dirty="0" smtClean="0"/>
              <a:t>S  </a:t>
            </a:r>
            <a:r>
              <a:rPr lang="en-US" dirty="0"/>
              <a:t>OR  </a:t>
            </a:r>
            <a:r>
              <a:rPr lang="en-US" dirty="0" smtClean="0"/>
              <a:t>N.</a:t>
            </a:r>
          </a:p>
          <a:p>
            <a:r>
              <a:rPr lang="en-US" dirty="0"/>
              <a:t>THE  </a:t>
            </a:r>
            <a:r>
              <a:rPr lang="en-US" dirty="0" smtClean="0"/>
              <a:t>THIRD  </a:t>
            </a:r>
            <a:r>
              <a:rPr lang="en-US" dirty="0"/>
              <a:t>PART  FINDS  OUT   WHETHER   PERSONALITY  CODE  IS  </a:t>
            </a:r>
            <a:r>
              <a:rPr lang="en-US" dirty="0" smtClean="0"/>
              <a:t>T  </a:t>
            </a:r>
            <a:r>
              <a:rPr lang="en-US" dirty="0"/>
              <a:t>OR  </a:t>
            </a:r>
            <a:r>
              <a:rPr lang="en-US" dirty="0" smtClean="0"/>
              <a:t>F.</a:t>
            </a:r>
          </a:p>
          <a:p>
            <a:r>
              <a:rPr lang="en-US" dirty="0"/>
              <a:t>THE  </a:t>
            </a:r>
            <a:r>
              <a:rPr lang="en-US" dirty="0" smtClean="0"/>
              <a:t>FOURTH  </a:t>
            </a:r>
            <a:r>
              <a:rPr lang="en-US" dirty="0"/>
              <a:t>PART  FINDS  OUT   WHETHER   PERSONALITY  CODE  IS  </a:t>
            </a:r>
            <a:r>
              <a:rPr lang="en-US" dirty="0" smtClean="0"/>
              <a:t>J  </a:t>
            </a:r>
            <a:r>
              <a:rPr lang="en-US" dirty="0"/>
              <a:t>OR  </a:t>
            </a:r>
            <a:r>
              <a:rPr lang="en-US" dirty="0" smtClean="0"/>
              <a:t>P.</a:t>
            </a:r>
          </a:p>
          <a:p>
            <a:r>
              <a:rPr lang="en-US" dirty="0" smtClean="0"/>
              <a:t>COMBINING  ALL  THESE  RESULTS  IT  GENERATES  A  PERSON’S  MBTI  CODE .</a:t>
            </a:r>
          </a:p>
          <a:p>
            <a:r>
              <a:rPr lang="en-US" dirty="0" smtClean="0"/>
              <a:t>USING  THE  MBTI  GUIDELINES  THE  DATA  RELATED   THE  PERSON   IS  FETCH  AND CAREER  SOLUTIONS  ARE  PROVIDED   TO  HIM.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43" y="726078"/>
            <a:ext cx="11926957" cy="3834220"/>
          </a:xfrm>
        </p:spPr>
        <p:txBody>
          <a:bodyPr/>
          <a:lstStyle/>
          <a:p>
            <a:r>
              <a:rPr lang="en-US" sz="8800" dirty="0" smtClean="0">
                <a:solidFill>
                  <a:srgbClr val="002060"/>
                </a:solidFill>
              </a:rPr>
              <a:t>illustrations</a:t>
            </a:r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534" y="4687910"/>
            <a:ext cx="11423560" cy="2033566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councilo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4325" y="2414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256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8" y="0"/>
            <a:ext cx="1098567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1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86952"/>
            <a:ext cx="927048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i="1" dirty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 </a:t>
            </a:r>
            <a:r>
              <a:rPr lang="en-US" altLang="en-US" sz="2800" i="1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                                         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Figure 2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44546A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Councilo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 generating it's result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7200"/>
            <a:ext cx="11848563" cy="649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77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1" y="892065"/>
            <a:ext cx="11127347" cy="596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14399" y="126889"/>
            <a:ext cx="10895527" cy="765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rgbClr val="44546A"/>
              </a:solidFill>
              <a:effectLst/>
              <a:latin typeface="Calibri" pitchFamily="34" charset="0"/>
              <a:ea typeface="Calibri" pitchFamily="34" charset="0"/>
              <a:cs typeface="Manga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 </a:t>
            </a:r>
            <a:r>
              <a:rPr lang="en-US" altLang="en-US" i="1" dirty="0" smtClean="0">
                <a:solidFill>
                  <a:srgbClr val="44546A"/>
                </a:solidFill>
                <a:latin typeface="Calibri" pitchFamily="34" charset="0"/>
                <a:ea typeface="Calibri" pitchFamily="34" charset="0"/>
                <a:cs typeface="Mangal" pitchFamily="18" charset="0"/>
              </a:rPr>
              <a:t>              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Figure 3 COUNCILO SHOWING CAREER PATH TO  BECOME  TEACHER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854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467" y="1876334"/>
            <a:ext cx="10178322" cy="14921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75763" y="-395902"/>
            <a:ext cx="8417689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Manga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Verdana" pitchFamily="34" charset="0"/>
              <a:ea typeface="Calibri" pitchFamily="34" charset="0"/>
              <a:cs typeface="Manga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Mangal" pitchFamily="18" charset="0"/>
              </a:rPr>
              <a:t>                      FIGURE 4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Mangal" pitchFamily="18" charset="0"/>
              </a:rPr>
              <a:t>Councilo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Mangal" pitchFamily="18" charset="0"/>
              </a:rPr>
              <a:t> showing career requirements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Mangal" pitchFamily="18" charset="0"/>
              </a:rPr>
              <a:t>	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" y="695459"/>
            <a:ext cx="10947043" cy="616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962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906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90625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251678" y="1874516"/>
            <a:ext cx="10178322" cy="2349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5815" y="3734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Mangal" pitchFamily="18" charset="0"/>
              </a:rPr>
              <a:t>FIGURE 5 COUNCILO GIVING STEP-BY-STEP PATH TO EXCELL IN A PROFESSION.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7" y="914400"/>
            <a:ext cx="1092128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743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3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                  </a:t>
            </a:r>
            <a:r>
              <a:rPr lang="en-US" sz="7200" dirty="0" smtClean="0">
                <a:solidFill>
                  <a:srgbClr val="002060"/>
                </a:solidFill>
              </a:rPr>
              <a:t>THE PURPOSE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635617"/>
            <a:ext cx="10178322" cy="489397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PURPOSE BEHIND THE PROJECT IS  TO CREATE CAREER AWARENESS  AMONG THE INDIAN  YOUTH  SO   THAT  THEY CAN OPT FOR THE BEST CAREER AND CAN HAVE A WONDERFUL FUTURE.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I WAS GOING IN CLASS 11 THERE  WAS CONFUSION AMONG MY PEER GROUP ABOUT WHICH STREAM SHOULD THEY ACTUALLY OPT FOR  THEN THE IDEA STRUCK TO ME  AND THEN I CAME TO KNOW ABOUT MBTI.</a:t>
            </a:r>
          </a:p>
          <a:p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BROUGHT ME  AWARENESS  FOR CHOICE  OF  A CAREER  VIA APTITUDE TEST.  I GENERATED A TEST FOR MYSELF WHICH HELPED ME A LOT  TO DECIDE FOR MY STREAM  AND THEN THE IDEA FOR MKING OF COUNCILO CAME TO ME. 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740" y="2404368"/>
            <a:ext cx="10178322" cy="14921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4552" y="40663"/>
            <a:ext cx="86052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Mangal" pitchFamily="18" charset="0"/>
              </a:rPr>
              <a:t>                      FIGURE 6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Mangal" pitchFamily="18" charset="0"/>
              </a:rPr>
              <a:t>Councilo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Mangal" pitchFamily="18" charset="0"/>
              </a:rPr>
              <a:t> Helping Students Find Best Colleges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5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592428"/>
            <a:ext cx="11062952" cy="626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962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9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7127" y="-202287"/>
            <a:ext cx="1135298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Calibri" pitchFamily="34" charset="0"/>
              <a:cs typeface="Manga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r>
              <a:rPr lang="en-US" altLang="en-US" sz="1600" dirty="0">
                <a:latin typeface="Verdana" pitchFamily="34" charset="0"/>
                <a:ea typeface="Calibri" pitchFamily="34" charset="0"/>
                <a:cs typeface="Mangal" pitchFamily="18" charset="0"/>
              </a:rPr>
              <a:t> </a:t>
            </a:r>
            <a:r>
              <a:rPr lang="en-US" altLang="en-US" sz="1600" dirty="0" smtClean="0">
                <a:latin typeface="Verdana" pitchFamily="34" charset="0"/>
                <a:ea typeface="Calibri" pitchFamily="34" charset="0"/>
                <a:cs typeface="Mangal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Calibri" pitchFamily="34" charset="0"/>
                <a:cs typeface="Mangal" pitchFamily="18" charset="0"/>
              </a:rPr>
              <a:t>FIGURE 7: COUNCILO SHOWING BIOGRAPHIES OF FAMOUS PEOPLE FOR THE PURPOSE OF MOTIVATION.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4" y="457200"/>
            <a:ext cx="1094704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991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318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1863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43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                     </a:t>
            </a:r>
            <a:r>
              <a:rPr lang="en-US" sz="8800" dirty="0" smtClean="0">
                <a:solidFill>
                  <a:srgbClr val="002060"/>
                </a:solidFill>
              </a:rPr>
              <a:t>result</a:t>
            </a:r>
            <a:endParaRPr lang="en-US" sz="8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councilo</a:t>
            </a:r>
            <a:r>
              <a:rPr lang="en-US" dirty="0"/>
              <a:t> is :</a:t>
            </a:r>
          </a:p>
          <a:p>
            <a:pPr lvl="0"/>
            <a:r>
              <a:rPr lang="en-US" dirty="0"/>
              <a:t>It is helping student’s know their Aptitude.</a:t>
            </a:r>
          </a:p>
          <a:p>
            <a:pPr lvl="0"/>
            <a:r>
              <a:rPr lang="en-US" dirty="0"/>
              <a:t>It is providing students by information regarding various institutions so that they can get elite education.</a:t>
            </a:r>
          </a:p>
          <a:p>
            <a:pPr lvl="0"/>
            <a:r>
              <a:rPr lang="en-US" dirty="0"/>
              <a:t>It is providing a step-by-step roadmap to excel in a career.</a:t>
            </a:r>
          </a:p>
          <a:p>
            <a:pPr lvl="0"/>
            <a:r>
              <a:rPr lang="en-US" dirty="0"/>
              <a:t>It is directly connecting institutions to students so that they can request to colleges for the purpose of admission.</a:t>
            </a:r>
          </a:p>
          <a:p>
            <a:pPr lvl="0"/>
            <a:r>
              <a:rPr lang="en-US" dirty="0"/>
              <a:t>It is providing Biographies of various successful personalities so that students can get motivated and can ignite their performance with passion.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8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85" y="660679"/>
            <a:ext cx="11329115" cy="149213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THE PROBLEM ( WRONG CAREER CHOICE)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921" y="2657062"/>
            <a:ext cx="10178322" cy="35935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latin typeface="Arial Black" panose="020B0A04020102020204" pitchFamily="34" charset="0"/>
              </a:rPr>
              <a:t> WRONG CAREER CHOICE BY THE STUDENTS.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 Black" panose="020B0A04020102020204" pitchFamily="34" charset="0"/>
              </a:rPr>
              <a:t>  LACK OF CAREER AWARENESS.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 Black" panose="020B0A04020102020204" pitchFamily="34" charset="0"/>
              </a:rPr>
              <a:t>  SHORTAGE OF CAREER COUNCILORS.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 Black" panose="020B0A04020102020204" pitchFamily="34" charset="0"/>
              </a:rPr>
              <a:t>  LACK OF PROPER APTITUDE TESTS. 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47712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557" y="0"/>
            <a:ext cx="10178322" cy="149213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  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Councilo</a:t>
            </a:r>
            <a:r>
              <a:rPr lang="en-US" dirty="0" smtClean="0">
                <a:solidFill>
                  <a:srgbClr val="002060"/>
                </a:solidFill>
              </a:rPr>
              <a:t>  the  solution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49251"/>
            <a:ext cx="10515600" cy="546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Councilo</a:t>
            </a: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is a software which conducts aptitude test and then provide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Career solution based on a person’s aptitude.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It Uses MBTI Theory to provide results to it’s users.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It </a:t>
            </a: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provide career solution on the basis of a person’s aptitude.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It provides the name of all the elite and world class institutes providing education in various careers.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It provides all the information about the career it suggests to a person.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It makes a roadmap for a person which is a step-by-step guidance to the person.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It provides motivation to it’s users by providing them the   biographies of successful personalities in various sectors.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43" y="726078"/>
            <a:ext cx="11926957" cy="3834220"/>
          </a:xfrm>
        </p:spPr>
        <p:txBody>
          <a:bodyPr/>
          <a:lstStyle/>
          <a:p>
            <a:r>
              <a:rPr lang="en-US" sz="4000" dirty="0" smtClean="0">
                <a:solidFill>
                  <a:srgbClr val="002060"/>
                </a:solidFill>
              </a:rPr>
              <a:t>SCIENTIFIC principle involved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534" y="4687910"/>
            <a:ext cx="11423560" cy="203356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MBTI  THEORY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4325" y="2414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3613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sz="9600" dirty="0" smtClean="0">
                <a:solidFill>
                  <a:srgbClr val="002060"/>
                </a:solidFill>
              </a:rPr>
              <a:t>m b t </a:t>
            </a:r>
            <a:r>
              <a:rPr lang="en-US" sz="9600" dirty="0" err="1" smtClean="0">
                <a:solidFill>
                  <a:srgbClr val="002060"/>
                </a:solidFill>
              </a:rPr>
              <a:t>i</a:t>
            </a: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156" y="1655243"/>
            <a:ext cx="11423560" cy="50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398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921" y="343748"/>
            <a:ext cx="10178322" cy="149213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</a:t>
            </a:r>
            <a:r>
              <a:rPr lang="en-US" dirty="0" err="1" smtClean="0">
                <a:solidFill>
                  <a:srgbClr val="002060"/>
                </a:solidFill>
              </a:rPr>
              <a:t>explaination</a:t>
            </a:r>
            <a:r>
              <a:rPr lang="en-US" dirty="0" smtClean="0">
                <a:solidFill>
                  <a:srgbClr val="002060"/>
                </a:solidFill>
              </a:rPr>
              <a:t> of </a:t>
            </a:r>
            <a:r>
              <a:rPr lang="en-US" dirty="0" err="1" smtClean="0">
                <a:solidFill>
                  <a:srgbClr val="002060"/>
                </a:solidFill>
              </a:rPr>
              <a:t>mbti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1964029"/>
            <a:ext cx="10844012" cy="45719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3100" dirty="0" smtClean="0"/>
              <a:t>COUNCILO  IS  BASED  ON  THE  MYERS-BRIGGS  PERSONALITY   THEOREM.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3100" dirty="0" smtClean="0"/>
              <a:t>PEOPLE  ARE  DIVIDED  INTO 16  UNIQUE  PERSONALITY   TYPES .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3100" dirty="0" smtClean="0"/>
              <a:t>THESE  PERSONALITY  CODES  ARE  CALLED  MBTI   CODES.</a:t>
            </a:r>
          </a:p>
          <a:p>
            <a:pPr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3100" dirty="0" smtClean="0"/>
              <a:t>THESE  ARE  UNIQUE  FOR   A  PERSON.</a:t>
            </a:r>
          </a:p>
          <a:p>
            <a:pPr marL="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100" dirty="0" smtClean="0"/>
              <a:t>MBTI  THEOREM  HAS  PROVIDED  A  SET  OF  JOBS  AND  CAREER  FOR EVERY </a:t>
            </a:r>
            <a:r>
              <a:rPr lang="en-US" sz="3100" dirty="0"/>
              <a:t>PERSONALITY </a:t>
            </a:r>
            <a:r>
              <a:rPr lang="en-US" sz="3100" dirty="0" smtClean="0"/>
              <a:t>  TYPE  </a:t>
            </a:r>
            <a:r>
              <a:rPr lang="en-US" sz="3100" dirty="0"/>
              <a:t>WHICH  IS  DECIDED   VIA  THERE   APTITUDE. </a:t>
            </a:r>
            <a:endParaRPr lang="en-US" sz="31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948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dirty="0" smtClean="0">
                <a:solidFill>
                  <a:srgbClr val="002060"/>
                </a:solidFill>
              </a:rPr>
              <a:t> PERSONALITY CODES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9" y="1128451"/>
            <a:ext cx="10813400" cy="5779134"/>
          </a:xfrm>
        </p:spPr>
      </p:pic>
    </p:spTree>
    <p:extLst>
      <p:ext uri="{BB962C8B-B14F-4D97-AF65-F5344CB8AC3E}">
        <p14:creationId xmlns:p14="http://schemas.microsoft.com/office/powerpoint/2010/main" val="2836930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89" y="0"/>
            <a:ext cx="10178322" cy="149213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          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      Personality codes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52" y="1680693"/>
            <a:ext cx="10425448" cy="50291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MBTI  HAS  8  PROPERTIES  WHICH  HAVE  BEEN LISTED  IN  THE  IN   THE   PREVIOUS  SLIDE.</a:t>
            </a:r>
          </a:p>
          <a:p>
            <a:r>
              <a:rPr lang="en-US" sz="2800" dirty="0" smtClean="0"/>
              <a:t>AMONG   THIS   ONLY  4   PROPERTIES  CAN  BE  INHERITED  BY  A  PERSON  AND  THEREFORE  HE/SHE  WILL HAVE UNIQUE  PERSONALITY  CODE.</a:t>
            </a:r>
          </a:p>
          <a:p>
            <a:r>
              <a:rPr lang="en-US" sz="2800" dirty="0" smtClean="0"/>
              <a:t>THEREFORE  16  UNIQUE  CODES  ARE   POSSIBLE   FOR  A  PERSON  WHICH  IS  USED  FURTHER  TO PROVIDE  CAREER SOLUTION  TO  THEM.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0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672</Words>
  <Application>Microsoft Office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Gill Sans MT</vt:lpstr>
      <vt:lpstr>Impact</vt:lpstr>
      <vt:lpstr>Mangal</vt:lpstr>
      <vt:lpstr>Verdana</vt:lpstr>
      <vt:lpstr>Wingdings</vt:lpstr>
      <vt:lpstr>Badge</vt:lpstr>
      <vt:lpstr>COUNCILO</vt:lpstr>
      <vt:lpstr>                  THE PURPOSE</vt:lpstr>
      <vt:lpstr>THE PROBLEM ( WRONG CAREER CHOICE)</vt:lpstr>
      <vt:lpstr>        Councilo  the  solution</vt:lpstr>
      <vt:lpstr>SCIENTIFIC principle involved</vt:lpstr>
      <vt:lpstr>                      m b t i</vt:lpstr>
      <vt:lpstr>                       explaination of mbti</vt:lpstr>
      <vt:lpstr>             PERSONALITY CODES</vt:lpstr>
      <vt:lpstr>                         Personality codes</vt:lpstr>
      <vt:lpstr>           16 personality codes</vt:lpstr>
      <vt:lpstr>              DEVELOPMENT</vt:lpstr>
      <vt:lpstr>Working </vt:lpstr>
      <vt:lpstr>           Working  of  councilo</vt:lpstr>
      <vt:lpstr>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COUNCILO</dc:title>
  <dc:creator>Harsh Bajpai</dc:creator>
  <cp:lastModifiedBy>Harsh Bajpai</cp:lastModifiedBy>
  <cp:revision>47</cp:revision>
  <dcterms:created xsi:type="dcterms:W3CDTF">2017-12-12T11:39:48Z</dcterms:created>
  <dcterms:modified xsi:type="dcterms:W3CDTF">2017-12-17T14:37:55Z</dcterms:modified>
</cp:coreProperties>
</file>