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C2A26-09DA-477E-969C-A5C1CED534CD}" type="datetimeFigureOut">
              <a:rPr lang="ru-RU" smtClean="0"/>
              <a:t>28.06.2022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C169-571B-4124-8A31-0EB5AAD2AD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80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309C-B0F6-42FA-A90C-3A7DC2DACE0C}" type="datetime1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17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ABE3-D5F1-452F-BE05-735364915904}" type="datetime1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68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DEFD-D15F-4231-B698-883827AAFDA6}" type="datetime1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6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EBD2A-416C-421A-B5A6-29AAC5B48138}" type="datetime1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8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A6044-2D84-4BCC-9A15-EAC0FA1A2383}" type="datetime1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3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4EDF-4F13-499C-B93F-ED7CE92DA592}" type="datetime1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2229E-E4E1-4AF4-B8FA-082A179D61A1}" type="datetime1">
              <a:rPr lang="ru-RU" smtClean="0"/>
              <a:t>28.06.2022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99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05BA-9C82-4631-8FCC-C46FDDDDAC5D}" type="datetime1">
              <a:rPr lang="ru-RU" smtClean="0"/>
              <a:t>28.06.2022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45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4981-4A90-4D50-B6A8-1AC7208835E8}" type="datetime1">
              <a:rPr lang="ru-RU" smtClean="0"/>
              <a:t>28.06.2022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2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FD5E9-60E6-467E-9F5B-1BC2CD6A6CC2}" type="datetime1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33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E9BD-C34B-405B-A218-00872364DC7D}" type="datetime1">
              <a:rPr lang="ru-RU" smtClean="0"/>
              <a:t>28.06.2022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4262-061B-479D-B12A-FEB6E097061E}" type="datetime1">
              <a:rPr lang="ru-RU" smtClean="0"/>
              <a:t>28.06.2022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EC7F-7B40-4A4A-975A-E874AD10F6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35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40804"/>
            <a:ext cx="12192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по дисциплине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«Распределенные программные системы»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программной системы «сайт Владимирского епархиального женского училища»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61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2017800" y="81105"/>
            <a:ext cx="81564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Диаграмма компонентов</a:t>
            </a:r>
            <a:endParaRPr lang="ru-RU" sz="4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73000"/>
                  </a:prst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https://sun9-27.userapi.com/s/v1/ig2/nhYHqIj8r4IGrwqGPTkZxZ5c6IFDD2PF3mW2Jmyfkt01HNAG81JSIZwqHjpr04xnk4IGK0ZWOlMVH4qqcggbFE-z.jpg?size=840x543&amp;quality=96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97" y="1543050"/>
            <a:ext cx="7415407" cy="4792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58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763450" y="81105"/>
            <a:ext cx="10665099" cy="76944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74000"/>
                    </a:prstClr>
                  </a:outerShdw>
                </a:effectLst>
                <a:latin typeface="Arial Black" panose="020B0A04020102020204" pitchFamily="34" charset="0"/>
              </a:rPr>
              <a:t>Диаграмма физического уровня</a:t>
            </a:r>
            <a:endParaRPr lang="ru-RU" sz="4400" dirty="0">
              <a:effectLst>
                <a:outerShdw blurRad="50800" dist="38100" dir="5400000" algn="t" rotWithShape="0">
                  <a:prstClr val="black">
                    <a:alpha val="74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808161" y="1460469"/>
            <a:ext cx="8579908" cy="5176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97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482081" y="81105"/>
            <a:ext cx="9225602" cy="76944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74000"/>
                    </a:prstClr>
                  </a:outerShdw>
                </a:effectLst>
                <a:latin typeface="Arial Black" panose="020B0A04020102020204" pitchFamily="34" charset="0"/>
              </a:rPr>
              <a:t>Диаграмма веб-интерфейса</a:t>
            </a:r>
            <a:endParaRPr lang="ru-RU" sz="4400" dirty="0">
              <a:effectLst>
                <a:outerShdw blurRad="50800" dist="38100" dir="5400000" algn="t" rotWithShape="0">
                  <a:prstClr val="black">
                    <a:alpha val="74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8" name="Рисунок 7" descr="https://sun9-55.userapi.com/impf/QbHqkDA5ENJ9MKRVnkcRM-VQCmb8xu0dJg-fSg/k-S_yIi6pgc.jpg?size=1260x428&amp;quality=96&amp;sign=a73984057758f1c0386e0be40d3512ad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1" y="1791134"/>
            <a:ext cx="11853382" cy="4026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06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776274" y="81105"/>
            <a:ext cx="10639451" cy="76944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74000"/>
                    </a:prstClr>
                  </a:outerShdw>
                </a:effectLst>
                <a:latin typeface="Arial Black" panose="020B0A04020102020204" pitchFamily="34" charset="0"/>
              </a:rPr>
              <a:t>Диаграмма последовательности</a:t>
            </a:r>
            <a:endParaRPr lang="ru-RU" sz="4400" dirty="0">
              <a:effectLst>
                <a:outerShdw blurRad="50800" dist="38100" dir="5400000" algn="t" rotWithShape="0">
                  <a:prstClr val="black">
                    <a:alpha val="74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Рисунок 6" descr="https://sun9-80.userapi.com/impf/ltMMXCZtNF0lRhsGIQnoPnQiY_cNbgKBxpzoRg/0nN6Wyi7cO8.jpg?size=1124x678&amp;quality=96&amp;sign=62df57516a9b6973f74e051174890bdb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662" y="1668821"/>
            <a:ext cx="8101178" cy="4883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8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424099" y="89799"/>
            <a:ext cx="11341566" cy="70788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ru-RU" sz="40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74000"/>
                    </a:prstClr>
                  </a:outerShdw>
                </a:effectLst>
                <a:latin typeface="Arial Black" panose="020B0A04020102020204" pitchFamily="34" charset="0"/>
              </a:rPr>
              <a:t>Обзорная диаграмма взаимодействия</a:t>
            </a:r>
            <a:endParaRPr lang="ru-RU" sz="4000" dirty="0">
              <a:effectLst>
                <a:outerShdw blurRad="50800" dist="38100" dir="5400000" algn="t" rotWithShape="0">
                  <a:prstClr val="black">
                    <a:alpha val="74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Рисунок 6" descr="https://sun9-41.userapi.com/impg/ty_2IO0q16SpLEZ0SbUdGUf7UEQMoWeEShGRXw/iNREaPOVp70.jpg?size=579x694&amp;quality=96&amp;sign=b3617b8dc66027555a8378f1f29effe8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952" y="1486217"/>
            <a:ext cx="4213860" cy="505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916494" y="81105"/>
            <a:ext cx="8356775" cy="76944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74000"/>
                    </a:prstClr>
                  </a:outerShdw>
                </a:effectLst>
                <a:latin typeface="Arial Black" panose="020B0A04020102020204" pitchFamily="34" charset="0"/>
              </a:rPr>
              <a:t>Диаграмма деятельности</a:t>
            </a:r>
            <a:endParaRPr lang="ru-RU" sz="4400" dirty="0">
              <a:effectLst>
                <a:outerShdw blurRad="50800" dist="38100" dir="5400000" algn="t" rotWithShape="0">
                  <a:prstClr val="black">
                    <a:alpha val="74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8" name="Рисунок 7" descr="https://sun9-82.userapi.com/impg/MEh_b8vEE-7ZbKE8LYKvynt4OGx72kyErxqV7A/oP4zMU0Ewrs.jpg?size=460x689&amp;quality=96&amp;sign=a4191089df7787b8e41c433f01592f2e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72" y="1428750"/>
            <a:ext cx="3515922" cy="5265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40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5479415" y="3358832"/>
            <a:ext cx="6559550" cy="3295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015661" y="81105"/>
            <a:ext cx="10155344" cy="769441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74000"/>
                    </a:prstClr>
                  </a:outerShdw>
                </a:effectLst>
                <a:latin typeface="Arial Black" panose="020B0A04020102020204" pitchFamily="34" charset="0"/>
              </a:rPr>
              <a:t>Примеры внешнего вида сайта</a:t>
            </a:r>
            <a:endParaRPr lang="ru-RU" sz="4400" dirty="0">
              <a:effectLst>
                <a:outerShdw blurRad="50800" dist="38100" dir="5400000" algn="t" rotWithShape="0">
                  <a:prstClr val="black">
                    <a:alpha val="74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24333" y="1465676"/>
            <a:ext cx="5888990" cy="2961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69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23210" y="1863090"/>
            <a:ext cx="6183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 smtClean="0">
                <a:latin typeface="Arial Black" panose="020B0A04020102020204" pitchFamily="34" charset="0"/>
              </a:rPr>
              <a:t>Спасибо за внимание!</a:t>
            </a:r>
            <a:endParaRPr lang="ru-RU" sz="7200" b="1" dirty="0">
              <a:latin typeface="Arial Black" panose="020B0A04020102020204" pitchFamily="34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017524" y="122944"/>
            <a:ext cx="101569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effectLst>
                  <a:outerShdw blurRad="50800" dist="38100" dir="5400000" algn="t" rotWithShape="0">
                    <a:prstClr val="black">
                      <a:alpha val="72000"/>
                    </a:prstClr>
                  </a:outerShdw>
                </a:effectLst>
                <a:latin typeface="Arial Black" panose="020B0A04020102020204" pitchFamily="34" charset="0"/>
              </a:rPr>
              <a:t>Описание предметной области</a:t>
            </a:r>
            <a:endParaRPr lang="ru-RU" sz="4400" dirty="0">
              <a:effectLst>
                <a:outerShdw blurRad="50800" dist="38100" dir="5400000" algn="t" rotWithShape="0">
                  <a:prstClr val="black">
                    <a:alpha val="72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06955" y="1668134"/>
            <a:ext cx="957808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Некоторые церкви и приходские училища принимают к себе на обучение людей от юного до пожилого возраста. Они бывают, как чисто мужскими, так и женскими. В нашем случае будет рассматриваться женское училище. Основной целевой аудиторией являются работники, абитуриенты, которые хотят поступить в данное училище, и гости, которые хотят узнать последние новости и увидеть различные фотоотчёты с различных мероприятий.</a:t>
            </a:r>
          </a:p>
          <a:p>
            <a:pPr algn="ctr"/>
            <a:endParaRPr lang="ru-RU" sz="2400" dirty="0" smtClean="0"/>
          </a:p>
          <a:p>
            <a:pPr algn="ctr"/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Владимирское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епархиальное женское училище</a:t>
            </a:r>
            <a:r>
              <a:rPr lang="ru-RU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учреждение, которое готовит регентов церковного хора, псаломщиков, преподавателей воскресных школ для приходов</a:t>
            </a:r>
            <a:r>
              <a:rPr lang="ru-RU" sz="2400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Владимирской Епархии Русской Православной Церкви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41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7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720443" y="154431"/>
            <a:ext cx="87511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Постановка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задачи</a:t>
            </a:r>
            <a:r>
              <a:rPr lang="ru-RU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 и цели</a:t>
            </a:r>
            <a:endParaRPr lang="ru-RU" sz="4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73000"/>
                  </a:prst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6705" y="1979712"/>
            <a:ext cx="1157859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80340" indent="180340" algn="ctr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выполнения работы, нам предстоит разработать основной функционал бизнес-логики (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 для корректного отображения страниц, перехода по ссылкам, добавления/удаление/редактирования различных новостных блоков, дат мероприятий, разработать панель администратора, а также создать формы регистрации и авторизации и обеспечить добавление данных в БД.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 данной просьбой о создании сайта обратилось само учреждение. Именно поэтому, данная задача является актуальной.</a:t>
            </a:r>
            <a:endParaRPr lang="ru-RU" sz="28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20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30264" y="81105"/>
            <a:ext cx="119314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Концептуальная диаграмма классов</a:t>
            </a:r>
            <a:endParaRPr lang="ru-RU" sz="4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73000"/>
                  </a:prst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77606" y="1496736"/>
            <a:ext cx="9836785" cy="5075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31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262785" y="81105"/>
            <a:ext cx="96664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Функциональные требования</a:t>
            </a:r>
            <a:endParaRPr lang="ru-RU" sz="4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73000"/>
                  </a:prst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836543" y="1631918"/>
            <a:ext cx="65189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indent="277495">
              <a:spcAft>
                <a:spcPts val="0"/>
              </a:spcAft>
            </a:pP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данной системе должно быть реализовано:</a:t>
            </a:r>
            <a:endParaRPr lang="ru-RU" sz="22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Подача заявки на поступление</a:t>
            </a:r>
            <a:endParaRPr lang="ru-RU" sz="2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входа в личный кабинет</a:t>
            </a:r>
            <a:endParaRPr lang="ru-RU" sz="2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личного кабинета</a:t>
            </a:r>
            <a:endParaRPr lang="ru-RU" sz="2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новостных блоков</a:t>
            </a:r>
            <a:endParaRPr lang="ru-RU" sz="2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мероприятий</a:t>
            </a:r>
            <a:endParaRPr lang="ru-RU" sz="2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Редактирование новостных блоков (для администратора)</a:t>
            </a:r>
            <a:endParaRPr lang="ru-RU" sz="2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Редактирование мероприятий (для администратора)</a:t>
            </a:r>
            <a:endParaRPr lang="ru-RU" sz="2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Добавление документов в систему (для администратора)</a:t>
            </a:r>
            <a:endParaRPr lang="ru-RU" sz="2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Скачивание документов</a:t>
            </a:r>
            <a:endParaRPr lang="ru-RU" sz="2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80340" lvl="2" indent="-342900">
              <a:buFont typeface="+mj-lt"/>
              <a:buAutoNum type="arabicPeriod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Просмотр расписания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813945" y="81105"/>
            <a:ext cx="105641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Нефункциональные требования</a:t>
            </a:r>
            <a:endParaRPr lang="ru-RU" sz="4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73000"/>
                  </a:prst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8000" y="219348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18034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База данных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MS SQL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шаблона проектирования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MVC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языка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Взаимосвязь элементов управления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Отсутствие пустых страниц и страниц с ошибками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034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связи с администрацией школы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595132" y="81105"/>
            <a:ext cx="110017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Бизнес-процесс «Подача заявки»</a:t>
            </a:r>
            <a:endParaRPr lang="ru-RU" sz="4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73000"/>
                  </a:prst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https://sun2.megafon-nn.userapi.com/s/v1/ig2/NVJgiRgT8ChpPZ0eQnDRyj_XW36wA_699fPPDEHdUJptU9oQbweesPZ1HbuP1sFlquOMT5HZyLDmgGK1isQVdI2j.jpg?size=1542x744&amp;quality=96&amp;type=album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57" y="1438633"/>
            <a:ext cx="10830281" cy="5227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9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2063222" y="81105"/>
            <a:ext cx="80538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Диаграмма прецедентов</a:t>
            </a:r>
            <a:endParaRPr lang="ru-RU" sz="4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73000"/>
                  </a:prst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https://sun9-east.userapi.com/sun9-30/s/v1/ig2/WMxrezJG-OIBmQ3zSaTfJNK-qwUbdi3SwgAdze7pGtCN6meH7blbVlEL2DP_sRwkYxO69cRDANNDdRIgmOpnA3uf.jpg?size=935x559&amp;quality=96&amp;type=albu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51" y="1459375"/>
            <a:ext cx="8808550" cy="5266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4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0" y="-1"/>
            <a:ext cx="12192000" cy="1242205"/>
            <a:chOff x="0" y="-1"/>
            <a:chExt cx="12192000" cy="1242205"/>
          </a:xfrm>
          <a:effectLst>
            <a:outerShdw blurRad="50800" dist="50800" dir="5400000" algn="ctr" rotWithShape="0">
              <a:srgbClr val="000000">
                <a:alpha val="28000"/>
              </a:srgbClr>
            </a:outerShdw>
          </a:effectLst>
        </p:grpSpPr>
        <p:sp>
          <p:nvSpPr>
            <p:cNvPr id="3" name="Прямоугольник 2"/>
            <p:cNvSpPr/>
            <p:nvPr/>
          </p:nvSpPr>
          <p:spPr>
            <a:xfrm>
              <a:off x="0" y="-1"/>
              <a:ext cx="12192000" cy="12422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0" y="1"/>
              <a:ext cx="12192000" cy="107830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0" y="-1"/>
              <a:ext cx="12192000" cy="9316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2425764" y="78375"/>
            <a:ext cx="73404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73000"/>
                    </a:prstClr>
                  </a:outerShdw>
                </a:effectLst>
                <a:latin typeface="Arial Black" panose="020B0A04020102020204" pitchFamily="34" charset="0"/>
                <a:cs typeface="Times New Roman" panose="02020603050405020304" pitchFamily="18" charset="0"/>
              </a:rPr>
              <a:t>Диаграмма состояний</a:t>
            </a:r>
            <a:endParaRPr lang="ru-RU" sz="44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73000"/>
                  </a:prstClr>
                </a:outerShdw>
              </a:effectLst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996564" y="1550670"/>
            <a:ext cx="6204585" cy="494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8EC7F-7B40-4A4A-975A-E874AD10F67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304</Words>
  <Application>Microsoft Office PowerPoint</Application>
  <PresentationFormat>Широкоэкранный</PresentationFormat>
  <Paragraphs>61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SEMEN</dc:creator>
  <cp:lastModifiedBy>SEMEN</cp:lastModifiedBy>
  <cp:revision>6</cp:revision>
  <dcterms:created xsi:type="dcterms:W3CDTF">2022-06-28T17:55:08Z</dcterms:created>
  <dcterms:modified xsi:type="dcterms:W3CDTF">2022-06-28T18:37:31Z</dcterms:modified>
</cp:coreProperties>
</file>