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0DEC9D-5267-49CC-920D-9F8F9D2ACAFD}">
          <p14:sldIdLst>
            <p14:sldId id="257"/>
          </p14:sldIdLst>
        </p14:section>
        <p14:section name="Untitled Section" id="{896273CB-FCEE-4F88-8222-749C16F241DA}">
          <p14:sldIdLst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22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15-Feb-2017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15-Feb-2017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15-Feb-2017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15-Feb-2017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1676400"/>
            <a:ext cx="6755236" cy="939800"/>
          </a:xfr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ESTIMATE OF CASH VANS REQUIRED TO KEEP</a:t>
            </a:r>
            <a:br>
              <a:rPr lang="en-US" sz="28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8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ALL ICICI ATMS IN A TIER 1 CITY STOCKED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7" y="2616200"/>
            <a:ext cx="2945236" cy="5842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ATM</a:t>
            </a:r>
            <a:r>
              <a:rPr lang="en-US" dirty="0"/>
              <a:t> </a:t>
            </a:r>
            <a:r>
              <a:rPr lang="en-US" sz="3200" dirty="0"/>
              <a:t>|</a:t>
            </a:r>
            <a:r>
              <a:rPr lang="en-US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ICICI</a:t>
            </a:r>
            <a:r>
              <a:rPr lang="en-US" dirty="0"/>
              <a:t> </a:t>
            </a:r>
            <a:r>
              <a:rPr lang="en-US" sz="3200" dirty="0"/>
              <a:t>|</a:t>
            </a:r>
            <a:r>
              <a:rPr lang="en-US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CMS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0012" y="304800"/>
            <a:ext cx="8050636" cy="55453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Resources and 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8363" y="882526"/>
            <a:ext cx="10354849" cy="3308474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rbi.org.in</a:t>
            </a:r>
          </a:p>
          <a:p>
            <a:b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www.rbi.org.in/scripts/BS_SpeechesView.aspx?Id=862#C4</a:t>
            </a:r>
          </a:p>
          <a:p>
            <a:b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factly.in/credit-card-usage-in-india-transactions-grow-10-percent-in-one-year/credit-card-usage-in-india-number-of-atms-top-5-banks-2015/</a:t>
            </a:r>
            <a:b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www.newindianexpress.com/cities/bengaluru/2016/nov/15/how-atms-work-1538672.html</a:t>
            </a:r>
            <a:b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timesofindia.indiatimes.com/city/delhi/Vault-to-ATM-cash-logistics-firms-working-round-the-clock/articleshow/55393855.cms</a:t>
            </a:r>
          </a:p>
          <a:p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indianexpress.com/article/explained/demonetisation-old-currency-notes-black-money-atm-queues-4388437/</a:t>
            </a:r>
          </a:p>
          <a:p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economictimes.indiatimes.com/industry/banking/finance/banking/government-proposing-that-atms-should-not-be-replenished-with-cash-after-8-pm/articleshow/51655233.cms</a:t>
            </a:r>
          </a:p>
          <a:p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slideshare.net/beewise/indias-cash-economy-understanding-atm-transactions</a:t>
            </a:r>
          </a:p>
          <a:p>
            <a:endParaRPr lang="en-US" sz="1200" cap="none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cap="none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https://www.icicibank.com/aboutus/about-us.page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27612" y="379396"/>
            <a:ext cx="3884930" cy="4412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/>
              <a:t>Classification of Indian cities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6212" y="990600"/>
            <a:ext cx="3351529" cy="4487669"/>
          </a:xfrm>
        </p:spPr>
        <p:txBody>
          <a:bodyPr>
            <a:normAutofit lnSpcReduction="10000"/>
          </a:bodyPr>
          <a:lstStyle/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Delhi </a:t>
            </a:r>
            <a:r>
              <a:rPr lang="en-US" sz="1600" dirty="0"/>
              <a:t>[1484 km2]</a:t>
            </a:r>
            <a:r>
              <a:rPr lang="en-US" dirty="0"/>
              <a:t> </a:t>
            </a:r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Mumbai</a:t>
            </a:r>
            <a:r>
              <a:rPr lang="en-US" sz="1600" dirty="0">
                <a:solidFill>
                  <a:prstClr val="white"/>
                </a:solidFill>
              </a:rPr>
              <a:t> [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</a:rPr>
              <a:t>603</a:t>
            </a:r>
            <a:r>
              <a:rPr lang="en-US" sz="1600" dirty="0">
                <a:solidFill>
                  <a:prstClr val="white"/>
                </a:solidFill>
              </a:rPr>
              <a:t> km2]</a:t>
            </a:r>
            <a:endParaRPr lang="en-US" dirty="0"/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Kolkata </a:t>
            </a:r>
            <a:r>
              <a:rPr lang="en-US" sz="1600" dirty="0">
                <a:solidFill>
                  <a:prstClr val="white"/>
                </a:solidFill>
              </a:rPr>
              <a:t>[185 km2]</a:t>
            </a:r>
            <a:endParaRPr lang="en-US" dirty="0"/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Bangalore </a:t>
            </a:r>
            <a:r>
              <a:rPr lang="en-US" sz="1600" dirty="0">
                <a:solidFill>
                  <a:prstClr val="white"/>
                </a:solidFill>
              </a:rPr>
              <a:t>[742 km2]</a:t>
            </a:r>
            <a:endParaRPr lang="en-US" dirty="0"/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Chennai </a:t>
            </a:r>
            <a:r>
              <a:rPr lang="en-US" sz="1600" dirty="0">
                <a:solidFill>
                  <a:prstClr val="white"/>
                </a:solidFill>
              </a:rPr>
              <a:t>[426 km2]</a:t>
            </a:r>
            <a:endParaRPr lang="en-US" dirty="0"/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Hyderabad </a:t>
            </a:r>
            <a:r>
              <a:rPr lang="en-US" sz="1600" dirty="0">
                <a:solidFill>
                  <a:prstClr val="white"/>
                </a:solidFill>
              </a:rPr>
              <a:t>[922 km2]</a:t>
            </a:r>
            <a:endParaRPr lang="en-US" dirty="0"/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Pune </a:t>
            </a:r>
            <a:r>
              <a:rPr lang="en-US" sz="1600" dirty="0">
                <a:solidFill>
                  <a:prstClr val="white"/>
                </a:solidFill>
              </a:rPr>
              <a:t>[479 km2]</a:t>
            </a:r>
          </a:p>
          <a:p>
            <a:pPr>
              <a:buSzPct val="66000"/>
              <a:buFont typeface="Wingdings" panose="05000000000000000000" pitchFamily="2" charset="2"/>
              <a:buChar char="§"/>
            </a:pPr>
            <a:r>
              <a:rPr lang="en-US" dirty="0"/>
              <a:t>Ahmedabad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sz="1600" dirty="0">
                <a:solidFill>
                  <a:prstClr val="white"/>
                </a:solidFill>
              </a:rPr>
              <a:t>[464 km2]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42468" y="1221432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Area of Tier 1 Cities in between 464 km2 to 1886 km2</a:t>
            </a:r>
          </a:p>
          <a:p>
            <a:r>
              <a:rPr lang="en-US" sz="1800" dirty="0"/>
              <a:t>Population ranges in between 5 Million to 22 Million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8668" y="759767"/>
            <a:ext cx="7071744" cy="4616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RBI has classified a Tier I city with Population &gt; 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00, 000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5812" y="5644424"/>
            <a:ext cx="8686800" cy="46166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On average of all Tier I Cities an Indian Tier I city would have </a:t>
            </a:r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750</a:t>
            </a:r>
            <a:r>
              <a:rPr lang="en-US" sz="20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Km</a:t>
            </a:r>
            <a:r>
              <a:rPr lang="en-US" sz="1400" b="1" u="sng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p"/>
      <p:bldP spid="2" grpId="0"/>
      <p:bldP spid="5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1217929" cy="584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5224" y="838200"/>
            <a:ext cx="10644188" cy="41148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000" dirty="0"/>
              <a:t>How much is the cash capacity of an ATM?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Usually the limits are linked to the scale of branch (Small, Medium, Large etc.) and its in-charge (Scale I, II and so on) which differs from one bank to the other. 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Technically, the cash cassette layouts and capacities also differs from the ATM makers like NCR, Finserv etc.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 typical ATM has 4 cassettes in it.</a:t>
            </a:r>
            <a:br>
              <a:rPr lang="en-US" sz="1600" dirty="0"/>
            </a:br>
            <a:r>
              <a:rPr lang="en-US" sz="1600" dirty="0"/>
              <a:t>Each cassette holds 22 packets[100 notes] of notes.</a:t>
            </a:r>
            <a:br>
              <a:rPr lang="en-US" sz="1600" dirty="0"/>
            </a:br>
            <a:r>
              <a:rPr lang="en-US" sz="1600" dirty="0"/>
              <a:t>Theoretical Max amount an ATM can hold i.e. 4 X 22 X 100 X Max Denomination [INR 2000] = INR 1,76, 00, 000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But, as per RBI guidelines, an ATM cannot hold more than a fixed amount according to its location.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Semi Urban and Urban branch linked ATM	  </a:t>
            </a:r>
            <a:r>
              <a:rPr lang="en-US" sz="1600" b="1" dirty="0"/>
              <a:t>INR 8 , 00, 000</a:t>
            </a:r>
            <a:endParaRPr lang="en-US" sz="1400" b="1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 Large Metro branch which has an adjacent ATM  </a:t>
            </a:r>
            <a:r>
              <a:rPr lang="en-US" sz="1600" b="1" dirty="0"/>
              <a:t>INR 12 , 00, 000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Although for busy centers, bank takes special permission from RBI to raise max amount being </a:t>
            </a:r>
            <a:r>
              <a:rPr lang="en-US" sz="1600" b="1" dirty="0"/>
              <a:t>INR 24,00,000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774188" y="5486400"/>
            <a:ext cx="8610600" cy="36933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T1 Indian city Avg. amount an ATM is filled with INR 12, 00, 000 - INR 24, 00, 000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1217929" cy="584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224" y="584200"/>
            <a:ext cx="69037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How many times are ATMs refilled?</a:t>
            </a:r>
          </a:p>
          <a:p>
            <a:endParaRPr lang="en-US" sz="2000" dirty="0">
              <a:solidFill>
                <a:prstClr val="white"/>
              </a:solidFill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Refilling depends on 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400" dirty="0"/>
              <a:t>Number of transactions 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400" dirty="0"/>
              <a:t>Location of ATM 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400" dirty="0"/>
              <a:t>Time of day and what day of the week it is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/>
              <a:t>The machine will empty at a predictable rate, based on past usage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/>
              <a:t>We need to consider what size denominations the machine dispenses and the usual withdrawal trends in the area</a:t>
            </a:r>
          </a:p>
        </p:txBody>
      </p:sp>
      <p:sp>
        <p:nvSpPr>
          <p:cNvPr id="6" name="Rectangle 5"/>
          <p:cNvSpPr/>
          <p:nvPr/>
        </p:nvSpPr>
        <p:spPr>
          <a:xfrm>
            <a:off x="7161213" y="2956767"/>
            <a:ext cx="5027612" cy="923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 poor area might have more low denominations and therefore less cash in total than one in a high net worth one where larger denominations are held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1812" y="1512894"/>
            <a:ext cx="4003986" cy="12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If the bank is shut on a Saturday, then it will probably be filled last thing so the staff or security company doesn't have to come in to fill it before Monday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1213" y="346020"/>
            <a:ext cx="5027612" cy="923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In cases of only 1 cash machine in the area, it will be loaded with more cash than one of many in town near each other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46"/>
          <a:stretch/>
        </p:blipFill>
        <p:spPr>
          <a:xfrm>
            <a:off x="1370012" y="3581400"/>
            <a:ext cx="5257800" cy="29409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11182" y="5554814"/>
            <a:ext cx="5257800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Bank Branches and ATM are strategically located after analyzing the overall demand for services and  growth rate of monetary transactions in a certain area</a:t>
            </a:r>
          </a:p>
        </p:txBody>
      </p:sp>
    </p:spTree>
    <p:extLst>
      <p:ext uri="{BB962C8B-B14F-4D97-AF65-F5344CB8AC3E}">
        <p14:creationId xmlns:p14="http://schemas.microsoft.com/office/powerpoint/2010/main" val="37238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1217929" cy="584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ICICI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5224" y="914400"/>
            <a:ext cx="8891588" cy="205740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ICICI Bank is India's largest private sector bank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Total assets of Rs. 7,206.95 billion (US$ 109 billion) at March 31, 2016 and profit after tax Rs. 97.26 billion (US$ 1,468 million) for the year Mar 31, 2016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ICICI Bank currently has a network of 4,501 Branches and 14,146 ATM's across India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789612" y="4114800"/>
            <a:ext cx="3723002" cy="36933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RBI ATM STATISTICS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1221"/>
              </p:ext>
            </p:extLst>
          </p:nvPr>
        </p:nvGraphicFramePr>
        <p:xfrm>
          <a:off x="1905000" y="4484132"/>
          <a:ext cx="7607614" cy="1144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4932">
                  <a:extLst>
                    <a:ext uri="{9D8B030D-6E8A-4147-A177-3AD203B41FA5}">
                      <a16:colId xmlns:a16="http://schemas.microsoft.com/office/drawing/2014/main" val="3013913369"/>
                    </a:ext>
                  </a:extLst>
                </a:gridCol>
                <a:gridCol w="1721803">
                  <a:extLst>
                    <a:ext uri="{9D8B030D-6E8A-4147-A177-3AD203B41FA5}">
                      <a16:colId xmlns:a16="http://schemas.microsoft.com/office/drawing/2014/main" val="1178956559"/>
                    </a:ext>
                  </a:extLst>
                </a:gridCol>
                <a:gridCol w="1990879">
                  <a:extLst>
                    <a:ext uri="{9D8B030D-6E8A-4147-A177-3AD203B41FA5}">
                      <a16:colId xmlns:a16="http://schemas.microsoft.com/office/drawing/2014/main" val="3598106003"/>
                    </a:ext>
                  </a:extLst>
                </a:gridCol>
              </a:tblGrid>
              <a:tr h="381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As on October ‘16 No. of ATM’s in India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On-site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Off-site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extLst>
                  <a:ext uri="{0D108BD9-81ED-4DB2-BD59-A6C34878D82A}">
                    <a16:rowId xmlns:a16="http://schemas.microsoft.com/office/drawing/2014/main" val="4061354449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ICICI BANK LTD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4876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9478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extLst>
                  <a:ext uri="{0D108BD9-81ED-4DB2-BD59-A6C34878D82A}">
                    <a16:rowId xmlns:a16="http://schemas.microsoft.com/office/drawing/2014/main" val="2561217296"/>
                  </a:ext>
                </a:extLst>
              </a:tr>
              <a:tr h="381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ALL BANKS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107420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97731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269" marR="125269" marT="0" marB="0" anchor="b"/>
                </a:tc>
                <a:extLst>
                  <a:ext uri="{0D108BD9-81ED-4DB2-BD59-A6C34878D82A}">
                    <a16:rowId xmlns:a16="http://schemas.microsoft.com/office/drawing/2014/main" val="58183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0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5995989" cy="584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CMS</a:t>
            </a:r>
            <a:r>
              <a:rPr lang="en-US" b="1" dirty="0"/>
              <a:t> </a:t>
            </a:r>
            <a:r>
              <a:rPr lang="en-US" sz="2200" dirty="0"/>
              <a:t>[</a:t>
            </a:r>
            <a:r>
              <a:rPr lang="en-US" sz="2200" dirty="0">
                <a:solidFill>
                  <a:srgbClr val="7030A0"/>
                </a:solidFill>
              </a:rPr>
              <a:t>Cash Management Services</a:t>
            </a:r>
            <a:r>
              <a:rPr lang="en-US" sz="2200" dirty="0"/>
              <a:t>/</a:t>
            </a:r>
            <a:r>
              <a:rPr lang="en-US" sz="2200" dirty="0">
                <a:solidFill>
                  <a:srgbClr val="7030A0"/>
                </a:solidFill>
              </a:rPr>
              <a:t> Cash Logistics</a:t>
            </a:r>
            <a:r>
              <a:rPr lang="en-US" sz="2200" dirty="0"/>
              <a:t>]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5224" y="584200"/>
            <a:ext cx="105679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Who handles the ATM?</a:t>
            </a:r>
            <a:br>
              <a:rPr lang="en-US" dirty="0"/>
            </a:b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Individual banks have outsourced the work of handling the cash in the ATMs to empaneled Agencies and are required to be approved by RBI. 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Each van carries money as per the agreement between the agency and the bank</a:t>
            </a:r>
            <a:br>
              <a:rPr lang="en-US" sz="1600" dirty="0"/>
            </a:b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In the case of ATMs that are located quite far from the bank, these agencies are given a holding limit under the agreement so that even if a faraway ATM needs refilling, the agency need not necessarily come all the way to the bank to collect the cash.</a:t>
            </a:r>
          </a:p>
          <a:p>
            <a:pPr marL="400050" indent="-400050">
              <a:buFont typeface="+mj-lt"/>
              <a:buAutoNum type="romanUcPeriod"/>
            </a:pPr>
            <a:endParaRPr lang="en-US" sz="1600" dirty="0"/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The government has proposed following guidelines for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600" dirty="0"/>
              <a:t>Refilling cash in ATMs transportation agencies must collect cash from the bank in the first half of the day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600" dirty="0"/>
              <a:t>No cash loading of the ATMs or cash movement after 8 PM in urban centers across India </a:t>
            </a:r>
          </a:p>
          <a:p>
            <a:pPr marL="1009543" lvl="1" indent="-400050">
              <a:buFont typeface="Arial" panose="020B0604020202020204" pitchFamily="34" charset="0"/>
              <a:buChar char="•"/>
            </a:pPr>
            <a:r>
              <a:rPr lang="en-US" sz="1600" dirty="0"/>
              <a:t>Per trip, a cash van cannot carry more than INR 5 Cr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3212" y="5525869"/>
            <a:ext cx="3733800" cy="9233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On an average, 8 cash logistic firms refill close to Rs 15,000-20,000 crore daily in ATMs in the country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525869"/>
            <a:ext cx="4111625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Nearly 8000 privately owned cash vans ferry around INR 15000 Cr daily between banks, currency chests and ATSs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8599" y="5525869"/>
            <a:ext cx="4341813" cy="92333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800" dirty="0"/>
              <a:t>Agencies hold nearly Rs 5000 Cr overnight in their private cash vaults on behalf of the banks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  <p:bldP spid="8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41156"/>
              </p:ext>
            </p:extLst>
          </p:nvPr>
        </p:nvGraphicFramePr>
        <p:xfrm>
          <a:off x="1751012" y="2206345"/>
          <a:ext cx="6248403" cy="145125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039228">
                  <a:extLst>
                    <a:ext uri="{9D8B030D-6E8A-4147-A177-3AD203B41FA5}">
                      <a16:colId xmlns:a16="http://schemas.microsoft.com/office/drawing/2014/main" val="1195388014"/>
                    </a:ext>
                  </a:extLst>
                </a:gridCol>
                <a:gridCol w="932572">
                  <a:extLst>
                    <a:ext uri="{9D8B030D-6E8A-4147-A177-3AD203B41FA5}">
                      <a16:colId xmlns:a16="http://schemas.microsoft.com/office/drawing/2014/main" val="27099885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786541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759849724"/>
                    </a:ext>
                  </a:extLst>
                </a:gridCol>
                <a:gridCol w="990603">
                  <a:extLst>
                    <a:ext uri="{9D8B030D-6E8A-4147-A177-3AD203B41FA5}">
                      <a16:colId xmlns:a16="http://schemas.microsoft.com/office/drawing/2014/main" val="1143111725"/>
                    </a:ext>
                  </a:extLst>
                </a:gridCol>
              </a:tblGrid>
              <a:tr h="2985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extLst>
                  <a:ext uri="{0D108BD9-81ED-4DB2-BD59-A6C34878D82A}">
                    <a16:rowId xmlns:a16="http://schemas.microsoft.com/office/drawing/2014/main" val="2818190903"/>
                  </a:ext>
                </a:extLst>
              </a:tr>
              <a:tr h="25373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ICICI BRANCHES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4,501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extLst>
                  <a:ext uri="{0D108BD9-81ED-4DB2-BD59-A6C34878D82A}">
                    <a16:rowId xmlns:a16="http://schemas.microsoft.com/office/drawing/2014/main" val="1246049538"/>
                  </a:ext>
                </a:extLst>
              </a:tr>
              <a:tr h="298515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ICICI ATMs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14,146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extLst>
                  <a:ext uri="{0D108BD9-81ED-4DB2-BD59-A6C34878D82A}">
                    <a16:rowId xmlns:a16="http://schemas.microsoft.com/office/drawing/2014/main" val="3708851297"/>
                  </a:ext>
                </a:extLst>
              </a:tr>
              <a:tr h="29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T1 ICICI BRANCHES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extLst>
                  <a:ext uri="{0D108BD9-81ED-4DB2-BD59-A6C34878D82A}">
                    <a16:rowId xmlns:a16="http://schemas.microsoft.com/office/drawing/2014/main" val="2801196244"/>
                  </a:ext>
                </a:extLst>
              </a:tr>
              <a:tr h="298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T1 ICICI ATMs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375</a:t>
                      </a:r>
                      <a:endParaRPr lang="en-US" sz="1600" b="0" i="0" u="none" strike="noStrike" dirty="0"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355" marR="13355" marT="13355" marB="0" anchor="b"/>
                </a:tc>
                <a:extLst>
                  <a:ext uri="{0D108BD9-81ED-4DB2-BD59-A6C34878D82A}">
                    <a16:rowId xmlns:a16="http://schemas.microsoft.com/office/drawing/2014/main" val="2077280529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2109788" cy="584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ESTIMATE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74080"/>
              </p:ext>
            </p:extLst>
          </p:nvPr>
        </p:nvGraphicFramePr>
        <p:xfrm>
          <a:off x="1751756" y="754875"/>
          <a:ext cx="5257056" cy="115012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36766">
                  <a:extLst>
                    <a:ext uri="{9D8B030D-6E8A-4147-A177-3AD203B41FA5}">
                      <a16:colId xmlns:a16="http://schemas.microsoft.com/office/drawing/2014/main" val="3694775713"/>
                    </a:ext>
                  </a:extLst>
                </a:gridCol>
                <a:gridCol w="1075980">
                  <a:extLst>
                    <a:ext uri="{9D8B030D-6E8A-4147-A177-3AD203B41FA5}">
                      <a16:colId xmlns:a16="http://schemas.microsoft.com/office/drawing/2014/main" val="3758153439"/>
                    </a:ext>
                  </a:extLst>
                </a:gridCol>
                <a:gridCol w="968382">
                  <a:extLst>
                    <a:ext uri="{9D8B030D-6E8A-4147-A177-3AD203B41FA5}">
                      <a16:colId xmlns:a16="http://schemas.microsoft.com/office/drawing/2014/main" val="535511191"/>
                    </a:ext>
                  </a:extLst>
                </a:gridCol>
                <a:gridCol w="1275928">
                  <a:extLst>
                    <a:ext uri="{9D8B030D-6E8A-4147-A177-3AD203B41FA5}">
                      <a16:colId xmlns:a16="http://schemas.microsoft.com/office/drawing/2014/main" val="2101252463"/>
                    </a:ext>
                  </a:extLst>
                </a:gridCol>
              </a:tblGrid>
              <a:tr h="250165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AVG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extLst>
                  <a:ext uri="{0D108BD9-81ED-4DB2-BD59-A6C34878D82A}">
                    <a16:rowId xmlns:a16="http://schemas.microsoft.com/office/drawing/2014/main" val="623049072"/>
                  </a:ext>
                </a:extLst>
              </a:tr>
              <a:tr h="297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Population in Millions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extLst>
                  <a:ext uri="{0D108BD9-81ED-4DB2-BD59-A6C34878D82A}">
                    <a16:rowId xmlns:a16="http://schemas.microsoft.com/office/drawing/2014/main" val="375408923"/>
                  </a:ext>
                </a:extLst>
              </a:tr>
              <a:tr h="297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Density per Km2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15250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extLst>
                  <a:ext uri="{0D108BD9-81ED-4DB2-BD59-A6C34878D82A}">
                    <a16:rowId xmlns:a16="http://schemas.microsoft.com/office/drawing/2014/main" val="1144526930"/>
                  </a:ext>
                </a:extLst>
              </a:tr>
              <a:tr h="297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Area in Km2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449" marR="13449" marT="134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750</a:t>
                      </a:r>
                      <a:endParaRPr lang="en-US" sz="16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49" marR="13449" marT="13449" marB="0" anchor="b"/>
                </a:tc>
                <a:extLst>
                  <a:ext uri="{0D108BD9-81ED-4DB2-BD59-A6C34878D82A}">
                    <a16:rowId xmlns:a16="http://schemas.microsoft.com/office/drawing/2014/main" val="27320692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7536" y="2099846"/>
            <a:ext cx="2385423" cy="33855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Branches &amp; ATM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7536" y="609600"/>
            <a:ext cx="2385423" cy="33855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TIER I City Statistics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32959" y="4911996"/>
            <a:ext cx="4952253" cy="646331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 average of </a:t>
            </a:r>
            <a:r>
              <a:rPr lang="en-US" sz="1800" b="1" dirty="0">
                <a:solidFill>
                  <a:schemeClr val="bg1"/>
                </a:solidFill>
              </a:rPr>
              <a:t>375 ICICI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ATMs</a:t>
            </a:r>
            <a:r>
              <a:rPr lang="en-US" sz="1800" dirty="0">
                <a:solidFill>
                  <a:schemeClr val="bg1"/>
                </a:solidFill>
              </a:rPr>
              <a:t> would be existing for a </a:t>
            </a:r>
            <a:r>
              <a:rPr lang="en-US" sz="1800" b="1" dirty="0">
                <a:solidFill>
                  <a:schemeClr val="bg1"/>
                </a:solidFill>
              </a:rPr>
              <a:t>750 Km2</a:t>
            </a:r>
            <a:r>
              <a:rPr lang="en-US" sz="1800" dirty="0">
                <a:solidFill>
                  <a:schemeClr val="bg1"/>
                </a:solidFill>
              </a:rPr>
              <a:t> average </a:t>
            </a:r>
            <a:r>
              <a:rPr lang="en-US" sz="1800" b="1" dirty="0">
                <a:solidFill>
                  <a:schemeClr val="bg1"/>
                </a:solidFill>
              </a:rPr>
              <a:t>T1 city </a:t>
            </a:r>
            <a:r>
              <a:rPr lang="en-US" sz="1800" dirty="0">
                <a:solidFill>
                  <a:schemeClr val="bg1"/>
                </a:solidFill>
              </a:rPr>
              <a:t>area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22920" y="3692796"/>
            <a:ext cx="5256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sz="1100" dirty="0">
                <a:latin typeface="Arial" panose="020B0604020202020204" pitchFamily="34" charset="0"/>
              </a:rPr>
              <a:t> Assuming branches and ATM use a similar placement strategy in a TIER 1 City</a:t>
            </a:r>
            <a:r>
              <a:rPr lang="en-US" sz="1100" dirty="0"/>
              <a:t>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05239"/>
              </p:ext>
            </p:extLst>
          </p:nvPr>
        </p:nvGraphicFramePr>
        <p:xfrm>
          <a:off x="9120891" y="2526546"/>
          <a:ext cx="2093624" cy="6078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6812">
                  <a:extLst>
                    <a:ext uri="{9D8B030D-6E8A-4147-A177-3AD203B41FA5}">
                      <a16:colId xmlns:a16="http://schemas.microsoft.com/office/drawing/2014/main" val="528801282"/>
                    </a:ext>
                  </a:extLst>
                </a:gridCol>
                <a:gridCol w="1046812">
                  <a:extLst>
                    <a:ext uri="{9D8B030D-6E8A-4147-A177-3AD203B41FA5}">
                      <a16:colId xmlns:a16="http://schemas.microsoft.com/office/drawing/2014/main" val="1738567122"/>
                    </a:ext>
                  </a:extLst>
                </a:gridCol>
              </a:tblGrid>
              <a:tr h="30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On-site ATM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Off-site ATM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185846"/>
                  </a:ext>
                </a:extLst>
              </a:tr>
              <a:tr h="303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4,876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9,478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35593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304212" y="3134380"/>
            <a:ext cx="3824703" cy="52322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/>
              <a:t>Usually 3 ATMs on average to an ICICI Branch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/>
              <a:t>2 Offsite &amp; 1 Onsite Atm for every ICCI Branch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956879" y="2206345"/>
            <a:ext cx="238542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ICICI ATMs</a:t>
            </a:r>
          </a:p>
        </p:txBody>
      </p:sp>
    </p:spTree>
    <p:extLst>
      <p:ext uri="{BB962C8B-B14F-4D97-AF65-F5344CB8AC3E}">
        <p14:creationId xmlns:p14="http://schemas.microsoft.com/office/powerpoint/2010/main" val="31241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4" grpId="0" animBg="1"/>
      <p:bldP spid="10" grpId="0" animBg="1"/>
      <p:bldP spid="11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12428"/>
              </p:ext>
            </p:extLst>
          </p:nvPr>
        </p:nvGraphicFramePr>
        <p:xfrm>
          <a:off x="1347536" y="2623640"/>
          <a:ext cx="6804276" cy="232936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4948564">
                  <a:extLst>
                    <a:ext uri="{9D8B030D-6E8A-4147-A177-3AD203B41FA5}">
                      <a16:colId xmlns:a16="http://schemas.microsoft.com/office/drawing/2014/main" val="1698459269"/>
                    </a:ext>
                  </a:extLst>
                </a:gridCol>
                <a:gridCol w="1855712">
                  <a:extLst>
                    <a:ext uri="{9D8B030D-6E8A-4147-A177-3AD203B41FA5}">
                      <a16:colId xmlns:a16="http://schemas.microsoft.com/office/drawing/2014/main" val="474504058"/>
                    </a:ext>
                  </a:extLst>
                </a:gridCol>
              </a:tblGrid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 Collection from Bank Vault to Vans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Before 11 a.m.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6599810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Usual Time out for a Van Staff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 to 1.5 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754663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Active Time for 1 van incl. travel to designated ATMs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*</a:t>
                      </a:r>
                      <a:r>
                        <a:rPr lang="en-US" sz="1400" dirty="0">
                          <a:latin typeface="Arial" panose="020B060402020202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 to 8 Hours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647638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Usual Time for each ATM Restocking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 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8485720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Effective restocking time for every van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 Hrs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829339"/>
                  </a:ext>
                </a:extLst>
              </a:tr>
              <a:tr h="388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 Cash Van holding INR 4 Cr to INR 5 Cr restocks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ATMS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77230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2109788" cy="584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ESTIMATE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13336"/>
              </p:ext>
            </p:extLst>
          </p:nvPr>
        </p:nvGraphicFramePr>
        <p:xfrm>
          <a:off x="1499934" y="762000"/>
          <a:ext cx="7032878" cy="1414396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271107">
                  <a:extLst>
                    <a:ext uri="{9D8B030D-6E8A-4147-A177-3AD203B41FA5}">
                      <a16:colId xmlns:a16="http://schemas.microsoft.com/office/drawing/2014/main" val="1396340259"/>
                    </a:ext>
                  </a:extLst>
                </a:gridCol>
                <a:gridCol w="1425401">
                  <a:extLst>
                    <a:ext uri="{9D8B030D-6E8A-4147-A177-3AD203B41FA5}">
                      <a16:colId xmlns:a16="http://schemas.microsoft.com/office/drawing/2014/main" val="2618443941"/>
                    </a:ext>
                  </a:extLst>
                </a:gridCol>
                <a:gridCol w="1369596">
                  <a:extLst>
                    <a:ext uri="{9D8B030D-6E8A-4147-A177-3AD203B41FA5}">
                      <a16:colId xmlns:a16="http://schemas.microsoft.com/office/drawing/2014/main" val="3503041554"/>
                    </a:ext>
                  </a:extLst>
                </a:gridCol>
                <a:gridCol w="966774">
                  <a:extLst>
                    <a:ext uri="{9D8B030D-6E8A-4147-A177-3AD203B41FA5}">
                      <a16:colId xmlns:a16="http://schemas.microsoft.com/office/drawing/2014/main" val="622642780"/>
                    </a:ext>
                  </a:extLst>
                </a:gridCol>
              </a:tblGrid>
              <a:tr h="35359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44499"/>
                  </a:ext>
                </a:extLst>
              </a:tr>
              <a:tr h="35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 ICICI ATM in a T1 Stocking Limit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INR 12 Lacs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INR 24 Lacs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INR 15 Lacs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308866"/>
                  </a:ext>
                </a:extLst>
              </a:tr>
              <a:tr h="35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cash van usually refills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 ATM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 ATM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ATM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421229"/>
                  </a:ext>
                </a:extLst>
              </a:tr>
              <a:tr h="3535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cash van limit of holding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Cr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4 Cr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979921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866047" y="3962400"/>
            <a:ext cx="3019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solidFill>
                  <a:srgbClr val="FF0000"/>
                </a:solidFill>
                <a:latin typeface="+mj-lt"/>
              </a:rPr>
              <a:t>*</a:t>
            </a:r>
            <a:r>
              <a:rPr lang="en-US" sz="1200" dirty="0">
                <a:latin typeface="+mj-lt"/>
              </a:rPr>
              <a:t>Commuting in a TIER I City could be integrated for a better sense of estimate, would result in accurate number of ATMs a Cash Van would restock  [should be &gt;19]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34847"/>
              </p:ext>
            </p:extLst>
          </p:nvPr>
        </p:nvGraphicFramePr>
        <p:xfrm>
          <a:off x="9306424" y="1098168"/>
          <a:ext cx="2093624" cy="9117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6812">
                  <a:extLst>
                    <a:ext uri="{9D8B030D-6E8A-4147-A177-3AD203B41FA5}">
                      <a16:colId xmlns:a16="http://schemas.microsoft.com/office/drawing/2014/main" val="528801282"/>
                    </a:ext>
                  </a:extLst>
                </a:gridCol>
                <a:gridCol w="1046812">
                  <a:extLst>
                    <a:ext uri="{9D8B030D-6E8A-4147-A177-3AD203B41FA5}">
                      <a16:colId xmlns:a16="http://schemas.microsoft.com/office/drawing/2014/main" val="1738567122"/>
                    </a:ext>
                  </a:extLst>
                </a:gridCol>
              </a:tblGrid>
              <a:tr h="30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Usual Locations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Busy Locations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185846"/>
                  </a:ext>
                </a:extLst>
              </a:tr>
              <a:tr h="303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75 %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25 %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355932"/>
                  </a:ext>
                </a:extLst>
              </a:tr>
              <a:tr h="303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281 ATM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94 ATM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3711250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837612" y="2133600"/>
            <a:ext cx="3048000" cy="181588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/>
              <a:t>Assuming 25% of ICICI ATM which is 94 ATMs are located in a busy highly accessed area with high withdrawal frequency and transaction per user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/>
              <a:t>Assuming restocking twice for these 94 ATM located in busy areas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2412" y="777967"/>
            <a:ext cx="2385423" cy="33855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/>
              <a:t>ICICI ATMs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7536" y="609600"/>
            <a:ext cx="3451476" cy="33764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TIER I City Statistics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47536" y="2286000"/>
            <a:ext cx="3451476" cy="33764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Cash Van Logistics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330921" y="5181600"/>
            <a:ext cx="3553691" cy="1371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Cash vans required for restocking of all ATMs from NULL CASH to its holding LIMIT once a day</a:t>
            </a:r>
            <a:br>
              <a:rPr lang="en-US" sz="1600" dirty="0"/>
            </a:br>
            <a:br>
              <a:rPr lang="en-US" sz="1600" dirty="0"/>
            </a:br>
            <a:r>
              <a:rPr lang="en-US" sz="2000" dirty="0">
                <a:solidFill>
                  <a:srgbClr val="00B050"/>
                </a:solidFill>
              </a:rPr>
              <a:t>281 ATMs need 14 Cash Vans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4418012" y="5181600"/>
            <a:ext cx="41910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Cash vans required for restocking of all busy ATMs from NULL CASH to its holding LIMIT for the second time in the same day</a:t>
            </a:r>
            <a:br>
              <a:rPr lang="en-US" sz="1600" dirty="0"/>
            </a:br>
            <a:br>
              <a:rPr lang="en-US" sz="1600" dirty="0"/>
            </a:b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94 ATMs need 5 Cash Vans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9093128" y="5105400"/>
            <a:ext cx="2792484" cy="147732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To restock all </a:t>
            </a:r>
            <a:r>
              <a:rPr lang="en-US" sz="1800" b="1" dirty="0">
                <a:solidFill>
                  <a:schemeClr val="bg1"/>
                </a:solidFill>
              </a:rPr>
              <a:t>375 ICICI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ATMs</a:t>
            </a:r>
            <a:r>
              <a:rPr lang="en-US" sz="1800" dirty="0">
                <a:solidFill>
                  <a:schemeClr val="bg1"/>
                </a:solidFill>
              </a:rPr>
              <a:t> would be existing for a </a:t>
            </a:r>
            <a:r>
              <a:rPr lang="en-US" sz="1800" b="1" dirty="0">
                <a:solidFill>
                  <a:schemeClr val="bg1"/>
                </a:solidFill>
              </a:rPr>
              <a:t>750 Km2</a:t>
            </a:r>
            <a:r>
              <a:rPr lang="en-US" sz="1800" dirty="0">
                <a:solidFill>
                  <a:schemeClr val="bg1"/>
                </a:solidFill>
              </a:rPr>
              <a:t> average </a:t>
            </a:r>
            <a:r>
              <a:rPr lang="en-US" sz="1800" b="1" dirty="0">
                <a:solidFill>
                  <a:schemeClr val="bg1"/>
                </a:solidFill>
              </a:rPr>
              <a:t>T1 city </a:t>
            </a:r>
            <a:r>
              <a:rPr lang="en-US" sz="1800" dirty="0">
                <a:solidFill>
                  <a:schemeClr val="bg1"/>
                </a:solidFill>
              </a:rPr>
              <a:t>area  </a:t>
            </a:r>
            <a:r>
              <a:rPr lang="en-US" sz="1800" b="1" dirty="0">
                <a:solidFill>
                  <a:schemeClr val="bg1"/>
                </a:solidFill>
              </a:rPr>
              <a:t>19 Cash Vans </a:t>
            </a:r>
            <a:r>
              <a:rPr lang="en-US" sz="1800" dirty="0">
                <a:solidFill>
                  <a:schemeClr val="bg1"/>
                </a:solidFill>
              </a:rPr>
              <a:t>are to be deployed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3960812" y="5339021"/>
            <a:ext cx="405642" cy="768641"/>
          </a:xfrm>
          <a:prstGeom prst="rect">
            <a:avLst/>
          </a:prstGeom>
          <a:ln>
            <a:noFill/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br>
              <a:rPr lang="en-US" sz="1600" dirty="0"/>
            </a:br>
            <a:r>
              <a:rPr lang="en-US" b="1" dirty="0"/>
              <a:t>+</a:t>
            </a:r>
            <a:endParaRPr lang="en-US" sz="1600" b="1" dirty="0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8660570" y="5304242"/>
            <a:ext cx="381000" cy="838200"/>
          </a:xfrm>
          <a:prstGeom prst="rect">
            <a:avLst/>
          </a:prstGeom>
          <a:ln>
            <a:noFill/>
          </a:ln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br>
              <a:rPr lang="en-US" sz="1600" dirty="0"/>
            </a:br>
            <a:r>
              <a:rPr lang="en-US" b="1" dirty="0"/>
              <a:t>=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7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 uiExpand="1" build="p" animBg="1"/>
      <p:bldP spid="15" grpId="0" animBg="1"/>
      <p:bldP spid="4" grpId="0" animBg="1"/>
      <p:bldP spid="17" grpId="0" animBg="1"/>
      <p:bldP spid="19" grpId="0" uiExpand="1" build="p" animBg="1"/>
      <p:bldP spid="20" grpId="0" animBg="1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65224" y="0"/>
            <a:ext cx="2109788" cy="5842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ESTIMATE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76888" y="2463797"/>
            <a:ext cx="10175324" cy="2946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In a Tier I city of India Cash vans are mostly constrained by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consumed for restocking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Time consumed in commute in between ATMs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Aforementioned analysis of ATM usage based on the day of the week and the month along with the area it is situated 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huge amount of </a:t>
            </a:r>
            <a:r>
              <a:rPr lang="en-US" sz="2000" dirty="0" err="1"/>
              <a:t>derivates</a:t>
            </a:r>
            <a:r>
              <a:rPr lang="en-US" sz="2000" dirty="0"/>
              <a:t> could be generated by the evaluation of existing infrastructure in handling recent structural changes[demonetization policy] in the conventional monetary transaction system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41424" y="1487269"/>
            <a:ext cx="9577388" cy="646331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To restock all </a:t>
            </a:r>
            <a:r>
              <a:rPr lang="en-US" sz="1800" b="1" dirty="0">
                <a:solidFill>
                  <a:schemeClr val="bg1"/>
                </a:solidFill>
              </a:rPr>
              <a:t>375 ICICI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ATMs</a:t>
            </a:r>
            <a:r>
              <a:rPr lang="en-US" sz="1800" dirty="0">
                <a:solidFill>
                  <a:schemeClr val="bg1"/>
                </a:solidFill>
              </a:rPr>
              <a:t> would be existing for a </a:t>
            </a:r>
            <a:r>
              <a:rPr lang="en-US" sz="1800" b="1" dirty="0">
                <a:solidFill>
                  <a:schemeClr val="bg1"/>
                </a:solidFill>
              </a:rPr>
              <a:t>750 Km2</a:t>
            </a:r>
            <a:r>
              <a:rPr lang="en-US" sz="1800" dirty="0">
                <a:solidFill>
                  <a:schemeClr val="bg1"/>
                </a:solidFill>
              </a:rPr>
              <a:t> average </a:t>
            </a:r>
            <a:r>
              <a:rPr lang="en-US" sz="1800" b="1" dirty="0">
                <a:solidFill>
                  <a:schemeClr val="bg1"/>
                </a:solidFill>
              </a:rPr>
              <a:t>T1 city </a:t>
            </a:r>
            <a:r>
              <a:rPr lang="en-US" sz="1800" dirty="0">
                <a:solidFill>
                  <a:schemeClr val="bg1"/>
                </a:solidFill>
              </a:rPr>
              <a:t>area  </a:t>
            </a:r>
            <a:r>
              <a:rPr lang="en-US" sz="1800" b="1" dirty="0">
                <a:solidFill>
                  <a:schemeClr val="bg1"/>
                </a:solidFill>
              </a:rPr>
              <a:t>19 Cash Vans </a:t>
            </a:r>
            <a:r>
              <a:rPr lang="en-US" sz="1800" dirty="0">
                <a:solidFill>
                  <a:schemeClr val="bg1"/>
                </a:solidFill>
              </a:rPr>
              <a:t>are to be deployed on an average day with ATM </a:t>
            </a:r>
            <a:r>
              <a:rPr lang="en-US" sz="1800" b="1" dirty="0">
                <a:solidFill>
                  <a:schemeClr val="bg1"/>
                </a:solidFill>
              </a:rPr>
              <a:t>holding/restocking limit </a:t>
            </a:r>
            <a:r>
              <a:rPr lang="en-US" sz="1800" dirty="0">
                <a:solidFill>
                  <a:schemeClr val="bg1"/>
                </a:solidFill>
              </a:rPr>
              <a:t>of </a:t>
            </a:r>
            <a:r>
              <a:rPr lang="en-US" sz="1800" b="1" dirty="0">
                <a:solidFill>
                  <a:schemeClr val="bg1"/>
                </a:solidFill>
              </a:rPr>
              <a:t>INR 15 Lacs </a:t>
            </a:r>
          </a:p>
        </p:txBody>
      </p:sp>
    </p:spTree>
    <p:extLst>
      <p:ext uri="{BB962C8B-B14F-4D97-AF65-F5344CB8AC3E}">
        <p14:creationId xmlns:p14="http://schemas.microsoft.com/office/powerpoint/2010/main" val="16811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18" grpId="0" build="p" animBg="1"/>
    </p:bld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271</TotalTime>
  <Words>1026</Words>
  <Application>Microsoft Office PowerPoint</Application>
  <PresentationFormat>Custom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Times New Roman</vt:lpstr>
      <vt:lpstr>Wingdings</vt:lpstr>
      <vt:lpstr>Tech 16x9</vt:lpstr>
      <vt:lpstr>ESTIMATE OF CASH VANS REQUIRED TO KEEP ALL ICICI ATMS IN A TIER 1 CITY STOCKED</vt:lpstr>
      <vt:lpstr>Classification of Indian cities</vt:lpstr>
      <vt:lpstr>ATM</vt:lpstr>
      <vt:lpstr>ATM</vt:lpstr>
      <vt:lpstr>ICICI</vt:lpstr>
      <vt:lpstr>CMS [Cash Management Services/ Cash Logistics]</vt:lpstr>
      <vt:lpstr>ESTIMATE</vt:lpstr>
      <vt:lpstr>ESTIMATE</vt:lpstr>
      <vt:lpstr>ESTIMATE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of Cash Vans required to keep all Tier 1 city ICICI ATMs stocked</dc:title>
  <dc:creator>VINAY DUTTA VEMULA</dc:creator>
  <cp:lastModifiedBy>VINAY DUTTA VEMULA</cp:lastModifiedBy>
  <cp:revision>78</cp:revision>
  <dcterms:created xsi:type="dcterms:W3CDTF">2017-02-15T07:38:25Z</dcterms:created>
  <dcterms:modified xsi:type="dcterms:W3CDTF">2017-02-15T12:17:16Z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