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7" r:id="rId1"/>
  </p:sldMasterIdLst>
  <p:notesMasterIdLst>
    <p:notesMasterId r:id="rId3"/>
  </p:notesMasterIdLst>
  <p:handoutMasterIdLst>
    <p:handoutMasterId r:id="rId4"/>
  </p:handoutMasterIdLst>
  <p:sldIdLst>
    <p:sldId id="670" r:id="rId2"/>
  </p:sldIdLst>
  <p:sldSz cx="9144000" cy="6858000" type="screen4x3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3552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>
          <p15:clr>
            <a:srgbClr val="A4A3A4"/>
          </p15:clr>
        </p15:guide>
        <p15:guide id="7" pos="5568">
          <p15:clr>
            <a:srgbClr val="A4A3A4"/>
          </p15:clr>
        </p15:guide>
        <p15:guide id="8" pos="240">
          <p15:clr>
            <a:srgbClr val="A4A3A4"/>
          </p15:clr>
        </p15:guide>
        <p15:guide id="9" pos="1680">
          <p15:clr>
            <a:srgbClr val="A4A3A4"/>
          </p15:clr>
        </p15:guide>
        <p15:guide id="10" pos="1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20"/>
    <a:srgbClr val="FF5050"/>
    <a:srgbClr val="66FF66"/>
    <a:srgbClr val="33CC33"/>
    <a:srgbClr val="FF66FF"/>
    <a:srgbClr val="86D9FF"/>
    <a:srgbClr val="C00000"/>
    <a:srgbClr val="FF0000"/>
    <a:srgbClr val="FF66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4543" autoAdjust="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016"/>
        <p:guide orient="horz" pos="720"/>
        <p:guide orient="horz" pos="3552"/>
        <p:guide orient="horz" pos="1248"/>
        <p:guide orient="horz" pos="2784"/>
        <p:guide orient="horz"/>
        <p:guide pos="5568"/>
        <p:guide pos="240"/>
        <p:guide pos="1680"/>
        <p:guide pos="17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6EB5-7DB3-4A90-8592-D680D46029AE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AA7E-DABA-43CD-8C97-A395802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5F9EEA-F85F-4D13-B896-DFD232635BDA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0EC900-CA0D-45F8-B349-2CDF49E475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4142162" y="9119325"/>
            <a:ext cx="3171369" cy="4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75" tIns="48138" rIns="96275" bIns="48138" anchor="b"/>
          <a:lstStyle/>
          <a:p>
            <a:pPr algn="r" defTabSz="958893"/>
            <a:fld id="{E3C82BE2-894D-42CE-8B9A-CE3E19086A35}" type="slidenum">
              <a:rPr lang="en-US" sz="1300">
                <a:solidFill>
                  <a:srgbClr val="000000"/>
                </a:solidFill>
              </a:rPr>
              <a:pPr algn="r" defTabSz="958893"/>
              <a:t>0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4142162" y="9119325"/>
            <a:ext cx="3171369" cy="4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75" tIns="48138" rIns="96275" bIns="48138" anchor="b"/>
          <a:lstStyle/>
          <a:p>
            <a:pPr algn="r" defTabSz="958893"/>
            <a:fld id="{06B1711D-363A-46C6-8F73-4C90424302AC}" type="slidenum">
              <a:rPr lang="en-US" sz="1300">
                <a:solidFill>
                  <a:srgbClr val="000000"/>
                </a:solidFill>
              </a:rPr>
              <a:pPr algn="r" defTabSz="958893"/>
              <a:t>0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Title/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-1" y="2206737"/>
            <a:ext cx="9143999" cy="892552"/>
          </a:xfrm>
          <a:solidFill>
            <a:schemeClr val="bg1"/>
          </a:solidFill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en-US" sz="5200" cap="all" baseline="0" dirty="0"/>
            </a:lvl1pPr>
          </a:lstStyle>
          <a:p>
            <a:pPr marL="0" lvl="0"/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" y="2971800"/>
            <a:ext cx="9143998" cy="64482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accent4"/>
                </a:solidFill>
                <a:latin typeface="Trebuchet MS"/>
                <a:ea typeface="+mj-ea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Name, Presenter’s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616620"/>
            <a:ext cx="9144000" cy="498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400" kern="1200" cap="all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/>
            <a:r>
              <a:rPr lang="en-US" dirty="0" smtClean="0"/>
              <a:t>ENTER DATE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52" y="5715000"/>
            <a:ext cx="1322763" cy="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71450" y="36576"/>
            <a:ext cx="8515350" cy="859890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pic>
        <p:nvPicPr>
          <p:cNvPr id="4" name="Picture 3" descr="EXL_LookDeeper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44" y="6314659"/>
            <a:ext cx="701481" cy="51579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336091" y="6505851"/>
            <a:ext cx="3635834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900" dirty="0">
              <a:solidFill>
                <a:schemeClr val="tx1">
                  <a:lumMod val="75000"/>
                </a:schemeClr>
              </a:solidFill>
              <a:latin typeface="Century Gothic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2186790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6331" y="32952"/>
            <a:ext cx="8678329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1276" y="1100452"/>
            <a:ext cx="8683385" cy="5341538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400"/>
              </a:spcAft>
              <a:buFontTx/>
              <a:buNone/>
              <a:defRPr sz="2400">
                <a:solidFill>
                  <a:schemeClr val="accent1"/>
                </a:solidFill>
                <a:latin typeface="Trebuchet MS" pitchFamily="34" charset="0"/>
              </a:defRPr>
            </a:lvl1pPr>
            <a:lvl2pPr marL="288925" indent="-288925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09588" indent="-228600">
              <a:buClr>
                <a:schemeClr val="accent1"/>
              </a:buClr>
              <a:buFont typeface="Arial" pitchFamily="34" charset="0"/>
              <a:buChar char="+"/>
              <a:defRPr sz="16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4538" indent="-228600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68375" indent="-228600">
              <a:buClr>
                <a:srgbClr val="6E787B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92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7702" y="36576"/>
            <a:ext cx="8229600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327702" y="1100451"/>
            <a:ext cx="4038600" cy="5443151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2400" baseline="0">
                <a:solidFill>
                  <a:schemeClr val="accent1"/>
                </a:solidFill>
                <a:latin typeface="Trebuchet MS" pitchFamily="34" charset="0"/>
              </a:defRPr>
            </a:lvl1pPr>
            <a:lvl2pPr marL="288925" indent="-285750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11175" indent="-230188">
              <a:buClr>
                <a:schemeClr val="accent1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2950" indent="-228600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71550" indent="-228600">
              <a:buFont typeface="Arial" pitchFamily="34" charset="0"/>
              <a:buChar char="+"/>
              <a:tabLst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518702" y="1100451"/>
            <a:ext cx="4038600" cy="5443151"/>
          </a:xfrm>
        </p:spPr>
        <p:txBody>
          <a:bodyPr/>
          <a:lstStyle>
            <a:lvl1pPr>
              <a:spcAft>
                <a:spcPts val="400"/>
              </a:spcAft>
              <a:defRPr lang="en-US" sz="24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46075" indent="-342900">
              <a:defRPr lang="en-US" sz="20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23887" indent="-342900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3pPr>
            <a:lvl4pPr marL="800100" indent="-285750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028700" indent="-285750">
              <a:defRPr lang="en-US" sz="1600" kern="1200" dirty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48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194" y="32952"/>
            <a:ext cx="8497768" cy="896466"/>
          </a:xfrm>
        </p:spPr>
        <p:txBody>
          <a:bodyPr/>
          <a:lstStyle>
            <a:lvl1pPr algn="l">
              <a:defRPr>
                <a:solidFill>
                  <a:srgbClr val="6767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33194" y="1100451"/>
            <a:ext cx="8477612" cy="1947549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able Placeholder 10"/>
          <p:cNvSpPr>
            <a:spLocks noGrp="1"/>
          </p:cNvSpPr>
          <p:nvPr>
            <p:ph type="tbl" sz="quarter" idx="11"/>
          </p:nvPr>
        </p:nvSpPr>
        <p:spPr bwMode="gray">
          <a:xfrm>
            <a:off x="333194" y="3212757"/>
            <a:ext cx="8477611" cy="2545491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30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32952"/>
            <a:ext cx="8489092" cy="896466"/>
          </a:xfrm>
        </p:spPr>
        <p:txBody>
          <a:bodyPr/>
          <a:lstStyle>
            <a:lvl1pPr algn="l">
              <a:defRPr>
                <a:solidFill>
                  <a:srgbClr val="6767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4244133"/>
            <a:ext cx="8477612" cy="1947549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 bwMode="gray">
          <a:xfrm>
            <a:off x="457200" y="1126056"/>
            <a:ext cx="8477794" cy="2958859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87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03187" y="32952"/>
            <a:ext cx="8503062" cy="896466"/>
          </a:xfrm>
        </p:spPr>
        <p:txBody>
          <a:bodyPr/>
          <a:lstStyle>
            <a:lvl1pPr algn="l">
              <a:defRPr>
                <a:solidFill>
                  <a:srgbClr val="6767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03187" y="1126056"/>
            <a:ext cx="3984171" cy="5440207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 bwMode="gray">
          <a:xfrm>
            <a:off x="4327809" y="1126055"/>
            <a:ext cx="4453172" cy="3846539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808504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36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7701" y="36576"/>
            <a:ext cx="8676959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8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8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81" y="54592"/>
            <a:ext cx="1017963" cy="73408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93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1276" y="32952"/>
            <a:ext cx="8365524" cy="89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1276" y="1100451"/>
            <a:ext cx="8365524" cy="54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81" y="54592"/>
            <a:ext cx="1017963" cy="73408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336090" y="6573226"/>
            <a:ext cx="3527455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chemeClr val="accent1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pPr algn="l"/>
              <a:t>June 19, 2018</a:t>
            </a:fld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| 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© </a:t>
            </a:r>
            <a:r>
              <a:rPr lang="en-US" sz="900" spc="-4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201</a:t>
            </a:r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4 ExlService</a:t>
            </a:r>
            <a:r>
              <a:rPr lang="en-US" sz="900" baseline="0" dirty="0" smtClean="0">
                <a:solidFill>
                  <a:schemeClr val="tx1">
                    <a:lumMod val="75000"/>
                  </a:schemeClr>
                </a:solidFill>
                <a:latin typeface="Trebuchet MS"/>
                <a:cs typeface="Trebuchet MS"/>
              </a:rPr>
              <a:t> Holdings, Inc.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63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8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600" kern="1200" dirty="0" smtClean="0">
          <a:solidFill>
            <a:srgbClr val="676767"/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400"/>
        </a:spcAft>
        <a:buFontTx/>
        <a:buNone/>
        <a:defRPr sz="2400" kern="1200">
          <a:solidFill>
            <a:schemeClr val="accent1"/>
          </a:solidFill>
          <a:latin typeface="Trebuchet MS" pitchFamily="34" charset="0"/>
          <a:ea typeface="+mn-ea"/>
          <a:cs typeface="+mn-cs"/>
        </a:defRPr>
      </a:lvl1pPr>
      <a:lvl2pPr marL="512763" indent="-28575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2pPr>
      <a:lvl3pPr marL="73977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3pPr>
      <a:lvl4pPr marL="974725" indent="-228600" algn="l" defTabSz="914400" rtl="0" eaLnBrk="1" latinLnBrk="0" hangingPunct="1">
        <a:spcBef>
          <a:spcPct val="20000"/>
        </a:spcBef>
        <a:buClr>
          <a:schemeClr val="accent1"/>
        </a:buClr>
        <a:buFont typeface="Century Gothic" pitchFamily="34" charset="0"/>
        <a:buChar char="&gt;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4pPr>
      <a:lvl5pPr marL="1200150" indent="-228600" algn="l" defTabSz="914400" rtl="0" eaLnBrk="1" latinLnBrk="0" hangingPunct="1">
        <a:spcBef>
          <a:spcPct val="20000"/>
        </a:spcBef>
        <a:buClr>
          <a:srgbClr val="676767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6384"/>
              </p:ext>
            </p:extLst>
          </p:nvPr>
        </p:nvGraphicFramePr>
        <p:xfrm>
          <a:off x="182302" y="990600"/>
          <a:ext cx="8778240" cy="5315969"/>
        </p:xfrm>
        <a:graphic>
          <a:graphicData uri="http://schemas.openxmlformats.org/drawingml/2006/table">
            <a:tbl>
              <a:tblPr/>
              <a:tblGrid>
                <a:gridCol w="1371600"/>
                <a:gridCol w="182880"/>
                <a:gridCol w="722376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 of Qualifications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15+ months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 in the strategy analytics within Consumer Banking  industry.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Gained fundamental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knowledge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Management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function with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good exposure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collections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stream.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9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Project Experience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Collections - Loss 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Treatment 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Strategy:</a:t>
                      </a:r>
                      <a:endParaRPr lang="en-US" sz="1100" b="1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Monitoring of loss mitigation programs for enhanced risk management in unsecured lending portfolio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Forecasting program enrollments and inventory with respect to key industry drivers especially those having significant impact of causing stress on consumer debt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Sizing of enrollment volumes via online channels based on historical trends of a pilot test and offline avenues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Providing supporting analysis such as Sizing and Financial impacts for policy changes addressing existing issues flagged by regulatory bodies and internal QA/QC reports Studying the program enrollment trends and inventory KPI’s for summarizing quick highlights to CRO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Subsequently analyzing the scope of process optimization and potential policy updates within the risk appetite framework and regulatory framework for creating positive business impact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Post policy implementation review analysis to validate the planned business impact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Private Equity Associate – Renewable Energy Infrastructure Portfolio:</a:t>
                      </a:r>
                      <a:endParaRPr lang="en-US" sz="1100" b="1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Critical stakeholder reporting such as client update management, developing insights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for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the board of investors 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RFQ/RFP prep and cost effective vendor analysis based on logistics and SCM constraints</a:t>
                      </a:r>
                    </a:p>
                    <a:p>
                      <a:pPr marL="400050" marR="0" lvl="1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Extensive energy distribution grid mapping and scouring for redundancy creation for ensuring optimal power evacuation as a part of project viability analysis and due diligence activity for debt financing institutions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Operations research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collaboration project aimed at creating a decision support system </a:t>
                      </a:r>
                      <a:r>
                        <a:rPr kumimoji="0" 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for optimizing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operational efficiency within the capital &amp; raw material quality constraints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Masters’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Chemical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Engineering from Indian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Institute of Technology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Kharagpur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82302" y="38362"/>
            <a:ext cx="7467600" cy="90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ts val="2800"/>
              </a:lnSpc>
              <a:spcBef>
                <a:spcPct val="0"/>
              </a:spcBef>
              <a:buNone/>
              <a:defRPr lang="en-US" sz="2600" dirty="0" smtClean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800" spc="180" dirty="0" smtClean="0">
                <a:latin typeface="Calibri" pitchFamily="34" charset="0"/>
                <a:cs typeface="Arial" panose="020B0604020202020204" pitchFamily="34" charset="0"/>
              </a:rPr>
              <a:t>V</a:t>
            </a:r>
            <a:r>
              <a:rPr lang="en-US" sz="2400" spc="180" dirty="0" smtClean="0">
                <a:latin typeface="Calibri" pitchFamily="34" charset="0"/>
                <a:cs typeface="Arial" panose="020B0604020202020204" pitchFamily="34" charset="0"/>
              </a:rPr>
              <a:t>INAY </a:t>
            </a:r>
            <a:r>
              <a:rPr lang="en-US" sz="2800" spc="180" dirty="0" smtClean="0">
                <a:latin typeface="Calibri" pitchFamily="34" charset="0"/>
                <a:cs typeface="Arial" panose="020B0604020202020204" pitchFamily="34" charset="0"/>
              </a:rPr>
              <a:t>D</a:t>
            </a:r>
            <a:r>
              <a:rPr lang="en-US" sz="2400" spc="180" dirty="0" smtClean="0">
                <a:latin typeface="Calibri" pitchFamily="34" charset="0"/>
                <a:cs typeface="Arial" panose="020B0604020202020204" pitchFamily="34" charset="0"/>
              </a:rPr>
              <a:t>UTTA</a:t>
            </a:r>
            <a:endParaRPr lang="en-US" sz="2400" spc="180" dirty="0">
              <a:latin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68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EXL Latest Theme 11">
  <a:themeElements>
    <a:clrScheme name="EXL 2013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008ED0"/>
      </a:accent1>
      <a:accent2>
        <a:srgbClr val="66BCE3"/>
      </a:accent2>
      <a:accent3>
        <a:srgbClr val="99D2EC"/>
      </a:accent3>
      <a:accent4>
        <a:srgbClr val="F78C34"/>
      </a:accent4>
      <a:accent5>
        <a:srgbClr val="FAB985"/>
      </a:accent5>
      <a:accent6>
        <a:srgbClr val="FBD1AD"/>
      </a:accent6>
      <a:hlink>
        <a:srgbClr val="008ED0"/>
      </a:hlink>
      <a:folHlink>
        <a:srgbClr val="66BCE3"/>
      </a:folHlink>
    </a:clrScheme>
    <a:fontScheme name="EXL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274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EXL Latest Theme 11</vt:lpstr>
      <vt:lpstr>PowerPoint Presentation</vt:lpstr>
    </vt:vector>
  </TitlesOfParts>
  <Manager>October 11, 2012</Manager>
  <Company>ExlService Holdings,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KPMG</dc:title>
  <dc:creator>EXL Services Inc.</dc:creator>
  <cp:lastModifiedBy>%fullname%</cp:lastModifiedBy>
  <cp:revision>1651</cp:revision>
  <cp:lastPrinted>2014-03-11T14:28:57Z</cp:lastPrinted>
  <dcterms:created xsi:type="dcterms:W3CDTF">2012-09-04T23:17:47Z</dcterms:created>
  <dcterms:modified xsi:type="dcterms:W3CDTF">2018-06-19T16:27:21Z</dcterms:modified>
</cp:coreProperties>
</file>