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537" r:id="rId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4149" userDrawn="1">
          <p15:clr>
            <a:srgbClr val="A4A3A4"/>
          </p15:clr>
        </p15:guide>
        <p15:guide id="2" pos="5685" userDrawn="1">
          <p15:clr>
            <a:srgbClr val="A4A3A4"/>
          </p15:clr>
        </p15:guide>
        <p15:guide id="3" pos="107" userDrawn="1">
          <p15:clr>
            <a:srgbClr val="A4A3A4"/>
          </p15:clr>
        </p15:guide>
        <p15:guide id="4" orient="horz" pos="6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ul GalindoVillalba" initials="RG" lastIdx="4" clrIdx="0"/>
  <p:cmAuthor id="1" name="Dskadmin"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DBD"/>
    <a:srgbClr val="FFFF99"/>
    <a:srgbClr val="CCFF99"/>
    <a:srgbClr val="FFCCFF"/>
    <a:srgbClr val="FFC064"/>
    <a:srgbClr val="03DFFD"/>
    <a:srgbClr val="F78C34"/>
    <a:srgbClr val="BCE292"/>
    <a:srgbClr val="008ED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4434" autoAdjust="0"/>
  </p:normalViewPr>
  <p:slideViewPr>
    <p:cSldViewPr snapToGrid="0">
      <p:cViewPr varScale="1">
        <p:scale>
          <a:sx n="106" d="100"/>
          <a:sy n="106" d="100"/>
        </p:scale>
        <p:origin x="-1998" y="-102"/>
      </p:cViewPr>
      <p:guideLst>
        <p:guide orient="horz" pos="4149"/>
        <p:guide orient="horz" pos="651"/>
        <p:guide pos="5685"/>
        <p:guide pos="107"/>
      </p:guideLst>
    </p:cSldViewPr>
  </p:slideViewPr>
  <p:outlineViewPr>
    <p:cViewPr>
      <p:scale>
        <a:sx n="33" d="100"/>
        <a:sy n="33" d="100"/>
      </p:scale>
      <p:origin x="0" y="47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C93717BC-36AA-477E-BAD3-0E39276F2A47}" type="datetimeFigureOut">
              <a:rPr lang="en-US" smtClean="0"/>
              <a:t>6/27/2018</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140E7F44-2142-4D2C-9054-F3CDE9C5B3AA}" type="slidenum">
              <a:rPr lang="en-US" smtClean="0"/>
              <a:t>‹#›</a:t>
            </a:fld>
            <a:endParaRPr lang="en-US"/>
          </a:p>
        </p:txBody>
      </p:sp>
    </p:spTree>
    <p:extLst>
      <p:ext uri="{BB962C8B-B14F-4D97-AF65-F5344CB8AC3E}">
        <p14:creationId xmlns:p14="http://schemas.microsoft.com/office/powerpoint/2010/main" val="1847577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91EA5A21-D312-48F0-AFF6-F010139033C6}" type="datetimeFigureOut">
              <a:rPr lang="en-US" smtClean="0"/>
              <a:t>6/27/2018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B2B475E-1CC6-48CE-BE9A-01E1E91AA107}" type="slidenum">
              <a:rPr lang="en-US" smtClean="0"/>
              <a:t>‹#›</a:t>
            </a:fld>
            <a:endParaRPr lang="en-US"/>
          </a:p>
        </p:txBody>
      </p:sp>
    </p:spTree>
    <p:extLst>
      <p:ext uri="{BB962C8B-B14F-4D97-AF65-F5344CB8AC3E}">
        <p14:creationId xmlns:p14="http://schemas.microsoft.com/office/powerpoint/2010/main" val="280957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exlservice.com/legal-disclaimer" TargetMode="External"/><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466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TOC">
    <p:spTree>
      <p:nvGrpSpPr>
        <p:cNvPr id="1" name=""/>
        <p:cNvGrpSpPr/>
        <p:nvPr/>
      </p:nvGrpSpPr>
      <p:grpSpPr>
        <a:xfrm>
          <a:off x="0" y="0"/>
          <a:ext cx="0" cy="0"/>
          <a:chOff x="0" y="0"/>
          <a:chExt cx="0" cy="0"/>
        </a:xfrm>
      </p:grpSpPr>
      <p:sp>
        <p:nvSpPr>
          <p:cNvPr id="15" name="TextBox 14"/>
          <p:cNvSpPr txBox="1"/>
          <p:nvPr userDrawn="1"/>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6" name="Text Placeholder 5"/>
          <p:cNvSpPr>
            <a:spLocks noGrp="1"/>
          </p:cNvSpPr>
          <p:nvPr>
            <p:ph type="body" sz="quarter" idx="11" hasCustomPrompt="1"/>
          </p:nvPr>
        </p:nvSpPr>
        <p:spPr>
          <a:xfrm>
            <a:off x="2615185" y="1639888"/>
            <a:ext cx="943232" cy="4933907"/>
          </a:xfrm>
        </p:spPr>
        <p:txBody>
          <a:bodyPr/>
          <a:lstStyle>
            <a:lvl1pPr algn="r">
              <a:lnSpc>
                <a:spcPct val="100000"/>
              </a:lnSpc>
              <a:spcAft>
                <a:spcPts val="600"/>
              </a:spcAft>
              <a:defRPr/>
            </a:lvl1pPr>
          </a:lstStyle>
          <a:p>
            <a:pPr lvl="0"/>
            <a:r>
              <a:rPr lang="en-US" dirty="0" smtClean="0"/>
              <a:t>#</a:t>
            </a:r>
          </a:p>
        </p:txBody>
      </p:sp>
      <p:sp>
        <p:nvSpPr>
          <p:cNvPr id="16" name="Text Placeholder 5"/>
          <p:cNvSpPr>
            <a:spLocks noGrp="1"/>
          </p:cNvSpPr>
          <p:nvPr>
            <p:ph type="body" sz="quarter" idx="12" hasCustomPrompt="1"/>
          </p:nvPr>
        </p:nvSpPr>
        <p:spPr>
          <a:xfrm>
            <a:off x="3657600" y="1639888"/>
            <a:ext cx="5148650" cy="4933907"/>
          </a:xfrm>
        </p:spPr>
        <p:txBody>
          <a:bodyPr/>
          <a:lstStyle>
            <a:lvl1pPr>
              <a:lnSpc>
                <a:spcPct val="100000"/>
              </a:lnSpc>
              <a:spcAft>
                <a:spcPts val="600"/>
              </a:spcAft>
              <a:defRPr>
                <a:solidFill>
                  <a:schemeClr val="tx1"/>
                </a:solidFill>
                <a:latin typeface="Century Gothic" pitchFamily="34" charset="0"/>
              </a:defRPr>
            </a:lvl1pPr>
          </a:lstStyle>
          <a:p>
            <a:pPr lvl="0"/>
            <a:r>
              <a:rPr lang="en-US" dirty="0" smtClean="0"/>
              <a:t>Section title here</a:t>
            </a:r>
          </a:p>
        </p:txBody>
      </p:sp>
      <p:sp>
        <p:nvSpPr>
          <p:cNvPr id="11" name="Text Placeholder 10"/>
          <p:cNvSpPr>
            <a:spLocks noGrp="1"/>
          </p:cNvSpPr>
          <p:nvPr>
            <p:ph type="body" sz="quarter" idx="13" hasCustomPrompt="1"/>
          </p:nvPr>
        </p:nvSpPr>
        <p:spPr>
          <a:xfrm>
            <a:off x="1671952" y="1203040"/>
            <a:ext cx="1886464" cy="419816"/>
          </a:xfrm>
        </p:spPr>
        <p:txBody>
          <a:bodyPr>
            <a:noAutofit/>
          </a:bodyPr>
          <a:lstStyle>
            <a:lvl1pPr algn="r">
              <a:defRPr sz="2400"/>
            </a:lvl1pPr>
            <a:lvl2pPr algn="r">
              <a:defRPr/>
            </a:lvl2pPr>
            <a:lvl3pPr algn="r">
              <a:defRPr/>
            </a:lvl3pPr>
            <a:lvl4pPr algn="r">
              <a:defRPr/>
            </a:lvl4pPr>
            <a:lvl5pPr algn="r">
              <a:defRPr/>
            </a:lvl5pPr>
          </a:lstStyle>
          <a:p>
            <a:pPr lvl="0"/>
            <a:r>
              <a:rPr lang="en-US" dirty="0" smtClean="0"/>
              <a:t>Page/Time</a:t>
            </a:r>
          </a:p>
        </p:txBody>
      </p:sp>
      <p:sp>
        <p:nvSpPr>
          <p:cNvPr id="14" name="Text Placeholder 3"/>
          <p:cNvSpPr>
            <a:spLocks noGrp="1"/>
          </p:cNvSpPr>
          <p:nvPr>
            <p:ph type="body" sz="quarter" idx="14"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Agenda or Table of Contents</a:t>
            </a:r>
          </a:p>
        </p:txBody>
      </p:sp>
      <p:cxnSp>
        <p:nvCxnSpPr>
          <p:cNvPr id="27" name="Straight Connector 26"/>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3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extBox 9"/>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1"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415607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35" name="Rectangle 34"/>
          <p:cNvSpPr/>
          <p:nvPr/>
        </p:nvSpPr>
        <p:spPr>
          <a:xfrm>
            <a:off x="6528157" y="906461"/>
            <a:ext cx="2615843" cy="5769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28157"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4" hasCustomPrompt="1"/>
          </p:nvPr>
        </p:nvSpPr>
        <p:spPr>
          <a:xfrm>
            <a:off x="1310070" y="321276"/>
            <a:ext cx="7718602" cy="582238"/>
          </a:xfrm>
        </p:spPr>
        <p:txBody>
          <a:bodyPr lIns="91440" anchor="ctr">
            <a:normAutofit/>
          </a:bodyPr>
          <a:lstStyle>
            <a:lvl1pPr>
              <a:lnSpc>
                <a:spcPct val="1000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Title Should be a Catch Phrase</a:t>
            </a:r>
          </a:p>
        </p:txBody>
      </p:sp>
      <p:sp>
        <p:nvSpPr>
          <p:cNvPr id="9" name="Text Placeholder 8"/>
          <p:cNvSpPr>
            <a:spLocks noGrp="1"/>
          </p:cNvSpPr>
          <p:nvPr>
            <p:ph type="body" sz="quarter" idx="15" hasCustomPrompt="1"/>
          </p:nvPr>
        </p:nvSpPr>
        <p:spPr>
          <a:xfrm>
            <a:off x="374823" y="963740"/>
            <a:ext cx="6043056" cy="700301"/>
          </a:xfrm>
        </p:spPr>
        <p:txBody>
          <a:bodyPr anchor="ctr">
            <a:normAutofit/>
          </a:bodyPr>
          <a:lstStyle>
            <a:lvl1pPr>
              <a:lnSpc>
                <a:spcPts val="2200"/>
              </a:lnSpc>
              <a:spcAft>
                <a:spcPts val="0"/>
              </a:spcAft>
              <a:defRPr sz="2000" baseline="0">
                <a:solidFill>
                  <a:schemeClr val="tx1"/>
                </a:solidFill>
              </a:defRPr>
            </a:lvl1pPr>
          </a:lstStyle>
          <a:p>
            <a:pPr lvl="0"/>
            <a:r>
              <a:rPr lang="en-US" dirty="0" smtClean="0"/>
              <a:t>Subtitle text goes here</a:t>
            </a:r>
          </a:p>
        </p:txBody>
      </p:sp>
      <p:sp>
        <p:nvSpPr>
          <p:cNvPr id="13" name="Text Placeholder 12"/>
          <p:cNvSpPr>
            <a:spLocks noGrp="1"/>
          </p:cNvSpPr>
          <p:nvPr>
            <p:ph type="body" sz="quarter" idx="16" hasCustomPrompt="1"/>
          </p:nvPr>
        </p:nvSpPr>
        <p:spPr>
          <a:xfrm>
            <a:off x="374823" y="2289733"/>
            <a:ext cx="2912074" cy="914400"/>
          </a:xfrm>
        </p:spPr>
        <p:txBody>
          <a:bodyPr/>
          <a:lstStyle>
            <a:lvl1pPr>
              <a:lnSpc>
                <a:spcPct val="100000"/>
              </a:lnSpc>
              <a:spcAft>
                <a:spcPts val="600"/>
              </a:spcAft>
              <a:defRPr sz="1400">
                <a:solidFill>
                  <a:schemeClr val="tx1"/>
                </a:solidFill>
                <a:latin typeface="+mn-lt"/>
              </a:defRPr>
            </a:lvl1pPr>
            <a:lvl2pPr>
              <a:defRPr sz="1400"/>
            </a:lvl2pPr>
            <a:lvl3pPr>
              <a:defRPr sz="1400"/>
            </a:lvl3pPr>
            <a:lvl4pPr>
              <a:defRPr sz="1400"/>
            </a:lvl4pPr>
            <a:lvl5pPr>
              <a:defRPr sz="1400"/>
            </a:lvl5pPr>
          </a:lstStyle>
          <a:p>
            <a:pPr lvl="0"/>
            <a:r>
              <a:rPr lang="en-US" dirty="0" smtClean="0"/>
              <a:t>Body text description of the client.</a:t>
            </a:r>
          </a:p>
        </p:txBody>
      </p:sp>
      <p:sp>
        <p:nvSpPr>
          <p:cNvPr id="28" name="Text Placeholder 12"/>
          <p:cNvSpPr>
            <a:spLocks noGrp="1"/>
          </p:cNvSpPr>
          <p:nvPr>
            <p:ph type="body" sz="quarter" idx="17" hasCustomPrompt="1"/>
          </p:nvPr>
        </p:nvSpPr>
        <p:spPr>
          <a:xfrm>
            <a:off x="374823" y="1869989"/>
            <a:ext cx="2912074" cy="412277"/>
          </a:xfrm>
        </p:spPr>
        <p:txBody>
          <a:bodyPr/>
          <a:lstStyle>
            <a:lvl1pPr>
              <a:lnSpc>
                <a:spcPct val="100000"/>
              </a:lnSpc>
              <a:spcAft>
                <a:spcPts val="600"/>
              </a:spcAft>
              <a:defRPr sz="2000"/>
            </a:lvl1pPr>
          </a:lstStyle>
          <a:p>
            <a:pPr lvl="0"/>
            <a:r>
              <a:rPr lang="en-US" dirty="0" smtClean="0"/>
              <a:t>Client</a:t>
            </a:r>
          </a:p>
        </p:txBody>
      </p:sp>
      <p:sp>
        <p:nvSpPr>
          <p:cNvPr id="29" name="Text Placeholder 12"/>
          <p:cNvSpPr>
            <a:spLocks noGrp="1"/>
          </p:cNvSpPr>
          <p:nvPr>
            <p:ph type="body" sz="quarter" idx="18" hasCustomPrompt="1"/>
          </p:nvPr>
        </p:nvSpPr>
        <p:spPr>
          <a:xfrm>
            <a:off x="3405111" y="2289732"/>
            <a:ext cx="2912074" cy="4234635"/>
          </a:xfrm>
        </p:spPr>
        <p:txBody>
          <a:bodyPr/>
          <a:lstStyle>
            <a:lvl1pPr>
              <a:lnSpc>
                <a:spcPct val="100000"/>
              </a:lnSpc>
              <a:spcAft>
                <a:spcPts val="600"/>
              </a:spcAft>
              <a:defRPr sz="140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solution.</a:t>
            </a:r>
          </a:p>
          <a:p>
            <a:pPr lvl="1"/>
            <a:r>
              <a:rPr lang="en-US" dirty="0" smtClean="0"/>
              <a:t>Bullets if necessary</a:t>
            </a:r>
            <a:endParaRPr lang="en-US" dirty="0"/>
          </a:p>
        </p:txBody>
      </p:sp>
      <p:sp>
        <p:nvSpPr>
          <p:cNvPr id="30" name="Text Placeholder 12"/>
          <p:cNvSpPr>
            <a:spLocks noGrp="1"/>
          </p:cNvSpPr>
          <p:nvPr>
            <p:ph type="body" sz="quarter" idx="19" hasCustomPrompt="1"/>
          </p:nvPr>
        </p:nvSpPr>
        <p:spPr>
          <a:xfrm>
            <a:off x="3405111" y="1869989"/>
            <a:ext cx="2912074" cy="412277"/>
          </a:xfrm>
        </p:spPr>
        <p:txBody>
          <a:bodyPr/>
          <a:lstStyle>
            <a:lvl1pPr>
              <a:lnSpc>
                <a:spcPct val="100000"/>
              </a:lnSpc>
              <a:spcAft>
                <a:spcPts val="600"/>
              </a:spcAft>
              <a:defRPr sz="2000"/>
            </a:lvl1pPr>
          </a:lstStyle>
          <a:p>
            <a:pPr lvl="0"/>
            <a:r>
              <a:rPr lang="en-US" dirty="0" smtClean="0"/>
              <a:t>Solution</a:t>
            </a:r>
          </a:p>
        </p:txBody>
      </p:sp>
      <p:sp>
        <p:nvSpPr>
          <p:cNvPr id="31" name="Text Placeholder 12"/>
          <p:cNvSpPr>
            <a:spLocks noGrp="1"/>
          </p:cNvSpPr>
          <p:nvPr>
            <p:ph type="body" sz="quarter" idx="20" hasCustomPrompt="1"/>
          </p:nvPr>
        </p:nvSpPr>
        <p:spPr>
          <a:xfrm>
            <a:off x="374823" y="3937301"/>
            <a:ext cx="2912074" cy="259530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challenge.</a:t>
            </a:r>
          </a:p>
          <a:p>
            <a:pPr lvl="1"/>
            <a:r>
              <a:rPr lang="en-US" dirty="0" smtClean="0"/>
              <a:t>Bullets if necessary</a:t>
            </a:r>
            <a:endParaRPr lang="en-US" dirty="0"/>
          </a:p>
        </p:txBody>
      </p:sp>
      <p:sp>
        <p:nvSpPr>
          <p:cNvPr id="32" name="Text Placeholder 12"/>
          <p:cNvSpPr>
            <a:spLocks noGrp="1"/>
          </p:cNvSpPr>
          <p:nvPr>
            <p:ph type="body" sz="quarter" idx="21" hasCustomPrompt="1"/>
          </p:nvPr>
        </p:nvSpPr>
        <p:spPr>
          <a:xfrm>
            <a:off x="374823" y="3517557"/>
            <a:ext cx="2912074" cy="412277"/>
          </a:xfrm>
        </p:spPr>
        <p:txBody>
          <a:bodyPr/>
          <a:lstStyle>
            <a:lvl1pPr>
              <a:lnSpc>
                <a:spcPct val="100000"/>
              </a:lnSpc>
              <a:spcAft>
                <a:spcPts val="600"/>
              </a:spcAft>
              <a:defRPr sz="2000"/>
            </a:lvl1pPr>
          </a:lstStyle>
          <a:p>
            <a:pPr lvl="0"/>
            <a:r>
              <a:rPr lang="en-US" dirty="0" smtClean="0"/>
              <a:t>Background/Challenge</a:t>
            </a:r>
          </a:p>
        </p:txBody>
      </p:sp>
      <p:sp>
        <p:nvSpPr>
          <p:cNvPr id="36" name="Text Placeholder 12"/>
          <p:cNvSpPr>
            <a:spLocks noGrp="1"/>
          </p:cNvSpPr>
          <p:nvPr>
            <p:ph type="body" sz="quarter" idx="22" hasCustomPrompt="1"/>
          </p:nvPr>
        </p:nvSpPr>
        <p:spPr>
          <a:xfrm>
            <a:off x="6701482" y="1408284"/>
            <a:ext cx="2327190" cy="141729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impressive statistics and/or graphic depiction can go in this area.</a:t>
            </a:r>
          </a:p>
          <a:p>
            <a:pPr lvl="1"/>
            <a:r>
              <a:rPr lang="en-US" dirty="0" smtClean="0"/>
              <a:t>Bullets if necessary</a:t>
            </a:r>
          </a:p>
          <a:p>
            <a:pPr lvl="0"/>
            <a:endParaRPr lang="en-US" dirty="0" smtClean="0"/>
          </a:p>
        </p:txBody>
      </p:sp>
      <p:sp>
        <p:nvSpPr>
          <p:cNvPr id="37" name="Text Placeholder 12"/>
          <p:cNvSpPr>
            <a:spLocks noGrp="1"/>
          </p:cNvSpPr>
          <p:nvPr>
            <p:ph type="body" sz="quarter" idx="23" hasCustomPrompt="1"/>
          </p:nvPr>
        </p:nvSpPr>
        <p:spPr>
          <a:xfrm>
            <a:off x="6701482" y="988540"/>
            <a:ext cx="2327190" cy="412277"/>
          </a:xfrm>
        </p:spPr>
        <p:txBody>
          <a:bodyPr/>
          <a:lstStyle>
            <a:lvl1pPr>
              <a:lnSpc>
                <a:spcPct val="100000"/>
              </a:lnSpc>
              <a:spcAft>
                <a:spcPts val="600"/>
              </a:spcAft>
              <a:defRPr sz="2000"/>
            </a:lvl1pPr>
          </a:lstStyle>
          <a:p>
            <a:pPr lvl="0"/>
            <a:r>
              <a:rPr lang="en-US" dirty="0" smtClean="0"/>
              <a:t>Results/Benefits</a:t>
            </a:r>
          </a:p>
        </p:txBody>
      </p:sp>
    </p:spTree>
    <p:extLst>
      <p:ext uri="{BB962C8B-B14F-4D97-AF65-F5344CB8AC3E}">
        <p14:creationId xmlns:p14="http://schemas.microsoft.com/office/powerpoint/2010/main" val="35165652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About EXL/Thank You">
    <p:spTree>
      <p:nvGrpSpPr>
        <p:cNvPr id="1" name=""/>
        <p:cNvGrpSpPr/>
        <p:nvPr/>
      </p:nvGrpSpPr>
      <p:grpSpPr>
        <a:xfrm>
          <a:off x="0" y="0"/>
          <a:ext cx="0" cy="0"/>
          <a:chOff x="0" y="0"/>
          <a:chExt cx="0" cy="0"/>
        </a:xfrm>
      </p:grpSpPr>
      <p:sp>
        <p:nvSpPr>
          <p:cNvPr id="5" name="Rectangle 4"/>
          <p:cNvSpPr/>
          <p:nvPr/>
        </p:nvSpPr>
        <p:spPr>
          <a:xfrm>
            <a:off x="0" y="3550508"/>
            <a:ext cx="9144000" cy="3311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7" name="Straight Connector 6"/>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284" y="3883558"/>
            <a:ext cx="8784721" cy="1015663"/>
          </a:xfrm>
          <a:prstGeom prst="rect">
            <a:avLst/>
          </a:prstGeom>
          <a:noFill/>
        </p:spPr>
        <p:txBody>
          <a:bodyPr wrap="square" rtlCol="0">
            <a:spAutoFit/>
          </a:bodyPr>
          <a:lstStyle/>
          <a:p>
            <a:pPr algn="just">
              <a:lnSpc>
                <a:spcPct val="150000"/>
              </a:lnSpc>
            </a:pPr>
            <a:r>
              <a:rPr lang="en-US" sz="800" dirty="0">
                <a:solidFill>
                  <a:srgbClr val="FFFFFF"/>
                </a:solidFill>
              </a:rPr>
              <a:t>EXL (NASDAQ: EXLS) is a leading operations management and analytics company that helps businesses enhance growth and profitability in the face of relentless competition and continuous disruption. Using our proprietary, award-winning Business </a:t>
            </a:r>
            <a:r>
              <a:rPr lang="en-US" sz="800" i="1" dirty="0">
                <a:solidFill>
                  <a:srgbClr val="FFFFFF"/>
                </a:solidFill>
              </a:rPr>
              <a:t>EXLerator</a:t>
            </a:r>
            <a:r>
              <a:rPr lang="en-US" sz="800" dirty="0">
                <a:solidFill>
                  <a:srgbClr val="FFFFFF"/>
                </a:solidFill>
              </a:rPr>
              <a:t> Framework</a:t>
            </a:r>
            <a:r>
              <a:rPr lang="en-US" sz="800" baseline="30000" dirty="0">
                <a:solidFill>
                  <a:srgbClr val="FFFFFF"/>
                </a:solidFill>
              </a:rPr>
              <a:t>®</a:t>
            </a:r>
            <a:r>
              <a:rPr lang="en-US" sz="800" dirty="0">
                <a:solidFill>
                  <a:srgbClr val="FFFFFF"/>
                </a:solidFill>
              </a:rPr>
              <a:t>, which integrates analytics, automation, benchmarking, BPO, consulting, industry best practices and technology platforms,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EXL has more than 26,000 professionals in locations throughout the United States, Europe, Asia, Latin America, Australia and South Africa. </a:t>
            </a:r>
          </a:p>
        </p:txBody>
      </p:sp>
      <p:sp>
        <p:nvSpPr>
          <p:cNvPr id="17" name="Rectangle 16"/>
          <p:cNvSpPr/>
          <p:nvPr userDrawn="1"/>
        </p:nvSpPr>
        <p:spPr>
          <a:xfrm>
            <a:off x="1857299" y="5602077"/>
            <a:ext cx="2401414" cy="661720"/>
          </a:xfrm>
          <a:prstGeom prst="rect">
            <a:avLst/>
          </a:prstGeom>
        </p:spPr>
        <p:txBody>
          <a:bodyPr wrap="square">
            <a:spAutoFit/>
          </a:bodyPr>
          <a:lstStyle/>
          <a:p>
            <a:pPr>
              <a:defRPr/>
            </a:pPr>
            <a:r>
              <a:rPr lang="en-US" sz="900" b="1" kern="0" dirty="0">
                <a:solidFill>
                  <a:srgbClr val="F78C34"/>
                </a:solidFill>
                <a:latin typeface="Trebuchet MS" pitchFamily="34" charset="0"/>
              </a:rPr>
              <a:t>GLOBAL HEADQUARTERS</a:t>
            </a:r>
          </a:p>
          <a:p>
            <a:pPr>
              <a:defRPr/>
            </a:pPr>
            <a:r>
              <a:rPr lang="en-US" sz="900" kern="0" dirty="0">
                <a:solidFill>
                  <a:srgbClr val="FFFFFF"/>
                </a:solidFill>
              </a:rPr>
              <a:t>280 Park Avenue, 38</a:t>
            </a:r>
            <a:r>
              <a:rPr lang="en-US" sz="900" kern="0" baseline="30000" dirty="0">
                <a:solidFill>
                  <a:srgbClr val="FFFFFF"/>
                </a:solidFill>
              </a:rPr>
              <a:t>th</a:t>
            </a:r>
            <a:r>
              <a:rPr lang="en-US" sz="900" kern="0" dirty="0">
                <a:solidFill>
                  <a:srgbClr val="FFFFFF"/>
                </a:solidFill>
              </a:rPr>
              <a:t> Floor</a:t>
            </a:r>
          </a:p>
          <a:p>
            <a:pPr>
              <a:defRPr/>
            </a:pPr>
            <a:r>
              <a:rPr lang="en-US" sz="900" kern="0" dirty="0">
                <a:solidFill>
                  <a:srgbClr val="FFFFFF"/>
                </a:solidFill>
              </a:rPr>
              <a:t>New York, New York 10017</a:t>
            </a:r>
          </a:p>
          <a:p>
            <a:pPr>
              <a:defRPr/>
            </a:pPr>
            <a:r>
              <a:rPr lang="en-US" sz="900" kern="0" dirty="0">
                <a:solidFill>
                  <a:srgbClr val="F78C34"/>
                </a:solidFill>
              </a:rPr>
              <a:t>t: </a:t>
            </a:r>
            <a:r>
              <a:rPr lang="en-US" sz="900" kern="0" dirty="0">
                <a:solidFill>
                  <a:srgbClr val="FFFFFF"/>
                </a:solidFill>
              </a:rPr>
              <a:t>+</a:t>
            </a:r>
            <a:r>
              <a:rPr lang="en-US" sz="900" kern="0" spc="-50" dirty="0">
                <a:solidFill>
                  <a:srgbClr val="FFFFFF"/>
                </a:solidFill>
              </a:rPr>
              <a:t>1</a:t>
            </a:r>
            <a:r>
              <a:rPr lang="en-US" sz="900" kern="0" dirty="0">
                <a:solidFill>
                  <a:srgbClr val="FFFFFF"/>
                </a:solidFill>
              </a:rPr>
              <a:t>.212.277.</a:t>
            </a:r>
            <a:r>
              <a:rPr lang="en-US" sz="900" kern="0" spc="-50" dirty="0">
                <a:solidFill>
                  <a:srgbClr val="FFFFFF"/>
                </a:solidFill>
              </a:rPr>
              <a:t>7</a:t>
            </a:r>
            <a:r>
              <a:rPr lang="en-US" sz="900" kern="0" dirty="0">
                <a:solidFill>
                  <a:srgbClr val="FFFFFF"/>
                </a:solidFill>
              </a:rPr>
              <a:t>100  •   </a:t>
            </a:r>
            <a:r>
              <a:rPr lang="en-US" sz="900" kern="0" dirty="0">
                <a:solidFill>
                  <a:srgbClr val="F78C34"/>
                </a:solidFill>
              </a:rPr>
              <a:t>f: </a:t>
            </a:r>
            <a:r>
              <a:rPr lang="en-US" sz="900" kern="0" dirty="0">
                <a:solidFill>
                  <a:srgbClr val="FFFFFF"/>
                </a:solidFill>
              </a:rPr>
              <a:t>+</a:t>
            </a:r>
            <a:r>
              <a:rPr lang="en-US" sz="900" kern="0" spc="-50" dirty="0">
                <a:solidFill>
                  <a:srgbClr val="FFFFFF"/>
                </a:solidFill>
              </a:rPr>
              <a:t>1</a:t>
            </a:r>
            <a:r>
              <a:rPr lang="en-US" sz="900" kern="0" dirty="0">
                <a:solidFill>
                  <a:srgbClr val="FFFFFF"/>
                </a:solidFill>
              </a:rPr>
              <a:t>.</a:t>
            </a:r>
            <a:r>
              <a:rPr lang="en-US" sz="900" kern="0" spc="-50" dirty="0">
                <a:solidFill>
                  <a:srgbClr val="FFFFFF"/>
                </a:solidFill>
              </a:rPr>
              <a:t>21</a:t>
            </a:r>
            <a:r>
              <a:rPr lang="en-US" sz="900" kern="0" dirty="0">
                <a:solidFill>
                  <a:srgbClr val="FFFFFF"/>
                </a:solidFill>
              </a:rPr>
              <a:t>2.7</a:t>
            </a:r>
            <a:r>
              <a:rPr lang="en-US" sz="900" kern="0" spc="-50" dirty="0">
                <a:solidFill>
                  <a:srgbClr val="FFFFFF"/>
                </a:solidFill>
              </a:rPr>
              <a:t>7</a:t>
            </a:r>
            <a:r>
              <a:rPr lang="en-US" sz="900" kern="0" dirty="0">
                <a:solidFill>
                  <a:srgbClr val="FFFFFF"/>
                </a:solidFill>
              </a:rPr>
              <a:t>1.</a:t>
            </a:r>
            <a:r>
              <a:rPr lang="en-US" sz="900" kern="0" spc="-50" dirty="0">
                <a:solidFill>
                  <a:srgbClr val="FFFFFF"/>
                </a:solidFill>
              </a:rPr>
              <a:t>711</a:t>
            </a:r>
            <a:r>
              <a:rPr lang="en-US" sz="900" kern="0" dirty="0">
                <a:solidFill>
                  <a:srgbClr val="FFFFFF"/>
                </a:solidFill>
              </a:rPr>
              <a:t>1</a:t>
            </a:r>
          </a:p>
        </p:txBody>
      </p:sp>
      <p:cxnSp>
        <p:nvCxnSpPr>
          <p:cNvPr id="18" name="Straight Connector 17"/>
          <p:cNvCxnSpPr/>
          <p:nvPr/>
        </p:nvCxnSpPr>
        <p:spPr>
          <a:xfrm>
            <a:off x="1958903" y="6297665"/>
            <a:ext cx="5918783" cy="0"/>
          </a:xfrm>
          <a:prstGeom prst="line">
            <a:avLst/>
          </a:prstGeom>
          <a:noFill/>
          <a:ln w="3175" cap="rnd" cmpd="sng" algn="ctr">
            <a:solidFill>
              <a:srgbClr val="FFFFFF">
                <a:lumMod val="75000"/>
              </a:srgbClr>
            </a:solidFill>
            <a:prstDash val="solid"/>
          </a:ln>
          <a:effectLst/>
        </p:spPr>
      </p:cxnSp>
      <p:sp>
        <p:nvSpPr>
          <p:cNvPr id="19" name="Rectangle 18"/>
          <p:cNvSpPr/>
          <p:nvPr userDrawn="1"/>
        </p:nvSpPr>
        <p:spPr>
          <a:xfrm>
            <a:off x="1832355" y="6338677"/>
            <a:ext cx="7163364" cy="369332"/>
          </a:xfrm>
          <a:prstGeom prst="rect">
            <a:avLst/>
          </a:prstGeom>
        </p:spPr>
        <p:txBody>
          <a:bodyPr wrap="square">
            <a:spAutoFit/>
          </a:bodyPr>
          <a:lstStyle/>
          <a:p>
            <a:pPr>
              <a:defRPr/>
            </a:pPr>
            <a:r>
              <a:rPr lang="en-US" sz="900" kern="0" spc="10" dirty="0">
                <a:solidFill>
                  <a:srgbClr val="FFFFFF"/>
                </a:solidFill>
                <a:latin typeface="Trebuchet MS" pitchFamily="34" charset="0"/>
              </a:rPr>
              <a:t> United States  •  United Kingdom  •  Czech Republic  •  Romania  •  Bulgaria  •  India  •  Philippines  •  Colombia  •  So</a:t>
            </a:r>
            <a:r>
              <a:rPr lang="en-US" sz="900" kern="0" spc="-150" dirty="0">
                <a:solidFill>
                  <a:srgbClr val="FFFFFF"/>
                </a:solidFill>
                <a:latin typeface="Trebuchet MS" pitchFamily="34" charset="0"/>
              </a:rPr>
              <a:t>u</a:t>
            </a:r>
            <a:r>
              <a:rPr lang="en-US" sz="900" kern="0" spc="10" dirty="0">
                <a:solidFill>
                  <a:srgbClr val="FFFFFF"/>
                </a:solidFill>
                <a:latin typeface="Trebuchet MS" pitchFamily="34" charset="0"/>
              </a:rPr>
              <a:t>th Africa</a:t>
            </a:r>
          </a:p>
          <a:p>
            <a:pPr>
              <a:defRPr/>
            </a:pPr>
            <a:endParaRPr lang="en-US" sz="900" kern="0" spc="10" dirty="0">
              <a:solidFill>
                <a:srgbClr val="FFFFFF"/>
              </a:solidFill>
              <a:latin typeface="Trebuchet MS" pitchFamily="34" charset="0"/>
            </a:endParaRPr>
          </a:p>
        </p:txBody>
      </p:sp>
      <p:cxnSp>
        <p:nvCxnSpPr>
          <p:cNvPr id="20" name="Straight Connector 19"/>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cxnSp>
        <p:nvCxnSpPr>
          <p:cNvPr id="21" name="Straight Connector 20"/>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pic>
        <p:nvPicPr>
          <p:cNvPr id="22"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445" y="5635990"/>
            <a:ext cx="1513910" cy="66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186284" y="4899221"/>
            <a:ext cx="1436612" cy="375937"/>
          </a:xfrm>
          <a:prstGeom prst="rect">
            <a:avLst/>
          </a:prstGeom>
        </p:spPr>
        <p:txBody>
          <a:bodyPr wrap="none">
            <a:spAutoFit/>
          </a:bodyPr>
          <a:lstStyle/>
          <a:p>
            <a:pPr>
              <a:lnSpc>
                <a:spcPct val="150000"/>
              </a:lnSpc>
              <a:defRPr/>
            </a:pPr>
            <a:r>
              <a:rPr lang="en-US" sz="1400" kern="0" dirty="0">
                <a:solidFill>
                  <a:srgbClr val="F78C34"/>
                </a:solidFill>
                <a:latin typeface="Trebuchet MS" pitchFamily="34" charset="0"/>
              </a:rPr>
              <a:t>EXLservice.com</a:t>
            </a:r>
          </a:p>
        </p:txBody>
      </p:sp>
      <p:sp>
        <p:nvSpPr>
          <p:cNvPr id="26" name="Rectangle 25">
            <a:hlinkClick r:id="rId3"/>
          </p:cNvPr>
          <p:cNvSpPr/>
          <p:nvPr/>
        </p:nvSpPr>
        <p:spPr>
          <a:xfrm>
            <a:off x="0" y="3244944"/>
            <a:ext cx="9144000" cy="3055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defRPr/>
            </a:pPr>
            <a:r>
              <a:rPr lang="en-US" sz="1100" dirty="0">
                <a:solidFill>
                  <a:srgbClr val="FFFFFF"/>
                </a:solidFill>
                <a:latin typeface="Trebuchet MS"/>
                <a:cs typeface="Trebuchet MS"/>
              </a:rPr>
              <a:t>© </a:t>
            </a:r>
            <a:r>
              <a:rPr lang="en-US" sz="1100" spc="-40" dirty="0">
                <a:solidFill>
                  <a:srgbClr val="FFFFFF"/>
                </a:solidFill>
                <a:latin typeface="Trebuchet MS"/>
                <a:cs typeface="Trebuchet MS"/>
              </a:rPr>
              <a:t>201</a:t>
            </a:r>
            <a:r>
              <a:rPr lang="en-US" sz="1100" dirty="0">
                <a:solidFill>
                  <a:srgbClr val="FFFFFF"/>
                </a:solidFill>
                <a:latin typeface="Trebuchet MS"/>
                <a:cs typeface="Trebuchet MS"/>
              </a:rPr>
              <a:t>7 ExlService Holdings, Inc.  All rights reserved. For more information go to www.exlservice.com/legal-disclaimer</a:t>
            </a:r>
          </a:p>
        </p:txBody>
      </p:sp>
      <p:sp>
        <p:nvSpPr>
          <p:cNvPr id="28" name="Rectangle 27"/>
          <p:cNvSpPr/>
          <p:nvPr userDrawn="1"/>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Placeholder 2"/>
          <p:cNvSpPr>
            <a:spLocks noGrp="1"/>
          </p:cNvSpPr>
          <p:nvPr>
            <p:ph type="body" sz="quarter" idx="10" hasCustomPrompt="1"/>
          </p:nvPr>
        </p:nvSpPr>
        <p:spPr>
          <a:xfrm>
            <a:off x="229638" y="1046805"/>
            <a:ext cx="4029075" cy="370102"/>
          </a:xfrm>
        </p:spPr>
        <p:txBody>
          <a:bodyPr>
            <a:noAutofit/>
          </a:bodyPr>
          <a:lstStyle>
            <a:lvl1pPr>
              <a:defRPr sz="2000">
                <a:solidFill>
                  <a:schemeClr val="tx1"/>
                </a:solidFill>
              </a:defRPr>
            </a:lvl1pPr>
          </a:lstStyle>
          <a:p>
            <a:pPr lvl="0"/>
            <a:r>
              <a:rPr lang="en-US" dirty="0" smtClean="0"/>
              <a:t>Presenter 1 name</a:t>
            </a:r>
            <a:endParaRPr lang="en-US" dirty="0"/>
          </a:p>
        </p:txBody>
      </p:sp>
      <p:sp>
        <p:nvSpPr>
          <p:cNvPr id="29" name="Text Placeholder 28"/>
          <p:cNvSpPr>
            <a:spLocks noGrp="1"/>
          </p:cNvSpPr>
          <p:nvPr>
            <p:ph type="body" sz="quarter" idx="11" hasCustomPrompt="1"/>
          </p:nvPr>
        </p:nvSpPr>
        <p:spPr>
          <a:xfrm>
            <a:off x="247650"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3" name="Text Placeholder 32"/>
          <p:cNvSpPr>
            <a:spLocks noGrp="1"/>
          </p:cNvSpPr>
          <p:nvPr>
            <p:ph type="body" sz="quarter" idx="14" hasCustomPrompt="1"/>
          </p:nvPr>
        </p:nvSpPr>
        <p:spPr>
          <a:xfrm>
            <a:off x="204924" y="0"/>
            <a:ext cx="8271811" cy="914400"/>
          </a:xfrm>
        </p:spPr>
        <p:txBody>
          <a:bodyPr anchor="ctr">
            <a:normAutofit/>
          </a:bodyPr>
          <a:lstStyle>
            <a:lvl1pPr algn="l">
              <a:defRPr sz="2800" baseline="0"/>
            </a:lvl1pPr>
          </a:lstStyle>
          <a:p>
            <a:pPr lvl="0"/>
            <a:r>
              <a:rPr lang="en-US" dirty="0" smtClean="0"/>
              <a:t>Thank You or Contact Us Here</a:t>
            </a:r>
            <a:endParaRPr lang="en-US" dirty="0"/>
          </a:p>
        </p:txBody>
      </p:sp>
      <p:sp>
        <p:nvSpPr>
          <p:cNvPr id="23" name="Text Placeholder 28"/>
          <p:cNvSpPr>
            <a:spLocks noGrp="1"/>
          </p:cNvSpPr>
          <p:nvPr>
            <p:ph type="body" sz="quarter" idx="15" hasCustomPrompt="1"/>
          </p:nvPr>
        </p:nvSpPr>
        <p:spPr>
          <a:xfrm>
            <a:off x="247650"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27" name="Text Placeholder 28"/>
          <p:cNvSpPr>
            <a:spLocks noGrp="1"/>
          </p:cNvSpPr>
          <p:nvPr>
            <p:ph type="body" sz="quarter" idx="16" hasCustomPrompt="1"/>
          </p:nvPr>
        </p:nvSpPr>
        <p:spPr>
          <a:xfrm>
            <a:off x="247650"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2" name="Text Placeholder 28"/>
          <p:cNvSpPr>
            <a:spLocks noGrp="1"/>
          </p:cNvSpPr>
          <p:nvPr>
            <p:ph type="body" sz="quarter" idx="17" hasCustomPrompt="1"/>
          </p:nvPr>
        </p:nvSpPr>
        <p:spPr>
          <a:xfrm>
            <a:off x="247650"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sp>
        <p:nvSpPr>
          <p:cNvPr id="34" name="Text Placeholder 2"/>
          <p:cNvSpPr>
            <a:spLocks noGrp="1"/>
          </p:cNvSpPr>
          <p:nvPr>
            <p:ph type="body" sz="quarter" idx="18" hasCustomPrompt="1"/>
          </p:nvPr>
        </p:nvSpPr>
        <p:spPr>
          <a:xfrm>
            <a:off x="4480363" y="1046805"/>
            <a:ext cx="4029075" cy="370102"/>
          </a:xfrm>
        </p:spPr>
        <p:txBody>
          <a:bodyPr>
            <a:noAutofit/>
          </a:bodyPr>
          <a:lstStyle>
            <a:lvl1pPr>
              <a:defRPr sz="2000">
                <a:solidFill>
                  <a:schemeClr val="tx1"/>
                </a:solidFill>
              </a:defRPr>
            </a:lvl1pPr>
          </a:lstStyle>
          <a:p>
            <a:pPr lvl="0"/>
            <a:r>
              <a:rPr lang="en-US" dirty="0" smtClean="0"/>
              <a:t>Presenter 2 name</a:t>
            </a:r>
            <a:endParaRPr lang="en-US" dirty="0"/>
          </a:p>
        </p:txBody>
      </p:sp>
      <p:sp>
        <p:nvSpPr>
          <p:cNvPr id="35" name="Text Placeholder 28"/>
          <p:cNvSpPr>
            <a:spLocks noGrp="1"/>
          </p:cNvSpPr>
          <p:nvPr>
            <p:ph type="body" sz="quarter" idx="19" hasCustomPrompt="1"/>
          </p:nvPr>
        </p:nvSpPr>
        <p:spPr>
          <a:xfrm>
            <a:off x="4498375"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6" name="Text Placeholder 28"/>
          <p:cNvSpPr>
            <a:spLocks noGrp="1"/>
          </p:cNvSpPr>
          <p:nvPr>
            <p:ph type="body" sz="quarter" idx="20" hasCustomPrompt="1"/>
          </p:nvPr>
        </p:nvSpPr>
        <p:spPr>
          <a:xfrm>
            <a:off x="4498375"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37" name="Text Placeholder 28"/>
          <p:cNvSpPr>
            <a:spLocks noGrp="1"/>
          </p:cNvSpPr>
          <p:nvPr>
            <p:ph type="body" sz="quarter" idx="21" hasCustomPrompt="1"/>
          </p:nvPr>
        </p:nvSpPr>
        <p:spPr>
          <a:xfrm>
            <a:off x="4498375"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8" name="Text Placeholder 28"/>
          <p:cNvSpPr>
            <a:spLocks noGrp="1"/>
          </p:cNvSpPr>
          <p:nvPr>
            <p:ph type="body" sz="quarter" idx="22" hasCustomPrompt="1"/>
          </p:nvPr>
        </p:nvSpPr>
        <p:spPr>
          <a:xfrm>
            <a:off x="4498375"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cxnSp>
        <p:nvCxnSpPr>
          <p:cNvPr id="41" name="Straight Connector 40"/>
          <p:cNvCxnSpPr/>
          <p:nvPr userDrawn="1"/>
        </p:nvCxnSpPr>
        <p:spPr>
          <a:xfrm>
            <a:off x="1958903" y="6297665"/>
            <a:ext cx="5918783" cy="0"/>
          </a:xfrm>
          <a:prstGeom prst="line">
            <a:avLst/>
          </a:prstGeom>
          <a:noFill/>
          <a:ln w="3175" cap="rnd" cmpd="sng" algn="ctr">
            <a:solidFill>
              <a:srgbClr val="FFFFFF">
                <a:lumMod val="75000"/>
              </a:srgbClr>
            </a:solidFill>
            <a:prstDash val="solid"/>
          </a:ln>
          <a:effectLst/>
        </p:spPr>
      </p:cxnSp>
      <p:cxnSp>
        <p:nvCxnSpPr>
          <p:cNvPr id="43" name="Straight Connector 42"/>
          <p:cNvCxnSpPr/>
          <p:nvPr userDrawn="1"/>
        </p:nvCxnSpPr>
        <p:spPr>
          <a:xfrm>
            <a:off x="1958903" y="6297665"/>
            <a:ext cx="6855583" cy="0"/>
          </a:xfrm>
          <a:prstGeom prst="line">
            <a:avLst/>
          </a:prstGeom>
          <a:noFill/>
          <a:ln w="3175" cap="rnd" cmpd="sng" algn="ctr">
            <a:solidFill>
              <a:srgbClr val="FFFFFF">
                <a:lumMod val="75000"/>
              </a:srgbClr>
            </a:solidFill>
            <a:prstDash val="solid"/>
          </a:ln>
          <a:effectLst/>
        </p:spPr>
      </p:cxnSp>
    </p:spTree>
    <p:extLst>
      <p:ext uri="{BB962C8B-B14F-4D97-AF65-F5344CB8AC3E}">
        <p14:creationId xmlns:p14="http://schemas.microsoft.com/office/powerpoint/2010/main" val="2905799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r Section Divider">
    <p:spTree>
      <p:nvGrpSpPr>
        <p:cNvPr id="1" name=""/>
        <p:cNvGrpSpPr/>
        <p:nvPr/>
      </p:nvGrpSpPr>
      <p:grpSpPr>
        <a:xfrm>
          <a:off x="0" y="0"/>
          <a:ext cx="0" cy="0"/>
          <a:chOff x="0" y="0"/>
          <a:chExt cx="0" cy="0"/>
        </a:xfrm>
      </p:grpSpPr>
      <p:sp>
        <p:nvSpPr>
          <p:cNvPr id="9" name="Rectangle 8"/>
          <p:cNvSpPr/>
          <p:nvPr/>
        </p:nvSpPr>
        <p:spPr>
          <a:xfrm>
            <a:off x="0" y="1"/>
            <a:ext cx="9144000" cy="66623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2" name="Title 1"/>
          <p:cNvSpPr>
            <a:spLocks noGrp="1"/>
          </p:cNvSpPr>
          <p:nvPr>
            <p:ph type="ctrTitle" hasCustomPrompt="1"/>
          </p:nvPr>
        </p:nvSpPr>
        <p:spPr>
          <a:xfrm>
            <a:off x="551936" y="2007922"/>
            <a:ext cx="8040130" cy="848608"/>
          </a:xfrm>
        </p:spPr>
        <p:txBody>
          <a:bodyPr anchor="ctr">
            <a:normAutofit/>
          </a:bodyPr>
          <a:lstStyle>
            <a:lvl1pPr algn="ctr">
              <a:lnSpc>
                <a:spcPts val="4400"/>
              </a:lnSpc>
              <a:defRPr sz="4400" baseline="0"/>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543911" y="3396049"/>
            <a:ext cx="8056178" cy="1068859"/>
          </a:xfrm>
        </p:spPr>
        <p:txBody>
          <a:bodyPr>
            <a:normAutofit/>
          </a:bodyPr>
          <a:lstStyle>
            <a:lvl1pPr marL="0" indent="0" algn="ctr">
              <a:lnSpc>
                <a:spcPct val="100000"/>
              </a:lnSpc>
              <a:spcAft>
                <a:spcPts val="0"/>
              </a:spcAft>
              <a:buNone/>
              <a:defRPr sz="2800" b="0">
                <a:solidFill>
                  <a:schemeClr val="accent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817" y="4989778"/>
            <a:ext cx="1675670" cy="121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3F3F3F"/>
                </a:solidFill>
                <a:latin typeface="Trebuchet MS" pitchFamily="34" charset="0"/>
              </a:rPr>
              <a:pPr algn="r">
                <a:defRPr/>
              </a:pPr>
              <a:t>June 27, 2018</a:t>
            </a:fld>
            <a:r>
              <a:rPr lang="en-US" sz="700" dirty="0">
                <a:solidFill>
                  <a:srgbClr val="3F3F3F"/>
                </a:solidFill>
                <a:latin typeface="Trebuchet MS" pitchFamily="34" charset="0"/>
              </a:rPr>
              <a:t>   |  © 2</a:t>
            </a:r>
            <a:r>
              <a:rPr lang="en-US" sz="700" spc="-50" dirty="0">
                <a:solidFill>
                  <a:srgbClr val="3F3F3F"/>
                </a:solidFill>
                <a:latin typeface="Trebuchet MS" pitchFamily="34" charset="0"/>
              </a:rPr>
              <a:t>01</a:t>
            </a:r>
            <a:r>
              <a:rPr lang="en-US" sz="700" dirty="0">
                <a:solidFill>
                  <a:srgbClr val="3F3F3F"/>
                </a:solidFill>
                <a:latin typeface="Trebuchet MS" pitchFamily="34" charset="0"/>
              </a:rPr>
              <a:t>7 </a:t>
            </a:r>
            <a:r>
              <a:rPr lang="en-US" sz="700" dirty="0" err="1">
                <a:solidFill>
                  <a:srgbClr val="3F3F3F"/>
                </a:solidFill>
                <a:latin typeface="Trebuchet MS" pitchFamily="34" charset="0"/>
              </a:rPr>
              <a:t>ExlService</a:t>
            </a:r>
            <a:r>
              <a:rPr lang="en-US" sz="700" dirty="0">
                <a:solidFill>
                  <a:srgbClr val="3F3F3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Tree>
    <p:extLst>
      <p:ext uri="{BB962C8B-B14F-4D97-AF65-F5344CB8AC3E}">
        <p14:creationId xmlns:p14="http://schemas.microsoft.com/office/powerpoint/2010/main" val="356448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8439663" cy="55337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96674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Subheading Only">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374823" y="1064742"/>
            <a:ext cx="8439663" cy="18761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dirty="0" smtClean="0"/>
              <a:t>Click to add a subtitle</a:t>
            </a:r>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26996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der Image w Std Content">
    <p:spTree>
      <p:nvGrpSpPr>
        <p:cNvPr id="1" name=""/>
        <p:cNvGrpSpPr/>
        <p:nvPr/>
      </p:nvGrpSpPr>
      <p:grpSpPr>
        <a:xfrm>
          <a:off x="0" y="0"/>
          <a:ext cx="0" cy="0"/>
          <a:chOff x="0" y="0"/>
          <a:chExt cx="0" cy="0"/>
        </a:xfrm>
      </p:grpSpPr>
      <p:sp>
        <p:nvSpPr>
          <p:cNvPr id="24" name="TextBox 23"/>
          <p:cNvSpPr txBox="1"/>
          <p:nvPr/>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821457" y="1064742"/>
            <a:ext cx="6050694" cy="5517290"/>
          </a:xfrm>
        </p:spPr>
        <p:txBody>
          <a:bodyPr/>
          <a:lstStyle>
            <a:lvl1pPr>
              <a:spcAft>
                <a:spcPts val="1200"/>
              </a:spcAft>
              <a:defRPr/>
            </a:lvl1pPr>
            <a:lvl2pPr>
              <a:lnSpc>
                <a:spcPct val="100000"/>
              </a:lnSpc>
              <a:defRPr/>
            </a:lvl2pPr>
            <a:lvl3pPr>
              <a:lnSpc>
                <a:spcPct val="100000"/>
              </a:lnSpc>
              <a:defRPr/>
            </a:lvl3pPr>
            <a:lvl4pPr>
              <a:lnSpc>
                <a:spcPct val="100000"/>
              </a:lnSpc>
              <a:spcBef>
                <a:spcPts val="40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3"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7350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74822" y="1064742"/>
            <a:ext cx="4055077"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9390" y="1064742"/>
            <a:ext cx="4075671"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Box 1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5778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4" y="1064742"/>
            <a:ext cx="8554992"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able Placeholder 5"/>
          <p:cNvSpPr>
            <a:spLocks noGrp="1"/>
          </p:cNvSpPr>
          <p:nvPr>
            <p:ph type="tbl" sz="quarter" idx="10"/>
          </p:nvPr>
        </p:nvSpPr>
        <p:spPr>
          <a:xfrm>
            <a:off x="373721" y="3600449"/>
            <a:ext cx="8412860" cy="2841539"/>
          </a:xfrm>
        </p:spPr>
        <p:txBody>
          <a:bodyPr anchor="ctr"/>
          <a:lstStyle>
            <a:lvl1pPr algn="ctr">
              <a:defRPr/>
            </a:lvl1pPr>
          </a:lstStyle>
          <a:p>
            <a:r>
              <a:rPr lang="en-US" smtClean="0"/>
              <a:t>Click icon to add table</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1649784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R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4011829"/>
            <a:ext cx="8489091"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374824" y="1087995"/>
            <a:ext cx="8411992" cy="2792026"/>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6186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4493739" cy="5393724"/>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4992130" y="1064742"/>
            <a:ext cx="3805881" cy="3434578"/>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435273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0070" y="-108710"/>
            <a:ext cx="783393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74823" y="1064742"/>
            <a:ext cx="8447900" cy="55976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202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iming>
    <p:tnLst>
      <p:par>
        <p:cTn id="1" dur="indefinite" restart="never" nodeType="tmRoot"/>
      </p:par>
    </p:tnLst>
  </p:timing>
  <p:txStyles>
    <p:titleStyle>
      <a:lvl1pPr algn="l" defTabSz="914400" rtl="0" eaLnBrk="1" latinLnBrk="0" hangingPunct="1">
        <a:lnSpc>
          <a:spcPts val="2900"/>
        </a:lnSpc>
        <a:spcBef>
          <a:spcPct val="0"/>
        </a:spcBef>
        <a:buNone/>
        <a:defRPr sz="2800" kern="1200">
          <a:solidFill>
            <a:schemeClr val="bg1"/>
          </a:solidFill>
          <a:latin typeface="Trebuchet MS" pitchFamily="34" charset="0"/>
          <a:ea typeface="+mj-ea"/>
          <a:cs typeface="+mj-cs"/>
        </a:defRPr>
      </a:lvl1pPr>
    </p:titleStyle>
    <p:bodyStyle>
      <a:lvl1pPr marL="0" indent="0" algn="l" defTabSz="914400" rtl="0" eaLnBrk="1" latinLnBrk="0" hangingPunct="1">
        <a:lnSpc>
          <a:spcPts val="2600"/>
        </a:lnSpc>
        <a:spcBef>
          <a:spcPts val="0"/>
        </a:spcBef>
        <a:spcAft>
          <a:spcPts val="1200"/>
        </a:spcAft>
        <a:buFontTx/>
        <a:buNone/>
        <a:defRPr sz="2400" kern="1200">
          <a:solidFill>
            <a:schemeClr val="accent1"/>
          </a:solidFill>
          <a:latin typeface="Trebuchet MS" pitchFamily="34" charset="0"/>
          <a:ea typeface="+mn-ea"/>
          <a:cs typeface="+mn-cs"/>
        </a:defRPr>
      </a:lvl1pPr>
      <a:lvl2pPr marL="230188" indent="-230188" algn="l" defTabSz="914400" rtl="0" eaLnBrk="1" latinLnBrk="0" hangingPunct="1">
        <a:lnSpc>
          <a:spcPct val="100000"/>
        </a:lnSpc>
        <a:spcBef>
          <a:spcPts val="0"/>
        </a:spcBef>
        <a:spcAft>
          <a:spcPts val="600"/>
        </a:spcAft>
        <a:buFontTx/>
        <a:buBlip>
          <a:blip r:embed="rId15"/>
        </a:buBlip>
        <a:defRPr sz="2000" kern="1200">
          <a:solidFill>
            <a:schemeClr val="tx1"/>
          </a:solidFill>
          <a:latin typeface="Century Gothic" pitchFamily="34" charset="0"/>
          <a:ea typeface="+mn-ea"/>
          <a:cs typeface="+mn-cs"/>
        </a:defRPr>
      </a:lvl2pPr>
      <a:lvl3pPr marL="461963" indent="-231775" algn="l" defTabSz="914400" rtl="0" eaLnBrk="1" latinLnBrk="0" hangingPunct="1">
        <a:lnSpc>
          <a:spcPct val="100000"/>
        </a:lnSpc>
        <a:spcBef>
          <a:spcPts val="0"/>
        </a:spcBef>
        <a:spcAft>
          <a:spcPts val="600"/>
        </a:spcAft>
        <a:buClr>
          <a:schemeClr val="accent1"/>
        </a:buClr>
        <a:buFont typeface="Century Gothic" pitchFamily="34" charset="0"/>
        <a:buChar char="–"/>
        <a:defRPr sz="2000" kern="1200">
          <a:solidFill>
            <a:schemeClr val="tx1"/>
          </a:solidFill>
          <a:latin typeface="Century Gothic" pitchFamily="34" charset="0"/>
          <a:ea typeface="+mn-ea"/>
          <a:cs typeface="+mn-cs"/>
        </a:defRPr>
      </a:lvl3pPr>
      <a:lvl4pPr marL="684213" indent="-222250" algn="l" defTabSz="914400" rtl="0" eaLnBrk="1" latinLnBrk="0" hangingPunct="1">
        <a:lnSpc>
          <a:spcPct val="100000"/>
        </a:lnSpc>
        <a:spcBef>
          <a:spcPts val="0"/>
        </a:spcBef>
        <a:spcAft>
          <a:spcPts val="600"/>
        </a:spcAft>
        <a:buFontTx/>
        <a:buBlip>
          <a:blip r:embed="rId15"/>
        </a:buBlip>
        <a:defRPr sz="1800" kern="1200">
          <a:solidFill>
            <a:schemeClr val="tx1"/>
          </a:solidFill>
          <a:latin typeface="Century Gothic" pitchFamily="34" charset="0"/>
          <a:ea typeface="+mn-ea"/>
          <a:cs typeface="+mn-cs"/>
        </a:defRPr>
      </a:lvl4pPr>
      <a:lvl5pPr marL="914400" indent="-230188" algn="l" defTabSz="914400" rtl="0" eaLnBrk="1" latinLnBrk="0" hangingPunct="1">
        <a:lnSpc>
          <a:spcPct val="100000"/>
        </a:lnSpc>
        <a:spcBef>
          <a:spcPts val="0"/>
        </a:spcBef>
        <a:spcAft>
          <a:spcPts val="600"/>
        </a:spcAft>
        <a:buClr>
          <a:schemeClr val="accent1"/>
        </a:buClr>
        <a:buFont typeface="Century Gothic" pitchFamily="34" charset="0"/>
        <a:buChar char="–"/>
        <a:defRPr sz="18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Process Control</a:t>
            </a:r>
            <a:endParaRPr lang="en-US" dirty="0"/>
          </a:p>
        </p:txBody>
      </p:sp>
      <p:sp>
        <p:nvSpPr>
          <p:cNvPr id="4" name="Rectangle 3"/>
          <p:cNvSpPr/>
          <p:nvPr/>
        </p:nvSpPr>
        <p:spPr>
          <a:xfrm>
            <a:off x="13648" y="914414"/>
            <a:ext cx="3090929" cy="2729788"/>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5" name="Rectangle 4"/>
          <p:cNvSpPr/>
          <p:nvPr/>
        </p:nvSpPr>
        <p:spPr>
          <a:xfrm>
            <a:off x="3075932" y="912266"/>
            <a:ext cx="3017520" cy="27316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6" name="Rectangle 5"/>
          <p:cNvSpPr/>
          <p:nvPr/>
        </p:nvSpPr>
        <p:spPr>
          <a:xfrm>
            <a:off x="6103541" y="910119"/>
            <a:ext cx="3017520" cy="2744955"/>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7" name="Rectangle 6"/>
          <p:cNvSpPr/>
          <p:nvPr/>
        </p:nvSpPr>
        <p:spPr>
          <a:xfrm>
            <a:off x="13648" y="3634722"/>
            <a:ext cx="3090929" cy="3022082"/>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8" name="Rectangle 7"/>
          <p:cNvSpPr/>
          <p:nvPr/>
        </p:nvSpPr>
        <p:spPr>
          <a:xfrm>
            <a:off x="3075932" y="3660479"/>
            <a:ext cx="3017520" cy="2726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FFFF"/>
              </a:solidFill>
            </a:endParaRPr>
          </a:p>
        </p:txBody>
      </p:sp>
      <p:sp>
        <p:nvSpPr>
          <p:cNvPr id="10" name="TextBox 9"/>
          <p:cNvSpPr txBox="1"/>
          <p:nvPr/>
        </p:nvSpPr>
        <p:spPr>
          <a:xfrm>
            <a:off x="3161762" y="1015298"/>
            <a:ext cx="2820473" cy="307777"/>
          </a:xfrm>
          <a:prstGeom prst="rect">
            <a:avLst/>
          </a:prstGeom>
          <a:noFill/>
        </p:spPr>
        <p:txBody>
          <a:bodyPr wrap="square" rtlCol="0">
            <a:spAutoFit/>
          </a:bodyPr>
          <a:lstStyle/>
          <a:p>
            <a:pPr algn="ctr"/>
            <a:endParaRPr lang="en-US" sz="1400" b="1" dirty="0">
              <a:solidFill>
                <a:srgbClr val="000000">
                  <a:lumMod val="50000"/>
                  <a:lumOff val="50000"/>
                </a:srgbClr>
              </a:solidFill>
            </a:endParaRPr>
          </a:p>
        </p:txBody>
      </p:sp>
      <p:sp>
        <p:nvSpPr>
          <p:cNvPr id="11" name="Rectangle 115"/>
          <p:cNvSpPr>
            <a:spLocks noChangeArrowheads="1"/>
          </p:cNvSpPr>
          <p:nvPr/>
        </p:nvSpPr>
        <p:spPr bwMode="gray">
          <a:xfrm>
            <a:off x="6284944" y="1417243"/>
            <a:ext cx="2761706" cy="2370751"/>
          </a:xfrm>
          <a:prstGeom prst="rect">
            <a:avLst/>
          </a:prstGeom>
          <a:noFill/>
          <a:ln w="9525">
            <a:noFill/>
            <a:miter lim="800000"/>
            <a:headEnd/>
            <a:tailEnd/>
          </a:ln>
        </p:spPr>
        <p:txBody>
          <a:bodyPr lIns="93296" tIns="46648" rIns="93296" bIns="0"/>
          <a:lstStyle/>
          <a:p>
            <a:pPr marL="117475" indent="-117475" algn="just">
              <a:spcBef>
                <a:spcPct val="50000"/>
              </a:spcBef>
              <a:buClr>
                <a:srgbClr val="424242"/>
              </a:buClr>
            </a:pPr>
            <a:r>
              <a:rPr lang="en-US" sz="1000" b="1" dirty="0">
                <a:solidFill>
                  <a:srgbClr val="424242"/>
                </a:solidFill>
              </a:rPr>
              <a:t>Problem</a:t>
            </a:r>
          </a:p>
          <a:p>
            <a:pPr marL="171450" indent="-171450" algn="just">
              <a:spcBef>
                <a:spcPct val="20000"/>
              </a:spcBef>
              <a:buClr>
                <a:srgbClr val="424242"/>
              </a:buClr>
              <a:buSzPct val="100000"/>
              <a:buBlip>
                <a:blip r:embed="rId2"/>
              </a:buBlip>
              <a:defRPr/>
            </a:pPr>
            <a:r>
              <a:rPr lang="en-US" altLang="zh-CN" sz="900" dirty="0">
                <a:solidFill>
                  <a:srgbClr val="424242"/>
                </a:solidFill>
                <a:sym typeface="Trebuchet MS" pitchFamily="34" charset="0"/>
              </a:rPr>
              <a:t>BK reversal </a:t>
            </a:r>
            <a:r>
              <a:rPr lang="en-US" altLang="zh-CN" sz="900" dirty="0" smtClean="0">
                <a:solidFill>
                  <a:srgbClr val="424242"/>
                </a:solidFill>
                <a:sym typeface="Trebuchet MS" pitchFamily="34" charset="0"/>
              </a:rPr>
              <a:t>accounts allowed </a:t>
            </a:r>
            <a:r>
              <a:rPr lang="en-US" altLang="zh-CN" sz="900" dirty="0">
                <a:solidFill>
                  <a:srgbClr val="424242"/>
                </a:solidFill>
                <a:sym typeface="Trebuchet MS" pitchFamily="34" charset="0"/>
              </a:rPr>
              <a:t>to contractually </a:t>
            </a:r>
            <a:r>
              <a:rPr lang="en-US" altLang="zh-CN" sz="900" dirty="0" smtClean="0">
                <a:solidFill>
                  <a:srgbClr val="424242"/>
                </a:solidFill>
                <a:sym typeface="Trebuchet MS" pitchFamily="34" charset="0"/>
              </a:rPr>
              <a:t>C/O, making </a:t>
            </a:r>
            <a:r>
              <a:rPr lang="en-US" altLang="zh-CN" sz="900" dirty="0">
                <a:solidFill>
                  <a:srgbClr val="424242"/>
                </a:solidFill>
                <a:sym typeface="Trebuchet MS" pitchFamily="34" charset="0"/>
              </a:rPr>
              <a:t>the overall process complex since 85% of this population contractually C/O in 6 months </a:t>
            </a:r>
          </a:p>
          <a:p>
            <a:pPr marL="117475" indent="-117475" algn="just">
              <a:spcBef>
                <a:spcPct val="50000"/>
              </a:spcBef>
              <a:buClr>
                <a:srgbClr val="424242"/>
              </a:buClr>
              <a:buSzPct val="100000"/>
              <a:defRPr/>
            </a:pPr>
            <a:r>
              <a:rPr lang="en-US" altLang="zh-CN" sz="1000" b="1" dirty="0">
                <a:solidFill>
                  <a:srgbClr val="424242"/>
                </a:solidFill>
                <a:sym typeface="Trebuchet MS" pitchFamily="34" charset="0"/>
              </a:rPr>
              <a:t>Solution</a:t>
            </a:r>
            <a:endParaRPr lang="en-US" altLang="zh-CN" sz="1000" i="1" dirty="0">
              <a:solidFill>
                <a:srgbClr val="424242"/>
              </a:solidFill>
              <a:sym typeface="Trebuchet MS" pitchFamily="34" charset="0"/>
            </a:endParaRPr>
          </a:p>
          <a:p>
            <a:pPr marL="171450" indent="-171450" algn="just">
              <a:spcBef>
                <a:spcPct val="20000"/>
              </a:spcBef>
              <a:buClr>
                <a:srgbClr val="424242"/>
              </a:buClr>
              <a:buSzPct val="100000"/>
              <a:buBlip>
                <a:blip r:embed="rId2"/>
              </a:buBlip>
              <a:defRPr/>
            </a:pPr>
            <a:r>
              <a:rPr lang="en-US" altLang="zh-CN" sz="900" dirty="0" smtClean="0">
                <a:solidFill>
                  <a:srgbClr val="424242"/>
                </a:solidFill>
                <a:sym typeface="Trebuchet MS" pitchFamily="34" charset="0"/>
              </a:rPr>
              <a:t>Population sizing and analysis</a:t>
            </a:r>
          </a:p>
          <a:p>
            <a:pPr marL="171450" indent="-171450" algn="just">
              <a:spcBef>
                <a:spcPct val="20000"/>
              </a:spcBef>
              <a:buClr>
                <a:srgbClr val="424242"/>
              </a:buClr>
              <a:buSzPct val="100000"/>
              <a:buBlip>
                <a:blip r:embed="rId2"/>
              </a:buBlip>
              <a:defRPr/>
            </a:pPr>
            <a:r>
              <a:rPr lang="en-US" altLang="zh-CN" sz="900" dirty="0" smtClean="0">
                <a:solidFill>
                  <a:srgbClr val="424242"/>
                </a:solidFill>
                <a:sym typeface="Trebuchet MS" pitchFamily="34" charset="0"/>
              </a:rPr>
              <a:t>Strategy: Compensating control and systemic fix</a:t>
            </a:r>
            <a:endParaRPr lang="en-US" altLang="zh-CN" sz="900" dirty="0">
              <a:solidFill>
                <a:srgbClr val="424242"/>
              </a:solidFill>
              <a:sym typeface="Trebuchet MS" pitchFamily="34" charset="0"/>
            </a:endParaRPr>
          </a:p>
          <a:p>
            <a:pPr marL="117475" indent="-117475" algn="just">
              <a:spcBef>
                <a:spcPct val="50000"/>
              </a:spcBef>
              <a:buClr>
                <a:srgbClr val="424242"/>
              </a:buClr>
              <a:buSzPct val="100000"/>
              <a:defRPr/>
            </a:pPr>
            <a:r>
              <a:rPr lang="en-US" altLang="zh-CN" sz="1000" b="1" dirty="0">
                <a:solidFill>
                  <a:srgbClr val="424242"/>
                </a:solidFill>
                <a:sym typeface="Trebuchet MS" pitchFamily="34" charset="0"/>
              </a:rPr>
              <a:t>Impact</a:t>
            </a:r>
          </a:p>
          <a:p>
            <a:pPr marL="171450" indent="-171450" algn="just">
              <a:spcBef>
                <a:spcPct val="20000"/>
              </a:spcBef>
              <a:buClr>
                <a:srgbClr val="424242"/>
              </a:buClr>
              <a:buSzPct val="100000"/>
              <a:buBlip>
                <a:blip r:embed="rId2"/>
              </a:buBlip>
              <a:defRPr/>
            </a:pPr>
            <a:r>
              <a:rPr lang="en-US" altLang="zh-CN" sz="900" dirty="0">
                <a:solidFill>
                  <a:srgbClr val="424242"/>
                </a:solidFill>
                <a:sym typeface="Trebuchet MS" pitchFamily="34" charset="0"/>
              </a:rPr>
              <a:t>~50 accounts/$200-300K balance per </a:t>
            </a:r>
            <a:r>
              <a:rPr lang="en-US" altLang="zh-CN" sz="900" dirty="0" smtClean="0">
                <a:solidFill>
                  <a:srgbClr val="424242"/>
                </a:solidFill>
                <a:sym typeface="Trebuchet MS" pitchFamily="34" charset="0"/>
              </a:rPr>
              <a:t>month.</a:t>
            </a:r>
            <a:endParaRPr lang="en-US" altLang="zh-CN" sz="900" dirty="0">
              <a:solidFill>
                <a:srgbClr val="424242"/>
              </a:solidFill>
              <a:sym typeface="Trebuchet MS" pitchFamily="34" charset="0"/>
            </a:endParaRPr>
          </a:p>
          <a:p>
            <a:pPr algn="just">
              <a:spcBef>
                <a:spcPct val="20000"/>
              </a:spcBef>
              <a:buClr>
                <a:srgbClr val="424242"/>
              </a:buClr>
              <a:buSzPct val="100000"/>
              <a:defRPr/>
            </a:pPr>
            <a:endParaRPr lang="en-US" altLang="zh-CN" sz="900" dirty="0">
              <a:solidFill>
                <a:srgbClr val="424242"/>
              </a:solidFill>
              <a:sym typeface="Trebuchet MS" pitchFamily="34" charset="0"/>
            </a:endParaRPr>
          </a:p>
        </p:txBody>
      </p:sp>
      <p:sp>
        <p:nvSpPr>
          <p:cNvPr id="12" name="Rectangle 115"/>
          <p:cNvSpPr>
            <a:spLocks noChangeArrowheads="1"/>
          </p:cNvSpPr>
          <p:nvPr/>
        </p:nvSpPr>
        <p:spPr bwMode="gray">
          <a:xfrm>
            <a:off x="3243352" y="1452170"/>
            <a:ext cx="2704510" cy="2482433"/>
          </a:xfrm>
          <a:prstGeom prst="rect">
            <a:avLst/>
          </a:prstGeom>
          <a:solidFill>
            <a:srgbClr val="FFFFFF"/>
          </a:solidFill>
          <a:ln w="9525">
            <a:noFill/>
            <a:miter lim="800000"/>
            <a:headEnd/>
            <a:tailEnd/>
          </a:ln>
        </p:spPr>
        <p:txBody>
          <a:bodyPr lIns="93296" tIns="46648" rIns="93296" bIns="0"/>
          <a:lstStyle/>
          <a:p>
            <a:pPr marL="117475" indent="-117475" algn="just">
              <a:spcBef>
                <a:spcPct val="50000"/>
              </a:spcBef>
              <a:buClr>
                <a:srgbClr val="424242"/>
              </a:buClr>
            </a:pPr>
            <a:r>
              <a:rPr lang="en-US" sz="1000" b="1" dirty="0" smtClean="0">
                <a:solidFill>
                  <a:srgbClr val="424242"/>
                </a:solidFill>
              </a:rPr>
              <a:t>Problem</a:t>
            </a:r>
            <a:endParaRPr lang="en-US" sz="1000" b="1" dirty="0">
              <a:solidFill>
                <a:srgbClr val="424242"/>
              </a:solidFill>
            </a:endParaRPr>
          </a:p>
          <a:p>
            <a:pPr marL="171450" indent="-171450" algn="just">
              <a:spcBef>
                <a:spcPct val="20000"/>
              </a:spcBef>
              <a:buClr>
                <a:srgbClr val="424242"/>
              </a:buClr>
              <a:buSzPct val="100000"/>
              <a:buFontTx/>
              <a:buBlip>
                <a:blip r:embed="rId2"/>
              </a:buBlip>
              <a:defRPr/>
            </a:pPr>
            <a:r>
              <a:rPr lang="en-US" altLang="zh-CN" sz="900" dirty="0">
                <a:solidFill>
                  <a:srgbClr val="424242"/>
                </a:solidFill>
                <a:sym typeface="Trebuchet MS" pitchFamily="34" charset="0"/>
              </a:rPr>
              <a:t>Gap between Global and Local policy and their existing QA monitoring reports .</a:t>
            </a:r>
          </a:p>
          <a:p>
            <a:pPr algn="just">
              <a:spcBef>
                <a:spcPct val="20000"/>
              </a:spcBef>
              <a:buClr>
                <a:srgbClr val="424242"/>
              </a:buClr>
              <a:buSzPct val="100000"/>
              <a:defRPr/>
            </a:pPr>
            <a:endParaRPr lang="en-US" altLang="zh-CN" sz="900" dirty="0">
              <a:solidFill>
                <a:srgbClr val="424242"/>
              </a:solidFill>
              <a:sym typeface="Trebuchet MS" pitchFamily="34" charset="0"/>
            </a:endParaRPr>
          </a:p>
          <a:p>
            <a:pPr marL="117475" indent="-117475" algn="just">
              <a:spcBef>
                <a:spcPct val="50000"/>
              </a:spcBef>
              <a:buClr>
                <a:srgbClr val="424242"/>
              </a:buClr>
              <a:buSzPct val="100000"/>
              <a:defRPr/>
            </a:pPr>
            <a:r>
              <a:rPr lang="en-US" altLang="zh-CN" sz="1000" b="1" dirty="0">
                <a:solidFill>
                  <a:srgbClr val="424242"/>
                </a:solidFill>
                <a:sym typeface="Trebuchet MS" pitchFamily="34" charset="0"/>
              </a:rPr>
              <a:t>Solution</a:t>
            </a:r>
          </a:p>
          <a:p>
            <a:pPr marL="171450" indent="-171450" algn="just">
              <a:spcBef>
                <a:spcPct val="20000"/>
              </a:spcBef>
              <a:buClr>
                <a:srgbClr val="424242"/>
              </a:buClr>
              <a:buSzPct val="100000"/>
              <a:buBlip>
                <a:blip r:embed="rId2"/>
              </a:buBlip>
              <a:defRPr/>
            </a:pPr>
            <a:r>
              <a:rPr lang="en-US" sz="900" dirty="0"/>
              <a:t>Mapping all of the GCCFRP Policy Requirements to ongoing CBORC QA Reports.</a:t>
            </a:r>
          </a:p>
          <a:p>
            <a:pPr marL="171450" indent="-171450" algn="just">
              <a:spcBef>
                <a:spcPct val="20000"/>
              </a:spcBef>
              <a:buClr>
                <a:srgbClr val="424242"/>
              </a:buClr>
              <a:buSzPct val="100000"/>
              <a:buBlip>
                <a:blip r:embed="rId2"/>
              </a:buBlip>
              <a:defRPr/>
            </a:pPr>
            <a:r>
              <a:rPr lang="en-US" sz="900" dirty="0"/>
              <a:t>Reviewing and Validation of all these reports.</a:t>
            </a:r>
          </a:p>
          <a:p>
            <a:pPr marL="171450" indent="-171450" algn="just">
              <a:spcBef>
                <a:spcPct val="20000"/>
              </a:spcBef>
              <a:buClr>
                <a:srgbClr val="424242"/>
              </a:buClr>
              <a:buSzPct val="100000"/>
              <a:buBlip>
                <a:blip r:embed="rId2"/>
              </a:buBlip>
              <a:defRPr/>
            </a:pPr>
            <a:r>
              <a:rPr lang="en-US" sz="900" dirty="0"/>
              <a:t>Identifying Gaps in the policy mapping and creating reports for these.</a:t>
            </a:r>
            <a:endParaRPr lang="en-US" sz="900" dirty="0">
              <a:solidFill>
                <a:srgbClr val="000000"/>
              </a:solidFill>
            </a:endParaRPr>
          </a:p>
          <a:p>
            <a:pPr marL="171450" indent="-171450" algn="just">
              <a:spcBef>
                <a:spcPct val="20000"/>
              </a:spcBef>
              <a:buClr>
                <a:srgbClr val="424242"/>
              </a:buClr>
              <a:buSzPct val="100000"/>
              <a:buFontTx/>
              <a:buBlip>
                <a:blip r:embed="rId2"/>
              </a:buBlip>
              <a:defRPr/>
            </a:pPr>
            <a:endParaRPr lang="en-US" sz="900" dirty="0">
              <a:solidFill>
                <a:srgbClr val="424242"/>
              </a:solidFill>
            </a:endParaRPr>
          </a:p>
          <a:p>
            <a:pPr algn="just">
              <a:spcBef>
                <a:spcPct val="20000"/>
              </a:spcBef>
              <a:buClr>
                <a:srgbClr val="424242"/>
              </a:buClr>
              <a:buSzPct val="100000"/>
              <a:defRPr/>
            </a:pPr>
            <a:endParaRPr lang="en-US" altLang="zh-CN" sz="900" dirty="0">
              <a:solidFill>
                <a:srgbClr val="424242"/>
              </a:solidFill>
              <a:sym typeface="Trebuchet MS" pitchFamily="34" charset="0"/>
            </a:endParaRPr>
          </a:p>
        </p:txBody>
      </p:sp>
      <p:sp>
        <p:nvSpPr>
          <p:cNvPr id="13" name="Rectangle 115"/>
          <p:cNvSpPr>
            <a:spLocks noChangeArrowheads="1"/>
          </p:cNvSpPr>
          <p:nvPr/>
        </p:nvSpPr>
        <p:spPr bwMode="gray">
          <a:xfrm>
            <a:off x="169148" y="1452170"/>
            <a:ext cx="2906784" cy="2413434"/>
          </a:xfrm>
          <a:prstGeom prst="rect">
            <a:avLst/>
          </a:prstGeom>
          <a:noFill/>
          <a:ln w="9525">
            <a:noFill/>
            <a:miter lim="800000"/>
            <a:headEnd/>
            <a:tailEnd/>
          </a:ln>
        </p:spPr>
        <p:txBody>
          <a:bodyPr lIns="93296" tIns="46648" rIns="93296" bIns="0"/>
          <a:lstStyle/>
          <a:p>
            <a:pPr indent="-117475" algn="just">
              <a:spcBef>
                <a:spcPts val="100"/>
              </a:spcBef>
              <a:buClr>
                <a:srgbClr val="424242"/>
              </a:buClr>
            </a:pPr>
            <a:r>
              <a:rPr lang="en-US" sz="1000" b="1" dirty="0">
                <a:solidFill>
                  <a:srgbClr val="424242"/>
                </a:solidFill>
              </a:rPr>
              <a:t>Problem</a:t>
            </a:r>
          </a:p>
          <a:p>
            <a:pPr indent="-171450" algn="just">
              <a:spcBef>
                <a:spcPts val="100"/>
              </a:spcBef>
              <a:buClr>
                <a:srgbClr val="424242"/>
              </a:buClr>
              <a:buSzPct val="100000"/>
              <a:buFontTx/>
              <a:buBlip>
                <a:blip r:embed="rId2"/>
              </a:buBlip>
              <a:defRPr/>
            </a:pPr>
            <a:r>
              <a:rPr lang="en-US" altLang="zh-CN" sz="900" dirty="0">
                <a:solidFill>
                  <a:srgbClr val="424242"/>
                </a:solidFill>
                <a:sym typeface="Trebuchet MS" pitchFamily="34" charset="0"/>
              </a:rPr>
              <a:t>Forbearance accounts </a:t>
            </a:r>
            <a:r>
              <a:rPr lang="en-US" altLang="zh-CN" sz="900" dirty="0" smtClean="0">
                <a:solidFill>
                  <a:srgbClr val="424242"/>
                </a:solidFill>
                <a:sym typeface="Trebuchet MS" pitchFamily="34" charset="0"/>
              </a:rPr>
              <a:t>getting </a:t>
            </a:r>
            <a:r>
              <a:rPr lang="en-US" altLang="zh-CN" sz="900" dirty="0">
                <a:solidFill>
                  <a:srgbClr val="424242"/>
                </a:solidFill>
                <a:sym typeface="Trebuchet MS" pitchFamily="34" charset="0"/>
              </a:rPr>
              <a:t>delinquent despite making </a:t>
            </a:r>
            <a:r>
              <a:rPr lang="en-US" altLang="zh-CN" sz="900" dirty="0" smtClean="0">
                <a:solidFill>
                  <a:srgbClr val="424242"/>
                </a:solidFill>
                <a:sym typeface="Trebuchet MS" pitchFamily="34" charset="0"/>
              </a:rPr>
              <a:t>arrangement amount. </a:t>
            </a:r>
            <a:endParaRPr lang="en-US" altLang="zh-CN" sz="900" dirty="0" smtClean="0">
              <a:solidFill>
                <a:srgbClr val="424242"/>
              </a:solidFill>
              <a:sym typeface="Trebuchet MS" pitchFamily="34" charset="0"/>
            </a:endParaRPr>
          </a:p>
          <a:p>
            <a:pPr algn="just">
              <a:spcBef>
                <a:spcPts val="100"/>
              </a:spcBef>
              <a:buClr>
                <a:srgbClr val="424242"/>
              </a:buClr>
              <a:buSzPct val="100000"/>
              <a:defRPr/>
            </a:pPr>
            <a:endParaRPr lang="en-US" altLang="zh-CN" sz="900" dirty="0">
              <a:solidFill>
                <a:srgbClr val="424242"/>
              </a:solidFill>
              <a:sym typeface="Trebuchet MS" pitchFamily="34" charset="0"/>
            </a:endParaRPr>
          </a:p>
          <a:p>
            <a:pPr indent="-117475" algn="just">
              <a:spcBef>
                <a:spcPts val="100"/>
              </a:spcBef>
              <a:buClr>
                <a:srgbClr val="424242"/>
              </a:buClr>
              <a:buSzPct val="100000"/>
              <a:defRPr/>
            </a:pPr>
            <a:r>
              <a:rPr lang="en-US" altLang="zh-CN" sz="1000" b="1" dirty="0">
                <a:solidFill>
                  <a:srgbClr val="424242"/>
                </a:solidFill>
                <a:sym typeface="Trebuchet MS" pitchFamily="34" charset="0"/>
              </a:rPr>
              <a:t>Solution</a:t>
            </a:r>
          </a:p>
          <a:p>
            <a:pPr indent="-171450" algn="just">
              <a:spcBef>
                <a:spcPts val="100"/>
              </a:spcBef>
              <a:buClr>
                <a:srgbClr val="424242"/>
              </a:buClr>
              <a:buSzPct val="100000"/>
              <a:buFontTx/>
              <a:buBlip>
                <a:blip r:embed="rId2"/>
              </a:buBlip>
              <a:defRPr/>
            </a:pPr>
            <a:r>
              <a:rPr lang="en-US" sz="900" dirty="0" smtClean="0">
                <a:solidFill>
                  <a:srgbClr val="424242"/>
                </a:solidFill>
              </a:rPr>
              <a:t>Two root cause identified: Timing &amp; </a:t>
            </a:r>
            <a:r>
              <a:rPr lang="en-US" sz="900" dirty="0" smtClean="0">
                <a:solidFill>
                  <a:srgbClr val="424242"/>
                </a:solidFill>
              </a:rPr>
              <a:t>promo     balance issue</a:t>
            </a:r>
          </a:p>
          <a:p>
            <a:pPr indent="-171450" algn="just">
              <a:spcBef>
                <a:spcPts val="100"/>
              </a:spcBef>
              <a:buClr>
                <a:srgbClr val="424242"/>
              </a:buClr>
              <a:buSzPct val="100000"/>
              <a:buFontTx/>
              <a:buBlip>
                <a:blip r:embed="rId2"/>
              </a:buBlip>
              <a:defRPr/>
            </a:pPr>
            <a:r>
              <a:rPr lang="en-US" sz="900" dirty="0" smtClean="0">
                <a:solidFill>
                  <a:srgbClr val="424242"/>
                </a:solidFill>
              </a:rPr>
              <a:t>Strategy implemented: Compensating control, look-back remediation, systemic fix</a:t>
            </a:r>
            <a:endParaRPr lang="en-US" sz="900" dirty="0">
              <a:solidFill>
                <a:srgbClr val="424242"/>
              </a:solidFill>
            </a:endParaRPr>
          </a:p>
          <a:p>
            <a:pPr indent="-171450" algn="just">
              <a:spcBef>
                <a:spcPts val="100"/>
              </a:spcBef>
              <a:buClr>
                <a:srgbClr val="424242"/>
              </a:buClr>
              <a:buSzPct val="100000"/>
              <a:buFontTx/>
              <a:buBlip>
                <a:blip r:embed="rId2"/>
              </a:buBlip>
              <a:defRPr/>
            </a:pPr>
            <a:endParaRPr lang="en-US" sz="900" dirty="0">
              <a:solidFill>
                <a:srgbClr val="424242"/>
              </a:solidFill>
            </a:endParaRPr>
          </a:p>
          <a:p>
            <a:pPr algn="just">
              <a:spcBef>
                <a:spcPts val="100"/>
              </a:spcBef>
              <a:buClr>
                <a:srgbClr val="424242"/>
              </a:buClr>
              <a:buSzPct val="100000"/>
              <a:defRPr/>
            </a:pPr>
            <a:r>
              <a:rPr lang="en-US" altLang="zh-CN" sz="1000" b="1" dirty="0" smtClean="0">
                <a:solidFill>
                  <a:srgbClr val="424242"/>
                </a:solidFill>
                <a:sym typeface="Trebuchet MS" pitchFamily="34" charset="0"/>
              </a:rPr>
              <a:t>Impact</a:t>
            </a:r>
            <a:endParaRPr lang="en-US" altLang="zh-CN" sz="1000" b="1" dirty="0">
              <a:solidFill>
                <a:srgbClr val="424242"/>
              </a:solidFill>
              <a:sym typeface="Trebuchet MS" pitchFamily="34" charset="0"/>
            </a:endParaRPr>
          </a:p>
          <a:p>
            <a:pPr indent="-171450" algn="just">
              <a:spcBef>
                <a:spcPts val="100"/>
              </a:spcBef>
              <a:buClr>
                <a:srgbClr val="424242"/>
              </a:buClr>
              <a:buSzPct val="100000"/>
              <a:buFontTx/>
              <a:buBlip>
                <a:blip r:embed="rId2"/>
              </a:buBlip>
              <a:defRPr/>
            </a:pPr>
            <a:r>
              <a:rPr lang="en-US" sz="900" dirty="0">
                <a:solidFill>
                  <a:srgbClr val="424242"/>
                </a:solidFill>
              </a:rPr>
              <a:t>Impacting &gt;80k customers</a:t>
            </a:r>
          </a:p>
          <a:p>
            <a:pPr indent="-171450" algn="just">
              <a:spcBef>
                <a:spcPts val="100"/>
              </a:spcBef>
              <a:buClr>
                <a:srgbClr val="424242"/>
              </a:buClr>
              <a:buSzPct val="100000"/>
              <a:buFontTx/>
              <a:buBlip>
                <a:blip r:embed="rId2"/>
              </a:buBlip>
              <a:defRPr/>
            </a:pPr>
            <a:r>
              <a:rPr lang="en-US" sz="900" dirty="0">
                <a:solidFill>
                  <a:srgbClr val="424242"/>
                </a:solidFill>
              </a:rPr>
              <a:t>About 5% of the total impacted sold customers </a:t>
            </a:r>
            <a:r>
              <a:rPr lang="en-US" sz="900" dirty="0" smtClean="0">
                <a:solidFill>
                  <a:srgbClr val="424242"/>
                </a:solidFill>
              </a:rPr>
              <a:t>bought </a:t>
            </a:r>
            <a:r>
              <a:rPr lang="en-US" sz="900" dirty="0">
                <a:solidFill>
                  <a:srgbClr val="424242"/>
                </a:solidFill>
              </a:rPr>
              <a:t>back from external agencies</a:t>
            </a:r>
          </a:p>
          <a:p>
            <a:pPr algn="just">
              <a:spcBef>
                <a:spcPct val="20000"/>
              </a:spcBef>
              <a:buClr>
                <a:srgbClr val="424242"/>
              </a:buClr>
              <a:buSzPct val="100000"/>
              <a:defRPr/>
            </a:pPr>
            <a:endParaRPr lang="en-US" sz="900" dirty="0">
              <a:solidFill>
                <a:srgbClr val="424242"/>
              </a:solidFill>
            </a:endParaRPr>
          </a:p>
        </p:txBody>
      </p:sp>
      <p:sp>
        <p:nvSpPr>
          <p:cNvPr id="14" name="Rectangle 119"/>
          <p:cNvSpPr>
            <a:spLocks noChangeArrowheads="1"/>
          </p:cNvSpPr>
          <p:nvPr/>
        </p:nvSpPr>
        <p:spPr bwMode="gray">
          <a:xfrm>
            <a:off x="259468" y="986178"/>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Aging on Forbearance</a:t>
            </a:r>
            <a:endParaRPr lang="en-US" sz="1200" b="1" dirty="0">
              <a:solidFill>
                <a:srgbClr val="FFFFFF"/>
              </a:solidFill>
              <a:ea typeface="Gulim" pitchFamily="34" charset="-127"/>
              <a:cs typeface="Arial" pitchFamily="34" charset="0"/>
            </a:endParaRPr>
          </a:p>
        </p:txBody>
      </p:sp>
      <p:sp>
        <p:nvSpPr>
          <p:cNvPr id="15" name="Rectangle 115"/>
          <p:cNvSpPr>
            <a:spLocks noChangeArrowheads="1"/>
          </p:cNvSpPr>
          <p:nvPr/>
        </p:nvSpPr>
        <p:spPr bwMode="gray">
          <a:xfrm>
            <a:off x="280140" y="4306550"/>
            <a:ext cx="2704510" cy="2350254"/>
          </a:xfrm>
          <a:prstGeom prst="rect">
            <a:avLst/>
          </a:prstGeom>
          <a:noFill/>
          <a:ln w="9525">
            <a:noFill/>
            <a:miter lim="800000"/>
            <a:headEnd/>
            <a:tailEnd/>
          </a:ln>
        </p:spPr>
        <p:txBody>
          <a:bodyPr lIns="93296" tIns="46648" rIns="93296" bIns="0"/>
          <a:lstStyle/>
          <a:p>
            <a:pPr marL="117475" indent="-117475" algn="just">
              <a:spcBef>
                <a:spcPct val="50000"/>
              </a:spcBef>
              <a:buClr>
                <a:srgbClr val="424242"/>
              </a:buClr>
            </a:pPr>
            <a:r>
              <a:rPr lang="en-US" sz="1000" b="1" dirty="0" smtClean="0">
                <a:solidFill>
                  <a:srgbClr val="424242"/>
                </a:solidFill>
              </a:rPr>
              <a:t>Problem</a:t>
            </a:r>
            <a:endParaRPr lang="en-US" sz="1000" b="1" dirty="0">
              <a:solidFill>
                <a:srgbClr val="424242"/>
              </a:solidFill>
            </a:endParaRPr>
          </a:p>
          <a:p>
            <a:pPr marL="171450" indent="-171450" algn="just">
              <a:spcBef>
                <a:spcPct val="20000"/>
              </a:spcBef>
              <a:buClr>
                <a:srgbClr val="424242"/>
              </a:buClr>
              <a:buSzPct val="100000"/>
              <a:buFontTx/>
              <a:buBlip>
                <a:blip r:embed="rId2"/>
              </a:buBlip>
              <a:defRPr/>
            </a:pPr>
            <a:r>
              <a:rPr lang="en-US" altLang="zh-CN" sz="900" dirty="0" smtClean="0">
                <a:solidFill>
                  <a:srgbClr val="424242"/>
                </a:solidFill>
                <a:sym typeface="Trebuchet MS" pitchFamily="34" charset="0"/>
              </a:rPr>
              <a:t>FEMA* </a:t>
            </a:r>
            <a:r>
              <a:rPr lang="en-US" altLang="zh-CN" sz="900" dirty="0" smtClean="0">
                <a:solidFill>
                  <a:srgbClr val="424242"/>
                </a:solidFill>
                <a:sym typeface="Trebuchet MS" pitchFamily="34" charset="0"/>
              </a:rPr>
              <a:t>enrollers </a:t>
            </a:r>
            <a:r>
              <a:rPr lang="en-US" altLang="zh-CN" sz="900" dirty="0" smtClean="0">
                <a:solidFill>
                  <a:srgbClr val="424242"/>
                </a:solidFill>
                <a:sym typeface="Trebuchet MS" pitchFamily="34" charset="0"/>
              </a:rPr>
              <a:t>prematurely exit the program </a:t>
            </a:r>
            <a:r>
              <a:rPr lang="en-US" altLang="zh-CN" sz="900" dirty="0" smtClean="0">
                <a:solidFill>
                  <a:srgbClr val="424242"/>
                </a:solidFill>
                <a:sym typeface="Trebuchet MS" pitchFamily="34" charset="0"/>
              </a:rPr>
              <a:t>due </a:t>
            </a:r>
            <a:r>
              <a:rPr lang="en-US" altLang="zh-CN" sz="900" dirty="0" smtClean="0">
                <a:solidFill>
                  <a:srgbClr val="424242"/>
                </a:solidFill>
                <a:sym typeface="Trebuchet MS" pitchFamily="34" charset="0"/>
              </a:rPr>
              <a:t>to payment of total outstanding balance</a:t>
            </a:r>
          </a:p>
          <a:p>
            <a:pPr marL="287338" indent="-117475" algn="just">
              <a:spcBef>
                <a:spcPct val="20000"/>
              </a:spcBef>
              <a:buClr>
                <a:srgbClr val="424242"/>
              </a:buClr>
              <a:buSzPct val="100000"/>
              <a:buFont typeface="Arial" panose="020B0604020202020204" pitchFamily="34" charset="0"/>
              <a:buChar char="•"/>
              <a:defRPr/>
            </a:pPr>
            <a:r>
              <a:rPr lang="en-US" altLang="zh-CN" sz="900" dirty="0" smtClean="0">
                <a:solidFill>
                  <a:srgbClr val="424242"/>
                </a:solidFill>
                <a:sym typeface="Trebuchet MS" pitchFamily="34" charset="0"/>
              </a:rPr>
              <a:t>This results in federal policy breach.</a:t>
            </a:r>
            <a:endParaRPr lang="en-US" altLang="zh-CN" sz="900" dirty="0" smtClean="0">
              <a:solidFill>
                <a:srgbClr val="424242"/>
              </a:solidFill>
              <a:sym typeface="Trebuchet MS" pitchFamily="34" charset="0"/>
            </a:endParaRPr>
          </a:p>
          <a:p>
            <a:pPr marL="117475" indent="-117475" algn="just">
              <a:spcBef>
                <a:spcPct val="50000"/>
              </a:spcBef>
              <a:buClr>
                <a:srgbClr val="424242"/>
              </a:buClr>
              <a:buSzPct val="100000"/>
              <a:defRPr/>
            </a:pPr>
            <a:r>
              <a:rPr lang="en-US" altLang="zh-CN" sz="1000" b="1" dirty="0" smtClean="0">
                <a:solidFill>
                  <a:srgbClr val="424242"/>
                </a:solidFill>
                <a:sym typeface="Trebuchet MS" pitchFamily="34" charset="0"/>
              </a:rPr>
              <a:t>Solution</a:t>
            </a:r>
          </a:p>
          <a:p>
            <a:pPr marL="171450" indent="-171450" algn="just">
              <a:spcBef>
                <a:spcPct val="20000"/>
              </a:spcBef>
              <a:buClr>
                <a:srgbClr val="424242"/>
              </a:buClr>
              <a:buSzPct val="100000"/>
              <a:buFontTx/>
              <a:buBlip>
                <a:blip r:embed="rId2"/>
              </a:buBlip>
              <a:defRPr/>
            </a:pPr>
            <a:r>
              <a:rPr lang="en-US" sz="900" dirty="0" smtClean="0">
                <a:solidFill>
                  <a:srgbClr val="424242"/>
                </a:solidFill>
              </a:rPr>
              <a:t>Population sizing and root cause analysis</a:t>
            </a:r>
          </a:p>
          <a:p>
            <a:pPr marL="171450" indent="-171450" algn="just">
              <a:spcBef>
                <a:spcPct val="20000"/>
              </a:spcBef>
              <a:buClr>
                <a:srgbClr val="424242"/>
              </a:buClr>
              <a:buSzPct val="100000"/>
              <a:buFontTx/>
              <a:buBlip>
                <a:blip r:embed="rId2"/>
              </a:buBlip>
              <a:defRPr/>
            </a:pPr>
            <a:r>
              <a:rPr lang="en-US" sz="900" dirty="0" smtClean="0">
                <a:solidFill>
                  <a:srgbClr val="424242"/>
                </a:solidFill>
              </a:rPr>
              <a:t>Setting up compensating control</a:t>
            </a:r>
            <a:endParaRPr lang="en-US" sz="900" dirty="0" smtClean="0">
              <a:solidFill>
                <a:srgbClr val="424242"/>
              </a:solidFill>
            </a:endParaRPr>
          </a:p>
          <a:p>
            <a:pPr marL="117475" indent="-117475" algn="just">
              <a:spcBef>
                <a:spcPct val="50000"/>
              </a:spcBef>
              <a:buClr>
                <a:srgbClr val="424242"/>
              </a:buClr>
              <a:buSzPct val="100000"/>
              <a:defRPr/>
            </a:pPr>
            <a:r>
              <a:rPr lang="en-US" altLang="zh-CN" sz="1000" b="1" dirty="0" smtClean="0">
                <a:solidFill>
                  <a:srgbClr val="424242"/>
                </a:solidFill>
                <a:sym typeface="Trebuchet MS" pitchFamily="34" charset="0"/>
              </a:rPr>
              <a:t>Impact</a:t>
            </a:r>
            <a:endParaRPr lang="en-US" altLang="zh-CN" sz="1000" b="1" dirty="0">
              <a:solidFill>
                <a:srgbClr val="424242"/>
              </a:solidFill>
              <a:sym typeface="Trebuchet MS" pitchFamily="34" charset="0"/>
            </a:endParaRPr>
          </a:p>
          <a:p>
            <a:pPr marL="171450" indent="-171450" algn="just">
              <a:spcBef>
                <a:spcPct val="20000"/>
              </a:spcBef>
              <a:buClr>
                <a:srgbClr val="424242"/>
              </a:buClr>
              <a:buSzPct val="100000"/>
              <a:buFontTx/>
              <a:buBlip>
                <a:blip r:embed="rId2"/>
              </a:buBlip>
              <a:defRPr/>
            </a:pPr>
            <a:r>
              <a:rPr lang="en-US" altLang="zh-CN" sz="900" dirty="0" smtClean="0">
                <a:solidFill>
                  <a:srgbClr val="424242"/>
                </a:solidFill>
                <a:sym typeface="Trebuchet MS" pitchFamily="34" charset="0"/>
              </a:rPr>
              <a:t>~5% of monthly FEMA enrolled population impacted on an average</a:t>
            </a:r>
            <a:endParaRPr lang="en-US" altLang="zh-CN" sz="900" dirty="0">
              <a:solidFill>
                <a:srgbClr val="424242"/>
              </a:solidFill>
              <a:sym typeface="Trebuchet MS" pitchFamily="34" charset="0"/>
            </a:endParaRPr>
          </a:p>
          <a:p>
            <a:pPr algn="just">
              <a:spcBef>
                <a:spcPct val="20000"/>
              </a:spcBef>
              <a:buClr>
                <a:srgbClr val="424242"/>
              </a:buClr>
              <a:buSzPct val="100000"/>
              <a:defRPr/>
            </a:pPr>
            <a:endParaRPr lang="en-US" altLang="zh-CN" sz="1100" dirty="0" smtClean="0">
              <a:solidFill>
                <a:srgbClr val="424242"/>
              </a:solidFill>
              <a:sym typeface="Trebuchet MS" pitchFamily="34" charset="0"/>
            </a:endParaRPr>
          </a:p>
        </p:txBody>
      </p:sp>
      <p:sp>
        <p:nvSpPr>
          <p:cNvPr id="16" name="Oval 15"/>
          <p:cNvSpPr/>
          <p:nvPr/>
        </p:nvSpPr>
        <p:spPr>
          <a:xfrm>
            <a:off x="75702" y="1082286"/>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1</a:t>
            </a:r>
            <a:endParaRPr lang="en-US" dirty="0">
              <a:solidFill>
                <a:srgbClr val="FFFFFF"/>
              </a:solidFill>
            </a:endParaRPr>
          </a:p>
        </p:txBody>
      </p:sp>
      <p:sp>
        <p:nvSpPr>
          <p:cNvPr id="17" name="Rectangle 119"/>
          <p:cNvSpPr>
            <a:spLocks noChangeArrowheads="1"/>
          </p:cNvSpPr>
          <p:nvPr/>
        </p:nvSpPr>
        <p:spPr bwMode="gray">
          <a:xfrm>
            <a:off x="3314056" y="992806"/>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Account Management Guidance</a:t>
            </a:r>
            <a:endParaRPr lang="en-US" sz="1200" b="1" dirty="0">
              <a:solidFill>
                <a:srgbClr val="FFFFFF"/>
              </a:solidFill>
              <a:ea typeface="Gulim" pitchFamily="34" charset="-127"/>
              <a:cs typeface="Arial" pitchFamily="34" charset="0"/>
            </a:endParaRPr>
          </a:p>
        </p:txBody>
      </p:sp>
      <p:sp>
        <p:nvSpPr>
          <p:cNvPr id="18" name="Oval 17"/>
          <p:cNvSpPr/>
          <p:nvPr/>
        </p:nvSpPr>
        <p:spPr>
          <a:xfrm>
            <a:off x="3130290" y="1088914"/>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FFFF"/>
                </a:solidFill>
              </a:rPr>
              <a:t>2</a:t>
            </a:r>
            <a:endParaRPr lang="en-US" dirty="0">
              <a:solidFill>
                <a:srgbClr val="FFFFFF"/>
              </a:solidFill>
            </a:endParaRPr>
          </a:p>
        </p:txBody>
      </p:sp>
      <p:sp>
        <p:nvSpPr>
          <p:cNvPr id="19" name="Rectangle 119"/>
          <p:cNvSpPr>
            <a:spLocks noChangeArrowheads="1"/>
          </p:cNvSpPr>
          <p:nvPr/>
        </p:nvSpPr>
        <p:spPr bwMode="gray">
          <a:xfrm>
            <a:off x="6309008" y="992806"/>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Bankruptcy Charge off Dismissal</a:t>
            </a:r>
            <a:endParaRPr lang="en-US" sz="1200" b="1" dirty="0">
              <a:solidFill>
                <a:srgbClr val="FFFFFF"/>
              </a:solidFill>
              <a:ea typeface="Gulim" pitchFamily="34" charset="-127"/>
              <a:cs typeface="Arial" pitchFamily="34" charset="0"/>
            </a:endParaRPr>
          </a:p>
        </p:txBody>
      </p:sp>
      <p:sp>
        <p:nvSpPr>
          <p:cNvPr id="20" name="Oval 19"/>
          <p:cNvSpPr/>
          <p:nvPr/>
        </p:nvSpPr>
        <p:spPr>
          <a:xfrm>
            <a:off x="6125242" y="1088914"/>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3</a:t>
            </a:r>
            <a:endParaRPr lang="en-US" dirty="0">
              <a:solidFill>
                <a:srgbClr val="FFFFFF"/>
              </a:solidFill>
            </a:endParaRPr>
          </a:p>
        </p:txBody>
      </p:sp>
      <p:sp>
        <p:nvSpPr>
          <p:cNvPr id="21" name="Rectangle 119"/>
          <p:cNvSpPr>
            <a:spLocks noChangeArrowheads="1"/>
          </p:cNvSpPr>
          <p:nvPr/>
        </p:nvSpPr>
        <p:spPr bwMode="gray">
          <a:xfrm>
            <a:off x="280140" y="3865604"/>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FEMA Deferrals - Early Completers</a:t>
            </a:r>
            <a:endParaRPr lang="en-US" sz="1200" b="1" dirty="0">
              <a:solidFill>
                <a:srgbClr val="FFFFFF"/>
              </a:solidFill>
              <a:ea typeface="Gulim" pitchFamily="34" charset="-127"/>
              <a:cs typeface="Arial" pitchFamily="34" charset="0"/>
            </a:endParaRPr>
          </a:p>
        </p:txBody>
      </p:sp>
      <p:sp>
        <p:nvSpPr>
          <p:cNvPr id="22" name="Oval 21"/>
          <p:cNvSpPr/>
          <p:nvPr/>
        </p:nvSpPr>
        <p:spPr>
          <a:xfrm>
            <a:off x="69078" y="3915665"/>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4</a:t>
            </a:r>
            <a:endParaRPr lang="en-US" dirty="0">
              <a:solidFill>
                <a:srgbClr val="FFFFFF"/>
              </a:solidFill>
            </a:endParaRPr>
          </a:p>
        </p:txBody>
      </p:sp>
      <p:sp>
        <p:nvSpPr>
          <p:cNvPr id="27" name="Rectangle 119"/>
          <p:cNvSpPr>
            <a:spLocks noChangeArrowheads="1"/>
          </p:cNvSpPr>
          <p:nvPr/>
        </p:nvSpPr>
        <p:spPr bwMode="gray">
          <a:xfrm>
            <a:off x="3311970" y="3865604"/>
            <a:ext cx="2704510" cy="440031"/>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Deceased C/O Policy</a:t>
            </a:r>
            <a:endParaRPr lang="en-US" sz="1200" b="1" dirty="0">
              <a:solidFill>
                <a:srgbClr val="FFFFFF"/>
              </a:solidFill>
              <a:ea typeface="Gulim" pitchFamily="34" charset="-127"/>
              <a:cs typeface="Arial" pitchFamily="34" charset="0"/>
            </a:endParaRPr>
          </a:p>
        </p:txBody>
      </p:sp>
      <p:sp>
        <p:nvSpPr>
          <p:cNvPr id="26" name="Rectangle 115"/>
          <p:cNvSpPr>
            <a:spLocks noChangeArrowheads="1"/>
          </p:cNvSpPr>
          <p:nvPr/>
        </p:nvSpPr>
        <p:spPr bwMode="gray">
          <a:xfrm>
            <a:off x="3314056" y="4305635"/>
            <a:ext cx="2704510" cy="2397216"/>
          </a:xfrm>
          <a:prstGeom prst="rect">
            <a:avLst/>
          </a:prstGeom>
          <a:noFill/>
          <a:ln w="9525">
            <a:noFill/>
            <a:miter lim="800000"/>
            <a:headEnd/>
            <a:tailEnd/>
          </a:ln>
        </p:spPr>
        <p:txBody>
          <a:bodyPr lIns="93296" tIns="46648" rIns="93296" bIns="0"/>
          <a:lstStyle/>
          <a:p>
            <a:pPr marL="117475" indent="-117475">
              <a:spcBef>
                <a:spcPct val="50000"/>
              </a:spcBef>
              <a:buClr>
                <a:srgbClr val="424242"/>
              </a:buClr>
            </a:pPr>
            <a:r>
              <a:rPr lang="en-US" sz="1000" b="1" dirty="0" smtClean="0">
                <a:solidFill>
                  <a:srgbClr val="424242"/>
                </a:solidFill>
              </a:rPr>
              <a:t>Problem</a:t>
            </a:r>
            <a:endParaRPr lang="en-US" altLang="zh-CN" sz="1000"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altLang="zh-CN" sz="900" dirty="0" smtClean="0">
                <a:solidFill>
                  <a:srgbClr val="424242"/>
                </a:solidFill>
                <a:sym typeface="Trebuchet MS" pitchFamily="34" charset="0"/>
              </a:rPr>
              <a:t>Deceased accounts </a:t>
            </a:r>
            <a:r>
              <a:rPr lang="en-US" altLang="zh-CN" sz="900" dirty="0" smtClean="0">
                <a:solidFill>
                  <a:srgbClr val="424242"/>
                </a:solidFill>
                <a:sym typeface="Trebuchet MS" pitchFamily="34" charset="0"/>
              </a:rPr>
              <a:t>getting </a:t>
            </a:r>
            <a:r>
              <a:rPr lang="en-US" altLang="zh-CN" sz="900" dirty="0" smtClean="0">
                <a:solidFill>
                  <a:srgbClr val="424242"/>
                </a:solidFill>
                <a:sym typeface="Trebuchet MS" pitchFamily="34" charset="0"/>
              </a:rPr>
              <a:t>delayed charge-off due to multiple verifications from third party vendors</a:t>
            </a:r>
          </a:p>
          <a:p>
            <a:pPr marL="117475" indent="-117475">
              <a:spcBef>
                <a:spcPct val="50000"/>
              </a:spcBef>
              <a:buClr>
                <a:srgbClr val="424242"/>
              </a:buClr>
              <a:buSzPct val="100000"/>
              <a:defRPr/>
            </a:pPr>
            <a:r>
              <a:rPr lang="en-US" altLang="zh-CN" sz="1000" b="1" dirty="0" smtClean="0">
                <a:solidFill>
                  <a:srgbClr val="424242"/>
                </a:solidFill>
                <a:sym typeface="Trebuchet MS" pitchFamily="34" charset="0"/>
              </a:rPr>
              <a:t>Solution</a:t>
            </a:r>
            <a:endParaRPr lang="en-US" altLang="zh-CN" sz="1000" b="1"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sz="900" dirty="0" smtClean="0">
                <a:solidFill>
                  <a:srgbClr val="424242"/>
                </a:solidFill>
              </a:rPr>
              <a:t>Impacted population identification</a:t>
            </a:r>
          </a:p>
          <a:p>
            <a:pPr marL="171450" indent="-171450">
              <a:spcBef>
                <a:spcPct val="20000"/>
              </a:spcBef>
              <a:buClr>
                <a:srgbClr val="424242"/>
              </a:buClr>
              <a:buSzPct val="100000"/>
              <a:buFontTx/>
              <a:buBlip>
                <a:blip r:embed="rId2"/>
              </a:buBlip>
              <a:defRPr/>
            </a:pPr>
            <a:r>
              <a:rPr lang="en-US" sz="900" dirty="0" smtClean="0">
                <a:solidFill>
                  <a:srgbClr val="424242"/>
                </a:solidFill>
              </a:rPr>
              <a:t>Remediation; accelerated charge-off</a:t>
            </a:r>
          </a:p>
          <a:p>
            <a:pPr marL="171450" indent="-171450">
              <a:spcBef>
                <a:spcPct val="20000"/>
              </a:spcBef>
              <a:buClr>
                <a:srgbClr val="424242"/>
              </a:buClr>
              <a:buSzPct val="100000"/>
              <a:buFontTx/>
              <a:buBlip>
                <a:blip r:embed="rId2"/>
              </a:buBlip>
              <a:defRPr/>
            </a:pPr>
            <a:r>
              <a:rPr lang="en-US" sz="900" dirty="0" smtClean="0">
                <a:solidFill>
                  <a:srgbClr val="424242"/>
                </a:solidFill>
              </a:rPr>
              <a:t>Strategy implemented: daily compensating report and systemic fix </a:t>
            </a:r>
            <a:endParaRPr lang="en-US" sz="900" dirty="0" smtClean="0">
              <a:solidFill>
                <a:srgbClr val="424242"/>
              </a:solidFill>
            </a:endParaRPr>
          </a:p>
          <a:p>
            <a:pPr marL="117475" indent="-117475">
              <a:spcBef>
                <a:spcPct val="50000"/>
              </a:spcBef>
              <a:buClr>
                <a:srgbClr val="424242"/>
              </a:buClr>
              <a:buSzPct val="100000"/>
              <a:defRPr/>
            </a:pPr>
            <a:r>
              <a:rPr lang="en-US" altLang="zh-CN" sz="1000" b="1" dirty="0" smtClean="0">
                <a:solidFill>
                  <a:srgbClr val="424242"/>
                </a:solidFill>
                <a:sym typeface="Trebuchet MS" pitchFamily="34" charset="0"/>
              </a:rPr>
              <a:t>Impact</a:t>
            </a:r>
            <a:endParaRPr lang="en-US" altLang="zh-CN" sz="1000" b="1" dirty="0">
              <a:solidFill>
                <a:srgbClr val="424242"/>
              </a:solidFill>
              <a:sym typeface="Trebuchet MS" pitchFamily="34" charset="0"/>
            </a:endParaRPr>
          </a:p>
          <a:p>
            <a:pPr marL="171450" indent="-171450">
              <a:spcBef>
                <a:spcPct val="20000"/>
              </a:spcBef>
              <a:buClr>
                <a:srgbClr val="424242"/>
              </a:buClr>
              <a:buSzPct val="100000"/>
              <a:buFontTx/>
              <a:buBlip>
                <a:blip r:embed="rId2"/>
              </a:buBlip>
              <a:defRPr/>
            </a:pPr>
            <a:r>
              <a:rPr lang="en-US" altLang="zh-CN" sz="900" dirty="0" smtClean="0">
                <a:solidFill>
                  <a:srgbClr val="424242"/>
                </a:solidFill>
                <a:sym typeface="Trebuchet MS" pitchFamily="34" charset="0"/>
              </a:rPr>
              <a:t>$790K in losses were taken in the next quarter that should have been taken in the current quarter</a:t>
            </a:r>
            <a:endParaRPr lang="en-US" altLang="zh-CN" sz="900" dirty="0">
              <a:solidFill>
                <a:srgbClr val="424242"/>
              </a:solidFill>
              <a:sym typeface="Trebuchet MS" pitchFamily="34" charset="0"/>
            </a:endParaRPr>
          </a:p>
        </p:txBody>
      </p:sp>
      <p:sp>
        <p:nvSpPr>
          <p:cNvPr id="29" name="Rectangle 28"/>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Rakesh+ Shubham</a:t>
            </a:r>
            <a:endParaRPr lang="en-US" dirty="0"/>
          </a:p>
        </p:txBody>
      </p:sp>
      <p:sp>
        <p:nvSpPr>
          <p:cNvPr id="25" name="Oval 24"/>
          <p:cNvSpPr/>
          <p:nvPr/>
        </p:nvSpPr>
        <p:spPr>
          <a:xfrm>
            <a:off x="3113726" y="3907922"/>
            <a:ext cx="274320" cy="274320"/>
          </a:xfrm>
          <a:prstGeom prst="ellipse">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FF"/>
                </a:solidFill>
              </a:rPr>
              <a:t>5</a:t>
            </a:r>
            <a:endParaRPr lang="en-US" dirty="0">
              <a:solidFill>
                <a:srgbClr val="FFFFFF"/>
              </a:solidFill>
            </a:endParaRPr>
          </a:p>
        </p:txBody>
      </p:sp>
      <p:sp>
        <p:nvSpPr>
          <p:cNvPr id="2" name="TextBox 1"/>
          <p:cNvSpPr txBox="1"/>
          <p:nvPr/>
        </p:nvSpPr>
        <p:spPr>
          <a:xfrm>
            <a:off x="169148" y="6656804"/>
            <a:ext cx="3900828" cy="215444"/>
          </a:xfrm>
          <a:prstGeom prst="rect">
            <a:avLst/>
          </a:prstGeom>
          <a:noFill/>
        </p:spPr>
        <p:txBody>
          <a:bodyPr wrap="square" rtlCol="0">
            <a:spAutoFit/>
          </a:bodyPr>
          <a:lstStyle/>
          <a:p>
            <a:r>
              <a:rPr lang="en-US" sz="800" dirty="0">
                <a:solidFill>
                  <a:schemeClr val="bg1"/>
                </a:solidFill>
                <a:latin typeface="Century Gothic" pitchFamily="34" charset="0"/>
              </a:rPr>
              <a:t>*Federal Emergency Management Agency</a:t>
            </a:r>
            <a:endParaRPr lang="en-US" sz="800" dirty="0" smtClean="0">
              <a:solidFill>
                <a:schemeClr val="bg1"/>
              </a:solidFill>
              <a:latin typeface="Century Gothic" pitchFamily="34" charset="0"/>
            </a:endParaRPr>
          </a:p>
        </p:txBody>
      </p:sp>
    </p:spTree>
    <p:extLst>
      <p:ext uri="{BB962C8B-B14F-4D97-AF65-F5344CB8AC3E}">
        <p14:creationId xmlns:p14="http://schemas.microsoft.com/office/powerpoint/2010/main" val="28952691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XL Template 2017">
  <a:themeElements>
    <a:clrScheme name="Custom 1">
      <a:dk1>
        <a:srgbClr val="3F3F3F"/>
      </a:dk1>
      <a:lt1>
        <a:srgbClr val="FFFFFF"/>
      </a:lt1>
      <a:dk2>
        <a:srgbClr val="000000"/>
      </a:dk2>
      <a:lt2>
        <a:srgbClr val="FFFFFF"/>
      </a:lt2>
      <a:accent1>
        <a:srgbClr val="F78C34"/>
      </a:accent1>
      <a:accent2>
        <a:srgbClr val="FABA85"/>
      </a:accent2>
      <a:accent3>
        <a:srgbClr val="FCD1AE"/>
      </a:accent3>
      <a:accent4>
        <a:srgbClr val="008ED0"/>
      </a:accent4>
      <a:accent5>
        <a:srgbClr val="66BBE3"/>
      </a:accent5>
      <a:accent6>
        <a:srgbClr val="99D2EC"/>
      </a:accent6>
      <a:hlink>
        <a:srgbClr val="008ED0"/>
      </a:hlink>
      <a:folHlink>
        <a:srgbClr val="66BBE3"/>
      </a:folHlink>
    </a:clrScheme>
    <a:fontScheme name="EXL Brand MS Fonts">
      <a:majorFont>
        <a:latin typeface="Trebuchet MS"/>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27013" indent="-227013">
          <a:buBlip>
            <a:blip xmlns:r="http://schemas.openxmlformats.org/officeDocument/2006/relationships" r:embed="rId1"/>
          </a:buBlip>
          <a:defRPr dirty="0" smtClean="0">
            <a:latin typeface="Century Gothic"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61517</TotalTime>
  <Words>276</Words>
  <Application>Microsoft Office PowerPoint</Application>
  <PresentationFormat>On-screen Show (4:3)</PresentationFormat>
  <Paragraphs>53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EXL Template 2017</vt:lpstr>
      <vt:lpstr>PowerPoint Presentation</vt:lpstr>
    </vt:vector>
  </TitlesOfParts>
  <Company>EXLService.com (I)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Analytics and NextGen Analytics</dc:title>
  <dc:creator>Dskadmin</dc:creator>
  <cp:lastModifiedBy>Shubham Dahiya</cp:lastModifiedBy>
  <cp:revision>1075</cp:revision>
  <cp:lastPrinted>2017-11-13T18:03:50Z</cp:lastPrinted>
  <dcterms:created xsi:type="dcterms:W3CDTF">2017-07-24T10:43:57Z</dcterms:created>
  <dcterms:modified xsi:type="dcterms:W3CDTF">2018-06-27T16:03:04Z</dcterms:modified>
</cp:coreProperties>
</file>