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510" r:id="rId2"/>
    <p:sldId id="528" r:id="rId3"/>
    <p:sldId id="519" r:id="rId4"/>
    <p:sldId id="522" r:id="rId5"/>
    <p:sldId id="521" r:id="rId6"/>
    <p:sldId id="533" r:id="rId7"/>
    <p:sldId id="534" r:id="rId8"/>
    <p:sldId id="535" r:id="rId9"/>
    <p:sldId id="536" r:id="rId10"/>
    <p:sldId id="538" r:id="rId11"/>
    <p:sldId id="537" r:id="rId12"/>
    <p:sldId id="515" r:id="rId13"/>
    <p:sldId id="502" r:id="rId14"/>
    <p:sldId id="523" r:id="rId15"/>
    <p:sldId id="524" r:id="rId16"/>
    <p:sldId id="525" r:id="rId17"/>
    <p:sldId id="526" r:id="rId18"/>
    <p:sldId id="527" r:id="rId19"/>
    <p:sldId id="531" r:id="rId20"/>
    <p:sldId id="532" r:id="rId21"/>
    <p:sldId id="529" r:id="rId22"/>
    <p:sldId id="530" r:id="rId23"/>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9" userDrawn="1">
          <p15:clr>
            <a:srgbClr val="A4A3A4"/>
          </p15:clr>
        </p15:guide>
        <p15:guide id="2" pos="5685" userDrawn="1">
          <p15:clr>
            <a:srgbClr val="A4A3A4"/>
          </p15:clr>
        </p15:guide>
        <p15:guide id="3" pos="107" userDrawn="1">
          <p15:clr>
            <a:srgbClr val="A4A3A4"/>
          </p15:clr>
        </p15:guide>
        <p15:guide id="4" orient="horz" pos="65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ul GalindoVillalba" initials="RG" lastIdx="4" clrIdx="0"/>
  <p:cmAuthor id="1" name="Dskadmin" initials="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DBD"/>
    <a:srgbClr val="FFFF99"/>
    <a:srgbClr val="CCFF99"/>
    <a:srgbClr val="FFCCFF"/>
    <a:srgbClr val="FFC064"/>
    <a:srgbClr val="03DFFD"/>
    <a:srgbClr val="F78C34"/>
    <a:srgbClr val="BCE292"/>
    <a:srgbClr val="008ED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94434" autoAdjust="0"/>
  </p:normalViewPr>
  <p:slideViewPr>
    <p:cSldViewPr snapToGrid="0">
      <p:cViewPr varScale="1">
        <p:scale>
          <a:sx n="67" d="100"/>
          <a:sy n="67" d="100"/>
        </p:scale>
        <p:origin x="1608" y="60"/>
      </p:cViewPr>
      <p:guideLst>
        <p:guide orient="horz" pos="4149"/>
        <p:guide pos="5685"/>
        <p:guide pos="107"/>
        <p:guide orient="horz" pos="651"/>
      </p:guideLst>
    </p:cSldViewPr>
  </p:slideViewPr>
  <p:outlineViewPr>
    <p:cViewPr>
      <p:scale>
        <a:sx n="33" d="100"/>
        <a:sy n="33" d="100"/>
      </p:scale>
      <p:origin x="0" y="47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127574358466551"/>
          <c:y val="0.20395745363511769"/>
          <c:w val="0.83872425641533443"/>
          <c:h val="0.66266824847298911"/>
        </c:manualLayout>
      </c:layout>
      <c:barChart>
        <c:barDir val="col"/>
        <c:grouping val="clustered"/>
        <c:varyColors val="0"/>
        <c:ser>
          <c:idx val="0"/>
          <c:order val="0"/>
          <c:tx>
            <c:strRef>
              <c:f>Sheet1!$E$3</c:f>
              <c:strCache>
                <c:ptCount val="1"/>
                <c:pt idx="0">
                  <c:v>Usps Roll Rate </c:v>
                </c:pt>
              </c:strCache>
            </c:strRef>
          </c:tx>
          <c:spPr>
            <a:solidFill>
              <a:schemeClr val="accent6"/>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Sheet1!$D$4:$D$8</c:f>
              <c:strCache>
                <c:ptCount val="5"/>
                <c:pt idx="0">
                  <c:v>1</c:v>
                </c:pt>
                <c:pt idx="1">
                  <c:v>2</c:v>
                </c:pt>
                <c:pt idx="2">
                  <c:v>3</c:v>
                </c:pt>
                <c:pt idx="3">
                  <c:v>4</c:v>
                </c:pt>
                <c:pt idx="4">
                  <c:v>5&amp;6</c:v>
                </c:pt>
              </c:strCache>
            </c:strRef>
          </c:cat>
          <c:val>
            <c:numRef>
              <c:f>Sheet1!$E$4:$E$8</c:f>
              <c:numCache>
                <c:formatCode>0.0%</c:formatCode>
                <c:ptCount val="5"/>
                <c:pt idx="0">
                  <c:v>0.433</c:v>
                </c:pt>
                <c:pt idx="1">
                  <c:v>0.76200000000000001</c:v>
                </c:pt>
                <c:pt idx="2">
                  <c:v>0.83899999999999997</c:v>
                </c:pt>
                <c:pt idx="3">
                  <c:v>0.85899999999999999</c:v>
                </c:pt>
                <c:pt idx="4">
                  <c:v>0.92900000000000005</c:v>
                </c:pt>
              </c:numCache>
            </c:numRef>
          </c:val>
        </c:ser>
        <c:ser>
          <c:idx val="1"/>
          <c:order val="1"/>
          <c:tx>
            <c:strRef>
              <c:f>Sheet1!$F$3</c:f>
              <c:strCache>
                <c:ptCount val="1"/>
                <c:pt idx="0">
                  <c:v>Ups Roll Rate </c:v>
                </c:pt>
              </c:strCache>
            </c:strRef>
          </c:tx>
          <c:spPr>
            <a:solidFill>
              <a:schemeClr val="accent5"/>
            </a:solidFill>
            <a:ln>
              <a:noFill/>
            </a:ln>
            <a:effectLst/>
          </c:spPr>
          <c:invertIfNegative val="0"/>
          <c:dLbls>
            <c:dLbl>
              <c:idx val="1"/>
              <c:layout>
                <c:manualLayout>
                  <c:x val="1.0465207305868297E-2"/>
                  <c:y val="5.6733431939313987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5697810958802516E-2"/>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0465207305868345E-2"/>
                  <c:y val="2.6002522588825749E-17"/>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Sheet1!$D$4:$D$8</c:f>
              <c:strCache>
                <c:ptCount val="5"/>
                <c:pt idx="0">
                  <c:v>1</c:v>
                </c:pt>
                <c:pt idx="1">
                  <c:v>2</c:v>
                </c:pt>
                <c:pt idx="2">
                  <c:v>3</c:v>
                </c:pt>
                <c:pt idx="3">
                  <c:v>4</c:v>
                </c:pt>
                <c:pt idx="4">
                  <c:v>5&amp;6</c:v>
                </c:pt>
              </c:strCache>
            </c:strRef>
          </c:cat>
          <c:val>
            <c:numRef>
              <c:f>Sheet1!$F$4:$F$8</c:f>
              <c:numCache>
                <c:formatCode>0.0%</c:formatCode>
                <c:ptCount val="5"/>
                <c:pt idx="0">
                  <c:v>0.38200000000000001</c:v>
                </c:pt>
                <c:pt idx="1">
                  <c:v>0.76600000000000001</c:v>
                </c:pt>
                <c:pt idx="2">
                  <c:v>0.90400000000000003</c:v>
                </c:pt>
                <c:pt idx="3">
                  <c:v>0.86599999999999999</c:v>
                </c:pt>
                <c:pt idx="4">
                  <c:v>0.91400000000000003</c:v>
                </c:pt>
              </c:numCache>
            </c:numRef>
          </c:val>
        </c:ser>
        <c:dLbls>
          <c:showLegendKey val="0"/>
          <c:showVal val="1"/>
          <c:showCatName val="0"/>
          <c:showSerName val="0"/>
          <c:showPercent val="0"/>
          <c:showBubbleSize val="0"/>
        </c:dLbls>
        <c:gapWidth val="115"/>
        <c:overlap val="-45"/>
        <c:axId val="169840448"/>
        <c:axId val="169841008"/>
      </c:barChart>
      <c:catAx>
        <c:axId val="169840448"/>
        <c:scaling>
          <c:orientation val="minMax"/>
        </c:scaling>
        <c:delete val="0"/>
        <c:axPos val="b"/>
        <c:numFmt formatCode="General" sourceLinked="0"/>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169841008"/>
        <c:crosses val="autoZero"/>
        <c:auto val="1"/>
        <c:lblAlgn val="ctr"/>
        <c:lblOffset val="100"/>
        <c:noMultiLvlLbl val="0"/>
      </c:catAx>
      <c:valAx>
        <c:axId val="169841008"/>
        <c:scaling>
          <c:orientation val="minMax"/>
          <c:max val="1"/>
          <c:min val="0.30000000000000004"/>
        </c:scaling>
        <c:delete val="0"/>
        <c:axPos val="l"/>
        <c:numFmt formatCode="0.0%" sourceLinked="1"/>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169840448"/>
        <c:crosses val="autoZero"/>
        <c:crossBetween val="between"/>
        <c:majorUnit val="0.2"/>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High Balance + Business friendly states</c:v>
                </c:pt>
                <c:pt idx="1">
                  <c:v>Other Dormant and Non-payers</c:v>
                </c:pt>
              </c:strCache>
            </c:strRef>
          </c:cat>
          <c:val>
            <c:numRef>
              <c:f>Sheet1!$B$2:$B$5</c:f>
              <c:numCache>
                <c:formatCode>General</c:formatCode>
                <c:ptCount val="4"/>
                <c:pt idx="0">
                  <c:v>0.30188679245283018</c:v>
                </c:pt>
                <c:pt idx="1">
                  <c:v>0.69811320754716977</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C93717BC-36AA-477E-BAD3-0E39276F2A47}" type="datetimeFigureOut">
              <a:rPr lang="en-US" smtClean="0"/>
              <a:t>6/27/2018</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140E7F44-2142-4D2C-9054-F3CDE9C5B3AA}" type="slidenum">
              <a:rPr lang="en-US" smtClean="0"/>
              <a:t>‹#›</a:t>
            </a:fld>
            <a:endParaRPr lang="en-US"/>
          </a:p>
        </p:txBody>
      </p:sp>
    </p:spTree>
    <p:extLst>
      <p:ext uri="{BB962C8B-B14F-4D97-AF65-F5344CB8AC3E}">
        <p14:creationId xmlns:p14="http://schemas.microsoft.com/office/powerpoint/2010/main" val="1847577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91EA5A21-D312-48F0-AFF6-F010139033C6}" type="datetimeFigureOut">
              <a:rPr lang="en-US" smtClean="0"/>
              <a:t>6/27/2018</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B2B475E-1CC6-48CE-BE9A-01E1E91AA107}" type="slidenum">
              <a:rPr lang="en-US" smtClean="0"/>
              <a:t>‹#›</a:t>
            </a:fld>
            <a:endParaRPr lang="en-US"/>
          </a:p>
        </p:txBody>
      </p:sp>
    </p:spTree>
    <p:extLst>
      <p:ext uri="{BB962C8B-B14F-4D97-AF65-F5344CB8AC3E}">
        <p14:creationId xmlns:p14="http://schemas.microsoft.com/office/powerpoint/2010/main" val="280957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921F6-6437-4335-B2F9-68300EEE18B6}" type="slidenum">
              <a:rPr lang="en-US" smtClean="0"/>
              <a:t>1</a:t>
            </a:fld>
            <a:endParaRPr lang="en-US" dirty="0"/>
          </a:p>
        </p:txBody>
      </p:sp>
    </p:spTree>
    <p:extLst>
      <p:ext uri="{BB962C8B-B14F-4D97-AF65-F5344CB8AC3E}">
        <p14:creationId xmlns:p14="http://schemas.microsoft.com/office/powerpoint/2010/main" val="387528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2B475E-1CC6-48CE-BE9A-01E1E91AA107}" type="slidenum">
              <a:rPr lang="en-US" smtClean="0"/>
              <a:t>4</a:t>
            </a:fld>
            <a:endParaRPr lang="en-US"/>
          </a:p>
        </p:txBody>
      </p:sp>
    </p:spTree>
    <p:extLst>
      <p:ext uri="{BB962C8B-B14F-4D97-AF65-F5344CB8AC3E}">
        <p14:creationId xmlns:p14="http://schemas.microsoft.com/office/powerpoint/2010/main" val="239228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exlservice.com/legal-disclaimer" TargetMode="External"/><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4666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TOC">
    <p:spTree>
      <p:nvGrpSpPr>
        <p:cNvPr id="1" name=""/>
        <p:cNvGrpSpPr/>
        <p:nvPr/>
      </p:nvGrpSpPr>
      <p:grpSpPr>
        <a:xfrm>
          <a:off x="0" y="0"/>
          <a:ext cx="0" cy="0"/>
          <a:chOff x="0" y="0"/>
          <a:chExt cx="0" cy="0"/>
        </a:xfrm>
      </p:grpSpPr>
      <p:sp>
        <p:nvSpPr>
          <p:cNvPr id="15" name="TextBox 14"/>
          <p:cNvSpPr txBox="1"/>
          <p:nvPr userDrawn="1"/>
        </p:nvSpPr>
        <p:spPr>
          <a:xfrm>
            <a:off x="143140" y="2506154"/>
            <a:ext cx="2311851" cy="646331"/>
          </a:xfrm>
          <a:prstGeom prst="rect">
            <a:avLst/>
          </a:prstGeom>
          <a:noFill/>
        </p:spPr>
        <p:txBody>
          <a:bodyPr wrap="none" rtlCol="0">
            <a:spAutoFit/>
          </a:bodyPr>
          <a:lstStyle/>
          <a:p>
            <a:pPr algn="ctr"/>
            <a:r>
              <a:rPr lang="en-US" dirty="0">
                <a:solidFill>
                  <a:srgbClr val="FFFFFF">
                    <a:lumMod val="50000"/>
                  </a:srgbClr>
                </a:solidFill>
              </a:rPr>
              <a:t>Image window size</a:t>
            </a:r>
            <a:br>
              <a:rPr lang="en-US" dirty="0">
                <a:solidFill>
                  <a:srgbClr val="FFFFFF">
                    <a:lumMod val="50000"/>
                  </a:srgbClr>
                </a:solidFill>
              </a:rPr>
            </a:br>
            <a:r>
              <a:rPr lang="en-US" dirty="0">
                <a:solidFill>
                  <a:srgbClr val="FFFFFF">
                    <a:lumMod val="50000"/>
                  </a:srgbClr>
                </a:solidFill>
              </a:rPr>
              <a:t>is 2.86”</a:t>
            </a:r>
            <a:r>
              <a:rPr lang="en-US" spc="-150" dirty="0">
                <a:solidFill>
                  <a:srgbClr val="FFFFFF">
                    <a:lumMod val="50000"/>
                  </a:srgbClr>
                </a:solidFill>
              </a:rPr>
              <a:t> x  6.31</a:t>
            </a:r>
            <a:r>
              <a:rPr lang="en-US" dirty="0">
                <a:solidFill>
                  <a:srgbClr val="FFFFFF">
                    <a:lumMod val="50000"/>
                  </a:srgbClr>
                </a:solidFill>
              </a:rPr>
              <a:t>” </a:t>
            </a:r>
          </a:p>
        </p:txBody>
      </p:sp>
      <p:sp>
        <p:nvSpPr>
          <p:cNvPr id="10" name="Picture Placeholder 9"/>
          <p:cNvSpPr>
            <a:spLocks noGrp="1"/>
          </p:cNvSpPr>
          <p:nvPr>
            <p:ph type="pic" sz="quarter" idx="10"/>
          </p:nvPr>
        </p:nvSpPr>
        <p:spPr>
          <a:xfrm>
            <a:off x="0" y="906463"/>
            <a:ext cx="2615184" cy="5765800"/>
          </a:xfrm>
          <a:solidFill>
            <a:schemeClr val="bg1">
              <a:lumMod val="65000"/>
              <a:alpha val="23000"/>
            </a:schemeClr>
          </a:solidFill>
          <a:ln>
            <a:noFill/>
          </a:ln>
        </p:spPr>
        <p:txBody>
          <a:bodyPr anchor="ctr"/>
          <a:lstStyle>
            <a:lvl1pPr algn="ctr">
              <a:defRPr/>
            </a:lvl1pPr>
          </a:lstStyle>
          <a:p>
            <a:r>
              <a:rPr lang="en-US" smtClean="0"/>
              <a:t>Click icon to add picture</a:t>
            </a:r>
            <a:endParaRPr lang="en-US" dirty="0"/>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6" name="Text Placeholder 5"/>
          <p:cNvSpPr>
            <a:spLocks noGrp="1"/>
          </p:cNvSpPr>
          <p:nvPr>
            <p:ph type="body" sz="quarter" idx="11" hasCustomPrompt="1"/>
          </p:nvPr>
        </p:nvSpPr>
        <p:spPr>
          <a:xfrm>
            <a:off x="2615185" y="1639888"/>
            <a:ext cx="943232" cy="4933907"/>
          </a:xfrm>
        </p:spPr>
        <p:txBody>
          <a:bodyPr/>
          <a:lstStyle>
            <a:lvl1pPr algn="r">
              <a:lnSpc>
                <a:spcPct val="100000"/>
              </a:lnSpc>
              <a:spcAft>
                <a:spcPts val="600"/>
              </a:spcAft>
              <a:defRPr/>
            </a:lvl1pPr>
          </a:lstStyle>
          <a:p>
            <a:pPr lvl="0"/>
            <a:r>
              <a:rPr lang="en-US" dirty="0" smtClean="0"/>
              <a:t>#</a:t>
            </a:r>
          </a:p>
        </p:txBody>
      </p:sp>
      <p:sp>
        <p:nvSpPr>
          <p:cNvPr id="16" name="Text Placeholder 5"/>
          <p:cNvSpPr>
            <a:spLocks noGrp="1"/>
          </p:cNvSpPr>
          <p:nvPr>
            <p:ph type="body" sz="quarter" idx="12" hasCustomPrompt="1"/>
          </p:nvPr>
        </p:nvSpPr>
        <p:spPr>
          <a:xfrm>
            <a:off x="3657600" y="1639888"/>
            <a:ext cx="5148650" cy="4933907"/>
          </a:xfrm>
        </p:spPr>
        <p:txBody>
          <a:bodyPr/>
          <a:lstStyle>
            <a:lvl1pPr>
              <a:lnSpc>
                <a:spcPct val="100000"/>
              </a:lnSpc>
              <a:spcAft>
                <a:spcPts val="600"/>
              </a:spcAft>
              <a:defRPr>
                <a:solidFill>
                  <a:schemeClr val="tx1"/>
                </a:solidFill>
                <a:latin typeface="Century Gothic" pitchFamily="34" charset="0"/>
              </a:defRPr>
            </a:lvl1pPr>
          </a:lstStyle>
          <a:p>
            <a:pPr lvl="0"/>
            <a:r>
              <a:rPr lang="en-US" dirty="0" smtClean="0"/>
              <a:t>Section title here</a:t>
            </a:r>
          </a:p>
        </p:txBody>
      </p:sp>
      <p:sp>
        <p:nvSpPr>
          <p:cNvPr id="11" name="Text Placeholder 10"/>
          <p:cNvSpPr>
            <a:spLocks noGrp="1"/>
          </p:cNvSpPr>
          <p:nvPr>
            <p:ph type="body" sz="quarter" idx="13" hasCustomPrompt="1"/>
          </p:nvPr>
        </p:nvSpPr>
        <p:spPr>
          <a:xfrm>
            <a:off x="1671952" y="1203040"/>
            <a:ext cx="1886464" cy="419816"/>
          </a:xfrm>
        </p:spPr>
        <p:txBody>
          <a:bodyPr>
            <a:noAutofit/>
          </a:bodyPr>
          <a:lstStyle>
            <a:lvl1pPr algn="r">
              <a:defRPr sz="2400"/>
            </a:lvl1pPr>
            <a:lvl2pPr algn="r">
              <a:defRPr/>
            </a:lvl2pPr>
            <a:lvl3pPr algn="r">
              <a:defRPr/>
            </a:lvl3pPr>
            <a:lvl4pPr algn="r">
              <a:defRPr/>
            </a:lvl4pPr>
            <a:lvl5pPr algn="r">
              <a:defRPr/>
            </a:lvl5pPr>
          </a:lstStyle>
          <a:p>
            <a:pPr lvl="0"/>
            <a:r>
              <a:rPr lang="en-US" dirty="0" smtClean="0"/>
              <a:t>Page/Time</a:t>
            </a:r>
          </a:p>
        </p:txBody>
      </p:sp>
      <p:sp>
        <p:nvSpPr>
          <p:cNvPr id="14" name="Text Placeholder 3"/>
          <p:cNvSpPr>
            <a:spLocks noGrp="1"/>
          </p:cNvSpPr>
          <p:nvPr>
            <p:ph type="body" sz="quarter" idx="14"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Agenda or Table of Contents</a:t>
            </a:r>
          </a:p>
        </p:txBody>
      </p:sp>
      <p:cxnSp>
        <p:nvCxnSpPr>
          <p:cNvPr id="27" name="Straight Connector 26"/>
          <p:cNvCxnSpPr/>
          <p:nvPr userDrawn="1"/>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39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extBox 9"/>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1"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415607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35" name="Rectangle 34"/>
          <p:cNvSpPr/>
          <p:nvPr/>
        </p:nvSpPr>
        <p:spPr>
          <a:xfrm>
            <a:off x="6528157" y="906461"/>
            <a:ext cx="2615843" cy="5769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28157"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4" name="Text Placeholder 3"/>
          <p:cNvSpPr>
            <a:spLocks noGrp="1"/>
          </p:cNvSpPr>
          <p:nvPr>
            <p:ph type="body" sz="quarter" idx="14" hasCustomPrompt="1"/>
          </p:nvPr>
        </p:nvSpPr>
        <p:spPr>
          <a:xfrm>
            <a:off x="1310070" y="321276"/>
            <a:ext cx="7718602" cy="582238"/>
          </a:xfrm>
        </p:spPr>
        <p:txBody>
          <a:bodyPr lIns="91440" anchor="ctr">
            <a:normAutofit/>
          </a:bodyPr>
          <a:lstStyle>
            <a:lvl1pPr>
              <a:lnSpc>
                <a:spcPct val="1000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Title Should be a Catch Phrase</a:t>
            </a:r>
          </a:p>
        </p:txBody>
      </p:sp>
      <p:sp>
        <p:nvSpPr>
          <p:cNvPr id="9" name="Text Placeholder 8"/>
          <p:cNvSpPr>
            <a:spLocks noGrp="1"/>
          </p:cNvSpPr>
          <p:nvPr>
            <p:ph type="body" sz="quarter" idx="15" hasCustomPrompt="1"/>
          </p:nvPr>
        </p:nvSpPr>
        <p:spPr>
          <a:xfrm>
            <a:off x="374823" y="963740"/>
            <a:ext cx="6043056" cy="700301"/>
          </a:xfrm>
        </p:spPr>
        <p:txBody>
          <a:bodyPr anchor="ctr">
            <a:normAutofit/>
          </a:bodyPr>
          <a:lstStyle>
            <a:lvl1pPr>
              <a:lnSpc>
                <a:spcPts val="2200"/>
              </a:lnSpc>
              <a:spcAft>
                <a:spcPts val="0"/>
              </a:spcAft>
              <a:defRPr sz="2000" baseline="0">
                <a:solidFill>
                  <a:schemeClr val="tx1"/>
                </a:solidFill>
              </a:defRPr>
            </a:lvl1pPr>
          </a:lstStyle>
          <a:p>
            <a:pPr lvl="0"/>
            <a:r>
              <a:rPr lang="en-US" dirty="0" smtClean="0"/>
              <a:t>Subtitle text goes here</a:t>
            </a:r>
          </a:p>
        </p:txBody>
      </p:sp>
      <p:sp>
        <p:nvSpPr>
          <p:cNvPr id="13" name="Text Placeholder 12"/>
          <p:cNvSpPr>
            <a:spLocks noGrp="1"/>
          </p:cNvSpPr>
          <p:nvPr>
            <p:ph type="body" sz="quarter" idx="16" hasCustomPrompt="1"/>
          </p:nvPr>
        </p:nvSpPr>
        <p:spPr>
          <a:xfrm>
            <a:off x="374823" y="2289733"/>
            <a:ext cx="2912074" cy="914400"/>
          </a:xfrm>
        </p:spPr>
        <p:txBody>
          <a:bodyPr/>
          <a:lstStyle>
            <a:lvl1pPr>
              <a:lnSpc>
                <a:spcPct val="100000"/>
              </a:lnSpc>
              <a:spcAft>
                <a:spcPts val="600"/>
              </a:spcAft>
              <a:defRPr sz="1400">
                <a:solidFill>
                  <a:schemeClr val="tx1"/>
                </a:solidFill>
                <a:latin typeface="+mn-lt"/>
              </a:defRPr>
            </a:lvl1pPr>
            <a:lvl2pPr>
              <a:defRPr sz="1400"/>
            </a:lvl2pPr>
            <a:lvl3pPr>
              <a:defRPr sz="1400"/>
            </a:lvl3pPr>
            <a:lvl4pPr>
              <a:defRPr sz="1400"/>
            </a:lvl4pPr>
            <a:lvl5pPr>
              <a:defRPr sz="1400"/>
            </a:lvl5pPr>
          </a:lstStyle>
          <a:p>
            <a:pPr lvl="0"/>
            <a:r>
              <a:rPr lang="en-US" dirty="0" smtClean="0"/>
              <a:t>Body text description of the client.</a:t>
            </a:r>
          </a:p>
        </p:txBody>
      </p:sp>
      <p:sp>
        <p:nvSpPr>
          <p:cNvPr id="28" name="Text Placeholder 12"/>
          <p:cNvSpPr>
            <a:spLocks noGrp="1"/>
          </p:cNvSpPr>
          <p:nvPr>
            <p:ph type="body" sz="quarter" idx="17" hasCustomPrompt="1"/>
          </p:nvPr>
        </p:nvSpPr>
        <p:spPr>
          <a:xfrm>
            <a:off x="374823" y="1869989"/>
            <a:ext cx="2912074" cy="412277"/>
          </a:xfrm>
        </p:spPr>
        <p:txBody>
          <a:bodyPr/>
          <a:lstStyle>
            <a:lvl1pPr>
              <a:lnSpc>
                <a:spcPct val="100000"/>
              </a:lnSpc>
              <a:spcAft>
                <a:spcPts val="600"/>
              </a:spcAft>
              <a:defRPr sz="2000"/>
            </a:lvl1pPr>
          </a:lstStyle>
          <a:p>
            <a:pPr lvl="0"/>
            <a:r>
              <a:rPr lang="en-US" dirty="0" smtClean="0"/>
              <a:t>Client</a:t>
            </a:r>
          </a:p>
        </p:txBody>
      </p:sp>
      <p:sp>
        <p:nvSpPr>
          <p:cNvPr id="29" name="Text Placeholder 12"/>
          <p:cNvSpPr>
            <a:spLocks noGrp="1"/>
          </p:cNvSpPr>
          <p:nvPr>
            <p:ph type="body" sz="quarter" idx="18" hasCustomPrompt="1"/>
          </p:nvPr>
        </p:nvSpPr>
        <p:spPr>
          <a:xfrm>
            <a:off x="3405111" y="2289732"/>
            <a:ext cx="2912074" cy="4234635"/>
          </a:xfrm>
        </p:spPr>
        <p:txBody>
          <a:bodyPr/>
          <a:lstStyle>
            <a:lvl1pPr>
              <a:lnSpc>
                <a:spcPct val="100000"/>
              </a:lnSpc>
              <a:spcAft>
                <a:spcPts val="600"/>
              </a:spcAft>
              <a:defRPr sz="140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description of the solution.</a:t>
            </a:r>
          </a:p>
          <a:p>
            <a:pPr lvl="1"/>
            <a:r>
              <a:rPr lang="en-US" dirty="0" smtClean="0"/>
              <a:t>Bullets if necessary</a:t>
            </a:r>
            <a:endParaRPr lang="en-US" dirty="0"/>
          </a:p>
        </p:txBody>
      </p:sp>
      <p:sp>
        <p:nvSpPr>
          <p:cNvPr id="30" name="Text Placeholder 12"/>
          <p:cNvSpPr>
            <a:spLocks noGrp="1"/>
          </p:cNvSpPr>
          <p:nvPr>
            <p:ph type="body" sz="quarter" idx="19" hasCustomPrompt="1"/>
          </p:nvPr>
        </p:nvSpPr>
        <p:spPr>
          <a:xfrm>
            <a:off x="3405111" y="1869989"/>
            <a:ext cx="2912074" cy="412277"/>
          </a:xfrm>
        </p:spPr>
        <p:txBody>
          <a:bodyPr/>
          <a:lstStyle>
            <a:lvl1pPr>
              <a:lnSpc>
                <a:spcPct val="100000"/>
              </a:lnSpc>
              <a:spcAft>
                <a:spcPts val="600"/>
              </a:spcAft>
              <a:defRPr sz="2000"/>
            </a:lvl1pPr>
          </a:lstStyle>
          <a:p>
            <a:pPr lvl="0"/>
            <a:r>
              <a:rPr lang="en-US" dirty="0" smtClean="0"/>
              <a:t>Solution</a:t>
            </a:r>
          </a:p>
        </p:txBody>
      </p:sp>
      <p:sp>
        <p:nvSpPr>
          <p:cNvPr id="31" name="Text Placeholder 12"/>
          <p:cNvSpPr>
            <a:spLocks noGrp="1"/>
          </p:cNvSpPr>
          <p:nvPr>
            <p:ph type="body" sz="quarter" idx="20" hasCustomPrompt="1"/>
          </p:nvPr>
        </p:nvSpPr>
        <p:spPr>
          <a:xfrm>
            <a:off x="374823" y="3937301"/>
            <a:ext cx="2912074" cy="2595304"/>
          </a:xfrm>
        </p:spPr>
        <p:txBody>
          <a:bodyPr/>
          <a:lstStyle>
            <a:lvl1pPr>
              <a:lnSpc>
                <a:spcPct val="100000"/>
              </a:lnSpc>
              <a:spcAft>
                <a:spcPts val="600"/>
              </a:spcAft>
              <a:defRPr sz="1400" baseline="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description of the challenge.</a:t>
            </a:r>
          </a:p>
          <a:p>
            <a:pPr lvl="1"/>
            <a:r>
              <a:rPr lang="en-US" dirty="0" smtClean="0"/>
              <a:t>Bullets if necessary</a:t>
            </a:r>
            <a:endParaRPr lang="en-US" dirty="0"/>
          </a:p>
        </p:txBody>
      </p:sp>
      <p:sp>
        <p:nvSpPr>
          <p:cNvPr id="32" name="Text Placeholder 12"/>
          <p:cNvSpPr>
            <a:spLocks noGrp="1"/>
          </p:cNvSpPr>
          <p:nvPr>
            <p:ph type="body" sz="quarter" idx="21" hasCustomPrompt="1"/>
          </p:nvPr>
        </p:nvSpPr>
        <p:spPr>
          <a:xfrm>
            <a:off x="374823" y="3517557"/>
            <a:ext cx="2912074" cy="412277"/>
          </a:xfrm>
        </p:spPr>
        <p:txBody>
          <a:bodyPr/>
          <a:lstStyle>
            <a:lvl1pPr>
              <a:lnSpc>
                <a:spcPct val="100000"/>
              </a:lnSpc>
              <a:spcAft>
                <a:spcPts val="600"/>
              </a:spcAft>
              <a:defRPr sz="2000"/>
            </a:lvl1pPr>
          </a:lstStyle>
          <a:p>
            <a:pPr lvl="0"/>
            <a:r>
              <a:rPr lang="en-US" dirty="0" smtClean="0"/>
              <a:t>Background/Challenge</a:t>
            </a:r>
          </a:p>
        </p:txBody>
      </p:sp>
      <p:sp>
        <p:nvSpPr>
          <p:cNvPr id="36" name="Text Placeholder 12"/>
          <p:cNvSpPr>
            <a:spLocks noGrp="1"/>
          </p:cNvSpPr>
          <p:nvPr>
            <p:ph type="body" sz="quarter" idx="22" hasCustomPrompt="1"/>
          </p:nvPr>
        </p:nvSpPr>
        <p:spPr>
          <a:xfrm>
            <a:off x="6701482" y="1408284"/>
            <a:ext cx="2327190" cy="1417294"/>
          </a:xfrm>
        </p:spPr>
        <p:txBody>
          <a:bodyPr/>
          <a:lstStyle>
            <a:lvl1pPr>
              <a:lnSpc>
                <a:spcPct val="100000"/>
              </a:lnSpc>
              <a:spcAft>
                <a:spcPts val="600"/>
              </a:spcAft>
              <a:defRPr sz="1400" baseline="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impressive statistics and/or graphic depiction can go in this area.</a:t>
            </a:r>
          </a:p>
          <a:p>
            <a:pPr lvl="1"/>
            <a:r>
              <a:rPr lang="en-US" dirty="0" smtClean="0"/>
              <a:t>Bullets if necessary</a:t>
            </a:r>
          </a:p>
          <a:p>
            <a:pPr lvl="0"/>
            <a:endParaRPr lang="en-US" dirty="0" smtClean="0"/>
          </a:p>
        </p:txBody>
      </p:sp>
      <p:sp>
        <p:nvSpPr>
          <p:cNvPr id="37" name="Text Placeholder 12"/>
          <p:cNvSpPr>
            <a:spLocks noGrp="1"/>
          </p:cNvSpPr>
          <p:nvPr>
            <p:ph type="body" sz="quarter" idx="23" hasCustomPrompt="1"/>
          </p:nvPr>
        </p:nvSpPr>
        <p:spPr>
          <a:xfrm>
            <a:off x="6701482" y="988540"/>
            <a:ext cx="2327190" cy="412277"/>
          </a:xfrm>
        </p:spPr>
        <p:txBody>
          <a:bodyPr/>
          <a:lstStyle>
            <a:lvl1pPr>
              <a:lnSpc>
                <a:spcPct val="100000"/>
              </a:lnSpc>
              <a:spcAft>
                <a:spcPts val="600"/>
              </a:spcAft>
              <a:defRPr sz="2000"/>
            </a:lvl1pPr>
          </a:lstStyle>
          <a:p>
            <a:pPr lvl="0"/>
            <a:r>
              <a:rPr lang="en-US" dirty="0" smtClean="0"/>
              <a:t>Results/Benefits</a:t>
            </a:r>
          </a:p>
        </p:txBody>
      </p:sp>
    </p:spTree>
    <p:extLst>
      <p:ext uri="{BB962C8B-B14F-4D97-AF65-F5344CB8AC3E}">
        <p14:creationId xmlns:p14="http://schemas.microsoft.com/office/powerpoint/2010/main" val="35165652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nal About EXL/Thank You">
    <p:spTree>
      <p:nvGrpSpPr>
        <p:cNvPr id="1" name=""/>
        <p:cNvGrpSpPr/>
        <p:nvPr/>
      </p:nvGrpSpPr>
      <p:grpSpPr>
        <a:xfrm>
          <a:off x="0" y="0"/>
          <a:ext cx="0" cy="0"/>
          <a:chOff x="0" y="0"/>
          <a:chExt cx="0" cy="0"/>
        </a:xfrm>
      </p:grpSpPr>
      <p:sp>
        <p:nvSpPr>
          <p:cNvPr id="5" name="Rectangle 4"/>
          <p:cNvSpPr/>
          <p:nvPr/>
        </p:nvSpPr>
        <p:spPr>
          <a:xfrm>
            <a:off x="0" y="3550508"/>
            <a:ext cx="9144000" cy="33118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7" name="Straight Connector 6"/>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6284" y="3883558"/>
            <a:ext cx="8784721" cy="1015663"/>
          </a:xfrm>
          <a:prstGeom prst="rect">
            <a:avLst/>
          </a:prstGeom>
          <a:noFill/>
        </p:spPr>
        <p:txBody>
          <a:bodyPr wrap="square" rtlCol="0">
            <a:spAutoFit/>
          </a:bodyPr>
          <a:lstStyle/>
          <a:p>
            <a:pPr algn="just">
              <a:lnSpc>
                <a:spcPct val="150000"/>
              </a:lnSpc>
            </a:pPr>
            <a:r>
              <a:rPr lang="en-US" sz="800" dirty="0">
                <a:solidFill>
                  <a:srgbClr val="FFFFFF"/>
                </a:solidFill>
              </a:rPr>
              <a:t>EXL (NASDAQ: EXLS) is a leading operations management and analytics company that helps businesses enhance growth and profitability in the face of relentless competition and continuous disruption. Using our proprietary, award-winning Business </a:t>
            </a:r>
            <a:r>
              <a:rPr lang="en-US" sz="800" i="1" dirty="0">
                <a:solidFill>
                  <a:srgbClr val="FFFFFF"/>
                </a:solidFill>
              </a:rPr>
              <a:t>EXLerator</a:t>
            </a:r>
            <a:r>
              <a:rPr lang="en-US" sz="800" dirty="0">
                <a:solidFill>
                  <a:srgbClr val="FFFFFF"/>
                </a:solidFill>
              </a:rPr>
              <a:t> Framework</a:t>
            </a:r>
            <a:r>
              <a:rPr lang="en-US" sz="800" baseline="30000" dirty="0">
                <a:solidFill>
                  <a:srgbClr val="FFFFFF"/>
                </a:solidFill>
              </a:rPr>
              <a:t>®</a:t>
            </a:r>
            <a:r>
              <a:rPr lang="en-US" sz="800" dirty="0">
                <a:solidFill>
                  <a:srgbClr val="FFFFFF"/>
                </a:solidFill>
              </a:rPr>
              <a:t>, which integrates analytics, automation, benchmarking, BPO, consulting, industry best practices and technology platforms,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EXL has more than 26,000 professionals in locations throughout the United States, Europe, Asia, Latin America, Australia and South Africa. </a:t>
            </a:r>
          </a:p>
        </p:txBody>
      </p:sp>
      <p:sp>
        <p:nvSpPr>
          <p:cNvPr id="17" name="Rectangle 16"/>
          <p:cNvSpPr/>
          <p:nvPr userDrawn="1"/>
        </p:nvSpPr>
        <p:spPr>
          <a:xfrm>
            <a:off x="1857299" y="5602077"/>
            <a:ext cx="2401414" cy="661720"/>
          </a:xfrm>
          <a:prstGeom prst="rect">
            <a:avLst/>
          </a:prstGeom>
        </p:spPr>
        <p:txBody>
          <a:bodyPr wrap="square">
            <a:spAutoFit/>
          </a:bodyPr>
          <a:lstStyle/>
          <a:p>
            <a:pPr>
              <a:defRPr/>
            </a:pPr>
            <a:r>
              <a:rPr lang="en-US" sz="900" b="1" kern="0" dirty="0">
                <a:solidFill>
                  <a:srgbClr val="F78C34"/>
                </a:solidFill>
                <a:latin typeface="Trebuchet MS" pitchFamily="34" charset="0"/>
              </a:rPr>
              <a:t>GLOBAL HEADQUARTERS</a:t>
            </a:r>
          </a:p>
          <a:p>
            <a:pPr>
              <a:defRPr/>
            </a:pPr>
            <a:r>
              <a:rPr lang="en-US" sz="900" kern="0" dirty="0">
                <a:solidFill>
                  <a:srgbClr val="FFFFFF"/>
                </a:solidFill>
              </a:rPr>
              <a:t>280 Park Avenue, 38</a:t>
            </a:r>
            <a:r>
              <a:rPr lang="en-US" sz="900" kern="0" baseline="30000" dirty="0">
                <a:solidFill>
                  <a:srgbClr val="FFFFFF"/>
                </a:solidFill>
              </a:rPr>
              <a:t>th</a:t>
            </a:r>
            <a:r>
              <a:rPr lang="en-US" sz="900" kern="0" dirty="0">
                <a:solidFill>
                  <a:srgbClr val="FFFFFF"/>
                </a:solidFill>
              </a:rPr>
              <a:t> Floor</a:t>
            </a:r>
          </a:p>
          <a:p>
            <a:pPr>
              <a:defRPr/>
            </a:pPr>
            <a:r>
              <a:rPr lang="en-US" sz="900" kern="0" dirty="0">
                <a:solidFill>
                  <a:srgbClr val="FFFFFF"/>
                </a:solidFill>
              </a:rPr>
              <a:t>New York, New York 10017</a:t>
            </a:r>
          </a:p>
          <a:p>
            <a:pPr>
              <a:defRPr/>
            </a:pPr>
            <a:r>
              <a:rPr lang="en-US" sz="900" kern="0" dirty="0">
                <a:solidFill>
                  <a:srgbClr val="F78C34"/>
                </a:solidFill>
              </a:rPr>
              <a:t>t: </a:t>
            </a:r>
            <a:r>
              <a:rPr lang="en-US" sz="900" kern="0" dirty="0">
                <a:solidFill>
                  <a:srgbClr val="FFFFFF"/>
                </a:solidFill>
              </a:rPr>
              <a:t>+</a:t>
            </a:r>
            <a:r>
              <a:rPr lang="en-US" sz="900" kern="0" spc="-50" dirty="0">
                <a:solidFill>
                  <a:srgbClr val="FFFFFF"/>
                </a:solidFill>
              </a:rPr>
              <a:t>1</a:t>
            </a:r>
            <a:r>
              <a:rPr lang="en-US" sz="900" kern="0" dirty="0">
                <a:solidFill>
                  <a:srgbClr val="FFFFFF"/>
                </a:solidFill>
              </a:rPr>
              <a:t>.212.277.</a:t>
            </a:r>
            <a:r>
              <a:rPr lang="en-US" sz="900" kern="0" spc="-50" dirty="0">
                <a:solidFill>
                  <a:srgbClr val="FFFFFF"/>
                </a:solidFill>
              </a:rPr>
              <a:t>7</a:t>
            </a:r>
            <a:r>
              <a:rPr lang="en-US" sz="900" kern="0" dirty="0">
                <a:solidFill>
                  <a:srgbClr val="FFFFFF"/>
                </a:solidFill>
              </a:rPr>
              <a:t>100  •   </a:t>
            </a:r>
            <a:r>
              <a:rPr lang="en-US" sz="900" kern="0" dirty="0">
                <a:solidFill>
                  <a:srgbClr val="F78C34"/>
                </a:solidFill>
              </a:rPr>
              <a:t>f: </a:t>
            </a:r>
            <a:r>
              <a:rPr lang="en-US" sz="900" kern="0" dirty="0">
                <a:solidFill>
                  <a:srgbClr val="FFFFFF"/>
                </a:solidFill>
              </a:rPr>
              <a:t>+</a:t>
            </a:r>
            <a:r>
              <a:rPr lang="en-US" sz="900" kern="0" spc="-50" dirty="0">
                <a:solidFill>
                  <a:srgbClr val="FFFFFF"/>
                </a:solidFill>
              </a:rPr>
              <a:t>1</a:t>
            </a:r>
            <a:r>
              <a:rPr lang="en-US" sz="900" kern="0" dirty="0">
                <a:solidFill>
                  <a:srgbClr val="FFFFFF"/>
                </a:solidFill>
              </a:rPr>
              <a:t>.</a:t>
            </a:r>
            <a:r>
              <a:rPr lang="en-US" sz="900" kern="0" spc="-50" dirty="0">
                <a:solidFill>
                  <a:srgbClr val="FFFFFF"/>
                </a:solidFill>
              </a:rPr>
              <a:t>21</a:t>
            </a:r>
            <a:r>
              <a:rPr lang="en-US" sz="900" kern="0" dirty="0">
                <a:solidFill>
                  <a:srgbClr val="FFFFFF"/>
                </a:solidFill>
              </a:rPr>
              <a:t>2.7</a:t>
            </a:r>
            <a:r>
              <a:rPr lang="en-US" sz="900" kern="0" spc="-50" dirty="0">
                <a:solidFill>
                  <a:srgbClr val="FFFFFF"/>
                </a:solidFill>
              </a:rPr>
              <a:t>7</a:t>
            </a:r>
            <a:r>
              <a:rPr lang="en-US" sz="900" kern="0" dirty="0">
                <a:solidFill>
                  <a:srgbClr val="FFFFFF"/>
                </a:solidFill>
              </a:rPr>
              <a:t>1.</a:t>
            </a:r>
            <a:r>
              <a:rPr lang="en-US" sz="900" kern="0" spc="-50" dirty="0">
                <a:solidFill>
                  <a:srgbClr val="FFFFFF"/>
                </a:solidFill>
              </a:rPr>
              <a:t>711</a:t>
            </a:r>
            <a:r>
              <a:rPr lang="en-US" sz="900" kern="0" dirty="0">
                <a:solidFill>
                  <a:srgbClr val="FFFFFF"/>
                </a:solidFill>
              </a:rPr>
              <a:t>1</a:t>
            </a:r>
          </a:p>
        </p:txBody>
      </p:sp>
      <p:cxnSp>
        <p:nvCxnSpPr>
          <p:cNvPr id="18" name="Straight Connector 17"/>
          <p:cNvCxnSpPr/>
          <p:nvPr/>
        </p:nvCxnSpPr>
        <p:spPr>
          <a:xfrm>
            <a:off x="1958903" y="6297665"/>
            <a:ext cx="5918783" cy="0"/>
          </a:xfrm>
          <a:prstGeom prst="line">
            <a:avLst/>
          </a:prstGeom>
          <a:noFill/>
          <a:ln w="3175" cap="rnd" cmpd="sng" algn="ctr">
            <a:solidFill>
              <a:srgbClr val="FFFFFF">
                <a:lumMod val="75000"/>
              </a:srgbClr>
            </a:solidFill>
            <a:prstDash val="solid"/>
          </a:ln>
          <a:effectLst/>
        </p:spPr>
      </p:cxnSp>
      <p:sp>
        <p:nvSpPr>
          <p:cNvPr id="19" name="Rectangle 18"/>
          <p:cNvSpPr/>
          <p:nvPr userDrawn="1"/>
        </p:nvSpPr>
        <p:spPr>
          <a:xfrm>
            <a:off x="1832355" y="6338677"/>
            <a:ext cx="7163364" cy="369332"/>
          </a:xfrm>
          <a:prstGeom prst="rect">
            <a:avLst/>
          </a:prstGeom>
        </p:spPr>
        <p:txBody>
          <a:bodyPr wrap="square">
            <a:spAutoFit/>
          </a:bodyPr>
          <a:lstStyle/>
          <a:p>
            <a:pPr>
              <a:defRPr/>
            </a:pPr>
            <a:r>
              <a:rPr lang="en-US" sz="900" kern="0" spc="10" dirty="0">
                <a:solidFill>
                  <a:srgbClr val="FFFFFF"/>
                </a:solidFill>
                <a:latin typeface="Trebuchet MS" pitchFamily="34" charset="0"/>
              </a:rPr>
              <a:t> United States  •  United Kingdom  •  Czech Republic  •  Romania  •  Bulgaria  •  India  •  Philippines  •  Colombia  •  So</a:t>
            </a:r>
            <a:r>
              <a:rPr lang="en-US" sz="900" kern="0" spc="-150" dirty="0">
                <a:solidFill>
                  <a:srgbClr val="FFFFFF"/>
                </a:solidFill>
                <a:latin typeface="Trebuchet MS" pitchFamily="34" charset="0"/>
              </a:rPr>
              <a:t>u</a:t>
            </a:r>
            <a:r>
              <a:rPr lang="en-US" sz="900" kern="0" spc="10" dirty="0">
                <a:solidFill>
                  <a:srgbClr val="FFFFFF"/>
                </a:solidFill>
                <a:latin typeface="Trebuchet MS" pitchFamily="34" charset="0"/>
              </a:rPr>
              <a:t>th Africa</a:t>
            </a:r>
          </a:p>
          <a:p>
            <a:pPr>
              <a:defRPr/>
            </a:pPr>
            <a:endParaRPr lang="en-US" sz="900" kern="0" spc="10" dirty="0">
              <a:solidFill>
                <a:srgbClr val="FFFFFF"/>
              </a:solidFill>
              <a:latin typeface="Trebuchet MS" pitchFamily="34" charset="0"/>
            </a:endParaRPr>
          </a:p>
        </p:txBody>
      </p:sp>
      <p:cxnSp>
        <p:nvCxnSpPr>
          <p:cNvPr id="20" name="Straight Connector 19"/>
          <p:cNvCxnSpPr/>
          <p:nvPr/>
        </p:nvCxnSpPr>
        <p:spPr>
          <a:xfrm>
            <a:off x="1958903" y="6297665"/>
            <a:ext cx="6855583" cy="0"/>
          </a:xfrm>
          <a:prstGeom prst="line">
            <a:avLst/>
          </a:prstGeom>
          <a:noFill/>
          <a:ln w="3175" cap="rnd" cmpd="sng" algn="ctr">
            <a:solidFill>
              <a:srgbClr val="FFFFFF">
                <a:lumMod val="75000"/>
              </a:srgbClr>
            </a:solidFill>
            <a:prstDash val="solid"/>
          </a:ln>
          <a:effectLst/>
        </p:spPr>
      </p:cxnSp>
      <p:cxnSp>
        <p:nvCxnSpPr>
          <p:cNvPr id="21" name="Straight Connector 20"/>
          <p:cNvCxnSpPr/>
          <p:nvPr/>
        </p:nvCxnSpPr>
        <p:spPr>
          <a:xfrm>
            <a:off x="1958903" y="6297665"/>
            <a:ext cx="6855583" cy="0"/>
          </a:xfrm>
          <a:prstGeom prst="line">
            <a:avLst/>
          </a:prstGeom>
          <a:noFill/>
          <a:ln w="3175" cap="rnd" cmpd="sng" algn="ctr">
            <a:solidFill>
              <a:srgbClr val="FFFFFF">
                <a:lumMod val="75000"/>
              </a:srgbClr>
            </a:solidFill>
            <a:prstDash val="solid"/>
          </a:ln>
          <a:effectLst/>
        </p:spPr>
      </p:cxnSp>
      <p:pic>
        <p:nvPicPr>
          <p:cNvPr id="22"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445" y="5635990"/>
            <a:ext cx="1513910" cy="66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186284" y="4899221"/>
            <a:ext cx="1436612" cy="375937"/>
          </a:xfrm>
          <a:prstGeom prst="rect">
            <a:avLst/>
          </a:prstGeom>
        </p:spPr>
        <p:txBody>
          <a:bodyPr wrap="none">
            <a:spAutoFit/>
          </a:bodyPr>
          <a:lstStyle/>
          <a:p>
            <a:pPr>
              <a:lnSpc>
                <a:spcPct val="150000"/>
              </a:lnSpc>
              <a:defRPr/>
            </a:pPr>
            <a:r>
              <a:rPr lang="en-US" sz="1400" kern="0" dirty="0">
                <a:solidFill>
                  <a:srgbClr val="F78C34"/>
                </a:solidFill>
                <a:latin typeface="Trebuchet MS" pitchFamily="34" charset="0"/>
              </a:rPr>
              <a:t>EXLservice.com</a:t>
            </a:r>
          </a:p>
        </p:txBody>
      </p:sp>
      <p:sp>
        <p:nvSpPr>
          <p:cNvPr id="26" name="Rectangle 25">
            <a:hlinkClick r:id="rId3"/>
          </p:cNvPr>
          <p:cNvSpPr/>
          <p:nvPr/>
        </p:nvSpPr>
        <p:spPr>
          <a:xfrm>
            <a:off x="0" y="3244944"/>
            <a:ext cx="9144000" cy="3055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defRPr/>
            </a:pPr>
            <a:r>
              <a:rPr lang="en-US" sz="1100" dirty="0">
                <a:solidFill>
                  <a:srgbClr val="FFFFFF"/>
                </a:solidFill>
                <a:latin typeface="Trebuchet MS"/>
                <a:cs typeface="Trebuchet MS"/>
              </a:rPr>
              <a:t>© </a:t>
            </a:r>
            <a:r>
              <a:rPr lang="en-US" sz="1100" spc="-40" dirty="0">
                <a:solidFill>
                  <a:srgbClr val="FFFFFF"/>
                </a:solidFill>
                <a:latin typeface="Trebuchet MS"/>
                <a:cs typeface="Trebuchet MS"/>
              </a:rPr>
              <a:t>201</a:t>
            </a:r>
            <a:r>
              <a:rPr lang="en-US" sz="1100" dirty="0">
                <a:solidFill>
                  <a:srgbClr val="FFFFFF"/>
                </a:solidFill>
                <a:latin typeface="Trebuchet MS"/>
                <a:cs typeface="Trebuchet MS"/>
              </a:rPr>
              <a:t>7 ExlService Holdings, Inc.  All rights reserved. For more information go to www.exlservice.com/legal-disclaimer</a:t>
            </a:r>
          </a:p>
        </p:txBody>
      </p:sp>
      <p:sp>
        <p:nvSpPr>
          <p:cNvPr id="28" name="Rectangle 27"/>
          <p:cNvSpPr/>
          <p:nvPr userDrawn="1"/>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Placeholder 2"/>
          <p:cNvSpPr>
            <a:spLocks noGrp="1"/>
          </p:cNvSpPr>
          <p:nvPr>
            <p:ph type="body" sz="quarter" idx="10" hasCustomPrompt="1"/>
          </p:nvPr>
        </p:nvSpPr>
        <p:spPr>
          <a:xfrm>
            <a:off x="229638" y="1046805"/>
            <a:ext cx="4029075" cy="370102"/>
          </a:xfrm>
        </p:spPr>
        <p:txBody>
          <a:bodyPr>
            <a:noAutofit/>
          </a:bodyPr>
          <a:lstStyle>
            <a:lvl1pPr>
              <a:defRPr sz="2000">
                <a:solidFill>
                  <a:schemeClr val="tx1"/>
                </a:solidFill>
              </a:defRPr>
            </a:lvl1pPr>
          </a:lstStyle>
          <a:p>
            <a:pPr lvl="0"/>
            <a:r>
              <a:rPr lang="en-US" dirty="0" smtClean="0"/>
              <a:t>Presenter 1 name</a:t>
            </a:r>
            <a:endParaRPr lang="en-US" dirty="0"/>
          </a:p>
        </p:txBody>
      </p:sp>
      <p:sp>
        <p:nvSpPr>
          <p:cNvPr id="29" name="Text Placeholder 28"/>
          <p:cNvSpPr>
            <a:spLocks noGrp="1"/>
          </p:cNvSpPr>
          <p:nvPr>
            <p:ph type="body" sz="quarter" idx="11" hasCustomPrompt="1"/>
          </p:nvPr>
        </p:nvSpPr>
        <p:spPr>
          <a:xfrm>
            <a:off x="247650" y="1549400"/>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 title here</a:t>
            </a:r>
          </a:p>
        </p:txBody>
      </p:sp>
      <p:sp>
        <p:nvSpPr>
          <p:cNvPr id="33" name="Text Placeholder 32"/>
          <p:cNvSpPr>
            <a:spLocks noGrp="1"/>
          </p:cNvSpPr>
          <p:nvPr>
            <p:ph type="body" sz="quarter" idx="14" hasCustomPrompt="1"/>
          </p:nvPr>
        </p:nvSpPr>
        <p:spPr>
          <a:xfrm>
            <a:off x="204924" y="0"/>
            <a:ext cx="8271811" cy="914400"/>
          </a:xfrm>
        </p:spPr>
        <p:txBody>
          <a:bodyPr anchor="ctr">
            <a:normAutofit/>
          </a:bodyPr>
          <a:lstStyle>
            <a:lvl1pPr algn="l">
              <a:defRPr sz="2800" baseline="0"/>
            </a:lvl1pPr>
          </a:lstStyle>
          <a:p>
            <a:pPr lvl="0"/>
            <a:r>
              <a:rPr lang="en-US" dirty="0" smtClean="0"/>
              <a:t>Thank You or Contact Us Here</a:t>
            </a:r>
            <a:endParaRPr lang="en-US" dirty="0"/>
          </a:p>
        </p:txBody>
      </p:sp>
      <p:sp>
        <p:nvSpPr>
          <p:cNvPr id="23" name="Text Placeholder 28"/>
          <p:cNvSpPr>
            <a:spLocks noGrp="1"/>
          </p:cNvSpPr>
          <p:nvPr>
            <p:ph type="body" sz="quarter" idx="15" hasCustomPrompt="1"/>
          </p:nvPr>
        </p:nvSpPr>
        <p:spPr>
          <a:xfrm>
            <a:off x="247650" y="188715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youremailaddress@exlservice.com</a:t>
            </a:r>
          </a:p>
        </p:txBody>
      </p:sp>
      <p:sp>
        <p:nvSpPr>
          <p:cNvPr id="27" name="Text Placeholder 28"/>
          <p:cNvSpPr>
            <a:spLocks noGrp="1"/>
          </p:cNvSpPr>
          <p:nvPr>
            <p:ph type="body" sz="quarter" idx="16" hasCustomPrompt="1"/>
          </p:nvPr>
        </p:nvSpPr>
        <p:spPr>
          <a:xfrm>
            <a:off x="247650" y="222490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o:  +1  XXX.XXX.XXXX</a:t>
            </a:r>
          </a:p>
        </p:txBody>
      </p:sp>
      <p:sp>
        <p:nvSpPr>
          <p:cNvPr id="32" name="Text Placeholder 28"/>
          <p:cNvSpPr>
            <a:spLocks noGrp="1"/>
          </p:cNvSpPr>
          <p:nvPr>
            <p:ph type="body" sz="quarter" idx="17" hasCustomPrompt="1"/>
          </p:nvPr>
        </p:nvSpPr>
        <p:spPr>
          <a:xfrm>
            <a:off x="247650" y="2562654"/>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m:  +1  XXX.XXX.XXXX</a:t>
            </a:r>
            <a:endParaRPr lang="en-US" dirty="0"/>
          </a:p>
        </p:txBody>
      </p:sp>
      <p:sp>
        <p:nvSpPr>
          <p:cNvPr id="34" name="Text Placeholder 2"/>
          <p:cNvSpPr>
            <a:spLocks noGrp="1"/>
          </p:cNvSpPr>
          <p:nvPr>
            <p:ph type="body" sz="quarter" idx="18" hasCustomPrompt="1"/>
          </p:nvPr>
        </p:nvSpPr>
        <p:spPr>
          <a:xfrm>
            <a:off x="4480363" y="1046805"/>
            <a:ext cx="4029075" cy="370102"/>
          </a:xfrm>
        </p:spPr>
        <p:txBody>
          <a:bodyPr>
            <a:noAutofit/>
          </a:bodyPr>
          <a:lstStyle>
            <a:lvl1pPr>
              <a:defRPr sz="2000">
                <a:solidFill>
                  <a:schemeClr val="tx1"/>
                </a:solidFill>
              </a:defRPr>
            </a:lvl1pPr>
          </a:lstStyle>
          <a:p>
            <a:pPr lvl="0"/>
            <a:r>
              <a:rPr lang="en-US" dirty="0" smtClean="0"/>
              <a:t>Presenter 2 name</a:t>
            </a:r>
            <a:endParaRPr lang="en-US" dirty="0"/>
          </a:p>
        </p:txBody>
      </p:sp>
      <p:sp>
        <p:nvSpPr>
          <p:cNvPr id="35" name="Text Placeholder 28"/>
          <p:cNvSpPr>
            <a:spLocks noGrp="1"/>
          </p:cNvSpPr>
          <p:nvPr>
            <p:ph type="body" sz="quarter" idx="19" hasCustomPrompt="1"/>
          </p:nvPr>
        </p:nvSpPr>
        <p:spPr>
          <a:xfrm>
            <a:off x="4498375" y="1549400"/>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 title here</a:t>
            </a:r>
          </a:p>
        </p:txBody>
      </p:sp>
      <p:sp>
        <p:nvSpPr>
          <p:cNvPr id="36" name="Text Placeholder 28"/>
          <p:cNvSpPr>
            <a:spLocks noGrp="1"/>
          </p:cNvSpPr>
          <p:nvPr>
            <p:ph type="body" sz="quarter" idx="20" hasCustomPrompt="1"/>
          </p:nvPr>
        </p:nvSpPr>
        <p:spPr>
          <a:xfrm>
            <a:off x="4498375" y="188715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youremailaddress@exlservice.com</a:t>
            </a:r>
          </a:p>
        </p:txBody>
      </p:sp>
      <p:sp>
        <p:nvSpPr>
          <p:cNvPr id="37" name="Text Placeholder 28"/>
          <p:cNvSpPr>
            <a:spLocks noGrp="1"/>
          </p:cNvSpPr>
          <p:nvPr>
            <p:ph type="body" sz="quarter" idx="21" hasCustomPrompt="1"/>
          </p:nvPr>
        </p:nvSpPr>
        <p:spPr>
          <a:xfrm>
            <a:off x="4498375" y="222490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o:  +1  XXX.XXX.XXXX</a:t>
            </a:r>
          </a:p>
        </p:txBody>
      </p:sp>
      <p:sp>
        <p:nvSpPr>
          <p:cNvPr id="38" name="Text Placeholder 28"/>
          <p:cNvSpPr>
            <a:spLocks noGrp="1"/>
          </p:cNvSpPr>
          <p:nvPr>
            <p:ph type="body" sz="quarter" idx="22" hasCustomPrompt="1"/>
          </p:nvPr>
        </p:nvSpPr>
        <p:spPr>
          <a:xfrm>
            <a:off x="4498375" y="2562654"/>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m:  +1  XXX.XXX.XXXX</a:t>
            </a:r>
            <a:endParaRPr lang="en-US" dirty="0"/>
          </a:p>
        </p:txBody>
      </p:sp>
      <p:cxnSp>
        <p:nvCxnSpPr>
          <p:cNvPr id="41" name="Straight Connector 40"/>
          <p:cNvCxnSpPr/>
          <p:nvPr userDrawn="1"/>
        </p:nvCxnSpPr>
        <p:spPr>
          <a:xfrm>
            <a:off x="1958903" y="6297665"/>
            <a:ext cx="5918783" cy="0"/>
          </a:xfrm>
          <a:prstGeom prst="line">
            <a:avLst/>
          </a:prstGeom>
          <a:noFill/>
          <a:ln w="3175" cap="rnd" cmpd="sng" algn="ctr">
            <a:solidFill>
              <a:srgbClr val="FFFFFF">
                <a:lumMod val="75000"/>
              </a:srgbClr>
            </a:solidFill>
            <a:prstDash val="solid"/>
          </a:ln>
          <a:effectLst/>
        </p:spPr>
      </p:cxnSp>
      <p:cxnSp>
        <p:nvCxnSpPr>
          <p:cNvPr id="43" name="Straight Connector 42"/>
          <p:cNvCxnSpPr/>
          <p:nvPr userDrawn="1"/>
        </p:nvCxnSpPr>
        <p:spPr>
          <a:xfrm>
            <a:off x="1958903" y="6297665"/>
            <a:ext cx="6855583" cy="0"/>
          </a:xfrm>
          <a:prstGeom prst="line">
            <a:avLst/>
          </a:prstGeom>
          <a:noFill/>
          <a:ln w="3175" cap="rnd" cmpd="sng" algn="ctr">
            <a:solidFill>
              <a:srgbClr val="FFFFFF">
                <a:lumMod val="75000"/>
              </a:srgbClr>
            </a:solidFill>
            <a:prstDash val="solid"/>
          </a:ln>
          <a:effectLst/>
        </p:spPr>
      </p:cxnSp>
    </p:spTree>
    <p:extLst>
      <p:ext uri="{BB962C8B-B14F-4D97-AF65-F5344CB8AC3E}">
        <p14:creationId xmlns:p14="http://schemas.microsoft.com/office/powerpoint/2010/main" val="29057994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Slide w/Image">
    <p:spTree>
      <p:nvGrpSpPr>
        <p:cNvPr id="1" name=""/>
        <p:cNvGrpSpPr/>
        <p:nvPr/>
      </p:nvGrpSpPr>
      <p:grpSpPr>
        <a:xfrm>
          <a:off x="0" y="0"/>
          <a:ext cx="0" cy="0"/>
          <a:chOff x="0" y="0"/>
          <a:chExt cx="0" cy="0"/>
        </a:xfrm>
      </p:grpSpPr>
      <p:sp>
        <p:nvSpPr>
          <p:cNvPr id="20" name="TextBox 19"/>
          <p:cNvSpPr txBox="1"/>
          <p:nvPr/>
        </p:nvSpPr>
        <p:spPr>
          <a:xfrm>
            <a:off x="3416074" y="2926322"/>
            <a:ext cx="2311851" cy="646331"/>
          </a:xfrm>
          <a:prstGeom prst="rect">
            <a:avLst/>
          </a:prstGeom>
          <a:noFill/>
        </p:spPr>
        <p:txBody>
          <a:bodyPr wrap="none" rtlCol="0">
            <a:spAutoFit/>
          </a:bodyPr>
          <a:lstStyle/>
          <a:p>
            <a:pPr algn="ctr"/>
            <a:r>
              <a:rPr lang="en-US" dirty="0" smtClean="0">
                <a:solidFill>
                  <a:schemeClr val="bg1">
                    <a:lumMod val="50000"/>
                  </a:schemeClr>
                </a:solidFill>
                <a:latin typeface="Century Gothic" pitchFamily="34" charset="0"/>
              </a:rPr>
              <a:t>Image window size</a:t>
            </a:r>
            <a:br>
              <a:rPr lang="en-US" dirty="0" smtClean="0">
                <a:solidFill>
                  <a:schemeClr val="bg1">
                    <a:lumMod val="50000"/>
                  </a:schemeClr>
                </a:solidFill>
                <a:latin typeface="Century Gothic" pitchFamily="34" charset="0"/>
              </a:rPr>
            </a:br>
            <a:r>
              <a:rPr lang="en-US" dirty="0" smtClean="0">
                <a:solidFill>
                  <a:schemeClr val="bg1">
                    <a:lumMod val="50000"/>
                  </a:schemeClr>
                </a:solidFill>
                <a:latin typeface="Century Gothic" pitchFamily="34" charset="0"/>
              </a:rPr>
              <a:t>is</a:t>
            </a:r>
            <a:r>
              <a:rPr lang="en-US" baseline="0" dirty="0" smtClean="0">
                <a:solidFill>
                  <a:schemeClr val="bg1">
                    <a:lumMod val="50000"/>
                  </a:schemeClr>
                </a:solidFill>
                <a:latin typeface="Century Gothic" pitchFamily="34" charset="0"/>
              </a:rPr>
              <a:t> </a:t>
            </a:r>
            <a:r>
              <a:rPr lang="en-US" spc="-150" baseline="0" dirty="0" smtClean="0">
                <a:solidFill>
                  <a:schemeClr val="bg1">
                    <a:lumMod val="50000"/>
                  </a:schemeClr>
                </a:solidFill>
                <a:latin typeface="Century Gothic" pitchFamily="34" charset="0"/>
              </a:rPr>
              <a:t>1</a:t>
            </a:r>
            <a:r>
              <a:rPr lang="en-US" baseline="0" dirty="0" smtClean="0">
                <a:solidFill>
                  <a:schemeClr val="bg1">
                    <a:lumMod val="50000"/>
                  </a:schemeClr>
                </a:solidFill>
                <a:latin typeface="Century Gothic" pitchFamily="34" charset="0"/>
              </a:rPr>
              <a:t>0” x 4.82”</a:t>
            </a:r>
            <a:endParaRPr lang="en-US" dirty="0">
              <a:solidFill>
                <a:schemeClr val="bg1">
                  <a:lumMod val="50000"/>
                </a:schemeClr>
              </a:solidFill>
              <a:latin typeface="Century Gothic" pitchFamily="34" charset="0"/>
            </a:endParaRPr>
          </a:p>
        </p:txBody>
      </p:sp>
      <p:sp>
        <p:nvSpPr>
          <p:cNvPr id="9" name="Rectangle 8"/>
          <p:cNvSpPr/>
          <p:nvPr/>
        </p:nvSpPr>
        <p:spPr>
          <a:xfrm>
            <a:off x="0" y="4769709"/>
            <a:ext cx="9144000" cy="20882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hasCustomPrompt="1"/>
          </p:nvPr>
        </p:nvSpPr>
        <p:spPr>
          <a:xfrm>
            <a:off x="2541764" y="5132064"/>
            <a:ext cx="6388051" cy="848608"/>
          </a:xfrm>
        </p:spPr>
        <p:txBody>
          <a:bodyPr anchor="ctr"/>
          <a:lstStyle>
            <a:lvl1pPr algn="l">
              <a:lnSpc>
                <a:spcPts val="2800"/>
              </a:lnSpc>
              <a:defRPr baseline="0"/>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2541764" y="5868715"/>
            <a:ext cx="6400800" cy="480883"/>
          </a:xfrm>
        </p:spPr>
        <p:txBody>
          <a:bodyPr>
            <a:normAutofit/>
          </a:bodyPr>
          <a:lstStyle>
            <a:lvl1pPr marL="0" indent="0" algn="l">
              <a:buNone/>
              <a:defRPr sz="1600" b="1">
                <a:solidFill>
                  <a:schemeClr val="accent1"/>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a:t>
            </a:r>
            <a:endParaRPr lang="en-US" dirty="0"/>
          </a:p>
        </p:txBody>
      </p:sp>
      <p:sp>
        <p:nvSpPr>
          <p:cNvPr id="7" name="Rectangle 6"/>
          <p:cNvSpPr/>
          <p:nvPr/>
        </p:nvSpPr>
        <p:spPr>
          <a:xfrm>
            <a:off x="0" y="0"/>
            <a:ext cx="9144000" cy="3624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7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4260" y="5203969"/>
            <a:ext cx="1675670" cy="121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2352295" y="5203969"/>
            <a:ext cx="0" cy="12197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17"/>
          <p:cNvSpPr>
            <a:spLocks noGrp="1"/>
          </p:cNvSpPr>
          <p:nvPr>
            <p:ph type="pic" sz="quarter" idx="10"/>
          </p:nvPr>
        </p:nvSpPr>
        <p:spPr>
          <a:xfrm>
            <a:off x="1" y="362465"/>
            <a:ext cx="9144000" cy="4407244"/>
          </a:xfrm>
        </p:spPr>
        <p:txBody>
          <a:bodyPr anchor="ctr"/>
          <a:lstStyle>
            <a:lvl1pPr algn="ctr">
              <a:defRPr spc="0" baseline="0">
                <a:solidFill>
                  <a:schemeClr val="accent1"/>
                </a:solidFill>
              </a:defRPr>
            </a:lvl1pPr>
          </a:lstStyle>
          <a:p>
            <a:r>
              <a:rPr lang="en-US" smtClean="0"/>
              <a:t>Click icon to add picture</a:t>
            </a:r>
            <a:endParaRPr lang="en-US" dirty="0" smtClean="0"/>
          </a:p>
        </p:txBody>
      </p:sp>
      <p:sp>
        <p:nvSpPr>
          <p:cNvPr id="5" name="Text Placeholder 4"/>
          <p:cNvSpPr>
            <a:spLocks noGrp="1"/>
          </p:cNvSpPr>
          <p:nvPr>
            <p:ph type="body" sz="quarter" idx="11" hasCustomPrompt="1"/>
          </p:nvPr>
        </p:nvSpPr>
        <p:spPr>
          <a:xfrm>
            <a:off x="4126854" y="6231267"/>
            <a:ext cx="2298700" cy="303483"/>
          </a:xfrm>
        </p:spPr>
        <p:txBody>
          <a:bodyPr>
            <a:noAutofit/>
          </a:bodyPr>
          <a:lstStyle>
            <a:lvl1pPr>
              <a:lnSpc>
                <a:spcPct val="100000"/>
              </a:lnSpc>
              <a:spcAft>
                <a:spcPts val="0"/>
              </a:spcAft>
              <a:defRPr lang="en-US" sz="1000" b="1" kern="1200" baseline="0" dirty="0" smtClean="0">
                <a:solidFill>
                  <a:schemeClr val="bg1"/>
                </a:solidFill>
                <a:latin typeface="Century Gothic" pitchFamily="34" charset="0"/>
                <a:ea typeface="+mn-ea"/>
                <a:cs typeface="+mn-cs"/>
              </a:defRPr>
            </a:lvl1pPr>
            <a:lvl2pPr>
              <a:defRPr lang="en-US" sz="1000" kern="1200" baseline="0" dirty="0" smtClean="0">
                <a:solidFill>
                  <a:schemeClr val="bg1"/>
                </a:solidFill>
                <a:latin typeface="Century Gothic" pitchFamily="34" charset="0"/>
                <a:ea typeface="+mn-ea"/>
                <a:cs typeface="+mn-cs"/>
              </a:defRPr>
            </a:lvl2pPr>
            <a:lvl3pPr>
              <a:defRPr lang="en-US" sz="1000" kern="1200" baseline="0" dirty="0" smtClean="0">
                <a:solidFill>
                  <a:schemeClr val="bg1"/>
                </a:solidFill>
                <a:latin typeface="Century Gothic" pitchFamily="34" charset="0"/>
                <a:ea typeface="+mn-ea"/>
                <a:cs typeface="+mn-cs"/>
              </a:defRPr>
            </a:lvl3pPr>
            <a:lvl4pPr>
              <a:defRPr lang="en-US" sz="1000" kern="1200" baseline="0" dirty="0" smtClean="0">
                <a:solidFill>
                  <a:schemeClr val="bg1"/>
                </a:solidFill>
                <a:latin typeface="Century Gothic" pitchFamily="34" charset="0"/>
                <a:ea typeface="+mn-ea"/>
                <a:cs typeface="+mn-cs"/>
              </a:defRPr>
            </a:lvl4pPr>
            <a:lvl5pPr>
              <a:defRPr lang="en-US" sz="1000" kern="1200" baseline="0" dirty="0">
                <a:solidFill>
                  <a:schemeClr val="bg1"/>
                </a:solidFill>
                <a:latin typeface="Century Gothic" pitchFamily="34" charset="0"/>
                <a:ea typeface="+mn-ea"/>
                <a:cs typeface="+mn-cs"/>
              </a:defRPr>
            </a:lvl5pPr>
          </a:lstStyle>
          <a:p>
            <a:pPr lvl="0"/>
            <a:r>
              <a:rPr lang="en-US" dirty="0" smtClean="0"/>
              <a:t>Enter presentation date here</a:t>
            </a:r>
            <a:endParaRPr lang="en-US" dirty="0"/>
          </a:p>
        </p:txBody>
      </p:sp>
      <p:sp>
        <p:nvSpPr>
          <p:cNvPr id="17" name="TextBox 16"/>
          <p:cNvSpPr txBox="1"/>
          <p:nvPr userDrawn="1"/>
        </p:nvSpPr>
        <p:spPr>
          <a:xfrm>
            <a:off x="2529007" y="6226947"/>
            <a:ext cx="1760418" cy="230832"/>
          </a:xfrm>
          <a:prstGeom prst="rect">
            <a:avLst/>
          </a:prstGeom>
          <a:noFill/>
        </p:spPr>
        <p:txBody>
          <a:bodyPr wrap="none" rtlCol="0">
            <a:spAutoFit/>
          </a:bodyPr>
          <a:lstStyle/>
          <a:p>
            <a:pPr algn="l"/>
            <a:r>
              <a:rPr lang="en-US" sz="900" dirty="0" smtClean="0">
                <a:solidFill>
                  <a:schemeClr val="bg1"/>
                </a:solidFill>
                <a:latin typeface="Century Gothic" pitchFamily="34" charset="0"/>
              </a:rPr>
              <a:t>© </a:t>
            </a:r>
            <a:r>
              <a:rPr lang="en-US" sz="900" dirty="0" err="1" smtClean="0">
                <a:solidFill>
                  <a:schemeClr val="bg1"/>
                </a:solidFill>
                <a:latin typeface="Century Gothic" pitchFamily="34" charset="0"/>
              </a:rPr>
              <a:t>ExlService</a:t>
            </a:r>
            <a:r>
              <a:rPr lang="en-US" sz="900" baseline="0" dirty="0" smtClean="0">
                <a:solidFill>
                  <a:schemeClr val="bg1"/>
                </a:solidFill>
                <a:latin typeface="Century Gothic" pitchFamily="34" charset="0"/>
              </a:rPr>
              <a:t> Holdings, Inc. </a:t>
            </a:r>
            <a:r>
              <a:rPr lang="en-US" sz="900" dirty="0" smtClean="0">
                <a:solidFill>
                  <a:schemeClr val="bg1"/>
                </a:solidFill>
                <a:latin typeface="Century Gothic" pitchFamily="34" charset="0"/>
              </a:rPr>
              <a:t>| </a:t>
            </a:r>
            <a:endParaRPr lang="en-US" sz="900" dirty="0">
              <a:solidFill>
                <a:schemeClr val="bg1"/>
              </a:solidFill>
              <a:latin typeface="Century Gothic" pitchFamily="34" charset="0"/>
            </a:endParaRPr>
          </a:p>
        </p:txBody>
      </p:sp>
    </p:spTree>
    <p:extLst>
      <p:ext uri="{BB962C8B-B14F-4D97-AF65-F5344CB8AC3E}">
        <p14:creationId xmlns:p14="http://schemas.microsoft.com/office/powerpoint/2010/main" val="299810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r Section Divider">
    <p:spTree>
      <p:nvGrpSpPr>
        <p:cNvPr id="1" name=""/>
        <p:cNvGrpSpPr/>
        <p:nvPr/>
      </p:nvGrpSpPr>
      <p:grpSpPr>
        <a:xfrm>
          <a:off x="0" y="0"/>
          <a:ext cx="0" cy="0"/>
          <a:chOff x="0" y="0"/>
          <a:chExt cx="0" cy="0"/>
        </a:xfrm>
      </p:grpSpPr>
      <p:sp>
        <p:nvSpPr>
          <p:cNvPr id="9" name="Rectangle 8"/>
          <p:cNvSpPr/>
          <p:nvPr/>
        </p:nvSpPr>
        <p:spPr>
          <a:xfrm>
            <a:off x="0" y="1"/>
            <a:ext cx="9144000" cy="66623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2" name="Title 1"/>
          <p:cNvSpPr>
            <a:spLocks noGrp="1"/>
          </p:cNvSpPr>
          <p:nvPr>
            <p:ph type="ctrTitle" hasCustomPrompt="1"/>
          </p:nvPr>
        </p:nvSpPr>
        <p:spPr>
          <a:xfrm>
            <a:off x="551936" y="2007922"/>
            <a:ext cx="8040130" cy="848608"/>
          </a:xfrm>
        </p:spPr>
        <p:txBody>
          <a:bodyPr anchor="ctr">
            <a:normAutofit/>
          </a:bodyPr>
          <a:lstStyle>
            <a:lvl1pPr algn="ctr">
              <a:lnSpc>
                <a:spcPts val="4400"/>
              </a:lnSpc>
              <a:defRPr sz="4400" baseline="0"/>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543911" y="3396049"/>
            <a:ext cx="8056178" cy="1068859"/>
          </a:xfrm>
        </p:spPr>
        <p:txBody>
          <a:bodyPr>
            <a:normAutofit/>
          </a:bodyPr>
          <a:lstStyle>
            <a:lvl1pPr marL="0" indent="0" algn="ctr">
              <a:lnSpc>
                <a:spcPct val="100000"/>
              </a:lnSpc>
              <a:spcAft>
                <a:spcPts val="0"/>
              </a:spcAft>
              <a:buNone/>
              <a:defRPr sz="2800" b="0">
                <a:solidFill>
                  <a:schemeClr val="accent1"/>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817" y="4989778"/>
            <a:ext cx="1675670" cy="121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3F3F3F"/>
                </a:solidFill>
                <a:latin typeface="Trebuchet MS" pitchFamily="34" charset="0"/>
              </a:rPr>
              <a:pPr algn="r">
                <a:defRPr/>
              </a:pPr>
              <a:t>June 27, 2018</a:t>
            </a:fld>
            <a:r>
              <a:rPr lang="en-US" sz="700" dirty="0">
                <a:solidFill>
                  <a:srgbClr val="3F3F3F"/>
                </a:solidFill>
                <a:latin typeface="Trebuchet MS" pitchFamily="34" charset="0"/>
              </a:rPr>
              <a:t>   |  © 2</a:t>
            </a:r>
            <a:r>
              <a:rPr lang="en-US" sz="700" spc="-50" dirty="0">
                <a:solidFill>
                  <a:srgbClr val="3F3F3F"/>
                </a:solidFill>
                <a:latin typeface="Trebuchet MS" pitchFamily="34" charset="0"/>
              </a:rPr>
              <a:t>01</a:t>
            </a:r>
            <a:r>
              <a:rPr lang="en-US" sz="700" dirty="0">
                <a:solidFill>
                  <a:srgbClr val="3F3F3F"/>
                </a:solidFill>
                <a:latin typeface="Trebuchet MS" pitchFamily="34" charset="0"/>
              </a:rPr>
              <a:t>7 </a:t>
            </a:r>
            <a:r>
              <a:rPr lang="en-US" sz="700" dirty="0" err="1">
                <a:solidFill>
                  <a:srgbClr val="3F3F3F"/>
                </a:solidFill>
                <a:latin typeface="Trebuchet MS" pitchFamily="34" charset="0"/>
              </a:rPr>
              <a:t>ExlService</a:t>
            </a:r>
            <a:r>
              <a:rPr lang="en-US" sz="700" dirty="0">
                <a:solidFill>
                  <a:srgbClr val="3F3F3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Tree>
    <p:extLst>
      <p:ext uri="{BB962C8B-B14F-4D97-AF65-F5344CB8AC3E}">
        <p14:creationId xmlns:p14="http://schemas.microsoft.com/office/powerpoint/2010/main" val="3564487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ndard Content">
    <p:spTree>
      <p:nvGrpSpPr>
        <p:cNvPr id="1" name=""/>
        <p:cNvGrpSpPr/>
        <p:nvPr/>
      </p:nvGrpSpPr>
      <p:grpSpPr>
        <a:xfrm>
          <a:off x="0" y="0"/>
          <a:ext cx="0" cy="0"/>
          <a:chOff x="0" y="0"/>
          <a:chExt cx="0" cy="0"/>
        </a:xfrm>
      </p:grpSpPr>
      <p:sp>
        <p:nvSpPr>
          <p:cNvPr id="20" name="Rectangle 19"/>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1064742"/>
            <a:ext cx="8439663" cy="5533766"/>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TextBox 2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96674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Subheading Only">
    <p:spTree>
      <p:nvGrpSpPr>
        <p:cNvPr id="1" name=""/>
        <p:cNvGrpSpPr/>
        <p:nvPr/>
      </p:nvGrpSpPr>
      <p:grpSpPr>
        <a:xfrm>
          <a:off x="0" y="0"/>
          <a:ext cx="0" cy="0"/>
          <a:chOff x="0" y="0"/>
          <a:chExt cx="0" cy="0"/>
        </a:xfrm>
      </p:grpSpPr>
      <p:sp>
        <p:nvSpPr>
          <p:cNvPr id="20" name="Rectangle 19"/>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a:xfrm>
            <a:off x="374823" y="1064742"/>
            <a:ext cx="8439663" cy="1876166"/>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dirty="0" smtClean="0"/>
              <a:t>Click to add a subtitle</a:t>
            </a:r>
          </a:p>
        </p:txBody>
      </p:sp>
      <p:sp>
        <p:nvSpPr>
          <p:cNvPr id="23" name="Rectangle 2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TextBox 2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326996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ider Image w Std Content">
    <p:spTree>
      <p:nvGrpSpPr>
        <p:cNvPr id="1" name=""/>
        <p:cNvGrpSpPr/>
        <p:nvPr/>
      </p:nvGrpSpPr>
      <p:grpSpPr>
        <a:xfrm>
          <a:off x="0" y="0"/>
          <a:ext cx="0" cy="0"/>
          <a:chOff x="0" y="0"/>
          <a:chExt cx="0" cy="0"/>
        </a:xfrm>
      </p:grpSpPr>
      <p:sp>
        <p:nvSpPr>
          <p:cNvPr id="24" name="TextBox 23"/>
          <p:cNvSpPr txBox="1"/>
          <p:nvPr/>
        </p:nvSpPr>
        <p:spPr>
          <a:xfrm>
            <a:off x="143140" y="2506154"/>
            <a:ext cx="2311851" cy="646331"/>
          </a:xfrm>
          <a:prstGeom prst="rect">
            <a:avLst/>
          </a:prstGeom>
          <a:noFill/>
        </p:spPr>
        <p:txBody>
          <a:bodyPr wrap="none" rtlCol="0">
            <a:spAutoFit/>
          </a:bodyPr>
          <a:lstStyle/>
          <a:p>
            <a:pPr algn="ctr"/>
            <a:r>
              <a:rPr lang="en-US" dirty="0">
                <a:solidFill>
                  <a:srgbClr val="FFFFFF">
                    <a:lumMod val="50000"/>
                  </a:srgbClr>
                </a:solidFill>
              </a:rPr>
              <a:t>Image window size</a:t>
            </a:r>
            <a:br>
              <a:rPr lang="en-US" dirty="0">
                <a:solidFill>
                  <a:srgbClr val="FFFFFF">
                    <a:lumMod val="50000"/>
                  </a:srgbClr>
                </a:solidFill>
              </a:rPr>
            </a:br>
            <a:r>
              <a:rPr lang="en-US" dirty="0">
                <a:solidFill>
                  <a:srgbClr val="FFFFFF">
                    <a:lumMod val="50000"/>
                  </a:srgbClr>
                </a:solidFill>
              </a:rPr>
              <a:t>is 2.86”</a:t>
            </a:r>
            <a:r>
              <a:rPr lang="en-US" spc="-150" dirty="0">
                <a:solidFill>
                  <a:srgbClr val="FFFFFF">
                    <a:lumMod val="50000"/>
                  </a:srgbClr>
                </a:solidFill>
              </a:rPr>
              <a:t> x  6.31</a:t>
            </a:r>
            <a:r>
              <a:rPr lang="en-US" dirty="0">
                <a:solidFill>
                  <a:srgbClr val="FFFFFF">
                    <a:lumMod val="50000"/>
                  </a:srgbClr>
                </a:solidFill>
              </a:rPr>
              <a:t>” </a:t>
            </a:r>
          </a:p>
        </p:txBody>
      </p:sp>
      <p:sp>
        <p:nvSpPr>
          <p:cNvPr id="10" name="Picture Placeholder 9"/>
          <p:cNvSpPr>
            <a:spLocks noGrp="1"/>
          </p:cNvSpPr>
          <p:nvPr>
            <p:ph type="pic" sz="quarter" idx="10"/>
          </p:nvPr>
        </p:nvSpPr>
        <p:spPr>
          <a:xfrm>
            <a:off x="0" y="906463"/>
            <a:ext cx="2615184" cy="5765800"/>
          </a:xfrm>
          <a:solidFill>
            <a:schemeClr val="bg1">
              <a:lumMod val="65000"/>
              <a:alpha val="23000"/>
            </a:schemeClr>
          </a:solidFill>
          <a:ln>
            <a:noFill/>
          </a:ln>
        </p:spPr>
        <p:txBody>
          <a:bodyPr anchor="ctr"/>
          <a:lstStyle>
            <a:lvl1pPr algn="ctr">
              <a:defRPr/>
            </a:lvl1pPr>
          </a:lstStyle>
          <a:p>
            <a:r>
              <a:rPr lang="en-US" smtClean="0"/>
              <a:t>Click icon to add picture</a:t>
            </a:r>
            <a:endParaRPr lang="en-US" dirty="0"/>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821457" y="1064742"/>
            <a:ext cx="6050694" cy="5517290"/>
          </a:xfrm>
        </p:spPr>
        <p:txBody>
          <a:bodyPr/>
          <a:lstStyle>
            <a:lvl1pPr>
              <a:spcAft>
                <a:spcPts val="1200"/>
              </a:spcAft>
              <a:defRPr/>
            </a:lvl1pPr>
            <a:lvl2pPr>
              <a:lnSpc>
                <a:spcPct val="100000"/>
              </a:lnSpc>
              <a:defRPr/>
            </a:lvl2pPr>
            <a:lvl3pPr>
              <a:lnSpc>
                <a:spcPct val="100000"/>
              </a:lnSpc>
              <a:defRPr/>
            </a:lvl3pPr>
            <a:lvl4pPr>
              <a:lnSpc>
                <a:spcPct val="100000"/>
              </a:lnSpc>
              <a:spcBef>
                <a:spcPts val="40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8" name="Straight Connector 17"/>
          <p:cNvCxnSpPr/>
          <p:nvPr userDrawn="1"/>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3"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257350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74822" y="1064742"/>
            <a:ext cx="4055077" cy="5574955"/>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9390" y="1064742"/>
            <a:ext cx="4075671" cy="5574955"/>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Box 1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255778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4" y="1064742"/>
            <a:ext cx="8554992" cy="2469290"/>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able Placeholder 5"/>
          <p:cNvSpPr>
            <a:spLocks noGrp="1"/>
          </p:cNvSpPr>
          <p:nvPr>
            <p:ph type="tbl" sz="quarter" idx="10"/>
          </p:nvPr>
        </p:nvSpPr>
        <p:spPr>
          <a:xfrm>
            <a:off x="373721" y="3600449"/>
            <a:ext cx="8412860" cy="2841539"/>
          </a:xfrm>
        </p:spPr>
        <p:txBody>
          <a:bodyPr anchor="ctr"/>
          <a:lstStyle>
            <a:lvl1pPr algn="ctr">
              <a:defRPr/>
            </a:lvl1pPr>
          </a:lstStyle>
          <a:p>
            <a:r>
              <a:rPr lang="en-US" smtClean="0"/>
              <a:t>Click icon to add table</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16497849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R Chart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4011829"/>
            <a:ext cx="8489091" cy="2469290"/>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Chart Placeholder 3"/>
          <p:cNvSpPr>
            <a:spLocks noGrp="1"/>
          </p:cNvSpPr>
          <p:nvPr>
            <p:ph type="chart" sz="quarter" idx="10"/>
          </p:nvPr>
        </p:nvSpPr>
        <p:spPr>
          <a:xfrm>
            <a:off x="374824" y="1087995"/>
            <a:ext cx="8411992" cy="2792026"/>
          </a:xfrm>
        </p:spPr>
        <p:txBody>
          <a:bodyPr/>
          <a:lstStyle/>
          <a:p>
            <a:r>
              <a:rPr lang="en-US" smtClean="0"/>
              <a:t>Click icon to add chart</a:t>
            </a:r>
            <a:endParaRPr lang="en-US"/>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61865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E Chart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1064742"/>
            <a:ext cx="4493739" cy="5393724"/>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Chart Placeholder 3"/>
          <p:cNvSpPr>
            <a:spLocks noGrp="1"/>
          </p:cNvSpPr>
          <p:nvPr>
            <p:ph type="chart" sz="quarter" idx="10"/>
          </p:nvPr>
        </p:nvSpPr>
        <p:spPr>
          <a:xfrm>
            <a:off x="4992130" y="1064742"/>
            <a:ext cx="3805881" cy="3434578"/>
          </a:xfrm>
        </p:spPr>
        <p:txBody>
          <a:bodyPr/>
          <a:lstStyle/>
          <a:p>
            <a:r>
              <a:rPr lang="en-US" smtClean="0"/>
              <a:t>Click icon to add chart</a:t>
            </a:r>
            <a:endParaRPr lang="en-US"/>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3435273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0070" y="-108710"/>
            <a:ext cx="783393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74823" y="1064742"/>
            <a:ext cx="8447900" cy="559761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0202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8" r:id="rId14"/>
  </p:sldLayoutIdLst>
  <p:timing>
    <p:tnLst>
      <p:par>
        <p:cTn id="1" dur="indefinite" restart="never" nodeType="tmRoot"/>
      </p:par>
    </p:tnLst>
  </p:timing>
  <p:txStyles>
    <p:titleStyle>
      <a:lvl1pPr algn="l" defTabSz="914400" rtl="0" eaLnBrk="1" latinLnBrk="0" hangingPunct="1">
        <a:lnSpc>
          <a:spcPts val="2900"/>
        </a:lnSpc>
        <a:spcBef>
          <a:spcPct val="0"/>
        </a:spcBef>
        <a:buNone/>
        <a:defRPr sz="2800" kern="1200">
          <a:solidFill>
            <a:schemeClr val="bg1"/>
          </a:solidFill>
          <a:latin typeface="Trebuchet MS" pitchFamily="34" charset="0"/>
          <a:ea typeface="+mj-ea"/>
          <a:cs typeface="+mj-cs"/>
        </a:defRPr>
      </a:lvl1pPr>
    </p:titleStyle>
    <p:bodyStyle>
      <a:lvl1pPr marL="0" indent="0" algn="l" defTabSz="914400" rtl="0" eaLnBrk="1" latinLnBrk="0" hangingPunct="1">
        <a:lnSpc>
          <a:spcPts val="2600"/>
        </a:lnSpc>
        <a:spcBef>
          <a:spcPts val="0"/>
        </a:spcBef>
        <a:spcAft>
          <a:spcPts val="1200"/>
        </a:spcAft>
        <a:buFontTx/>
        <a:buNone/>
        <a:defRPr sz="2400" kern="1200">
          <a:solidFill>
            <a:schemeClr val="accent1"/>
          </a:solidFill>
          <a:latin typeface="Trebuchet MS" pitchFamily="34" charset="0"/>
          <a:ea typeface="+mn-ea"/>
          <a:cs typeface="+mn-cs"/>
        </a:defRPr>
      </a:lvl1pPr>
      <a:lvl2pPr marL="230188" indent="-230188" algn="l" defTabSz="914400" rtl="0" eaLnBrk="1" latinLnBrk="0" hangingPunct="1">
        <a:lnSpc>
          <a:spcPct val="100000"/>
        </a:lnSpc>
        <a:spcBef>
          <a:spcPts val="0"/>
        </a:spcBef>
        <a:spcAft>
          <a:spcPts val="600"/>
        </a:spcAft>
        <a:buFontTx/>
        <a:buBlip>
          <a:blip r:embed="rId16"/>
        </a:buBlip>
        <a:defRPr sz="2000" kern="1200">
          <a:solidFill>
            <a:schemeClr val="tx1"/>
          </a:solidFill>
          <a:latin typeface="Century Gothic" pitchFamily="34" charset="0"/>
          <a:ea typeface="+mn-ea"/>
          <a:cs typeface="+mn-cs"/>
        </a:defRPr>
      </a:lvl2pPr>
      <a:lvl3pPr marL="461963" indent="-231775" algn="l" defTabSz="914400" rtl="0" eaLnBrk="1" latinLnBrk="0" hangingPunct="1">
        <a:lnSpc>
          <a:spcPct val="100000"/>
        </a:lnSpc>
        <a:spcBef>
          <a:spcPts val="0"/>
        </a:spcBef>
        <a:spcAft>
          <a:spcPts val="600"/>
        </a:spcAft>
        <a:buClr>
          <a:schemeClr val="accent1"/>
        </a:buClr>
        <a:buFont typeface="Century Gothic" pitchFamily="34" charset="0"/>
        <a:buChar char="–"/>
        <a:defRPr sz="2000" kern="1200">
          <a:solidFill>
            <a:schemeClr val="tx1"/>
          </a:solidFill>
          <a:latin typeface="Century Gothic" pitchFamily="34" charset="0"/>
          <a:ea typeface="+mn-ea"/>
          <a:cs typeface="+mn-cs"/>
        </a:defRPr>
      </a:lvl3pPr>
      <a:lvl4pPr marL="684213" indent="-222250" algn="l" defTabSz="914400" rtl="0" eaLnBrk="1" latinLnBrk="0" hangingPunct="1">
        <a:lnSpc>
          <a:spcPct val="100000"/>
        </a:lnSpc>
        <a:spcBef>
          <a:spcPts val="0"/>
        </a:spcBef>
        <a:spcAft>
          <a:spcPts val="600"/>
        </a:spcAft>
        <a:buFontTx/>
        <a:buBlip>
          <a:blip r:embed="rId16"/>
        </a:buBlip>
        <a:defRPr sz="1800" kern="1200">
          <a:solidFill>
            <a:schemeClr val="tx1"/>
          </a:solidFill>
          <a:latin typeface="Century Gothic" pitchFamily="34" charset="0"/>
          <a:ea typeface="+mn-ea"/>
          <a:cs typeface="+mn-cs"/>
        </a:defRPr>
      </a:lvl4pPr>
      <a:lvl5pPr marL="914400" indent="-230188" algn="l" defTabSz="914400" rtl="0" eaLnBrk="1" latinLnBrk="0" hangingPunct="1">
        <a:lnSpc>
          <a:spcPct val="100000"/>
        </a:lnSpc>
        <a:spcBef>
          <a:spcPts val="0"/>
        </a:spcBef>
        <a:spcAft>
          <a:spcPts val="600"/>
        </a:spcAft>
        <a:buClr>
          <a:schemeClr val="accent1"/>
        </a:buClr>
        <a:buFont typeface="Century Gothic" pitchFamily="34" charset="0"/>
        <a:buChar char="–"/>
        <a:defRPr sz="18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bwMode="gray">
          <a:xfrm>
            <a:off x="2541764" y="5050176"/>
            <a:ext cx="6388051" cy="848608"/>
          </a:xfrm>
        </p:spPr>
        <p:txBody>
          <a:bodyPr>
            <a:normAutofit/>
          </a:bodyPr>
          <a:lstStyle/>
          <a:p>
            <a:r>
              <a:rPr lang="en-US" dirty="0" smtClean="0"/>
              <a:t>EXL Analytics</a:t>
            </a:r>
            <a:endParaRPr lang="en-US" dirty="0"/>
          </a:p>
        </p:txBody>
      </p:sp>
      <p:sp>
        <p:nvSpPr>
          <p:cNvPr id="6" name="Subtitle 5"/>
          <p:cNvSpPr>
            <a:spLocks noGrp="1"/>
          </p:cNvSpPr>
          <p:nvPr>
            <p:ph type="subTitle" idx="1"/>
          </p:nvPr>
        </p:nvSpPr>
        <p:spPr bwMode="gray">
          <a:xfrm>
            <a:off x="2541764" y="5745883"/>
            <a:ext cx="6400800" cy="480883"/>
          </a:xfrm>
        </p:spPr>
        <p:txBody>
          <a:bodyPr>
            <a:normAutofit fontScale="85000" lnSpcReduction="10000"/>
          </a:bodyPr>
          <a:lstStyle/>
          <a:p>
            <a:r>
              <a:rPr lang="en-US" sz="2000" dirty="0" smtClean="0"/>
              <a:t>Collection </a:t>
            </a:r>
            <a:r>
              <a:rPr lang="en-US" sz="2000" dirty="0"/>
              <a:t>and Recovery </a:t>
            </a:r>
            <a:r>
              <a:rPr lang="en-US" sz="2000" dirty="0" smtClean="0"/>
              <a:t>Strategy Knowledge Sharing</a:t>
            </a:r>
            <a:endParaRPr lang="en-US" sz="2000" dirty="0"/>
          </a:p>
        </p:txBody>
      </p:sp>
      <p:pic>
        <p:nvPicPr>
          <p:cNvPr id="9" name="Picture Placeholder 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2" r="12"/>
          <a:stretch>
            <a:fillRect/>
          </a:stretch>
        </p:blipFill>
        <p:spPr bwMode="gray"/>
      </p:pic>
      <p:sp>
        <p:nvSpPr>
          <p:cNvPr id="7" name="Text Placeholder 6"/>
          <p:cNvSpPr>
            <a:spLocks noGrp="1"/>
          </p:cNvSpPr>
          <p:nvPr>
            <p:ph type="body" sz="quarter" idx="11"/>
          </p:nvPr>
        </p:nvSpPr>
        <p:spPr bwMode="gray"/>
        <p:txBody>
          <a:bodyPr/>
          <a:lstStyle/>
          <a:p>
            <a:r>
              <a:rPr lang="en-US" dirty="0" smtClean="0"/>
              <a:t>June </a:t>
            </a:r>
            <a:r>
              <a:rPr lang="en-US" b="1" dirty="0" smtClean="0"/>
              <a:t>2018</a:t>
            </a:r>
            <a:endParaRPr lang="en-US" b="1" dirty="0"/>
          </a:p>
        </p:txBody>
      </p:sp>
    </p:spTree>
    <p:extLst>
      <p:ext uri="{BB962C8B-B14F-4D97-AF65-F5344CB8AC3E}">
        <p14:creationId xmlns:p14="http://schemas.microsoft.com/office/powerpoint/2010/main" val="1998429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Recovery Strategy</a:t>
            </a:r>
            <a:endParaRPr lang="en-US" dirty="0"/>
          </a:p>
        </p:txBody>
      </p:sp>
      <p:cxnSp>
        <p:nvCxnSpPr>
          <p:cNvPr id="6" name="Straight Connector 5">
            <a:extLst>
              <a:ext uri="{FF2B5EF4-FFF2-40B4-BE49-F238E27FC236}">
                <a16:creationId xmlns:a16="http://schemas.microsoft.com/office/drawing/2014/main" xmlns="" id="{A9790966-0564-44C8-BA94-BA3FB5588751}"/>
              </a:ext>
            </a:extLst>
          </p:cNvPr>
          <p:cNvCxnSpPr/>
          <p:nvPr/>
        </p:nvCxnSpPr>
        <p:spPr>
          <a:xfrm>
            <a:off x="5457825" y="1441636"/>
            <a:ext cx="2971800" cy="0"/>
          </a:xfrm>
          <a:prstGeom prst="line">
            <a:avLst/>
          </a:prstGeom>
          <a:noFill/>
          <a:ln w="28575" cap="flat" cmpd="sng" algn="ctr">
            <a:solidFill>
              <a:srgbClr val="0BD0D9"/>
            </a:solidFill>
            <a:prstDash val="solid"/>
          </a:ln>
          <a:effectLst/>
        </p:spPr>
      </p:cxnSp>
      <p:cxnSp>
        <p:nvCxnSpPr>
          <p:cNvPr id="7" name="Straight Connector 6">
            <a:extLst>
              <a:ext uri="{FF2B5EF4-FFF2-40B4-BE49-F238E27FC236}">
                <a16:creationId xmlns:a16="http://schemas.microsoft.com/office/drawing/2014/main" xmlns="" id="{8042E8B4-8D4C-464A-B774-F2F0B23B94F8}"/>
              </a:ext>
            </a:extLst>
          </p:cNvPr>
          <p:cNvCxnSpPr/>
          <p:nvPr/>
        </p:nvCxnSpPr>
        <p:spPr>
          <a:xfrm flipV="1">
            <a:off x="5457825" y="2398088"/>
            <a:ext cx="2971800" cy="27580"/>
          </a:xfrm>
          <a:prstGeom prst="line">
            <a:avLst/>
          </a:prstGeom>
          <a:noFill/>
          <a:ln w="28575" cap="flat" cmpd="sng" algn="ctr">
            <a:solidFill>
              <a:srgbClr val="0BD0D9"/>
            </a:solidFill>
            <a:prstDash val="solid"/>
          </a:ln>
          <a:effectLst/>
        </p:spPr>
      </p:cxnSp>
      <p:cxnSp>
        <p:nvCxnSpPr>
          <p:cNvPr id="8" name="Straight Connector 7">
            <a:extLst>
              <a:ext uri="{FF2B5EF4-FFF2-40B4-BE49-F238E27FC236}">
                <a16:creationId xmlns:a16="http://schemas.microsoft.com/office/drawing/2014/main" xmlns="" id="{DE9E1B9D-1C40-4A18-88E0-29DF8DCD83D6}"/>
              </a:ext>
            </a:extLst>
          </p:cNvPr>
          <p:cNvCxnSpPr/>
          <p:nvPr/>
        </p:nvCxnSpPr>
        <p:spPr>
          <a:xfrm flipV="1">
            <a:off x="1543370" y="1441636"/>
            <a:ext cx="3157218" cy="4706"/>
          </a:xfrm>
          <a:prstGeom prst="line">
            <a:avLst/>
          </a:prstGeom>
          <a:noFill/>
          <a:ln w="28575" cap="flat" cmpd="sng" algn="ctr">
            <a:solidFill>
              <a:srgbClr val="0B68B4"/>
            </a:solidFill>
            <a:prstDash val="solid"/>
          </a:ln>
          <a:effectLst/>
        </p:spPr>
      </p:cxnSp>
      <p:cxnSp>
        <p:nvCxnSpPr>
          <p:cNvPr id="9" name="Straight Connector 8">
            <a:extLst>
              <a:ext uri="{FF2B5EF4-FFF2-40B4-BE49-F238E27FC236}">
                <a16:creationId xmlns:a16="http://schemas.microsoft.com/office/drawing/2014/main" xmlns="" id="{3915576F-F019-4903-968D-2C708962D8E0}"/>
              </a:ext>
            </a:extLst>
          </p:cNvPr>
          <p:cNvCxnSpPr/>
          <p:nvPr/>
        </p:nvCxnSpPr>
        <p:spPr>
          <a:xfrm flipV="1">
            <a:off x="1543370" y="2398088"/>
            <a:ext cx="3157218" cy="4706"/>
          </a:xfrm>
          <a:prstGeom prst="line">
            <a:avLst/>
          </a:prstGeom>
          <a:noFill/>
          <a:ln w="28575" cap="flat" cmpd="sng" algn="ctr">
            <a:solidFill>
              <a:srgbClr val="0B68B4"/>
            </a:solidFill>
            <a:prstDash val="solid"/>
          </a:ln>
          <a:effectLst/>
        </p:spPr>
      </p:cxnSp>
      <p:sp>
        <p:nvSpPr>
          <p:cNvPr id="10" name="TextBox 9">
            <a:extLst>
              <a:ext uri="{FF2B5EF4-FFF2-40B4-BE49-F238E27FC236}">
                <a16:creationId xmlns:a16="http://schemas.microsoft.com/office/drawing/2014/main" xmlns="" id="{3107A825-EC8F-4F51-A5DC-8B2061C3BCB2}"/>
              </a:ext>
            </a:extLst>
          </p:cNvPr>
          <p:cNvSpPr txBox="1"/>
          <p:nvPr/>
        </p:nvSpPr>
        <p:spPr>
          <a:xfrm>
            <a:off x="1805199" y="2425667"/>
            <a:ext cx="2633559" cy="307777"/>
          </a:xfrm>
          <a:prstGeom prst="rect">
            <a:avLst/>
          </a:prstGeom>
          <a:noFill/>
        </p:spPr>
        <p:txBody>
          <a:bodyPr wrap="square" rtlCol="0">
            <a:spAutoFit/>
          </a:bodyPr>
          <a:lstStyle/>
          <a:p>
            <a:pPr algn="ctr" defTabSz="457200"/>
            <a:r>
              <a:rPr lang="en-US" sz="1400" b="1" dirty="0" smtClean="0">
                <a:solidFill>
                  <a:srgbClr val="0B68B4"/>
                </a:solidFill>
                <a:latin typeface="Arial"/>
              </a:rPr>
              <a:t>3</a:t>
            </a:r>
            <a:r>
              <a:rPr lang="en-US" sz="1400" b="1" baseline="30000" dirty="0" smtClean="0">
                <a:solidFill>
                  <a:srgbClr val="0B68B4"/>
                </a:solidFill>
                <a:latin typeface="Arial"/>
              </a:rPr>
              <a:t>rd</a:t>
            </a:r>
            <a:r>
              <a:rPr lang="en-US" sz="1400" b="1" dirty="0" smtClean="0">
                <a:solidFill>
                  <a:srgbClr val="0B68B4"/>
                </a:solidFill>
                <a:latin typeface="Arial"/>
              </a:rPr>
              <a:t> Party Collection Agency</a:t>
            </a:r>
            <a:endParaRPr lang="en-US" sz="1400" b="1" dirty="0">
              <a:solidFill>
                <a:srgbClr val="0B68B4"/>
              </a:solidFill>
              <a:latin typeface="Arial"/>
            </a:endParaRPr>
          </a:p>
        </p:txBody>
      </p:sp>
      <p:sp>
        <p:nvSpPr>
          <p:cNvPr id="11" name="TextBox 10">
            <a:extLst>
              <a:ext uri="{FF2B5EF4-FFF2-40B4-BE49-F238E27FC236}">
                <a16:creationId xmlns:a16="http://schemas.microsoft.com/office/drawing/2014/main" xmlns="" id="{78AE3CC3-1B21-4B63-9C5E-A4D3F27E6B7B}"/>
              </a:ext>
            </a:extLst>
          </p:cNvPr>
          <p:cNvSpPr txBox="1"/>
          <p:nvPr/>
        </p:nvSpPr>
        <p:spPr>
          <a:xfrm>
            <a:off x="6239011" y="2425667"/>
            <a:ext cx="1872715" cy="307777"/>
          </a:xfrm>
          <a:prstGeom prst="rect">
            <a:avLst/>
          </a:prstGeom>
          <a:noFill/>
        </p:spPr>
        <p:txBody>
          <a:bodyPr wrap="square" rtlCol="0">
            <a:spAutoFit/>
          </a:bodyPr>
          <a:lstStyle/>
          <a:p>
            <a:pPr algn="ctr" defTabSz="457200"/>
            <a:r>
              <a:rPr lang="en-US" sz="1400" b="1" dirty="0" smtClean="0">
                <a:solidFill>
                  <a:srgbClr val="0BD0D9"/>
                </a:solidFill>
                <a:latin typeface="Arial"/>
              </a:rPr>
              <a:t>Litigation</a:t>
            </a:r>
            <a:endParaRPr lang="en-US" sz="1400" b="1" dirty="0">
              <a:solidFill>
                <a:srgbClr val="0BD0D9"/>
              </a:solidFill>
              <a:latin typeface="Arial"/>
            </a:endParaRPr>
          </a:p>
        </p:txBody>
      </p:sp>
      <p:sp>
        <p:nvSpPr>
          <p:cNvPr id="16" name="Rectangle 115"/>
          <p:cNvSpPr>
            <a:spLocks noChangeArrowheads="1"/>
          </p:cNvSpPr>
          <p:nvPr/>
        </p:nvSpPr>
        <p:spPr bwMode="gray">
          <a:xfrm>
            <a:off x="1637370" y="3022824"/>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Initiative </a:t>
            </a:r>
            <a:r>
              <a:rPr lang="en-US" sz="1100" dirty="0">
                <a:solidFill>
                  <a:srgbClr val="424242"/>
                </a:solidFill>
              </a:rPr>
              <a:t>:…….</a:t>
            </a:r>
            <a:endParaRPr lang="en-US" sz="1100" dirty="0" smtClean="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Impact:……..</a:t>
            </a:r>
            <a:endParaRPr lang="en-US" altLang="zh-CN" sz="1100" dirty="0" smtClean="0">
              <a:solidFill>
                <a:srgbClr val="424242"/>
              </a:solidFill>
              <a:sym typeface="Trebuchet MS" pitchFamily="34" charset="0"/>
            </a:endParaRPr>
          </a:p>
        </p:txBody>
      </p:sp>
      <p:sp>
        <p:nvSpPr>
          <p:cNvPr id="17" name="Oval 16"/>
          <p:cNvSpPr/>
          <p:nvPr/>
        </p:nvSpPr>
        <p:spPr>
          <a:xfrm>
            <a:off x="1378377" y="3022824"/>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18" name="Rectangle 115"/>
          <p:cNvSpPr>
            <a:spLocks noChangeArrowheads="1"/>
          </p:cNvSpPr>
          <p:nvPr/>
        </p:nvSpPr>
        <p:spPr bwMode="gray">
          <a:xfrm>
            <a:off x="1637370" y="4055253"/>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Initiative </a:t>
            </a:r>
            <a:r>
              <a:rPr lang="en-US" sz="1100" dirty="0">
                <a:solidFill>
                  <a:srgbClr val="424242"/>
                </a:solidFill>
              </a:rPr>
              <a:t>:…….</a:t>
            </a:r>
            <a:endParaRPr lang="en-US" sz="1100" dirty="0" smtClean="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Impact:……..</a:t>
            </a:r>
            <a:endParaRPr lang="en-US" altLang="zh-CN" sz="1100" dirty="0" smtClean="0">
              <a:solidFill>
                <a:srgbClr val="424242"/>
              </a:solidFill>
              <a:sym typeface="Trebuchet MS" pitchFamily="34" charset="0"/>
            </a:endParaRPr>
          </a:p>
        </p:txBody>
      </p:sp>
      <p:sp>
        <p:nvSpPr>
          <p:cNvPr id="19" name="Oval 18"/>
          <p:cNvSpPr/>
          <p:nvPr/>
        </p:nvSpPr>
        <p:spPr>
          <a:xfrm>
            <a:off x="1378377" y="4050482"/>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2</a:t>
            </a:r>
          </a:p>
        </p:txBody>
      </p:sp>
      <p:sp>
        <p:nvSpPr>
          <p:cNvPr id="20" name="Rectangle 115"/>
          <p:cNvSpPr>
            <a:spLocks noChangeArrowheads="1"/>
          </p:cNvSpPr>
          <p:nvPr/>
        </p:nvSpPr>
        <p:spPr bwMode="gray">
          <a:xfrm>
            <a:off x="6497267" y="3022824"/>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Initiative </a:t>
            </a:r>
            <a:r>
              <a:rPr lang="en-US" sz="1100" dirty="0">
                <a:solidFill>
                  <a:srgbClr val="424242"/>
                </a:solidFill>
              </a:rPr>
              <a:t>:…….</a:t>
            </a:r>
            <a:endParaRPr lang="en-US" sz="1100" dirty="0" smtClean="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Impact:……..</a:t>
            </a:r>
            <a:endParaRPr lang="en-US" altLang="zh-CN" sz="1100" dirty="0" smtClean="0">
              <a:solidFill>
                <a:srgbClr val="424242"/>
              </a:solidFill>
              <a:sym typeface="Trebuchet MS" pitchFamily="34" charset="0"/>
            </a:endParaRPr>
          </a:p>
        </p:txBody>
      </p:sp>
      <p:sp>
        <p:nvSpPr>
          <p:cNvPr id="21" name="Oval 20"/>
          <p:cNvSpPr/>
          <p:nvPr/>
        </p:nvSpPr>
        <p:spPr>
          <a:xfrm>
            <a:off x="6252562" y="3022824"/>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a:rPr>
              <a:t>3</a:t>
            </a:r>
            <a:endParaRPr kumimoji="0" lang="en-US" sz="1200" b="0" i="0" u="none" strike="noStrike" kern="0" cap="none" spc="0" normalizeH="0" baseline="0" noProof="0" dirty="0" smtClean="0">
              <a:ln>
                <a:noFill/>
              </a:ln>
              <a:solidFill>
                <a:srgbClr val="FFFFFF"/>
              </a:solidFill>
              <a:effectLst/>
              <a:uLnTx/>
              <a:uFillTx/>
              <a:latin typeface="Century Gothic"/>
              <a:ea typeface="+mn-ea"/>
              <a:cs typeface="+mn-cs"/>
            </a:endParaRPr>
          </a:p>
        </p:txBody>
      </p:sp>
      <p:sp>
        <p:nvSpPr>
          <p:cNvPr id="24" name="Rectangle 119"/>
          <p:cNvSpPr>
            <a:spLocks noChangeArrowheads="1"/>
          </p:cNvSpPr>
          <p:nvPr/>
        </p:nvSpPr>
        <p:spPr bwMode="gray">
          <a:xfrm>
            <a:off x="183111" y="2596533"/>
            <a:ext cx="1052895" cy="2018329"/>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Strategy Initiatives</a:t>
            </a:r>
            <a:endParaRPr lang="en-US" sz="1200" b="1" dirty="0">
              <a:solidFill>
                <a:srgbClr val="FFFFFF"/>
              </a:solidFill>
              <a:ea typeface="Gulim" pitchFamily="34" charset="-127"/>
              <a:cs typeface="Arial" pitchFamily="34" charset="0"/>
            </a:endParaRPr>
          </a:p>
        </p:txBody>
      </p:sp>
      <p:sp>
        <p:nvSpPr>
          <p:cNvPr id="25" name="Rectangle 119"/>
          <p:cNvSpPr>
            <a:spLocks noChangeArrowheads="1"/>
          </p:cNvSpPr>
          <p:nvPr/>
        </p:nvSpPr>
        <p:spPr bwMode="gray">
          <a:xfrm>
            <a:off x="197399" y="4773842"/>
            <a:ext cx="1052895" cy="1728268"/>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MIS</a:t>
            </a:r>
            <a:endParaRPr lang="en-US" sz="1200" b="1" dirty="0">
              <a:solidFill>
                <a:srgbClr val="FFFFFF"/>
              </a:solidFill>
              <a:ea typeface="Gulim" pitchFamily="34" charset="-127"/>
              <a:cs typeface="Arial" pitchFamily="34" charset="0"/>
            </a:endParaRPr>
          </a:p>
        </p:txBody>
      </p:sp>
      <p:sp>
        <p:nvSpPr>
          <p:cNvPr id="26" name="Rectangle 115"/>
          <p:cNvSpPr>
            <a:spLocks noChangeArrowheads="1"/>
          </p:cNvSpPr>
          <p:nvPr/>
        </p:nvSpPr>
        <p:spPr bwMode="gray">
          <a:xfrm>
            <a:off x="1667314" y="4919387"/>
            <a:ext cx="1975999"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Result</a:t>
            </a:r>
            <a:r>
              <a:rPr lang="en-US" sz="1100" dirty="0" smtClean="0">
                <a:solidFill>
                  <a:srgbClr val="424242"/>
                </a:solidFill>
              </a:rPr>
              <a:t>: … </a:t>
            </a:r>
            <a:endParaRPr lang="en-US" sz="1100" dirty="0" smtClean="0">
              <a:solidFill>
                <a:srgbClr val="424242"/>
              </a:solidFill>
            </a:endParaRPr>
          </a:p>
        </p:txBody>
      </p:sp>
      <p:sp>
        <p:nvSpPr>
          <p:cNvPr id="27" name="Oval 26"/>
          <p:cNvSpPr/>
          <p:nvPr/>
        </p:nvSpPr>
        <p:spPr>
          <a:xfrm>
            <a:off x="1406210" y="4940980"/>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pic>
        <p:nvPicPr>
          <p:cNvPr id="34" name="Picture 33"/>
          <p:cNvPicPr>
            <a:picLocks noChangeAspect="1"/>
          </p:cNvPicPr>
          <p:nvPr/>
        </p:nvPicPr>
        <p:blipFill>
          <a:blip r:embed="rId3"/>
          <a:stretch>
            <a:fillRect/>
          </a:stretch>
        </p:blipFill>
        <p:spPr>
          <a:xfrm>
            <a:off x="2655313" y="1558297"/>
            <a:ext cx="773777" cy="760122"/>
          </a:xfrm>
          <a:prstGeom prst="rect">
            <a:avLst/>
          </a:prstGeom>
        </p:spPr>
      </p:pic>
      <p:pic>
        <p:nvPicPr>
          <p:cNvPr id="35" name="Picture 34"/>
          <p:cNvPicPr>
            <a:picLocks noChangeAspect="1"/>
          </p:cNvPicPr>
          <p:nvPr/>
        </p:nvPicPr>
        <p:blipFill>
          <a:blip r:embed="rId4"/>
          <a:stretch>
            <a:fillRect/>
          </a:stretch>
        </p:blipFill>
        <p:spPr>
          <a:xfrm>
            <a:off x="6422952" y="1555996"/>
            <a:ext cx="845269" cy="727871"/>
          </a:xfrm>
          <a:prstGeom prst="rect">
            <a:avLst/>
          </a:prstGeom>
        </p:spPr>
      </p:pic>
      <p:sp>
        <p:nvSpPr>
          <p:cNvPr id="36" name="Rectangle 35"/>
          <p:cNvSpPr/>
          <p:nvPr/>
        </p:nvSpPr>
        <p:spPr>
          <a:xfrm>
            <a:off x="-1544757" y="1651281"/>
            <a:ext cx="1143000" cy="2106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Ruchira + Sahil</a:t>
            </a:r>
            <a:endParaRPr lang="en-US" dirty="0"/>
          </a:p>
        </p:txBody>
      </p:sp>
    </p:spTree>
    <p:extLst>
      <p:ext uri="{BB962C8B-B14F-4D97-AF65-F5344CB8AC3E}">
        <p14:creationId xmlns:p14="http://schemas.microsoft.com/office/powerpoint/2010/main" val="4001644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Process Control</a:t>
            </a:r>
            <a:endParaRPr lang="en-US" dirty="0"/>
          </a:p>
        </p:txBody>
      </p:sp>
      <p:sp>
        <p:nvSpPr>
          <p:cNvPr id="4" name="Rectangle 3"/>
          <p:cNvSpPr/>
          <p:nvPr/>
        </p:nvSpPr>
        <p:spPr>
          <a:xfrm>
            <a:off x="13648" y="914414"/>
            <a:ext cx="3090929" cy="2729788"/>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5" name="Rectangle 4"/>
          <p:cNvSpPr/>
          <p:nvPr/>
        </p:nvSpPr>
        <p:spPr>
          <a:xfrm>
            <a:off x="3075932" y="912266"/>
            <a:ext cx="3017520" cy="27316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6" name="Rectangle 5"/>
          <p:cNvSpPr/>
          <p:nvPr/>
        </p:nvSpPr>
        <p:spPr>
          <a:xfrm>
            <a:off x="6103541" y="910119"/>
            <a:ext cx="3017520" cy="274495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7" name="Rectangle 6"/>
          <p:cNvSpPr/>
          <p:nvPr/>
        </p:nvSpPr>
        <p:spPr>
          <a:xfrm>
            <a:off x="13648" y="3634722"/>
            <a:ext cx="3090929" cy="302208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8" name="Rectangle 7"/>
          <p:cNvSpPr/>
          <p:nvPr/>
        </p:nvSpPr>
        <p:spPr>
          <a:xfrm>
            <a:off x="3075932" y="3660479"/>
            <a:ext cx="3017520" cy="2726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9" name="Rectangle 8"/>
          <p:cNvSpPr/>
          <p:nvPr/>
        </p:nvSpPr>
        <p:spPr>
          <a:xfrm>
            <a:off x="6103541" y="3643145"/>
            <a:ext cx="3017520" cy="301365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10" name="TextBox 9"/>
          <p:cNvSpPr txBox="1"/>
          <p:nvPr/>
        </p:nvSpPr>
        <p:spPr>
          <a:xfrm>
            <a:off x="3161762" y="1015298"/>
            <a:ext cx="2820473" cy="307777"/>
          </a:xfrm>
          <a:prstGeom prst="rect">
            <a:avLst/>
          </a:prstGeom>
          <a:noFill/>
        </p:spPr>
        <p:txBody>
          <a:bodyPr wrap="square" rtlCol="0">
            <a:spAutoFit/>
          </a:bodyPr>
          <a:lstStyle/>
          <a:p>
            <a:pPr algn="ctr"/>
            <a:endParaRPr lang="en-US" sz="1400" b="1" dirty="0">
              <a:solidFill>
                <a:srgbClr val="000000">
                  <a:lumMod val="50000"/>
                  <a:lumOff val="50000"/>
                </a:srgbClr>
              </a:solidFill>
            </a:endParaRPr>
          </a:p>
        </p:txBody>
      </p:sp>
      <p:sp>
        <p:nvSpPr>
          <p:cNvPr id="11" name="Rectangle 115"/>
          <p:cNvSpPr>
            <a:spLocks noChangeArrowheads="1"/>
          </p:cNvSpPr>
          <p:nvPr/>
        </p:nvSpPr>
        <p:spPr bwMode="gray">
          <a:xfrm>
            <a:off x="6284944" y="1452170"/>
            <a:ext cx="2761706" cy="2344790"/>
          </a:xfrm>
          <a:prstGeom prst="rect">
            <a:avLst/>
          </a:prstGeom>
          <a:noFill/>
          <a:ln w="9525">
            <a:noFill/>
            <a:miter lim="800000"/>
            <a:headEnd/>
            <a:tailEnd/>
          </a:ln>
        </p:spPr>
        <p:txBody>
          <a:bodyPr lIns="93296" tIns="46648" rIns="93296" bIns="0"/>
          <a:lstStyle/>
          <a:p>
            <a:pPr marL="117475" indent="-117475">
              <a:spcBef>
                <a:spcPct val="50000"/>
              </a:spcBef>
              <a:buClr>
                <a:srgbClr val="424242"/>
              </a:buClr>
            </a:pPr>
            <a:r>
              <a:rPr lang="en-US" sz="1200" b="1" dirty="0" smtClean="0">
                <a:solidFill>
                  <a:srgbClr val="424242"/>
                </a:solidFill>
              </a:rPr>
              <a:t>Difficulty</a:t>
            </a:r>
            <a:endParaRPr lang="en-US" sz="1200" b="1" dirty="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a:t>
            </a:r>
            <a:endParaRPr lang="en-US" altLang="zh-CN" sz="1100" dirty="0" smtClean="0">
              <a:solidFill>
                <a:srgbClr val="424242"/>
              </a:solidFill>
              <a:sym typeface="Trebuchet MS" pitchFamily="34" charset="0"/>
            </a:endParaRPr>
          </a:p>
          <a:p>
            <a:pPr marL="117475" indent="-117475">
              <a:spcBef>
                <a:spcPct val="50000"/>
              </a:spcBef>
              <a:buClr>
                <a:srgbClr val="424242"/>
              </a:buClr>
              <a:buSzPct val="100000"/>
              <a:defRPr/>
            </a:pPr>
            <a:r>
              <a:rPr lang="en-US" altLang="zh-CN" sz="1200" b="1" dirty="0" smtClean="0">
                <a:solidFill>
                  <a:srgbClr val="424242"/>
                </a:solidFill>
                <a:sym typeface="Trebuchet MS" pitchFamily="34" charset="0"/>
              </a:rPr>
              <a:t>Solution</a:t>
            </a:r>
            <a:endParaRPr lang="en-US" altLang="zh-CN" sz="1200" b="1" dirty="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a:t>
            </a:r>
            <a:endParaRPr lang="en-US" altLang="zh-CN" sz="1100" dirty="0" smtClean="0">
              <a:solidFill>
                <a:srgbClr val="424242"/>
              </a:solidFill>
              <a:sym typeface="Trebuchet MS" pitchFamily="34" charset="0"/>
            </a:endParaRPr>
          </a:p>
        </p:txBody>
      </p:sp>
      <p:sp>
        <p:nvSpPr>
          <p:cNvPr id="12" name="Rectangle 115"/>
          <p:cNvSpPr>
            <a:spLocks noChangeArrowheads="1"/>
          </p:cNvSpPr>
          <p:nvPr/>
        </p:nvSpPr>
        <p:spPr bwMode="gray">
          <a:xfrm>
            <a:off x="3243352" y="1452170"/>
            <a:ext cx="2704510" cy="2482433"/>
          </a:xfrm>
          <a:prstGeom prst="rect">
            <a:avLst/>
          </a:prstGeom>
          <a:solidFill>
            <a:srgbClr val="FFFFFF"/>
          </a:solidFill>
          <a:ln w="9525">
            <a:noFill/>
            <a:miter lim="800000"/>
            <a:headEnd/>
            <a:tailEnd/>
          </a:ln>
        </p:spPr>
        <p:txBody>
          <a:bodyPr lIns="93296" tIns="46648" rIns="93296" bIns="0"/>
          <a:lstStyle/>
          <a:p>
            <a:pPr marL="117475" indent="-117475">
              <a:spcBef>
                <a:spcPct val="50000"/>
              </a:spcBef>
              <a:buClr>
                <a:srgbClr val="424242"/>
              </a:buClr>
            </a:pPr>
            <a:r>
              <a:rPr lang="en-US" sz="1200" b="1" dirty="0" smtClean="0">
                <a:solidFill>
                  <a:srgbClr val="424242"/>
                </a:solidFill>
              </a:rPr>
              <a:t>Difficulty</a:t>
            </a:r>
            <a:endParaRPr lang="en-US" sz="1200" b="1" dirty="0">
              <a:solidFill>
                <a:srgbClr val="424242"/>
              </a:solidFill>
            </a:endParaRPr>
          </a:p>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altLang="zh-CN" sz="1100" dirty="0" smtClean="0">
              <a:solidFill>
                <a:srgbClr val="424242"/>
              </a:solidFill>
              <a:sym typeface="Trebuchet MS" pitchFamily="34" charset="0"/>
            </a:endParaRPr>
          </a:p>
          <a:p>
            <a:pPr marL="117475" indent="-117475">
              <a:spcBef>
                <a:spcPct val="50000"/>
              </a:spcBef>
              <a:buClr>
                <a:srgbClr val="424242"/>
              </a:buClr>
              <a:buSzPct val="100000"/>
              <a:defRPr/>
            </a:pPr>
            <a:r>
              <a:rPr lang="en-US" altLang="zh-CN" sz="1200" b="1" dirty="0" smtClean="0">
                <a:solidFill>
                  <a:srgbClr val="424242"/>
                </a:solidFill>
                <a:sym typeface="Trebuchet MS" pitchFamily="34" charset="0"/>
              </a:rPr>
              <a:t>Solution</a:t>
            </a:r>
          </a:p>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sz="1100" dirty="0" smtClean="0">
              <a:solidFill>
                <a:srgbClr val="424242"/>
              </a:solidFill>
            </a:endParaRPr>
          </a:p>
          <a:p>
            <a:pPr>
              <a:spcBef>
                <a:spcPct val="20000"/>
              </a:spcBef>
              <a:buClr>
                <a:srgbClr val="424242"/>
              </a:buClr>
              <a:buSzPct val="100000"/>
              <a:defRPr/>
            </a:pPr>
            <a:endParaRPr lang="en-US" altLang="zh-CN" sz="1100" dirty="0">
              <a:solidFill>
                <a:srgbClr val="424242"/>
              </a:solidFill>
              <a:sym typeface="Trebuchet MS" pitchFamily="34" charset="0"/>
            </a:endParaRPr>
          </a:p>
        </p:txBody>
      </p:sp>
      <p:sp>
        <p:nvSpPr>
          <p:cNvPr id="13" name="Rectangle 115"/>
          <p:cNvSpPr>
            <a:spLocks noChangeArrowheads="1"/>
          </p:cNvSpPr>
          <p:nvPr/>
        </p:nvSpPr>
        <p:spPr bwMode="gray">
          <a:xfrm>
            <a:off x="169148" y="1452170"/>
            <a:ext cx="2794830" cy="1911089"/>
          </a:xfrm>
          <a:prstGeom prst="rect">
            <a:avLst/>
          </a:prstGeom>
          <a:noFill/>
          <a:ln w="9525">
            <a:noFill/>
            <a:miter lim="800000"/>
            <a:headEnd/>
            <a:tailEnd/>
          </a:ln>
        </p:spPr>
        <p:txBody>
          <a:bodyPr lIns="93296" tIns="46648" rIns="93296" bIns="0"/>
          <a:lstStyle/>
          <a:p>
            <a:pPr marL="117475" indent="-117475">
              <a:spcBef>
                <a:spcPct val="50000"/>
              </a:spcBef>
              <a:buClr>
                <a:srgbClr val="424242"/>
              </a:buClr>
            </a:pPr>
            <a:r>
              <a:rPr lang="en-US" sz="1200" b="1" dirty="0" smtClean="0">
                <a:solidFill>
                  <a:srgbClr val="424242"/>
                </a:solidFill>
              </a:rPr>
              <a:t>Problem</a:t>
            </a:r>
            <a:endParaRPr lang="en-US" sz="1200" b="1" dirty="0">
              <a:solidFill>
                <a:srgbClr val="424242"/>
              </a:solidFill>
            </a:endParaRPr>
          </a:p>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altLang="zh-CN" sz="1100" dirty="0" smtClean="0">
              <a:solidFill>
                <a:srgbClr val="424242"/>
              </a:solidFill>
              <a:sym typeface="Trebuchet MS" pitchFamily="34" charset="0"/>
            </a:endParaRPr>
          </a:p>
          <a:p>
            <a:pPr marL="117475" indent="-117475">
              <a:spcBef>
                <a:spcPct val="50000"/>
              </a:spcBef>
              <a:buClr>
                <a:srgbClr val="424242"/>
              </a:buClr>
              <a:buSzPct val="100000"/>
              <a:defRPr/>
            </a:pPr>
            <a:r>
              <a:rPr lang="en-US" altLang="zh-CN" sz="1200" b="1" dirty="0" smtClean="0">
                <a:solidFill>
                  <a:srgbClr val="424242"/>
                </a:solidFill>
                <a:sym typeface="Trebuchet MS" pitchFamily="34" charset="0"/>
              </a:rPr>
              <a:t>Solution</a:t>
            </a:r>
            <a:endParaRPr lang="en-US" altLang="zh-CN" sz="1200" b="1" dirty="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sz="1100" dirty="0" smtClean="0">
              <a:solidFill>
                <a:srgbClr val="424242"/>
              </a:solidFill>
            </a:endParaRPr>
          </a:p>
        </p:txBody>
      </p:sp>
      <p:sp>
        <p:nvSpPr>
          <p:cNvPr id="14" name="Rectangle 119"/>
          <p:cNvSpPr>
            <a:spLocks noChangeArrowheads="1"/>
          </p:cNvSpPr>
          <p:nvPr/>
        </p:nvSpPr>
        <p:spPr bwMode="gray">
          <a:xfrm>
            <a:off x="259468" y="986178"/>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a:t>
            </a:r>
            <a:endParaRPr lang="en-US" sz="1200" b="1" dirty="0">
              <a:solidFill>
                <a:srgbClr val="FFFFFF"/>
              </a:solidFill>
              <a:ea typeface="Gulim" pitchFamily="34" charset="-127"/>
              <a:cs typeface="Arial" pitchFamily="34" charset="0"/>
            </a:endParaRPr>
          </a:p>
        </p:txBody>
      </p:sp>
      <p:sp>
        <p:nvSpPr>
          <p:cNvPr id="15" name="Rectangle 115"/>
          <p:cNvSpPr>
            <a:spLocks noChangeArrowheads="1"/>
          </p:cNvSpPr>
          <p:nvPr/>
        </p:nvSpPr>
        <p:spPr bwMode="gray">
          <a:xfrm>
            <a:off x="162524" y="4252760"/>
            <a:ext cx="2822126" cy="2482433"/>
          </a:xfrm>
          <a:prstGeom prst="rect">
            <a:avLst/>
          </a:prstGeom>
          <a:noFill/>
          <a:ln w="9525">
            <a:noFill/>
            <a:miter lim="800000"/>
            <a:headEnd/>
            <a:tailEnd/>
          </a:ln>
        </p:spPr>
        <p:txBody>
          <a:bodyPr lIns="93296" tIns="46648" rIns="93296" bIns="0"/>
          <a:lstStyle/>
          <a:p>
            <a:pPr marL="117475" indent="-117475">
              <a:spcBef>
                <a:spcPct val="50000"/>
              </a:spcBef>
              <a:buClr>
                <a:srgbClr val="424242"/>
              </a:buClr>
            </a:pPr>
            <a:r>
              <a:rPr lang="en-US" sz="1200" b="1" dirty="0" smtClean="0">
                <a:solidFill>
                  <a:srgbClr val="424242"/>
                </a:solidFill>
              </a:rPr>
              <a:t>Difficulty</a:t>
            </a:r>
            <a:endParaRPr lang="en-US" sz="1200" b="1" dirty="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a:t>
            </a:r>
            <a:endParaRPr lang="en-US" altLang="zh-CN" sz="1100" dirty="0" smtClean="0">
              <a:solidFill>
                <a:srgbClr val="424242"/>
              </a:solidFill>
              <a:sym typeface="Trebuchet MS" pitchFamily="34" charset="0"/>
            </a:endParaRPr>
          </a:p>
          <a:p>
            <a:pPr marL="117475" indent="-117475">
              <a:spcBef>
                <a:spcPct val="50000"/>
              </a:spcBef>
              <a:buClr>
                <a:srgbClr val="424242"/>
              </a:buClr>
              <a:buSzPct val="100000"/>
              <a:defRPr/>
            </a:pPr>
            <a:r>
              <a:rPr lang="en-US" altLang="zh-CN" sz="1200" b="1" dirty="0" smtClean="0">
                <a:solidFill>
                  <a:srgbClr val="424242"/>
                </a:solidFill>
                <a:sym typeface="Trebuchet MS" pitchFamily="34" charset="0"/>
              </a:rPr>
              <a:t>Solution</a:t>
            </a: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a:t>
            </a:r>
            <a:endParaRPr lang="en-US" altLang="zh-CN" sz="1100" dirty="0" smtClean="0">
              <a:solidFill>
                <a:srgbClr val="424242"/>
              </a:solidFill>
              <a:sym typeface="Trebuchet MS" pitchFamily="34" charset="0"/>
            </a:endParaRPr>
          </a:p>
        </p:txBody>
      </p:sp>
      <p:sp>
        <p:nvSpPr>
          <p:cNvPr id="16" name="Oval 15"/>
          <p:cNvSpPr/>
          <p:nvPr/>
        </p:nvSpPr>
        <p:spPr>
          <a:xfrm>
            <a:off x="75702" y="1082286"/>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rPr>
              <a:t>1</a:t>
            </a:r>
            <a:endParaRPr lang="en-US" dirty="0">
              <a:solidFill>
                <a:srgbClr val="FFFFFF"/>
              </a:solidFill>
            </a:endParaRPr>
          </a:p>
        </p:txBody>
      </p:sp>
      <p:sp>
        <p:nvSpPr>
          <p:cNvPr id="17" name="Rectangle 119"/>
          <p:cNvSpPr>
            <a:spLocks noChangeArrowheads="1"/>
          </p:cNvSpPr>
          <p:nvPr/>
        </p:nvSpPr>
        <p:spPr bwMode="gray">
          <a:xfrm>
            <a:off x="3314056" y="992806"/>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a:t>
            </a:r>
            <a:endParaRPr lang="en-US" sz="1200" b="1" dirty="0">
              <a:solidFill>
                <a:srgbClr val="FFFFFF"/>
              </a:solidFill>
              <a:ea typeface="Gulim" pitchFamily="34" charset="-127"/>
              <a:cs typeface="Arial" pitchFamily="34" charset="0"/>
            </a:endParaRPr>
          </a:p>
        </p:txBody>
      </p:sp>
      <p:sp>
        <p:nvSpPr>
          <p:cNvPr id="18" name="Oval 17"/>
          <p:cNvSpPr/>
          <p:nvPr/>
        </p:nvSpPr>
        <p:spPr>
          <a:xfrm>
            <a:off x="3130290" y="1088914"/>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rPr>
              <a:t>2</a:t>
            </a:r>
            <a:endParaRPr lang="en-US" dirty="0">
              <a:solidFill>
                <a:srgbClr val="FFFFFF"/>
              </a:solidFill>
            </a:endParaRPr>
          </a:p>
        </p:txBody>
      </p:sp>
      <p:sp>
        <p:nvSpPr>
          <p:cNvPr id="19" name="Rectangle 119"/>
          <p:cNvSpPr>
            <a:spLocks noChangeArrowheads="1"/>
          </p:cNvSpPr>
          <p:nvPr/>
        </p:nvSpPr>
        <p:spPr bwMode="gray">
          <a:xfrm>
            <a:off x="6309008" y="992806"/>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a:t>
            </a:r>
            <a:endParaRPr lang="en-US" sz="1200" b="1" dirty="0">
              <a:solidFill>
                <a:srgbClr val="FFFFFF"/>
              </a:solidFill>
              <a:ea typeface="Gulim" pitchFamily="34" charset="-127"/>
              <a:cs typeface="Arial" pitchFamily="34" charset="0"/>
            </a:endParaRPr>
          </a:p>
        </p:txBody>
      </p:sp>
      <p:sp>
        <p:nvSpPr>
          <p:cNvPr id="20" name="Oval 19"/>
          <p:cNvSpPr/>
          <p:nvPr/>
        </p:nvSpPr>
        <p:spPr>
          <a:xfrm>
            <a:off x="6125242" y="1088914"/>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3</a:t>
            </a:r>
            <a:endParaRPr lang="en-US" dirty="0">
              <a:solidFill>
                <a:srgbClr val="FFFFFF"/>
              </a:solidFill>
            </a:endParaRPr>
          </a:p>
        </p:txBody>
      </p:sp>
      <p:sp>
        <p:nvSpPr>
          <p:cNvPr id="21" name="Rectangle 119"/>
          <p:cNvSpPr>
            <a:spLocks noChangeArrowheads="1"/>
          </p:cNvSpPr>
          <p:nvPr/>
        </p:nvSpPr>
        <p:spPr bwMode="gray">
          <a:xfrm>
            <a:off x="280140" y="3819557"/>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a:t>
            </a:r>
            <a:endParaRPr lang="en-US" sz="1200" b="1" dirty="0">
              <a:solidFill>
                <a:srgbClr val="FFFFFF"/>
              </a:solidFill>
              <a:ea typeface="Gulim" pitchFamily="34" charset="-127"/>
              <a:cs typeface="Arial" pitchFamily="34" charset="0"/>
            </a:endParaRPr>
          </a:p>
        </p:txBody>
      </p:sp>
      <p:sp>
        <p:nvSpPr>
          <p:cNvPr id="22" name="Oval 21"/>
          <p:cNvSpPr/>
          <p:nvPr/>
        </p:nvSpPr>
        <p:spPr>
          <a:xfrm>
            <a:off x="69078" y="3915665"/>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4</a:t>
            </a:r>
            <a:endParaRPr lang="en-US" dirty="0">
              <a:solidFill>
                <a:srgbClr val="FFFFFF"/>
              </a:solidFill>
            </a:endParaRPr>
          </a:p>
        </p:txBody>
      </p:sp>
      <p:sp>
        <p:nvSpPr>
          <p:cNvPr id="23" name="Rectangle 115"/>
          <p:cNvSpPr>
            <a:spLocks noChangeArrowheads="1"/>
          </p:cNvSpPr>
          <p:nvPr/>
        </p:nvSpPr>
        <p:spPr bwMode="gray">
          <a:xfrm>
            <a:off x="3210224" y="4252760"/>
            <a:ext cx="2704510" cy="2161686"/>
          </a:xfrm>
          <a:prstGeom prst="rect">
            <a:avLst/>
          </a:prstGeom>
          <a:solidFill>
            <a:srgbClr val="FFFFFF"/>
          </a:solidFill>
          <a:ln w="9525">
            <a:noFill/>
            <a:miter lim="800000"/>
            <a:headEnd/>
            <a:tailEnd/>
          </a:ln>
        </p:spPr>
        <p:txBody>
          <a:bodyPr lIns="93296" tIns="46648" rIns="93296" bIns="0"/>
          <a:lstStyle/>
          <a:p>
            <a:pPr marL="117475" indent="-117475">
              <a:spcBef>
                <a:spcPct val="50000"/>
              </a:spcBef>
              <a:buClr>
                <a:srgbClr val="424242"/>
              </a:buClr>
            </a:pPr>
            <a:r>
              <a:rPr lang="en-US" sz="1200" b="1" dirty="0" smtClean="0">
                <a:solidFill>
                  <a:srgbClr val="424242"/>
                </a:solidFill>
              </a:rPr>
              <a:t>Difficulty</a:t>
            </a:r>
            <a:endParaRPr lang="en-US" sz="1200" b="1" dirty="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a:t>
            </a:r>
            <a:endParaRPr lang="en-US" altLang="zh-CN" sz="1100" dirty="0" smtClean="0">
              <a:solidFill>
                <a:srgbClr val="424242"/>
              </a:solidFill>
              <a:sym typeface="Trebuchet MS" pitchFamily="34" charset="0"/>
            </a:endParaRPr>
          </a:p>
          <a:p>
            <a:pPr marL="117475" indent="-117475">
              <a:spcBef>
                <a:spcPct val="50000"/>
              </a:spcBef>
              <a:buClr>
                <a:srgbClr val="424242"/>
              </a:buClr>
              <a:buSzPct val="100000"/>
              <a:defRPr/>
            </a:pPr>
            <a:r>
              <a:rPr lang="en-US" altLang="zh-CN" sz="1200" b="1" dirty="0" smtClean="0">
                <a:solidFill>
                  <a:srgbClr val="424242"/>
                </a:solidFill>
                <a:sym typeface="Trebuchet MS" pitchFamily="34" charset="0"/>
              </a:rPr>
              <a:t>Solution</a:t>
            </a:r>
            <a:endParaRPr lang="en-US" altLang="zh-CN" sz="1200" b="1" dirty="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sz="1100" dirty="0" smtClean="0">
              <a:solidFill>
                <a:srgbClr val="424242"/>
              </a:solidFill>
            </a:endParaRPr>
          </a:p>
          <a:p>
            <a:pPr marL="171450" indent="-171450">
              <a:spcBef>
                <a:spcPct val="20000"/>
              </a:spcBef>
              <a:buClr>
                <a:srgbClr val="424242"/>
              </a:buClr>
              <a:buSzPct val="100000"/>
              <a:buFontTx/>
              <a:buBlip>
                <a:blip r:embed="rId2"/>
              </a:buBlip>
              <a:defRPr/>
            </a:pPr>
            <a:endParaRPr lang="en-US" sz="1100" dirty="0">
              <a:solidFill>
                <a:srgbClr val="424242"/>
              </a:solidFill>
            </a:endParaRPr>
          </a:p>
          <a:p>
            <a:pPr marL="171450" indent="-171450">
              <a:spcBef>
                <a:spcPct val="20000"/>
              </a:spcBef>
              <a:buClr>
                <a:srgbClr val="424242"/>
              </a:buClr>
              <a:buSzPct val="100000"/>
              <a:buFontTx/>
              <a:buBlip>
                <a:blip r:embed="rId2"/>
              </a:buBlip>
              <a:defRPr/>
            </a:pPr>
            <a:endParaRPr lang="en-US" altLang="zh-CN" sz="1100" dirty="0">
              <a:solidFill>
                <a:srgbClr val="424242"/>
              </a:solidFill>
              <a:sym typeface="Trebuchet MS" pitchFamily="34" charset="0"/>
            </a:endParaRPr>
          </a:p>
        </p:txBody>
      </p:sp>
      <p:sp>
        <p:nvSpPr>
          <p:cNvPr id="24" name="Rectangle 119"/>
          <p:cNvSpPr>
            <a:spLocks noChangeArrowheads="1"/>
          </p:cNvSpPr>
          <p:nvPr/>
        </p:nvSpPr>
        <p:spPr bwMode="gray">
          <a:xfrm>
            <a:off x="3280928" y="3811814"/>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a:t>
            </a:r>
            <a:endParaRPr lang="en-US" sz="1200" b="1" dirty="0">
              <a:solidFill>
                <a:srgbClr val="FFFFFF"/>
              </a:solidFill>
              <a:ea typeface="Gulim" pitchFamily="34" charset="-127"/>
              <a:cs typeface="Arial" pitchFamily="34" charset="0"/>
            </a:endParaRPr>
          </a:p>
        </p:txBody>
      </p:sp>
      <p:sp>
        <p:nvSpPr>
          <p:cNvPr id="25" name="Oval 24"/>
          <p:cNvSpPr/>
          <p:nvPr/>
        </p:nvSpPr>
        <p:spPr>
          <a:xfrm>
            <a:off x="3097162" y="3907922"/>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5</a:t>
            </a:r>
            <a:endParaRPr lang="en-US" dirty="0">
              <a:solidFill>
                <a:srgbClr val="FFFFFF"/>
              </a:solidFill>
            </a:endParaRPr>
          </a:p>
        </p:txBody>
      </p:sp>
      <p:sp>
        <p:nvSpPr>
          <p:cNvPr id="26" name="Rectangle 115"/>
          <p:cNvSpPr>
            <a:spLocks noChangeArrowheads="1"/>
          </p:cNvSpPr>
          <p:nvPr/>
        </p:nvSpPr>
        <p:spPr bwMode="gray">
          <a:xfrm>
            <a:off x="6271436" y="4252760"/>
            <a:ext cx="2704510" cy="2482433"/>
          </a:xfrm>
          <a:prstGeom prst="rect">
            <a:avLst/>
          </a:prstGeom>
          <a:noFill/>
          <a:ln w="9525">
            <a:noFill/>
            <a:miter lim="800000"/>
            <a:headEnd/>
            <a:tailEnd/>
          </a:ln>
        </p:spPr>
        <p:txBody>
          <a:bodyPr lIns="93296" tIns="46648" rIns="93296" bIns="0"/>
          <a:lstStyle/>
          <a:p>
            <a:pPr marL="117475" indent="-117475">
              <a:spcBef>
                <a:spcPct val="50000"/>
              </a:spcBef>
              <a:buClr>
                <a:srgbClr val="424242"/>
              </a:buClr>
            </a:pPr>
            <a:r>
              <a:rPr lang="en-US" sz="1200" b="1" dirty="0" smtClean="0">
                <a:solidFill>
                  <a:srgbClr val="424242"/>
                </a:solidFill>
              </a:rPr>
              <a:t>Difficulty</a:t>
            </a:r>
            <a:endParaRPr lang="en-US" altLang="zh-CN" sz="1100" dirty="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a:t>
            </a:r>
            <a:endParaRPr lang="en-US" altLang="zh-CN" sz="1100" dirty="0" smtClean="0">
              <a:solidFill>
                <a:srgbClr val="424242"/>
              </a:solidFill>
              <a:sym typeface="Trebuchet MS" pitchFamily="34" charset="0"/>
            </a:endParaRPr>
          </a:p>
          <a:p>
            <a:pPr marL="117475" indent="-117475">
              <a:spcBef>
                <a:spcPct val="50000"/>
              </a:spcBef>
              <a:buClr>
                <a:srgbClr val="424242"/>
              </a:buClr>
              <a:buSzPct val="100000"/>
              <a:defRPr/>
            </a:pPr>
            <a:r>
              <a:rPr lang="en-US" altLang="zh-CN" sz="1200" b="1" dirty="0" smtClean="0">
                <a:solidFill>
                  <a:srgbClr val="424242"/>
                </a:solidFill>
                <a:sym typeface="Trebuchet MS" pitchFamily="34" charset="0"/>
              </a:rPr>
              <a:t>Solution</a:t>
            </a:r>
            <a:endParaRPr lang="en-US" altLang="zh-CN" sz="1200" b="1" dirty="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sz="1100" dirty="0">
              <a:solidFill>
                <a:srgbClr val="424242"/>
              </a:solidFill>
            </a:endParaRPr>
          </a:p>
          <a:p>
            <a:pPr marL="171450" indent="-171450">
              <a:spcBef>
                <a:spcPct val="20000"/>
              </a:spcBef>
              <a:buClr>
                <a:srgbClr val="424242"/>
              </a:buClr>
              <a:buSzPct val="100000"/>
              <a:buFontTx/>
              <a:buBlip>
                <a:blip r:embed="rId2"/>
              </a:buBlip>
              <a:defRPr/>
            </a:pPr>
            <a:endParaRPr lang="en-US" altLang="zh-CN" sz="1100" dirty="0">
              <a:solidFill>
                <a:srgbClr val="424242"/>
              </a:solidFill>
              <a:sym typeface="Trebuchet MS" pitchFamily="34" charset="0"/>
            </a:endParaRPr>
          </a:p>
        </p:txBody>
      </p:sp>
      <p:sp>
        <p:nvSpPr>
          <p:cNvPr id="27" name="Rectangle 119"/>
          <p:cNvSpPr>
            <a:spLocks noChangeArrowheads="1"/>
          </p:cNvSpPr>
          <p:nvPr/>
        </p:nvSpPr>
        <p:spPr bwMode="gray">
          <a:xfrm>
            <a:off x="6342140" y="3824693"/>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a:t>
            </a:r>
            <a:endParaRPr lang="en-US" sz="1200" b="1" dirty="0">
              <a:solidFill>
                <a:srgbClr val="FFFFFF"/>
              </a:solidFill>
              <a:ea typeface="Gulim" pitchFamily="34" charset="-127"/>
              <a:cs typeface="Arial" pitchFamily="34" charset="0"/>
            </a:endParaRPr>
          </a:p>
        </p:txBody>
      </p:sp>
      <p:sp>
        <p:nvSpPr>
          <p:cNvPr id="28" name="Oval 27"/>
          <p:cNvSpPr/>
          <p:nvPr/>
        </p:nvSpPr>
        <p:spPr>
          <a:xfrm>
            <a:off x="6158374" y="3920801"/>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FF"/>
                </a:solidFill>
              </a:rPr>
              <a:t>6</a:t>
            </a:r>
            <a:endParaRPr lang="en-US" dirty="0">
              <a:solidFill>
                <a:srgbClr val="FFFFFF"/>
              </a:solidFill>
            </a:endParaRPr>
          </a:p>
        </p:txBody>
      </p:sp>
      <p:sp>
        <p:nvSpPr>
          <p:cNvPr id="29" name="Rectangle 28"/>
          <p:cNvSpPr/>
          <p:nvPr/>
        </p:nvSpPr>
        <p:spPr>
          <a:xfrm>
            <a:off x="-1544757" y="1651281"/>
            <a:ext cx="1143000" cy="2106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Rakesh+ Shubham</a:t>
            </a:r>
            <a:endParaRPr lang="en-US" dirty="0"/>
          </a:p>
        </p:txBody>
      </p:sp>
    </p:spTree>
    <p:extLst>
      <p:ext uri="{BB962C8B-B14F-4D97-AF65-F5344CB8AC3E}">
        <p14:creationId xmlns:p14="http://schemas.microsoft.com/office/powerpoint/2010/main" val="2895269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551936" y="2021570"/>
            <a:ext cx="8040130" cy="848608"/>
          </a:xfrm>
        </p:spPr>
        <p:txBody>
          <a:bodyPr>
            <a:normAutofit/>
          </a:bodyPr>
          <a:lstStyle/>
          <a:p>
            <a:r>
              <a:rPr lang="en-US" dirty="0"/>
              <a:t>3</a:t>
            </a:r>
            <a:r>
              <a:rPr lang="en-US" dirty="0" smtClean="0"/>
              <a:t>. </a:t>
            </a:r>
            <a:r>
              <a:rPr lang="en-US" dirty="0" smtClean="0"/>
              <a:t>Case-Studies</a:t>
            </a:r>
            <a:endParaRPr lang="en-US" dirty="0"/>
          </a:p>
        </p:txBody>
      </p:sp>
    </p:spTree>
    <p:extLst>
      <p:ext uri="{BB962C8B-B14F-4D97-AF65-F5344CB8AC3E}">
        <p14:creationId xmlns:p14="http://schemas.microsoft.com/office/powerpoint/2010/main" val="1082390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bwMode="gray"/>
        <p:txBody>
          <a:bodyPr/>
          <a:lstStyle/>
          <a:p>
            <a:r>
              <a:rPr lang="en-US" sz="2000" dirty="0" smtClean="0"/>
              <a:t>Segmentation</a:t>
            </a:r>
            <a:r>
              <a:rPr lang="en-US" sz="2000" dirty="0"/>
              <a:t> </a:t>
            </a:r>
            <a:r>
              <a:rPr lang="en-US" sz="2000" dirty="0" smtClean="0"/>
              <a:t>Strategy: Case of building an effective segmentation model for applying downstream strategies</a:t>
            </a:r>
            <a:endParaRPr lang="en-US" sz="2000" dirty="0">
              <a:solidFill>
                <a:schemeClr val="accent1"/>
              </a:solidFill>
            </a:endParaRPr>
          </a:p>
        </p:txBody>
      </p:sp>
      <p:sp>
        <p:nvSpPr>
          <p:cNvPr id="42" name="Rectangle 41"/>
          <p:cNvSpPr/>
          <p:nvPr/>
        </p:nvSpPr>
        <p:spPr>
          <a:xfrm>
            <a:off x="1788454" y="1008530"/>
            <a:ext cx="7174314" cy="58380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Clr>
                <a:srgbClr val="FF9900"/>
              </a:buClr>
              <a:buSzPct val="100000"/>
              <a:buBlip>
                <a:blip r:embed="rId2"/>
              </a:buBlip>
              <a:defRPr/>
            </a:pPr>
            <a:r>
              <a:rPr lang="en-US" sz="1100" kern="0" dirty="0">
                <a:solidFill>
                  <a:srgbClr val="424242"/>
                </a:solidFill>
              </a:rPr>
              <a:t>Old segmentation became irrelevant due to significant population shift resulting in misclassification of accounts</a:t>
            </a:r>
          </a:p>
          <a:p>
            <a:pPr marL="177800" indent="-177800">
              <a:buClr>
                <a:srgbClr val="FF9900"/>
              </a:buClr>
              <a:buSzPct val="100000"/>
              <a:buBlip>
                <a:blip r:embed="rId2"/>
              </a:buBlip>
              <a:defRPr/>
            </a:pPr>
            <a:r>
              <a:rPr lang="en-US" sz="1100" kern="0" dirty="0">
                <a:solidFill>
                  <a:srgbClr val="424242"/>
                </a:solidFill>
              </a:rPr>
              <a:t>There were rank order breaks in flow rate, loss rate based on old segmentation</a:t>
            </a:r>
          </a:p>
        </p:txBody>
      </p:sp>
      <p:sp>
        <p:nvSpPr>
          <p:cNvPr id="46" name="Rectangle 45"/>
          <p:cNvSpPr/>
          <p:nvPr/>
        </p:nvSpPr>
        <p:spPr>
          <a:xfrm>
            <a:off x="1788454" y="5793281"/>
            <a:ext cx="7174314" cy="82393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defRPr/>
            </a:pPr>
            <a:r>
              <a:rPr lang="en-US" sz="1100" kern="0" dirty="0" smtClean="0">
                <a:solidFill>
                  <a:srgbClr val="595959"/>
                </a:solidFill>
              </a:rPr>
              <a:t>For the same NCL save, </a:t>
            </a:r>
            <a:r>
              <a:rPr lang="en-US" sz="1100" kern="0" dirty="0">
                <a:solidFill>
                  <a:srgbClr val="595959"/>
                </a:solidFill>
              </a:rPr>
              <a:t>n</a:t>
            </a:r>
            <a:r>
              <a:rPr lang="en-US" sz="1100" kern="0" dirty="0" smtClean="0">
                <a:solidFill>
                  <a:srgbClr val="595959"/>
                </a:solidFill>
              </a:rPr>
              <a:t>ew </a:t>
            </a:r>
            <a:r>
              <a:rPr lang="en-US" sz="1100" kern="0" dirty="0">
                <a:solidFill>
                  <a:srgbClr val="595959"/>
                </a:solidFill>
              </a:rPr>
              <a:t>segmentation reduced </a:t>
            </a:r>
          </a:p>
          <a:p>
            <a:pPr marL="171450" lvl="0" indent="-171450">
              <a:spcBef>
                <a:spcPts val="600"/>
              </a:spcBef>
              <a:buBlip>
                <a:blip r:embed="rId3"/>
              </a:buBlip>
              <a:defRPr/>
            </a:pPr>
            <a:r>
              <a:rPr lang="en-US" sz="1100" kern="0" dirty="0">
                <a:solidFill>
                  <a:srgbClr val="595959"/>
                </a:solidFill>
              </a:rPr>
              <a:t>Annual operational expenses by </a:t>
            </a:r>
            <a:r>
              <a:rPr lang="en-US" sz="1100" kern="0" dirty="0" smtClean="0">
                <a:solidFill>
                  <a:srgbClr val="595959"/>
                </a:solidFill>
              </a:rPr>
              <a:t>$1.3 M</a:t>
            </a:r>
            <a:endParaRPr lang="en-US" sz="1100" kern="0" dirty="0">
              <a:solidFill>
                <a:srgbClr val="595959"/>
              </a:solidFill>
            </a:endParaRPr>
          </a:p>
          <a:p>
            <a:pPr marL="171450" lvl="0" indent="-171450">
              <a:spcBef>
                <a:spcPts val="600"/>
              </a:spcBef>
              <a:buBlip>
                <a:blip r:embed="rId3"/>
              </a:buBlip>
              <a:defRPr/>
            </a:pPr>
            <a:r>
              <a:rPr lang="en-US" sz="1100" kern="0" dirty="0">
                <a:solidFill>
                  <a:srgbClr val="595959"/>
                </a:solidFill>
              </a:rPr>
              <a:t>FTE requirement by 30</a:t>
            </a:r>
          </a:p>
        </p:txBody>
      </p:sp>
      <p:sp>
        <p:nvSpPr>
          <p:cNvPr id="47" name="Rectangle 46"/>
          <p:cNvSpPr/>
          <p:nvPr/>
        </p:nvSpPr>
        <p:spPr>
          <a:xfrm>
            <a:off x="208732" y="1929989"/>
            <a:ext cx="8754036" cy="381818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08732" y="1648249"/>
            <a:ext cx="8754036" cy="285389"/>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Approach</a:t>
            </a:r>
            <a:endParaRPr lang="en-US" sz="1200" dirty="0">
              <a:solidFill>
                <a:schemeClr val="bg1"/>
              </a:solidFill>
            </a:endParaRPr>
          </a:p>
        </p:txBody>
      </p:sp>
      <p:sp>
        <p:nvSpPr>
          <p:cNvPr id="60" name="Rectangle 59"/>
          <p:cNvSpPr/>
          <p:nvPr/>
        </p:nvSpPr>
        <p:spPr>
          <a:xfrm>
            <a:off x="208731" y="1008530"/>
            <a:ext cx="1579723" cy="58174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Point of departure</a:t>
            </a:r>
            <a:endParaRPr lang="en-US" sz="1200" dirty="0">
              <a:solidFill>
                <a:schemeClr val="bg1"/>
              </a:solidFill>
            </a:endParaRPr>
          </a:p>
        </p:txBody>
      </p:sp>
      <p:sp>
        <p:nvSpPr>
          <p:cNvPr id="61" name="Rectangle 60"/>
          <p:cNvSpPr/>
          <p:nvPr/>
        </p:nvSpPr>
        <p:spPr>
          <a:xfrm>
            <a:off x="208731" y="5793280"/>
            <a:ext cx="1579723" cy="82393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Point of arrival</a:t>
            </a:r>
            <a:endParaRPr lang="en-US" sz="1200" dirty="0">
              <a:solidFill>
                <a:schemeClr val="bg1"/>
              </a:solidFill>
            </a:endParaRPr>
          </a:p>
        </p:txBody>
      </p:sp>
      <p:sp>
        <p:nvSpPr>
          <p:cNvPr id="3" name="Isosceles Triangle 2"/>
          <p:cNvSpPr/>
          <p:nvPr/>
        </p:nvSpPr>
        <p:spPr>
          <a:xfrm rot="11789106">
            <a:off x="384049" y="2717234"/>
            <a:ext cx="4485050" cy="106372"/>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9959243">
            <a:off x="468045" y="4361257"/>
            <a:ext cx="4289991" cy="103171"/>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329299" y="3630101"/>
            <a:ext cx="365760" cy="36576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93513" y="3287806"/>
            <a:ext cx="365760" cy="365760"/>
          </a:xfrm>
          <a:prstGeom prst="ellipse">
            <a:avLst/>
          </a:prstGeom>
          <a:solidFill>
            <a:srgbClr val="D6E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19385" y="2582379"/>
            <a:ext cx="365760" cy="3657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917923" y="3140043"/>
            <a:ext cx="365760" cy="36576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272775" y="2647292"/>
            <a:ext cx="365760" cy="3657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61498" y="3983377"/>
            <a:ext cx="365760" cy="36576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591040" y="3844203"/>
            <a:ext cx="365760" cy="365760"/>
          </a:xfrm>
          <a:prstGeom prst="ellips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469912" y="3075062"/>
            <a:ext cx="365760" cy="365760"/>
          </a:xfrm>
          <a:prstGeom prst="ellipse">
            <a:avLst/>
          </a:prstGeom>
          <a:solidFill>
            <a:srgbClr val="CC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1722713" y="2856462"/>
            <a:ext cx="365760" cy="36576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126935" y="3632577"/>
            <a:ext cx="365760" cy="36576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55231" y="3239905"/>
            <a:ext cx="2344398" cy="89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1. Prepared attributes for segmentation</a:t>
            </a:r>
          </a:p>
          <a:p>
            <a:pPr marL="344488" indent="-223838">
              <a:buFont typeface="Century Gothic" panose="020B0502020202020204" pitchFamily="34" charset="0"/>
              <a:buChar char="–"/>
            </a:pPr>
            <a:r>
              <a:rPr lang="en-US" sz="1200" dirty="0" smtClean="0">
                <a:solidFill>
                  <a:schemeClr val="tx1"/>
                </a:solidFill>
              </a:rPr>
              <a:t>Collection attributes</a:t>
            </a:r>
          </a:p>
          <a:p>
            <a:pPr marL="344488" indent="-223838">
              <a:buFont typeface="Century Gothic" panose="020B0502020202020204" pitchFamily="34" charset="0"/>
              <a:buChar char="–"/>
            </a:pPr>
            <a:r>
              <a:rPr lang="en-US" sz="1200" dirty="0" smtClean="0">
                <a:solidFill>
                  <a:schemeClr val="tx1"/>
                </a:solidFill>
              </a:rPr>
              <a:t>Bureau information</a:t>
            </a:r>
          </a:p>
          <a:p>
            <a:pPr marL="344488" indent="-223838">
              <a:buFont typeface="Century Gothic" panose="020B0502020202020204" pitchFamily="34" charset="0"/>
              <a:buChar char="–"/>
            </a:pPr>
            <a:r>
              <a:rPr lang="en-US" sz="1200" dirty="0" smtClean="0">
                <a:solidFill>
                  <a:schemeClr val="tx1"/>
                </a:solidFill>
              </a:rPr>
              <a:t>Personal information</a:t>
            </a:r>
          </a:p>
          <a:p>
            <a:pPr marL="344488" indent="-223838">
              <a:buFont typeface="Century Gothic" panose="020B0502020202020204" pitchFamily="34" charset="0"/>
              <a:buChar char="–"/>
            </a:pPr>
            <a:r>
              <a:rPr lang="en-US" sz="1200" dirty="0" smtClean="0">
                <a:solidFill>
                  <a:schemeClr val="tx1"/>
                </a:solidFill>
              </a:rPr>
              <a:t>Inbound call information</a:t>
            </a:r>
          </a:p>
          <a:p>
            <a:pPr marL="344488" indent="-223838">
              <a:buFont typeface="Century Gothic" panose="020B0502020202020204" pitchFamily="34" charset="0"/>
              <a:buChar char="–"/>
            </a:pPr>
            <a:r>
              <a:rPr lang="en-US" sz="1200" dirty="0" smtClean="0">
                <a:solidFill>
                  <a:schemeClr val="tx1"/>
                </a:solidFill>
              </a:rPr>
              <a:t>Transaction information</a:t>
            </a:r>
          </a:p>
          <a:p>
            <a:pPr marL="344488" indent="-223838">
              <a:buFont typeface="Century Gothic" panose="020B0502020202020204" pitchFamily="34" charset="0"/>
              <a:buChar char="–"/>
            </a:pPr>
            <a:r>
              <a:rPr lang="en-US" sz="1200" dirty="0" smtClean="0">
                <a:solidFill>
                  <a:schemeClr val="tx1"/>
                </a:solidFill>
              </a:rPr>
              <a:t>Internal scores</a:t>
            </a:r>
          </a:p>
          <a:p>
            <a:pPr marL="344488" indent="-223838">
              <a:buFont typeface="Century Gothic" panose="020B0502020202020204" pitchFamily="34" charset="0"/>
              <a:buChar char="–"/>
            </a:pPr>
            <a:endParaRPr lang="en-US" sz="1200" dirty="0">
              <a:solidFill>
                <a:schemeClr val="tx1"/>
              </a:solidFill>
            </a:endParaRPr>
          </a:p>
        </p:txBody>
      </p:sp>
      <p:sp>
        <p:nvSpPr>
          <p:cNvPr id="84" name="Rectangle 83"/>
          <p:cNvSpPr/>
          <p:nvPr/>
        </p:nvSpPr>
        <p:spPr>
          <a:xfrm>
            <a:off x="2150343" y="4594450"/>
            <a:ext cx="2388340" cy="89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
            <a:r>
              <a:rPr lang="en-US" sz="1600" dirty="0" smtClean="0">
                <a:solidFill>
                  <a:schemeClr val="tx1"/>
                </a:solidFill>
              </a:rPr>
              <a:t>2. Variable </a:t>
            </a:r>
            <a:r>
              <a:rPr lang="en-US" sz="1600" dirty="0">
                <a:solidFill>
                  <a:schemeClr val="tx1"/>
                </a:solidFill>
              </a:rPr>
              <a:t>selection </a:t>
            </a:r>
            <a:r>
              <a:rPr lang="en-US" sz="1600" dirty="0" smtClean="0">
                <a:solidFill>
                  <a:schemeClr val="tx1"/>
                </a:solidFill>
              </a:rPr>
              <a:t>was based </a:t>
            </a:r>
            <a:r>
              <a:rPr lang="en-US" sz="1600" dirty="0">
                <a:solidFill>
                  <a:schemeClr val="tx1"/>
                </a:solidFill>
              </a:rPr>
              <a:t>on dual target </a:t>
            </a:r>
            <a:r>
              <a:rPr lang="en-US" sz="1600" dirty="0" smtClean="0">
                <a:solidFill>
                  <a:schemeClr val="tx1"/>
                </a:solidFill>
              </a:rPr>
              <a:t>framework</a:t>
            </a:r>
          </a:p>
          <a:p>
            <a:pPr marL="344488" indent="-223838">
              <a:buFont typeface="Century Gothic" panose="020B0502020202020204" pitchFamily="34" charset="0"/>
              <a:buChar char="–"/>
            </a:pPr>
            <a:r>
              <a:rPr lang="en-US" sz="1200" dirty="0" smtClean="0">
                <a:solidFill>
                  <a:schemeClr val="tx1"/>
                </a:solidFill>
              </a:rPr>
              <a:t>Charge-off</a:t>
            </a:r>
          </a:p>
          <a:p>
            <a:pPr marL="344488" indent="-223838">
              <a:buFont typeface="Century Gothic" panose="020B0502020202020204" pitchFamily="34" charset="0"/>
              <a:buChar char="–"/>
            </a:pPr>
            <a:r>
              <a:rPr lang="en-US" sz="1200" dirty="0" smtClean="0">
                <a:solidFill>
                  <a:schemeClr val="tx1"/>
                </a:solidFill>
              </a:rPr>
              <a:t>Self cure</a:t>
            </a:r>
          </a:p>
        </p:txBody>
      </p:sp>
      <p:grpSp>
        <p:nvGrpSpPr>
          <p:cNvPr id="90" name="Group 89">
            <a:extLst>
              <a:ext uri="{FF2B5EF4-FFF2-40B4-BE49-F238E27FC236}">
                <a16:creationId xmlns="" xmlns:a16="http://schemas.microsoft.com/office/drawing/2014/main" id="{1E041ABD-7C94-4765-9933-D7258EC86804}"/>
              </a:ext>
            </a:extLst>
          </p:cNvPr>
          <p:cNvGrpSpPr/>
          <p:nvPr/>
        </p:nvGrpSpPr>
        <p:grpSpPr>
          <a:xfrm rot="10800000" flipH="1">
            <a:off x="3300625" y="2459862"/>
            <a:ext cx="495197" cy="2063877"/>
            <a:chOff x="3388953" y="1524000"/>
            <a:chExt cx="674688" cy="4361841"/>
          </a:xfrm>
        </p:grpSpPr>
        <p:grpSp>
          <p:nvGrpSpPr>
            <p:cNvPr id="91" name="Group 8">
              <a:extLst>
                <a:ext uri="{FF2B5EF4-FFF2-40B4-BE49-F238E27FC236}">
                  <a16:creationId xmlns="" xmlns:a16="http://schemas.microsoft.com/office/drawing/2014/main" id="{30FE45EF-99C9-4C95-AA6F-B3210F374E42}"/>
                </a:ext>
              </a:extLst>
            </p:cNvPr>
            <p:cNvGrpSpPr>
              <a:grpSpLocks/>
            </p:cNvGrpSpPr>
            <p:nvPr/>
          </p:nvGrpSpPr>
          <p:grpSpPr bwMode="auto">
            <a:xfrm>
              <a:off x="3388953" y="1524000"/>
              <a:ext cx="671513" cy="4361841"/>
              <a:chOff x="1851" y="2409"/>
              <a:chExt cx="464" cy="1046"/>
            </a:xfrm>
          </p:grpSpPr>
          <p:sp>
            <p:nvSpPr>
              <p:cNvPr id="141" name="Line 9">
                <a:extLst>
                  <a:ext uri="{FF2B5EF4-FFF2-40B4-BE49-F238E27FC236}">
                    <a16:creationId xmlns="" xmlns:a16="http://schemas.microsoft.com/office/drawing/2014/main" id="{1D7B68BD-990B-44C5-BCA4-28C8D82B1D95}"/>
                  </a:ext>
                </a:extLst>
              </p:cNvPr>
              <p:cNvSpPr>
                <a:spLocks noChangeShapeType="1"/>
              </p:cNvSpPr>
              <p:nvPr/>
            </p:nvSpPr>
            <p:spPr bwMode="auto">
              <a:xfrm flipV="1">
                <a:off x="1851" y="2409"/>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42" name="Line 10">
                <a:extLst>
                  <a:ext uri="{FF2B5EF4-FFF2-40B4-BE49-F238E27FC236}">
                    <a16:creationId xmlns="" xmlns:a16="http://schemas.microsoft.com/office/drawing/2014/main" id="{4532CE74-0E70-4B44-AD13-C79B28C6976E}"/>
                  </a:ext>
                </a:extLst>
              </p:cNvPr>
              <p:cNvSpPr>
                <a:spLocks noChangeShapeType="1"/>
              </p:cNvSpPr>
              <p:nvPr/>
            </p:nvSpPr>
            <p:spPr bwMode="auto">
              <a:xfrm flipV="1">
                <a:off x="1851" y="3246"/>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43" name="Line 11">
                <a:extLst>
                  <a:ext uri="{FF2B5EF4-FFF2-40B4-BE49-F238E27FC236}">
                    <a16:creationId xmlns="" xmlns:a16="http://schemas.microsoft.com/office/drawing/2014/main" id="{1049BBD5-FF56-4A5B-89A0-1E874F6492B4}"/>
                  </a:ext>
                </a:extLst>
              </p:cNvPr>
              <p:cNvSpPr>
                <a:spLocks noChangeShapeType="1"/>
              </p:cNvSpPr>
              <p:nvPr/>
            </p:nvSpPr>
            <p:spPr bwMode="auto">
              <a:xfrm flipV="1">
                <a:off x="1851" y="2444"/>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44" name="Line 12">
                <a:extLst>
                  <a:ext uri="{FF2B5EF4-FFF2-40B4-BE49-F238E27FC236}">
                    <a16:creationId xmlns="" xmlns:a16="http://schemas.microsoft.com/office/drawing/2014/main" id="{EB471129-D624-4FDB-B06E-B8EFF161CCDF}"/>
                  </a:ext>
                </a:extLst>
              </p:cNvPr>
              <p:cNvSpPr>
                <a:spLocks noChangeShapeType="1"/>
              </p:cNvSpPr>
              <p:nvPr/>
            </p:nvSpPr>
            <p:spPr bwMode="auto">
              <a:xfrm flipV="1">
                <a:off x="1851" y="2479"/>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45" name="Line 13">
                <a:extLst>
                  <a:ext uri="{FF2B5EF4-FFF2-40B4-BE49-F238E27FC236}">
                    <a16:creationId xmlns="" xmlns:a16="http://schemas.microsoft.com/office/drawing/2014/main" id="{196985F9-AE94-466B-9B23-098FCD407294}"/>
                  </a:ext>
                </a:extLst>
              </p:cNvPr>
              <p:cNvSpPr>
                <a:spLocks noChangeShapeType="1"/>
              </p:cNvSpPr>
              <p:nvPr/>
            </p:nvSpPr>
            <p:spPr bwMode="auto">
              <a:xfrm flipV="1">
                <a:off x="1851" y="2514"/>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46" name="Line 14">
                <a:extLst>
                  <a:ext uri="{FF2B5EF4-FFF2-40B4-BE49-F238E27FC236}">
                    <a16:creationId xmlns="" xmlns:a16="http://schemas.microsoft.com/office/drawing/2014/main" id="{6493BF62-0254-43A6-9E26-F4EFED95301E}"/>
                  </a:ext>
                </a:extLst>
              </p:cNvPr>
              <p:cNvSpPr>
                <a:spLocks noChangeShapeType="1"/>
              </p:cNvSpPr>
              <p:nvPr/>
            </p:nvSpPr>
            <p:spPr bwMode="auto">
              <a:xfrm flipV="1">
                <a:off x="1851" y="2549"/>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47" name="Line 15">
                <a:extLst>
                  <a:ext uri="{FF2B5EF4-FFF2-40B4-BE49-F238E27FC236}">
                    <a16:creationId xmlns="" xmlns:a16="http://schemas.microsoft.com/office/drawing/2014/main" id="{C6A27430-EA0C-4938-B81C-74AB0F2B10A7}"/>
                  </a:ext>
                </a:extLst>
              </p:cNvPr>
              <p:cNvSpPr>
                <a:spLocks noChangeShapeType="1"/>
              </p:cNvSpPr>
              <p:nvPr/>
            </p:nvSpPr>
            <p:spPr bwMode="auto">
              <a:xfrm flipV="1">
                <a:off x="1851" y="2584"/>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48" name="Line 16">
                <a:extLst>
                  <a:ext uri="{FF2B5EF4-FFF2-40B4-BE49-F238E27FC236}">
                    <a16:creationId xmlns="" xmlns:a16="http://schemas.microsoft.com/office/drawing/2014/main" id="{A40904ED-F740-446D-A5F8-BBDF5FAB385A}"/>
                  </a:ext>
                </a:extLst>
              </p:cNvPr>
              <p:cNvSpPr>
                <a:spLocks noChangeShapeType="1"/>
              </p:cNvSpPr>
              <p:nvPr/>
            </p:nvSpPr>
            <p:spPr bwMode="auto">
              <a:xfrm flipV="1">
                <a:off x="1851" y="2619"/>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49" name="Line 17">
                <a:extLst>
                  <a:ext uri="{FF2B5EF4-FFF2-40B4-BE49-F238E27FC236}">
                    <a16:creationId xmlns="" xmlns:a16="http://schemas.microsoft.com/office/drawing/2014/main" id="{C9185127-39E5-41A4-84E3-E58676F4D1E4}"/>
                  </a:ext>
                </a:extLst>
              </p:cNvPr>
              <p:cNvSpPr>
                <a:spLocks noChangeShapeType="1"/>
              </p:cNvSpPr>
              <p:nvPr/>
            </p:nvSpPr>
            <p:spPr bwMode="auto">
              <a:xfrm flipV="1">
                <a:off x="1851" y="2654"/>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50" name="Line 18">
                <a:extLst>
                  <a:ext uri="{FF2B5EF4-FFF2-40B4-BE49-F238E27FC236}">
                    <a16:creationId xmlns="" xmlns:a16="http://schemas.microsoft.com/office/drawing/2014/main" id="{45A1D6C5-F2F2-44AD-A769-DF3DC66B86D5}"/>
                  </a:ext>
                </a:extLst>
              </p:cNvPr>
              <p:cNvSpPr>
                <a:spLocks noChangeShapeType="1"/>
              </p:cNvSpPr>
              <p:nvPr/>
            </p:nvSpPr>
            <p:spPr bwMode="auto">
              <a:xfrm flipV="1">
                <a:off x="1851" y="2688"/>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51" name="Line 19">
                <a:extLst>
                  <a:ext uri="{FF2B5EF4-FFF2-40B4-BE49-F238E27FC236}">
                    <a16:creationId xmlns="" xmlns:a16="http://schemas.microsoft.com/office/drawing/2014/main" id="{14466218-8ACA-4666-A82D-8E81073D49A8}"/>
                  </a:ext>
                </a:extLst>
              </p:cNvPr>
              <p:cNvSpPr>
                <a:spLocks noChangeShapeType="1"/>
              </p:cNvSpPr>
              <p:nvPr/>
            </p:nvSpPr>
            <p:spPr bwMode="auto">
              <a:xfrm flipV="1">
                <a:off x="1851" y="2723"/>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52" name="Line 20">
                <a:extLst>
                  <a:ext uri="{FF2B5EF4-FFF2-40B4-BE49-F238E27FC236}">
                    <a16:creationId xmlns="" xmlns:a16="http://schemas.microsoft.com/office/drawing/2014/main" id="{EC6C47DF-8779-4ECF-97CB-5E1746473708}"/>
                  </a:ext>
                </a:extLst>
              </p:cNvPr>
              <p:cNvSpPr>
                <a:spLocks noChangeShapeType="1"/>
              </p:cNvSpPr>
              <p:nvPr/>
            </p:nvSpPr>
            <p:spPr bwMode="auto">
              <a:xfrm flipV="1">
                <a:off x="1851" y="2758"/>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53" name="Line 21">
                <a:extLst>
                  <a:ext uri="{FF2B5EF4-FFF2-40B4-BE49-F238E27FC236}">
                    <a16:creationId xmlns="" xmlns:a16="http://schemas.microsoft.com/office/drawing/2014/main" id="{9AB741A6-6A98-4DAA-B740-BD4038D87368}"/>
                  </a:ext>
                </a:extLst>
              </p:cNvPr>
              <p:cNvSpPr>
                <a:spLocks noChangeShapeType="1"/>
              </p:cNvSpPr>
              <p:nvPr/>
            </p:nvSpPr>
            <p:spPr bwMode="auto">
              <a:xfrm flipV="1">
                <a:off x="1851" y="2793"/>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54" name="Line 22">
                <a:extLst>
                  <a:ext uri="{FF2B5EF4-FFF2-40B4-BE49-F238E27FC236}">
                    <a16:creationId xmlns="" xmlns:a16="http://schemas.microsoft.com/office/drawing/2014/main" id="{B5832E15-AF87-47AB-B85A-2229D9C56A3B}"/>
                  </a:ext>
                </a:extLst>
              </p:cNvPr>
              <p:cNvSpPr>
                <a:spLocks noChangeShapeType="1"/>
              </p:cNvSpPr>
              <p:nvPr/>
            </p:nvSpPr>
            <p:spPr bwMode="auto">
              <a:xfrm flipV="1">
                <a:off x="1851" y="2828"/>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55" name="Line 23">
                <a:extLst>
                  <a:ext uri="{FF2B5EF4-FFF2-40B4-BE49-F238E27FC236}">
                    <a16:creationId xmlns="" xmlns:a16="http://schemas.microsoft.com/office/drawing/2014/main" id="{1AD4E844-BE71-4082-BCB3-22744D8AC49E}"/>
                  </a:ext>
                </a:extLst>
              </p:cNvPr>
              <p:cNvSpPr>
                <a:spLocks noChangeShapeType="1"/>
              </p:cNvSpPr>
              <p:nvPr/>
            </p:nvSpPr>
            <p:spPr bwMode="auto">
              <a:xfrm flipV="1">
                <a:off x="1851" y="2863"/>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56" name="Line 24">
                <a:extLst>
                  <a:ext uri="{FF2B5EF4-FFF2-40B4-BE49-F238E27FC236}">
                    <a16:creationId xmlns="" xmlns:a16="http://schemas.microsoft.com/office/drawing/2014/main" id="{AA4599AC-0D6D-4F6D-859B-FDC212D56017}"/>
                  </a:ext>
                </a:extLst>
              </p:cNvPr>
              <p:cNvSpPr>
                <a:spLocks noChangeShapeType="1"/>
              </p:cNvSpPr>
              <p:nvPr/>
            </p:nvSpPr>
            <p:spPr bwMode="auto">
              <a:xfrm flipV="1">
                <a:off x="1851" y="2898"/>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57" name="Line 25">
                <a:extLst>
                  <a:ext uri="{FF2B5EF4-FFF2-40B4-BE49-F238E27FC236}">
                    <a16:creationId xmlns="" xmlns:a16="http://schemas.microsoft.com/office/drawing/2014/main" id="{BB6E81F5-088D-4081-8D9A-B75DF0E59E4B}"/>
                  </a:ext>
                </a:extLst>
              </p:cNvPr>
              <p:cNvSpPr>
                <a:spLocks noChangeShapeType="1"/>
              </p:cNvSpPr>
              <p:nvPr/>
            </p:nvSpPr>
            <p:spPr bwMode="auto">
              <a:xfrm flipV="1">
                <a:off x="1851" y="2933"/>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58" name="Line 26">
                <a:extLst>
                  <a:ext uri="{FF2B5EF4-FFF2-40B4-BE49-F238E27FC236}">
                    <a16:creationId xmlns="" xmlns:a16="http://schemas.microsoft.com/office/drawing/2014/main" id="{B7BE5BFD-4856-4F9A-9A0C-D7F99DA19F94}"/>
                  </a:ext>
                </a:extLst>
              </p:cNvPr>
              <p:cNvSpPr>
                <a:spLocks noChangeShapeType="1"/>
              </p:cNvSpPr>
              <p:nvPr/>
            </p:nvSpPr>
            <p:spPr bwMode="auto">
              <a:xfrm flipV="1">
                <a:off x="1851" y="2967"/>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59" name="Line 27">
                <a:extLst>
                  <a:ext uri="{FF2B5EF4-FFF2-40B4-BE49-F238E27FC236}">
                    <a16:creationId xmlns="" xmlns:a16="http://schemas.microsoft.com/office/drawing/2014/main" id="{86CE9B98-FEA6-4FC2-A291-9AD184811886}"/>
                  </a:ext>
                </a:extLst>
              </p:cNvPr>
              <p:cNvSpPr>
                <a:spLocks noChangeShapeType="1"/>
              </p:cNvSpPr>
              <p:nvPr/>
            </p:nvSpPr>
            <p:spPr bwMode="auto">
              <a:xfrm flipV="1">
                <a:off x="1851" y="3002"/>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60" name="Line 28">
                <a:extLst>
                  <a:ext uri="{FF2B5EF4-FFF2-40B4-BE49-F238E27FC236}">
                    <a16:creationId xmlns="" xmlns:a16="http://schemas.microsoft.com/office/drawing/2014/main" id="{D5B40D9E-A645-4618-A7DB-EBD70549AC5D}"/>
                  </a:ext>
                </a:extLst>
              </p:cNvPr>
              <p:cNvSpPr>
                <a:spLocks noChangeShapeType="1"/>
              </p:cNvSpPr>
              <p:nvPr/>
            </p:nvSpPr>
            <p:spPr bwMode="auto">
              <a:xfrm flipV="1">
                <a:off x="1851" y="3037"/>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61" name="Line 29">
                <a:extLst>
                  <a:ext uri="{FF2B5EF4-FFF2-40B4-BE49-F238E27FC236}">
                    <a16:creationId xmlns="" xmlns:a16="http://schemas.microsoft.com/office/drawing/2014/main" id="{C9A4B81A-B096-4171-8720-1F7E2193BB3E}"/>
                  </a:ext>
                </a:extLst>
              </p:cNvPr>
              <p:cNvSpPr>
                <a:spLocks noChangeShapeType="1"/>
              </p:cNvSpPr>
              <p:nvPr/>
            </p:nvSpPr>
            <p:spPr bwMode="auto">
              <a:xfrm flipV="1">
                <a:off x="1851" y="3072"/>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62" name="Line 30">
                <a:extLst>
                  <a:ext uri="{FF2B5EF4-FFF2-40B4-BE49-F238E27FC236}">
                    <a16:creationId xmlns="" xmlns:a16="http://schemas.microsoft.com/office/drawing/2014/main" id="{3EE5EEFB-6844-41C4-AED8-910F86A8C1DD}"/>
                  </a:ext>
                </a:extLst>
              </p:cNvPr>
              <p:cNvSpPr>
                <a:spLocks noChangeShapeType="1"/>
              </p:cNvSpPr>
              <p:nvPr/>
            </p:nvSpPr>
            <p:spPr bwMode="auto">
              <a:xfrm flipV="1">
                <a:off x="1851" y="3142"/>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63" name="Line 31">
                <a:extLst>
                  <a:ext uri="{FF2B5EF4-FFF2-40B4-BE49-F238E27FC236}">
                    <a16:creationId xmlns="" xmlns:a16="http://schemas.microsoft.com/office/drawing/2014/main" id="{084A131C-ABCE-4FA8-AB00-BC23A5C6D312}"/>
                  </a:ext>
                </a:extLst>
              </p:cNvPr>
              <p:cNvSpPr>
                <a:spLocks noChangeShapeType="1"/>
              </p:cNvSpPr>
              <p:nvPr/>
            </p:nvSpPr>
            <p:spPr bwMode="auto">
              <a:xfrm flipV="1">
                <a:off x="1851" y="3107"/>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64" name="Line 32">
                <a:extLst>
                  <a:ext uri="{FF2B5EF4-FFF2-40B4-BE49-F238E27FC236}">
                    <a16:creationId xmlns="" xmlns:a16="http://schemas.microsoft.com/office/drawing/2014/main" id="{F72960AF-F85E-476E-92D5-DDA1CA5D61D2}"/>
                  </a:ext>
                </a:extLst>
              </p:cNvPr>
              <p:cNvSpPr>
                <a:spLocks noChangeShapeType="1"/>
              </p:cNvSpPr>
              <p:nvPr/>
            </p:nvSpPr>
            <p:spPr bwMode="auto">
              <a:xfrm flipV="1">
                <a:off x="1851" y="3177"/>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65" name="Line 33">
                <a:extLst>
                  <a:ext uri="{FF2B5EF4-FFF2-40B4-BE49-F238E27FC236}">
                    <a16:creationId xmlns="" xmlns:a16="http://schemas.microsoft.com/office/drawing/2014/main" id="{67B14260-0B3D-4BC6-9170-892D18475923}"/>
                  </a:ext>
                </a:extLst>
              </p:cNvPr>
              <p:cNvSpPr>
                <a:spLocks noChangeShapeType="1"/>
              </p:cNvSpPr>
              <p:nvPr/>
            </p:nvSpPr>
            <p:spPr bwMode="auto">
              <a:xfrm flipV="1">
                <a:off x="1851" y="3212"/>
                <a:ext cx="464" cy="20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grpSp>
        <p:sp>
          <p:nvSpPr>
            <p:cNvPr id="122" name="Line 34">
              <a:extLst>
                <a:ext uri="{FF2B5EF4-FFF2-40B4-BE49-F238E27FC236}">
                  <a16:creationId xmlns="" xmlns:a16="http://schemas.microsoft.com/office/drawing/2014/main" id="{8BECF32A-180B-44C0-B8AC-439D17A0D5BD}"/>
                </a:ext>
              </a:extLst>
            </p:cNvPr>
            <p:cNvSpPr>
              <a:spLocks noChangeShapeType="1"/>
            </p:cNvSpPr>
            <p:nvPr/>
          </p:nvSpPr>
          <p:spPr bwMode="auto">
            <a:xfrm>
              <a:off x="3388953" y="2394653"/>
              <a:ext cx="0" cy="34911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23" name="Line 35">
              <a:extLst>
                <a:ext uri="{FF2B5EF4-FFF2-40B4-BE49-F238E27FC236}">
                  <a16:creationId xmlns="" xmlns:a16="http://schemas.microsoft.com/office/drawing/2014/main" id="{90BFF7DB-0737-4AF2-A314-494E5AE50719}"/>
                </a:ext>
              </a:extLst>
            </p:cNvPr>
            <p:cNvSpPr>
              <a:spLocks noChangeShapeType="1"/>
            </p:cNvSpPr>
            <p:nvPr/>
          </p:nvSpPr>
          <p:spPr bwMode="auto">
            <a:xfrm>
              <a:off x="3465153" y="2291718"/>
              <a:ext cx="0" cy="349547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24" name="Line 36">
              <a:extLst>
                <a:ext uri="{FF2B5EF4-FFF2-40B4-BE49-F238E27FC236}">
                  <a16:creationId xmlns="" xmlns:a16="http://schemas.microsoft.com/office/drawing/2014/main" id="{936D1E8C-C55F-4250-BA99-EEAF5FC7B57D}"/>
                </a:ext>
              </a:extLst>
            </p:cNvPr>
            <p:cNvSpPr>
              <a:spLocks noChangeShapeType="1"/>
            </p:cNvSpPr>
            <p:nvPr/>
          </p:nvSpPr>
          <p:spPr bwMode="auto">
            <a:xfrm>
              <a:off x="3500078" y="2244540"/>
              <a:ext cx="0" cy="349547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25" name="Line 37">
              <a:extLst>
                <a:ext uri="{FF2B5EF4-FFF2-40B4-BE49-F238E27FC236}">
                  <a16:creationId xmlns="" xmlns:a16="http://schemas.microsoft.com/office/drawing/2014/main" id="{ED2566C0-A005-4736-B051-A1D17B1D48BC}"/>
                </a:ext>
              </a:extLst>
            </p:cNvPr>
            <p:cNvSpPr>
              <a:spLocks noChangeShapeType="1"/>
            </p:cNvSpPr>
            <p:nvPr/>
          </p:nvSpPr>
          <p:spPr bwMode="auto">
            <a:xfrm>
              <a:off x="3539766" y="2197362"/>
              <a:ext cx="0" cy="34869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26" name="Line 38">
              <a:extLst>
                <a:ext uri="{FF2B5EF4-FFF2-40B4-BE49-F238E27FC236}">
                  <a16:creationId xmlns="" xmlns:a16="http://schemas.microsoft.com/office/drawing/2014/main" id="{3C4A77AE-EE37-4B14-8F9B-50B9366BF044}"/>
                </a:ext>
              </a:extLst>
            </p:cNvPr>
            <p:cNvSpPr>
              <a:spLocks noChangeShapeType="1"/>
            </p:cNvSpPr>
            <p:nvPr/>
          </p:nvSpPr>
          <p:spPr bwMode="auto">
            <a:xfrm>
              <a:off x="3574691" y="2158762"/>
              <a:ext cx="0" cy="349547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27" name="Line 39">
              <a:extLst>
                <a:ext uri="{FF2B5EF4-FFF2-40B4-BE49-F238E27FC236}">
                  <a16:creationId xmlns="" xmlns:a16="http://schemas.microsoft.com/office/drawing/2014/main" id="{60CE8BE4-6FAD-4FB7-A404-5D039C51A31E}"/>
                </a:ext>
              </a:extLst>
            </p:cNvPr>
            <p:cNvSpPr>
              <a:spLocks noChangeShapeType="1"/>
            </p:cNvSpPr>
            <p:nvPr/>
          </p:nvSpPr>
          <p:spPr bwMode="auto">
            <a:xfrm>
              <a:off x="3650891" y="2060116"/>
              <a:ext cx="0" cy="34911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28" name="Line 40">
              <a:extLst>
                <a:ext uri="{FF2B5EF4-FFF2-40B4-BE49-F238E27FC236}">
                  <a16:creationId xmlns="" xmlns:a16="http://schemas.microsoft.com/office/drawing/2014/main" id="{DC2A18FC-E9EF-4D19-8778-3B2C89B5B684}"/>
                </a:ext>
              </a:extLst>
            </p:cNvPr>
            <p:cNvSpPr>
              <a:spLocks noChangeShapeType="1"/>
            </p:cNvSpPr>
            <p:nvPr/>
          </p:nvSpPr>
          <p:spPr bwMode="auto">
            <a:xfrm>
              <a:off x="3614378" y="2098717"/>
              <a:ext cx="0" cy="34869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29" name="Line 41">
              <a:extLst>
                <a:ext uri="{FF2B5EF4-FFF2-40B4-BE49-F238E27FC236}">
                  <a16:creationId xmlns="" xmlns:a16="http://schemas.microsoft.com/office/drawing/2014/main" id="{F4EDF773-94A0-47DC-9880-D385EBCD708F}"/>
                </a:ext>
              </a:extLst>
            </p:cNvPr>
            <p:cNvSpPr>
              <a:spLocks noChangeShapeType="1"/>
            </p:cNvSpPr>
            <p:nvPr/>
          </p:nvSpPr>
          <p:spPr bwMode="auto">
            <a:xfrm>
              <a:off x="3725503" y="1952893"/>
              <a:ext cx="0" cy="34911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30" name="Line 42">
              <a:extLst>
                <a:ext uri="{FF2B5EF4-FFF2-40B4-BE49-F238E27FC236}">
                  <a16:creationId xmlns="" xmlns:a16="http://schemas.microsoft.com/office/drawing/2014/main" id="{1E7D8A5C-9D91-4F08-B21E-0B209C067324}"/>
                </a:ext>
              </a:extLst>
            </p:cNvPr>
            <p:cNvSpPr>
              <a:spLocks noChangeShapeType="1"/>
            </p:cNvSpPr>
            <p:nvPr/>
          </p:nvSpPr>
          <p:spPr bwMode="auto">
            <a:xfrm>
              <a:off x="3688991" y="2004360"/>
              <a:ext cx="0" cy="34869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31" name="Line 43">
              <a:extLst>
                <a:ext uri="{FF2B5EF4-FFF2-40B4-BE49-F238E27FC236}">
                  <a16:creationId xmlns="" xmlns:a16="http://schemas.microsoft.com/office/drawing/2014/main" id="{0C2AEA0E-00EA-4279-9D58-68F4BD2AFA8F}"/>
                </a:ext>
              </a:extLst>
            </p:cNvPr>
            <p:cNvSpPr>
              <a:spLocks noChangeShapeType="1"/>
            </p:cNvSpPr>
            <p:nvPr/>
          </p:nvSpPr>
          <p:spPr bwMode="auto">
            <a:xfrm>
              <a:off x="3763603" y="1905715"/>
              <a:ext cx="0" cy="34911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dirty="0">
                <a:solidFill>
                  <a:srgbClr val="C3C3EB"/>
                </a:solidFill>
                <a:latin typeface="Verdana" pitchFamily="34" charset="0"/>
                <a:ea typeface="ＭＳ Ｐゴシック"/>
              </a:endParaRPr>
            </a:p>
          </p:txBody>
        </p:sp>
        <p:sp>
          <p:nvSpPr>
            <p:cNvPr id="132" name="Line 44">
              <a:extLst>
                <a:ext uri="{FF2B5EF4-FFF2-40B4-BE49-F238E27FC236}">
                  <a16:creationId xmlns="" xmlns:a16="http://schemas.microsoft.com/office/drawing/2014/main" id="{CA80A290-356F-4B03-A8AC-FD755D2CC2E9}"/>
                </a:ext>
              </a:extLst>
            </p:cNvPr>
            <p:cNvSpPr>
              <a:spLocks noChangeShapeType="1"/>
            </p:cNvSpPr>
            <p:nvPr/>
          </p:nvSpPr>
          <p:spPr bwMode="auto">
            <a:xfrm>
              <a:off x="3838216" y="1802780"/>
              <a:ext cx="0" cy="349547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33" name="Line 45">
              <a:extLst>
                <a:ext uri="{FF2B5EF4-FFF2-40B4-BE49-F238E27FC236}">
                  <a16:creationId xmlns="" xmlns:a16="http://schemas.microsoft.com/office/drawing/2014/main" id="{817FC51E-BDB0-4A0C-A8C6-B0B56B15ADE5}"/>
                </a:ext>
              </a:extLst>
            </p:cNvPr>
            <p:cNvSpPr>
              <a:spLocks noChangeShapeType="1"/>
            </p:cNvSpPr>
            <p:nvPr/>
          </p:nvSpPr>
          <p:spPr bwMode="auto">
            <a:xfrm>
              <a:off x="3989028" y="1618356"/>
              <a:ext cx="0" cy="34911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34" name="Line 46">
              <a:extLst>
                <a:ext uri="{FF2B5EF4-FFF2-40B4-BE49-F238E27FC236}">
                  <a16:creationId xmlns="" xmlns:a16="http://schemas.microsoft.com/office/drawing/2014/main" id="{0F4E8C79-8E75-41F5-9072-F343C8EAB8B4}"/>
                </a:ext>
              </a:extLst>
            </p:cNvPr>
            <p:cNvSpPr>
              <a:spLocks noChangeShapeType="1"/>
            </p:cNvSpPr>
            <p:nvPr/>
          </p:nvSpPr>
          <p:spPr bwMode="auto">
            <a:xfrm>
              <a:off x="3874728" y="1781336"/>
              <a:ext cx="0" cy="3482611"/>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35" name="Line 47">
              <a:extLst>
                <a:ext uri="{FF2B5EF4-FFF2-40B4-BE49-F238E27FC236}">
                  <a16:creationId xmlns="" xmlns:a16="http://schemas.microsoft.com/office/drawing/2014/main" id="{8411BF70-B38B-4348-8C46-8AE08E733667}"/>
                </a:ext>
              </a:extLst>
            </p:cNvPr>
            <p:cNvSpPr>
              <a:spLocks noChangeShapeType="1"/>
            </p:cNvSpPr>
            <p:nvPr/>
          </p:nvSpPr>
          <p:spPr bwMode="auto">
            <a:xfrm>
              <a:off x="4063641" y="1524000"/>
              <a:ext cx="0" cy="34911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36" name="Line 48">
              <a:extLst>
                <a:ext uri="{FF2B5EF4-FFF2-40B4-BE49-F238E27FC236}">
                  <a16:creationId xmlns="" xmlns:a16="http://schemas.microsoft.com/office/drawing/2014/main" id="{0BC8363A-D830-4CAA-9CB2-689CA1B4605A}"/>
                </a:ext>
              </a:extLst>
            </p:cNvPr>
            <p:cNvSpPr>
              <a:spLocks noChangeShapeType="1"/>
            </p:cNvSpPr>
            <p:nvPr/>
          </p:nvSpPr>
          <p:spPr bwMode="auto">
            <a:xfrm>
              <a:off x="3800116" y="1849959"/>
              <a:ext cx="0" cy="34911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37" name="Line 49">
              <a:extLst>
                <a:ext uri="{FF2B5EF4-FFF2-40B4-BE49-F238E27FC236}">
                  <a16:creationId xmlns="" xmlns:a16="http://schemas.microsoft.com/office/drawing/2014/main" id="{BC0AA85A-597A-4E40-BD5E-17FA53DF3687}"/>
                </a:ext>
              </a:extLst>
            </p:cNvPr>
            <p:cNvSpPr>
              <a:spLocks noChangeShapeType="1"/>
            </p:cNvSpPr>
            <p:nvPr/>
          </p:nvSpPr>
          <p:spPr bwMode="auto">
            <a:xfrm>
              <a:off x="3914416" y="1725580"/>
              <a:ext cx="0" cy="34911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38" name="Line 50">
              <a:extLst>
                <a:ext uri="{FF2B5EF4-FFF2-40B4-BE49-F238E27FC236}">
                  <a16:creationId xmlns="" xmlns:a16="http://schemas.microsoft.com/office/drawing/2014/main" id="{21044DEF-C82B-406A-A22F-07332232E4D3}"/>
                </a:ext>
              </a:extLst>
            </p:cNvPr>
            <p:cNvSpPr>
              <a:spLocks noChangeShapeType="1"/>
            </p:cNvSpPr>
            <p:nvPr/>
          </p:nvSpPr>
          <p:spPr bwMode="auto">
            <a:xfrm>
              <a:off x="3425466" y="2347474"/>
              <a:ext cx="0" cy="34911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39" name="Line 51">
              <a:extLst>
                <a:ext uri="{FF2B5EF4-FFF2-40B4-BE49-F238E27FC236}">
                  <a16:creationId xmlns="" xmlns:a16="http://schemas.microsoft.com/office/drawing/2014/main" id="{32E5748F-6CA0-4880-866C-232F4214D626}"/>
                </a:ext>
              </a:extLst>
            </p:cNvPr>
            <p:cNvSpPr>
              <a:spLocks noChangeShapeType="1"/>
            </p:cNvSpPr>
            <p:nvPr/>
          </p:nvSpPr>
          <p:spPr bwMode="auto">
            <a:xfrm>
              <a:off x="4023953" y="1571178"/>
              <a:ext cx="0" cy="34911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sp>
          <p:nvSpPr>
            <p:cNvPr id="140" name="Line 52">
              <a:extLst>
                <a:ext uri="{FF2B5EF4-FFF2-40B4-BE49-F238E27FC236}">
                  <a16:creationId xmlns="" xmlns:a16="http://schemas.microsoft.com/office/drawing/2014/main" id="{542F5809-2B54-4AAC-A4B7-99C75DD7DD1F}"/>
                </a:ext>
              </a:extLst>
            </p:cNvPr>
            <p:cNvSpPr>
              <a:spLocks noChangeShapeType="1"/>
            </p:cNvSpPr>
            <p:nvPr/>
          </p:nvSpPr>
          <p:spPr bwMode="auto">
            <a:xfrm>
              <a:off x="3949341" y="1665535"/>
              <a:ext cx="0" cy="3482611"/>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b="1">
                <a:solidFill>
                  <a:srgbClr val="C3C3EB"/>
                </a:solidFill>
                <a:latin typeface="Verdana" pitchFamily="34" charset="0"/>
                <a:ea typeface="ＭＳ Ｐゴシック"/>
              </a:endParaRPr>
            </a:p>
          </p:txBody>
        </p:sp>
      </p:grpSp>
      <p:grpSp>
        <p:nvGrpSpPr>
          <p:cNvPr id="25" name="Group 24"/>
          <p:cNvGrpSpPr/>
          <p:nvPr/>
        </p:nvGrpSpPr>
        <p:grpSpPr>
          <a:xfrm>
            <a:off x="4633064" y="2976448"/>
            <a:ext cx="922640" cy="835455"/>
            <a:chOff x="4328511" y="2813993"/>
            <a:chExt cx="1976861" cy="1679335"/>
          </a:xfrm>
        </p:grpSpPr>
        <p:sp>
          <p:nvSpPr>
            <p:cNvPr id="10" name="Rectangle 9"/>
            <p:cNvSpPr/>
            <p:nvPr/>
          </p:nvSpPr>
          <p:spPr>
            <a:xfrm>
              <a:off x="5147947" y="2813993"/>
              <a:ext cx="296947" cy="320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4877918" y="3475420"/>
              <a:ext cx="308148" cy="348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4328511" y="4139795"/>
              <a:ext cx="308148" cy="348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4872544" y="4139795"/>
              <a:ext cx="308148" cy="348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5416437" y="4139795"/>
              <a:ext cx="308148" cy="348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5997224" y="4145272"/>
              <a:ext cx="308148" cy="348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06283" y="3475420"/>
              <a:ext cx="308148" cy="348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a:stCxn id="10" idx="2"/>
              <a:endCxn id="166" idx="0"/>
            </p:cNvCxnSpPr>
            <p:nvPr/>
          </p:nvCxnSpPr>
          <p:spPr>
            <a:xfrm rot="5400000">
              <a:off x="4993500" y="3172498"/>
              <a:ext cx="341415" cy="2644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0" idx="2"/>
              <a:endCxn id="173" idx="0"/>
            </p:cNvCxnSpPr>
            <p:nvPr/>
          </p:nvCxnSpPr>
          <p:spPr>
            <a:xfrm rot="16200000" flipH="1">
              <a:off x="5257682" y="3172744"/>
              <a:ext cx="341415" cy="2639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66" idx="2"/>
              <a:endCxn id="169" idx="0"/>
            </p:cNvCxnSpPr>
            <p:nvPr/>
          </p:nvCxnSpPr>
          <p:spPr>
            <a:xfrm rot="5400000">
              <a:off x="4599130" y="3706932"/>
              <a:ext cx="316319" cy="5494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66" idx="2"/>
              <a:endCxn id="170" idx="0"/>
            </p:cNvCxnSpPr>
            <p:nvPr/>
          </p:nvCxnSpPr>
          <p:spPr>
            <a:xfrm rot="5400000">
              <a:off x="4871146" y="3978948"/>
              <a:ext cx="316319" cy="53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73" idx="2"/>
              <a:endCxn id="171" idx="0"/>
            </p:cNvCxnSpPr>
            <p:nvPr/>
          </p:nvCxnSpPr>
          <p:spPr>
            <a:xfrm rot="16200000" flipH="1">
              <a:off x="5407275" y="3976558"/>
              <a:ext cx="316319" cy="101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3" idx="2"/>
              <a:endCxn id="172" idx="0"/>
            </p:cNvCxnSpPr>
            <p:nvPr/>
          </p:nvCxnSpPr>
          <p:spPr>
            <a:xfrm rot="16200000" flipH="1">
              <a:off x="5694929" y="3688903"/>
              <a:ext cx="321796" cy="5909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5555395" y="3446185"/>
            <a:ext cx="922640" cy="835455"/>
            <a:chOff x="4328511" y="2813993"/>
            <a:chExt cx="1976861" cy="1679335"/>
          </a:xfrm>
          <a:solidFill>
            <a:schemeClr val="bg1">
              <a:lumMod val="65000"/>
            </a:schemeClr>
          </a:solidFill>
        </p:grpSpPr>
        <p:sp>
          <p:nvSpPr>
            <p:cNvPr id="189" name="Rectangle 188"/>
            <p:cNvSpPr/>
            <p:nvPr/>
          </p:nvSpPr>
          <p:spPr>
            <a:xfrm>
              <a:off x="5147947" y="2813993"/>
              <a:ext cx="296947" cy="320012"/>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4877918" y="3475420"/>
              <a:ext cx="308148" cy="348056"/>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4328511" y="4139795"/>
              <a:ext cx="308148" cy="348056"/>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4872544" y="4139795"/>
              <a:ext cx="308148" cy="348056"/>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5416437" y="4139795"/>
              <a:ext cx="308148" cy="348056"/>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5997224" y="4145272"/>
              <a:ext cx="308148" cy="348056"/>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5406283" y="3475420"/>
              <a:ext cx="308148" cy="348056"/>
            </a:xfrm>
            <a:prstGeom prst="rect">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Elbow Connector 195"/>
            <p:cNvCxnSpPr>
              <a:stCxn id="189" idx="2"/>
              <a:endCxn id="190" idx="0"/>
            </p:cNvCxnSpPr>
            <p:nvPr/>
          </p:nvCxnSpPr>
          <p:spPr>
            <a:xfrm rot="5400000">
              <a:off x="4993500" y="3172498"/>
              <a:ext cx="341415" cy="264429"/>
            </a:xfrm>
            <a:prstGeom prst="bentConnector3">
              <a:avLst/>
            </a:prstGeom>
            <a:grpFill/>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Elbow Connector 196"/>
            <p:cNvCxnSpPr>
              <a:stCxn id="189" idx="2"/>
              <a:endCxn id="195" idx="0"/>
            </p:cNvCxnSpPr>
            <p:nvPr/>
          </p:nvCxnSpPr>
          <p:spPr>
            <a:xfrm rot="16200000" flipH="1">
              <a:off x="5257682" y="3172744"/>
              <a:ext cx="341415" cy="263936"/>
            </a:xfrm>
            <a:prstGeom prst="bentConnector3">
              <a:avLst/>
            </a:prstGeom>
            <a:grpFill/>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Elbow Connector 197"/>
            <p:cNvCxnSpPr>
              <a:stCxn id="190" idx="2"/>
              <a:endCxn id="191" idx="0"/>
            </p:cNvCxnSpPr>
            <p:nvPr/>
          </p:nvCxnSpPr>
          <p:spPr>
            <a:xfrm rot="5400000">
              <a:off x="4599130" y="3706932"/>
              <a:ext cx="316319" cy="549407"/>
            </a:xfrm>
            <a:prstGeom prst="bentConnector3">
              <a:avLst/>
            </a:prstGeom>
            <a:grpFill/>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190" idx="2"/>
              <a:endCxn id="192" idx="0"/>
            </p:cNvCxnSpPr>
            <p:nvPr/>
          </p:nvCxnSpPr>
          <p:spPr>
            <a:xfrm rot="5400000">
              <a:off x="4871146" y="3978948"/>
              <a:ext cx="316319" cy="5374"/>
            </a:xfrm>
            <a:prstGeom prst="bentConnector3">
              <a:avLst/>
            </a:prstGeom>
            <a:grpFill/>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195" idx="2"/>
              <a:endCxn id="193" idx="0"/>
            </p:cNvCxnSpPr>
            <p:nvPr/>
          </p:nvCxnSpPr>
          <p:spPr>
            <a:xfrm rot="16200000" flipH="1">
              <a:off x="5407275" y="3976558"/>
              <a:ext cx="316319" cy="10154"/>
            </a:xfrm>
            <a:prstGeom prst="bentConnector3">
              <a:avLst/>
            </a:prstGeom>
            <a:grpFill/>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Elbow Connector 200"/>
            <p:cNvCxnSpPr>
              <a:stCxn id="195" idx="2"/>
              <a:endCxn id="194" idx="0"/>
            </p:cNvCxnSpPr>
            <p:nvPr/>
          </p:nvCxnSpPr>
          <p:spPr>
            <a:xfrm rot="16200000" flipH="1">
              <a:off x="5694929" y="3688903"/>
              <a:ext cx="321796" cy="590941"/>
            </a:xfrm>
            <a:prstGeom prst="bentConnector3">
              <a:avLst/>
            </a:prstGeom>
            <a:grpFill/>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4546788" y="3892683"/>
            <a:ext cx="922640" cy="835455"/>
            <a:chOff x="4566905" y="3808186"/>
            <a:chExt cx="922640" cy="835455"/>
          </a:xfrm>
        </p:grpSpPr>
        <p:grpSp>
          <p:nvGrpSpPr>
            <p:cNvPr id="174" name="Group 173"/>
            <p:cNvGrpSpPr/>
            <p:nvPr/>
          </p:nvGrpSpPr>
          <p:grpSpPr>
            <a:xfrm>
              <a:off x="4566905" y="3808186"/>
              <a:ext cx="922640" cy="835455"/>
              <a:chOff x="4521219" y="2813993"/>
              <a:chExt cx="1976861" cy="1679335"/>
            </a:xfrm>
            <a:solidFill>
              <a:schemeClr val="accent5"/>
            </a:solidFill>
          </p:grpSpPr>
          <p:sp>
            <p:nvSpPr>
              <p:cNvPr id="175" name="Rectangle 174"/>
              <p:cNvSpPr/>
              <p:nvPr/>
            </p:nvSpPr>
            <p:spPr>
              <a:xfrm>
                <a:off x="5147947" y="2813993"/>
                <a:ext cx="296947" cy="320012"/>
              </a:xfrm>
              <a:prstGeom prst="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4877918" y="3475420"/>
                <a:ext cx="308148" cy="348056"/>
              </a:xfrm>
              <a:prstGeom prst="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521219" y="4139794"/>
                <a:ext cx="308149" cy="348056"/>
              </a:xfrm>
              <a:prstGeom prst="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5065252" y="4139794"/>
                <a:ext cx="308149" cy="348056"/>
              </a:xfrm>
              <a:prstGeom prst="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5609144" y="4139794"/>
                <a:ext cx="308149" cy="348056"/>
              </a:xfrm>
              <a:prstGeom prst="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189931" y="4145272"/>
                <a:ext cx="308149" cy="348056"/>
              </a:xfrm>
              <a:prstGeom prst="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5406283" y="3475420"/>
                <a:ext cx="308148" cy="348056"/>
              </a:xfrm>
              <a:prstGeom prst="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Elbow Connector 181"/>
              <p:cNvCxnSpPr>
                <a:stCxn id="175" idx="2"/>
                <a:endCxn id="176" idx="0"/>
              </p:cNvCxnSpPr>
              <p:nvPr/>
            </p:nvCxnSpPr>
            <p:spPr>
              <a:xfrm rot="5400000">
                <a:off x="4993500" y="3172498"/>
                <a:ext cx="341415" cy="264429"/>
              </a:xfrm>
              <a:prstGeom prst="bentConnector3">
                <a:avLst/>
              </a:prstGeom>
              <a:grpFill/>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Elbow Connector 182"/>
              <p:cNvCxnSpPr>
                <a:stCxn id="175" idx="2"/>
                <a:endCxn id="181" idx="0"/>
              </p:cNvCxnSpPr>
              <p:nvPr/>
            </p:nvCxnSpPr>
            <p:spPr>
              <a:xfrm rot="16200000" flipH="1">
                <a:off x="5257682" y="3172744"/>
                <a:ext cx="341415" cy="263936"/>
              </a:xfrm>
              <a:prstGeom prst="bentConnector3">
                <a:avLst/>
              </a:prstGeom>
              <a:grpFill/>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Elbow Connector 183"/>
              <p:cNvCxnSpPr>
                <a:stCxn id="176" idx="2"/>
                <a:endCxn id="177" idx="0"/>
              </p:cNvCxnSpPr>
              <p:nvPr/>
            </p:nvCxnSpPr>
            <p:spPr>
              <a:xfrm rot="5400000">
                <a:off x="4695484" y="3803286"/>
                <a:ext cx="316319" cy="356698"/>
              </a:xfrm>
              <a:prstGeom prst="bentConnector3">
                <a:avLst/>
              </a:prstGeom>
              <a:grpFill/>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Elbow Connector 184"/>
              <p:cNvCxnSpPr>
                <a:stCxn id="176" idx="2"/>
                <a:endCxn id="178" idx="0"/>
              </p:cNvCxnSpPr>
              <p:nvPr/>
            </p:nvCxnSpPr>
            <p:spPr>
              <a:xfrm rot="16200000" flipH="1">
                <a:off x="4967499" y="3887966"/>
                <a:ext cx="316319" cy="187335"/>
              </a:xfrm>
              <a:prstGeom prst="bentConnector3">
                <a:avLst/>
              </a:prstGeom>
              <a:grpFill/>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Elbow Connector 185"/>
              <p:cNvCxnSpPr>
                <a:stCxn id="181" idx="2"/>
                <a:endCxn id="179" idx="0"/>
              </p:cNvCxnSpPr>
              <p:nvPr/>
            </p:nvCxnSpPr>
            <p:spPr>
              <a:xfrm rot="16200000" flipH="1">
                <a:off x="5503628" y="3880204"/>
                <a:ext cx="316319" cy="202860"/>
              </a:xfrm>
              <a:prstGeom prst="bentConnector3">
                <a:avLst/>
              </a:prstGeom>
              <a:grpFill/>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186"/>
              <p:cNvCxnSpPr>
                <a:stCxn id="181" idx="2"/>
                <a:endCxn id="180" idx="0"/>
              </p:cNvCxnSpPr>
              <p:nvPr/>
            </p:nvCxnSpPr>
            <p:spPr>
              <a:xfrm rot="16200000" flipH="1">
                <a:off x="5791286" y="3592549"/>
                <a:ext cx="321796" cy="783648"/>
              </a:xfrm>
              <a:prstGeom prst="bentConnector3">
                <a:avLst/>
              </a:prstGeom>
              <a:grpFill/>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202" name="Rectangle 201"/>
            <p:cNvSpPr/>
            <p:nvPr/>
          </p:nvSpPr>
          <p:spPr>
            <a:xfrm>
              <a:off x="5212614" y="4131100"/>
              <a:ext cx="143819" cy="17315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Elbow Connector 26"/>
            <p:cNvCxnSpPr>
              <a:stCxn id="175" idx="2"/>
              <a:endCxn id="202" idx="0"/>
            </p:cNvCxnSpPr>
            <p:nvPr/>
          </p:nvCxnSpPr>
          <p:spPr>
            <a:xfrm rot="16200000" flipH="1">
              <a:off x="5024761" y="3871336"/>
              <a:ext cx="163711" cy="355816"/>
            </a:xfrm>
            <a:prstGeom prst="bentConnector3">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203" name="Rectangle 202"/>
          <p:cNvSpPr/>
          <p:nvPr/>
        </p:nvSpPr>
        <p:spPr>
          <a:xfrm>
            <a:off x="4040508" y="2138840"/>
            <a:ext cx="2388340" cy="89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
            <a:r>
              <a:rPr lang="en-US" sz="1600" dirty="0">
                <a:solidFill>
                  <a:schemeClr val="tx1"/>
                </a:solidFill>
              </a:rPr>
              <a:t>3</a:t>
            </a:r>
            <a:r>
              <a:rPr lang="en-US" sz="1600" dirty="0" smtClean="0">
                <a:solidFill>
                  <a:schemeClr val="tx1"/>
                </a:solidFill>
              </a:rPr>
              <a:t>. Experimented with multiple segmentation models</a:t>
            </a:r>
            <a:endParaRPr lang="en-US" sz="1200" dirty="0" smtClean="0">
              <a:solidFill>
                <a:schemeClr val="tx1"/>
              </a:solidFill>
            </a:endParaRPr>
          </a:p>
        </p:txBody>
      </p:sp>
      <p:sp>
        <p:nvSpPr>
          <p:cNvPr id="204" name="Rectangle 203"/>
          <p:cNvSpPr/>
          <p:nvPr/>
        </p:nvSpPr>
        <p:spPr>
          <a:xfrm>
            <a:off x="4182897" y="4926897"/>
            <a:ext cx="2388340" cy="89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
            <a:r>
              <a:rPr lang="en-US" sz="1600" dirty="0" smtClean="0">
                <a:solidFill>
                  <a:schemeClr val="tx1"/>
                </a:solidFill>
              </a:rPr>
              <a:t>4. Selected the model that had best separation power</a:t>
            </a:r>
            <a:endParaRPr lang="en-US" sz="1200" dirty="0" smtClean="0">
              <a:solidFill>
                <a:schemeClr val="tx1"/>
              </a:solidFill>
            </a:endParaRPr>
          </a:p>
        </p:txBody>
      </p:sp>
      <p:pic>
        <p:nvPicPr>
          <p:cNvPr id="30" name="Picture 29"/>
          <p:cNvPicPr>
            <a:picLocks noChangeAspect="1"/>
          </p:cNvPicPr>
          <p:nvPr/>
        </p:nvPicPr>
        <p:blipFill>
          <a:blip r:embed="rId4"/>
          <a:stretch>
            <a:fillRect/>
          </a:stretch>
        </p:blipFill>
        <p:spPr>
          <a:xfrm>
            <a:off x="6858040" y="4178445"/>
            <a:ext cx="1921075" cy="1124494"/>
          </a:xfrm>
          <a:prstGeom prst="rect">
            <a:avLst/>
          </a:prstGeom>
        </p:spPr>
      </p:pic>
      <p:sp>
        <p:nvSpPr>
          <p:cNvPr id="206" name="Rectangle 205"/>
          <p:cNvSpPr/>
          <p:nvPr/>
        </p:nvSpPr>
        <p:spPr>
          <a:xfrm>
            <a:off x="6822236" y="2294407"/>
            <a:ext cx="2003489" cy="3199003"/>
          </a:xfrm>
          <a:prstGeom prst="rect">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180" idx="3"/>
          </p:cNvCxnSpPr>
          <p:nvPr/>
        </p:nvCxnSpPr>
        <p:spPr>
          <a:xfrm flipV="1">
            <a:off x="5469428" y="4630314"/>
            <a:ext cx="1343180" cy="11247"/>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207" name="Rectangle 206"/>
          <p:cNvSpPr/>
          <p:nvPr/>
        </p:nvSpPr>
        <p:spPr>
          <a:xfrm>
            <a:off x="6897355" y="2917435"/>
            <a:ext cx="2082054" cy="89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5</a:t>
            </a:r>
            <a:r>
              <a:rPr lang="en-US" sz="1600" dirty="0" smtClean="0">
                <a:solidFill>
                  <a:schemeClr val="tx1"/>
                </a:solidFill>
              </a:rPr>
              <a:t>. Used the model to redesign contact strategy</a:t>
            </a:r>
          </a:p>
          <a:p>
            <a:pPr marL="344488" indent="-223838">
              <a:buFont typeface="Century Gothic" panose="020B0502020202020204" pitchFamily="34" charset="0"/>
              <a:buChar char="–"/>
            </a:pPr>
            <a:r>
              <a:rPr lang="en-US" sz="1200" dirty="0" smtClean="0">
                <a:solidFill>
                  <a:schemeClr val="tx1"/>
                </a:solidFill>
              </a:rPr>
              <a:t>Dialer</a:t>
            </a:r>
          </a:p>
          <a:p>
            <a:pPr marL="344488" indent="-223838">
              <a:buFont typeface="Century Gothic" panose="020B0502020202020204" pitchFamily="34" charset="0"/>
              <a:buChar char="–"/>
            </a:pPr>
            <a:r>
              <a:rPr lang="en-US" sz="1200" dirty="0" smtClean="0">
                <a:solidFill>
                  <a:schemeClr val="tx1"/>
                </a:solidFill>
              </a:rPr>
              <a:t>AVR</a:t>
            </a:r>
          </a:p>
          <a:p>
            <a:pPr marL="344488" indent="-223838">
              <a:buFont typeface="Century Gothic" panose="020B0502020202020204" pitchFamily="34" charset="0"/>
              <a:buChar char="–"/>
            </a:pPr>
            <a:r>
              <a:rPr lang="en-US" sz="1200" dirty="0" smtClean="0">
                <a:solidFill>
                  <a:schemeClr val="tx1"/>
                </a:solidFill>
              </a:rPr>
              <a:t>Letter</a:t>
            </a:r>
          </a:p>
          <a:p>
            <a:pPr marL="344488" indent="-223838">
              <a:buFont typeface="Century Gothic" panose="020B0502020202020204" pitchFamily="34" charset="0"/>
              <a:buChar char="–"/>
            </a:pPr>
            <a:r>
              <a:rPr lang="en-US" sz="1200" dirty="0" smtClean="0">
                <a:solidFill>
                  <a:schemeClr val="tx1"/>
                </a:solidFill>
              </a:rPr>
              <a:t>Text</a:t>
            </a:r>
          </a:p>
          <a:p>
            <a:pPr marL="344488" indent="-223838">
              <a:buFont typeface="Century Gothic" panose="020B0502020202020204" pitchFamily="34" charset="0"/>
              <a:buChar char="–"/>
            </a:pPr>
            <a:r>
              <a:rPr lang="en-US" sz="1200" dirty="0" smtClean="0">
                <a:solidFill>
                  <a:schemeClr val="tx1"/>
                </a:solidFill>
              </a:rPr>
              <a:t>Email</a:t>
            </a:r>
          </a:p>
          <a:p>
            <a:pPr marL="344488" indent="-223838">
              <a:buFont typeface="Century Gothic" panose="020B0502020202020204" pitchFamily="34" charset="0"/>
              <a:buChar char="–"/>
            </a:pPr>
            <a:endParaRPr lang="en-US" sz="1200" dirty="0">
              <a:solidFill>
                <a:schemeClr val="tx1"/>
              </a:solidFill>
            </a:endParaRPr>
          </a:p>
        </p:txBody>
      </p:sp>
      <p:sp>
        <p:nvSpPr>
          <p:cNvPr id="208" name="Rectangle 207"/>
          <p:cNvSpPr/>
          <p:nvPr/>
        </p:nvSpPr>
        <p:spPr>
          <a:xfrm>
            <a:off x="4344170" y="4729611"/>
            <a:ext cx="1283134" cy="240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Model with best separation power</a:t>
            </a:r>
            <a:endParaRPr lang="en-US" sz="800" dirty="0">
              <a:solidFill>
                <a:schemeClr val="tx1"/>
              </a:solidFill>
            </a:endParaRPr>
          </a:p>
        </p:txBody>
      </p:sp>
    </p:spTree>
    <p:extLst>
      <p:ext uri="{BB962C8B-B14F-4D97-AF65-F5344CB8AC3E}">
        <p14:creationId xmlns:p14="http://schemas.microsoft.com/office/powerpoint/2010/main" val="835006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bwMode="gray"/>
        <p:txBody>
          <a:bodyPr/>
          <a:lstStyle/>
          <a:p>
            <a:r>
              <a:rPr lang="en-US" sz="2000" dirty="0" smtClean="0"/>
              <a:t>Contact Strategy: Case of establishing contact with delinquent customers who could not be contacted via phone </a:t>
            </a:r>
            <a:endParaRPr lang="en-US" sz="2000" dirty="0">
              <a:solidFill>
                <a:schemeClr val="accent1"/>
              </a:solidFill>
            </a:endParaRPr>
          </a:p>
        </p:txBody>
      </p:sp>
      <p:sp>
        <p:nvSpPr>
          <p:cNvPr id="42" name="Rectangle 41"/>
          <p:cNvSpPr/>
          <p:nvPr/>
        </p:nvSpPr>
        <p:spPr>
          <a:xfrm>
            <a:off x="1788454" y="1008530"/>
            <a:ext cx="7288052" cy="58380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Clr>
                <a:srgbClr val="FF9900"/>
              </a:buClr>
              <a:buSzPct val="100000"/>
              <a:buBlip>
                <a:blip r:embed="rId2"/>
              </a:buBlip>
              <a:defRPr/>
            </a:pPr>
            <a:r>
              <a:rPr lang="en-US" sz="1100" kern="0" dirty="0" smtClean="0">
                <a:solidFill>
                  <a:srgbClr val="424242"/>
                </a:solidFill>
              </a:rPr>
              <a:t>Delinquent population with whom no dialer contact could be generated was showing very low payment rate and very high roll forward rate</a:t>
            </a:r>
          </a:p>
          <a:p>
            <a:pPr marL="177800" indent="-177800">
              <a:buClr>
                <a:srgbClr val="FF9900"/>
              </a:buClr>
              <a:buSzPct val="100000"/>
              <a:buBlip>
                <a:blip r:embed="rId2"/>
              </a:buBlip>
              <a:defRPr/>
            </a:pPr>
            <a:r>
              <a:rPr lang="en-US" sz="1100" kern="0" dirty="0" smtClean="0">
                <a:solidFill>
                  <a:srgbClr val="424242"/>
                </a:solidFill>
              </a:rPr>
              <a:t>There was a need to make alternate channels of contact (especially letter) more effective </a:t>
            </a:r>
            <a:endParaRPr lang="en-US" sz="1100" kern="0" dirty="0">
              <a:solidFill>
                <a:srgbClr val="424242"/>
              </a:solidFill>
            </a:endParaRPr>
          </a:p>
        </p:txBody>
      </p:sp>
      <p:sp>
        <p:nvSpPr>
          <p:cNvPr id="46" name="Rectangle 45"/>
          <p:cNvSpPr/>
          <p:nvPr/>
        </p:nvSpPr>
        <p:spPr>
          <a:xfrm>
            <a:off x="1788454" y="5793281"/>
            <a:ext cx="7288052" cy="82393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spcBef>
                <a:spcPts val="600"/>
              </a:spcBef>
              <a:buBlip>
                <a:blip r:embed="rId3"/>
              </a:buBlip>
              <a:defRPr/>
            </a:pPr>
            <a:r>
              <a:rPr lang="en-US" sz="1100" kern="0" dirty="0" smtClean="0">
                <a:solidFill>
                  <a:srgbClr val="595959"/>
                </a:solidFill>
              </a:rPr>
              <a:t>Projected GCL save of ~3M</a:t>
            </a:r>
            <a:endParaRPr lang="en-US" sz="1100" kern="0" dirty="0">
              <a:solidFill>
                <a:srgbClr val="595959"/>
              </a:solidFill>
            </a:endParaRPr>
          </a:p>
        </p:txBody>
      </p:sp>
      <p:sp>
        <p:nvSpPr>
          <p:cNvPr id="47" name="Rectangle 46"/>
          <p:cNvSpPr/>
          <p:nvPr/>
        </p:nvSpPr>
        <p:spPr>
          <a:xfrm>
            <a:off x="208731" y="1929989"/>
            <a:ext cx="8867775" cy="381818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08732" y="1626941"/>
            <a:ext cx="8867774" cy="306697"/>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Approach</a:t>
            </a:r>
            <a:endParaRPr lang="en-US" sz="1200" dirty="0">
              <a:solidFill>
                <a:schemeClr val="bg1"/>
              </a:solidFill>
            </a:endParaRPr>
          </a:p>
        </p:txBody>
      </p:sp>
      <p:sp>
        <p:nvSpPr>
          <p:cNvPr id="60" name="Rectangle 59"/>
          <p:cNvSpPr/>
          <p:nvPr/>
        </p:nvSpPr>
        <p:spPr>
          <a:xfrm>
            <a:off x="208731" y="1008530"/>
            <a:ext cx="1579723" cy="58174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Point of departure</a:t>
            </a:r>
            <a:endParaRPr lang="en-US" sz="1200" dirty="0">
              <a:solidFill>
                <a:schemeClr val="bg1"/>
              </a:solidFill>
            </a:endParaRPr>
          </a:p>
        </p:txBody>
      </p:sp>
      <p:sp>
        <p:nvSpPr>
          <p:cNvPr id="61" name="Rectangle 60"/>
          <p:cNvSpPr/>
          <p:nvPr/>
        </p:nvSpPr>
        <p:spPr>
          <a:xfrm>
            <a:off x="208731" y="5793280"/>
            <a:ext cx="1579723" cy="82393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Point of arrival</a:t>
            </a:r>
            <a:endParaRPr lang="en-US" sz="1200" dirty="0">
              <a:solidFill>
                <a:schemeClr val="bg1"/>
              </a:solidFill>
            </a:endParaRPr>
          </a:p>
        </p:txBody>
      </p:sp>
      <p:sp>
        <p:nvSpPr>
          <p:cNvPr id="4" name="Pentagon 3"/>
          <p:cNvSpPr/>
          <p:nvPr/>
        </p:nvSpPr>
        <p:spPr>
          <a:xfrm>
            <a:off x="290373" y="2053541"/>
            <a:ext cx="2600325" cy="757238"/>
          </a:xfrm>
          <a:prstGeom prst="homePlate">
            <a:avLst>
              <a:gd name="adj" fmla="val 330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1. Hypothesis building</a:t>
            </a:r>
            <a:endParaRPr lang="en-US" sz="1600" dirty="0">
              <a:solidFill>
                <a:schemeClr val="bg1"/>
              </a:solidFill>
            </a:endParaRPr>
          </a:p>
        </p:txBody>
      </p:sp>
      <p:sp>
        <p:nvSpPr>
          <p:cNvPr id="5" name="Chevron 4"/>
          <p:cNvSpPr/>
          <p:nvPr/>
        </p:nvSpPr>
        <p:spPr>
          <a:xfrm>
            <a:off x="2890699" y="2046397"/>
            <a:ext cx="3315120" cy="771525"/>
          </a:xfrm>
          <a:prstGeom prst="chevron">
            <a:avLst>
              <a:gd name="adj" fmla="val 3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2. Running experiment and reporting outcome</a:t>
            </a:r>
            <a:endParaRPr lang="en-US" sz="1600" dirty="0">
              <a:solidFill>
                <a:schemeClr val="bg1"/>
              </a:solidFill>
            </a:endParaRPr>
          </a:p>
        </p:txBody>
      </p:sp>
      <p:sp>
        <p:nvSpPr>
          <p:cNvPr id="167" name="Chevron 166"/>
          <p:cNvSpPr/>
          <p:nvPr/>
        </p:nvSpPr>
        <p:spPr>
          <a:xfrm>
            <a:off x="6205818" y="2053541"/>
            <a:ext cx="2756950" cy="771525"/>
          </a:xfrm>
          <a:prstGeom prst="chevron">
            <a:avLst>
              <a:gd name="adj" fmla="val 3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3. Recommendation</a:t>
            </a:r>
            <a:endParaRPr lang="en-US" sz="1600" dirty="0">
              <a:solidFill>
                <a:schemeClr val="bg1"/>
              </a:solidFill>
            </a:endParaRPr>
          </a:p>
        </p:txBody>
      </p:sp>
      <p:graphicFrame>
        <p:nvGraphicFramePr>
          <p:cNvPr id="168" name="Chart 167"/>
          <p:cNvGraphicFramePr>
            <a:graphicFrameLocks/>
          </p:cNvGraphicFramePr>
          <p:nvPr>
            <p:extLst>
              <p:ext uri="{D42A27DB-BD31-4B8C-83A1-F6EECF244321}">
                <p14:modId xmlns:p14="http://schemas.microsoft.com/office/powerpoint/2010/main" val="3452885247"/>
              </p:ext>
            </p:extLst>
          </p:nvPr>
        </p:nvGraphicFramePr>
        <p:xfrm>
          <a:off x="2890698" y="3430596"/>
          <a:ext cx="2756949" cy="2019632"/>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7529511" y="3061090"/>
            <a:ext cx="614362" cy="34497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205" name="Rectangle 204"/>
          <p:cNvSpPr/>
          <p:nvPr/>
        </p:nvSpPr>
        <p:spPr>
          <a:xfrm>
            <a:off x="7529511" y="3610229"/>
            <a:ext cx="614362" cy="34497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209" name="Rectangle 208"/>
          <p:cNvSpPr/>
          <p:nvPr/>
        </p:nvSpPr>
        <p:spPr>
          <a:xfrm>
            <a:off x="7529511" y="4156075"/>
            <a:ext cx="614362" cy="34497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210" name="Rectangle 209"/>
          <p:cNvSpPr/>
          <p:nvPr/>
        </p:nvSpPr>
        <p:spPr>
          <a:xfrm>
            <a:off x="7529507" y="4667044"/>
            <a:ext cx="614362" cy="34497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211" name="Rectangle 210"/>
          <p:cNvSpPr/>
          <p:nvPr/>
        </p:nvSpPr>
        <p:spPr>
          <a:xfrm>
            <a:off x="7529511" y="5152885"/>
            <a:ext cx="614362" cy="34497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212" name="Rectangle 211"/>
          <p:cNvSpPr/>
          <p:nvPr/>
        </p:nvSpPr>
        <p:spPr>
          <a:xfrm>
            <a:off x="6767768" y="3817323"/>
            <a:ext cx="563768" cy="3727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213" name="Rectangle 212"/>
          <p:cNvSpPr/>
          <p:nvPr/>
        </p:nvSpPr>
        <p:spPr>
          <a:xfrm>
            <a:off x="6767768" y="4501046"/>
            <a:ext cx="563768" cy="3727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endParaRPr>
          </a:p>
        </p:txBody>
      </p:sp>
      <p:sp>
        <p:nvSpPr>
          <p:cNvPr id="214" name="Rectangle 213"/>
          <p:cNvSpPr/>
          <p:nvPr/>
        </p:nvSpPr>
        <p:spPr>
          <a:xfrm>
            <a:off x="6205818" y="4220540"/>
            <a:ext cx="450668" cy="3727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9" name="Elbow Connector 8"/>
          <p:cNvCxnSpPr>
            <a:stCxn id="214" idx="3"/>
            <a:endCxn id="212" idx="1"/>
          </p:cNvCxnSpPr>
          <p:nvPr/>
        </p:nvCxnSpPr>
        <p:spPr>
          <a:xfrm flipV="1">
            <a:off x="6656486" y="4003704"/>
            <a:ext cx="111282" cy="403217"/>
          </a:xfrm>
          <a:prstGeom prst="bent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14" idx="3"/>
            <a:endCxn id="213" idx="1"/>
          </p:cNvCxnSpPr>
          <p:nvPr/>
        </p:nvCxnSpPr>
        <p:spPr>
          <a:xfrm>
            <a:off x="6656486" y="4406921"/>
            <a:ext cx="111282" cy="280506"/>
          </a:xfrm>
          <a:prstGeom prst="bent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12" idx="3"/>
            <a:endCxn id="6" idx="1"/>
          </p:cNvCxnSpPr>
          <p:nvPr/>
        </p:nvCxnSpPr>
        <p:spPr>
          <a:xfrm flipV="1">
            <a:off x="7331536" y="3233576"/>
            <a:ext cx="197975" cy="770128"/>
          </a:xfrm>
          <a:prstGeom prst="bent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12" idx="3"/>
            <a:endCxn id="205" idx="1"/>
          </p:cNvCxnSpPr>
          <p:nvPr/>
        </p:nvCxnSpPr>
        <p:spPr>
          <a:xfrm flipV="1">
            <a:off x="7331536" y="3782715"/>
            <a:ext cx="197975" cy="220989"/>
          </a:xfrm>
          <a:prstGeom prst="bent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12" idx="3"/>
            <a:endCxn id="209" idx="1"/>
          </p:cNvCxnSpPr>
          <p:nvPr/>
        </p:nvCxnSpPr>
        <p:spPr>
          <a:xfrm>
            <a:off x="7331536" y="4003704"/>
            <a:ext cx="197975" cy="324857"/>
          </a:xfrm>
          <a:prstGeom prst="bent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13" idx="3"/>
            <a:endCxn id="210" idx="1"/>
          </p:cNvCxnSpPr>
          <p:nvPr/>
        </p:nvCxnSpPr>
        <p:spPr>
          <a:xfrm>
            <a:off x="7331536" y="4687427"/>
            <a:ext cx="197971" cy="152103"/>
          </a:xfrm>
          <a:prstGeom prst="bent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13" idx="3"/>
            <a:endCxn id="211" idx="1"/>
          </p:cNvCxnSpPr>
          <p:nvPr/>
        </p:nvCxnSpPr>
        <p:spPr>
          <a:xfrm>
            <a:off x="7331536" y="4687427"/>
            <a:ext cx="197975" cy="637944"/>
          </a:xfrm>
          <a:prstGeom prst="bent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191368" y="4265731"/>
            <a:ext cx="479567" cy="280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UPS</a:t>
            </a:r>
          </a:p>
          <a:p>
            <a:pPr algn="ctr"/>
            <a:r>
              <a:rPr lang="en-US" sz="800" dirty="0" smtClean="0">
                <a:solidFill>
                  <a:schemeClr val="bg1"/>
                </a:solidFill>
              </a:rPr>
              <a:t>Letter</a:t>
            </a:r>
            <a:endParaRPr lang="en-US" sz="800" dirty="0">
              <a:solidFill>
                <a:schemeClr val="bg1"/>
              </a:solidFill>
            </a:endParaRPr>
          </a:p>
        </p:txBody>
      </p:sp>
      <p:sp>
        <p:nvSpPr>
          <p:cNvPr id="215" name="Rectangle 214"/>
          <p:cNvSpPr/>
          <p:nvPr/>
        </p:nvSpPr>
        <p:spPr>
          <a:xfrm>
            <a:off x="6712409" y="3864387"/>
            <a:ext cx="674487" cy="261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Skip</a:t>
            </a:r>
          </a:p>
          <a:p>
            <a:pPr algn="ctr"/>
            <a:r>
              <a:rPr lang="en-US" sz="800" dirty="0" smtClean="0">
                <a:solidFill>
                  <a:schemeClr val="bg1"/>
                </a:solidFill>
              </a:rPr>
              <a:t>Letter</a:t>
            </a:r>
            <a:endParaRPr lang="en-US" sz="800" dirty="0">
              <a:solidFill>
                <a:schemeClr val="bg1"/>
              </a:solidFill>
            </a:endParaRPr>
          </a:p>
        </p:txBody>
      </p:sp>
      <p:sp>
        <p:nvSpPr>
          <p:cNvPr id="216" name="Rectangle 215"/>
          <p:cNvSpPr/>
          <p:nvPr/>
        </p:nvSpPr>
        <p:spPr>
          <a:xfrm>
            <a:off x="6712409" y="4565554"/>
            <a:ext cx="674487" cy="261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Settlement Letter</a:t>
            </a:r>
            <a:endParaRPr lang="en-US" sz="800" dirty="0">
              <a:solidFill>
                <a:schemeClr val="bg1"/>
              </a:solidFill>
            </a:endParaRPr>
          </a:p>
        </p:txBody>
      </p:sp>
      <p:sp>
        <p:nvSpPr>
          <p:cNvPr id="217" name="Rectangle 216"/>
          <p:cNvSpPr/>
          <p:nvPr/>
        </p:nvSpPr>
        <p:spPr>
          <a:xfrm>
            <a:off x="7514299" y="3103996"/>
            <a:ext cx="674487" cy="261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Bucket 1</a:t>
            </a:r>
            <a:endParaRPr lang="en-US" sz="800" dirty="0">
              <a:solidFill>
                <a:schemeClr val="bg1"/>
              </a:solidFill>
            </a:endParaRPr>
          </a:p>
        </p:txBody>
      </p:sp>
      <p:sp>
        <p:nvSpPr>
          <p:cNvPr id="218" name="Rectangle 217"/>
          <p:cNvSpPr/>
          <p:nvPr/>
        </p:nvSpPr>
        <p:spPr>
          <a:xfrm>
            <a:off x="7499448" y="3655960"/>
            <a:ext cx="674487" cy="261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Bucket 2</a:t>
            </a:r>
            <a:endParaRPr lang="en-US" sz="800" dirty="0">
              <a:solidFill>
                <a:schemeClr val="bg1"/>
              </a:solidFill>
            </a:endParaRPr>
          </a:p>
        </p:txBody>
      </p:sp>
      <p:sp>
        <p:nvSpPr>
          <p:cNvPr id="219" name="Rectangle 218"/>
          <p:cNvSpPr/>
          <p:nvPr/>
        </p:nvSpPr>
        <p:spPr>
          <a:xfrm>
            <a:off x="7491716" y="4185647"/>
            <a:ext cx="674487" cy="261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Bucket 3</a:t>
            </a:r>
            <a:endParaRPr lang="en-US" sz="800" dirty="0">
              <a:solidFill>
                <a:schemeClr val="bg1"/>
              </a:solidFill>
            </a:endParaRPr>
          </a:p>
        </p:txBody>
      </p:sp>
      <p:sp>
        <p:nvSpPr>
          <p:cNvPr id="220" name="Rectangle 219"/>
          <p:cNvSpPr/>
          <p:nvPr/>
        </p:nvSpPr>
        <p:spPr>
          <a:xfrm>
            <a:off x="7514298" y="4697842"/>
            <a:ext cx="674487" cy="261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Bucket 4</a:t>
            </a:r>
            <a:endParaRPr lang="en-US" sz="800" dirty="0">
              <a:solidFill>
                <a:schemeClr val="bg1"/>
              </a:solidFill>
            </a:endParaRPr>
          </a:p>
        </p:txBody>
      </p:sp>
      <p:sp>
        <p:nvSpPr>
          <p:cNvPr id="221" name="Rectangle 220"/>
          <p:cNvSpPr/>
          <p:nvPr/>
        </p:nvSpPr>
        <p:spPr>
          <a:xfrm>
            <a:off x="7527141" y="5194666"/>
            <a:ext cx="674487" cy="261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Bucket 5 &amp; 6</a:t>
            </a:r>
            <a:endParaRPr lang="en-US" sz="800" dirty="0">
              <a:solidFill>
                <a:schemeClr val="bg1"/>
              </a:solidFill>
            </a:endParaRPr>
          </a:p>
        </p:txBody>
      </p:sp>
      <p:sp>
        <p:nvSpPr>
          <p:cNvPr id="222" name="TextBox 221"/>
          <p:cNvSpPr txBox="1"/>
          <p:nvPr/>
        </p:nvSpPr>
        <p:spPr>
          <a:xfrm>
            <a:off x="8115293" y="2997040"/>
            <a:ext cx="1069531" cy="461665"/>
          </a:xfrm>
          <a:prstGeom prst="rect">
            <a:avLst/>
          </a:prstGeom>
          <a:noFill/>
        </p:spPr>
        <p:txBody>
          <a:bodyPr wrap="square" rtlCol="0">
            <a:spAutoFit/>
          </a:bodyPr>
          <a:lstStyle/>
          <a:p>
            <a:r>
              <a:rPr lang="en-US" sz="800" dirty="0" smtClean="0">
                <a:solidFill>
                  <a:srgbClr val="00B050"/>
                </a:solidFill>
              </a:rPr>
              <a:t>Hire UPS, payment rate better by 128 BPS</a:t>
            </a:r>
            <a:endParaRPr lang="en-US" sz="800" dirty="0">
              <a:solidFill>
                <a:srgbClr val="00B050"/>
              </a:solidFill>
            </a:endParaRPr>
          </a:p>
        </p:txBody>
      </p:sp>
      <p:sp>
        <p:nvSpPr>
          <p:cNvPr id="223" name="TextBox 222"/>
          <p:cNvSpPr txBox="1"/>
          <p:nvPr/>
        </p:nvSpPr>
        <p:spPr>
          <a:xfrm>
            <a:off x="8094411" y="3630428"/>
            <a:ext cx="947798" cy="338554"/>
          </a:xfrm>
          <a:prstGeom prst="rect">
            <a:avLst/>
          </a:prstGeom>
          <a:noFill/>
        </p:spPr>
        <p:txBody>
          <a:bodyPr wrap="square" rtlCol="0">
            <a:spAutoFit/>
          </a:bodyPr>
          <a:lstStyle/>
          <a:p>
            <a:r>
              <a:rPr lang="en-US" sz="800" dirty="0" smtClean="0">
                <a:solidFill>
                  <a:srgbClr val="FFC000"/>
                </a:solidFill>
              </a:rPr>
              <a:t>Continue </a:t>
            </a:r>
            <a:r>
              <a:rPr lang="en-US" sz="800" dirty="0">
                <a:solidFill>
                  <a:srgbClr val="FFC000"/>
                </a:solidFill>
              </a:rPr>
              <a:t>t</a:t>
            </a:r>
            <a:r>
              <a:rPr lang="en-US" sz="800" dirty="0" smtClean="0">
                <a:solidFill>
                  <a:srgbClr val="FFC000"/>
                </a:solidFill>
              </a:rPr>
              <a:t>esting</a:t>
            </a:r>
            <a:endParaRPr lang="en-US" sz="800" dirty="0">
              <a:solidFill>
                <a:srgbClr val="FFC000"/>
              </a:solidFill>
            </a:endParaRPr>
          </a:p>
        </p:txBody>
      </p:sp>
      <p:sp>
        <p:nvSpPr>
          <p:cNvPr id="225" name="TextBox 224"/>
          <p:cNvSpPr txBox="1"/>
          <p:nvPr/>
        </p:nvSpPr>
        <p:spPr>
          <a:xfrm>
            <a:off x="8120263" y="4169121"/>
            <a:ext cx="947798" cy="215444"/>
          </a:xfrm>
          <a:prstGeom prst="rect">
            <a:avLst/>
          </a:prstGeom>
          <a:noFill/>
        </p:spPr>
        <p:txBody>
          <a:bodyPr wrap="square" rtlCol="0">
            <a:spAutoFit/>
          </a:bodyPr>
          <a:lstStyle/>
          <a:p>
            <a:r>
              <a:rPr lang="en-US" sz="800" dirty="0" smtClean="0">
                <a:solidFill>
                  <a:schemeClr val="accent1"/>
                </a:solidFill>
              </a:rPr>
              <a:t>Revert to USPS</a:t>
            </a:r>
            <a:endParaRPr lang="en-US" sz="800" dirty="0">
              <a:solidFill>
                <a:schemeClr val="accent1"/>
              </a:solidFill>
            </a:endParaRPr>
          </a:p>
        </p:txBody>
      </p:sp>
      <p:sp>
        <p:nvSpPr>
          <p:cNvPr id="226" name="TextBox 225"/>
          <p:cNvSpPr txBox="1"/>
          <p:nvPr/>
        </p:nvSpPr>
        <p:spPr>
          <a:xfrm>
            <a:off x="8120263" y="4683361"/>
            <a:ext cx="947798" cy="338554"/>
          </a:xfrm>
          <a:prstGeom prst="rect">
            <a:avLst/>
          </a:prstGeom>
          <a:noFill/>
        </p:spPr>
        <p:txBody>
          <a:bodyPr wrap="square" rtlCol="0">
            <a:spAutoFit/>
          </a:bodyPr>
          <a:lstStyle/>
          <a:p>
            <a:r>
              <a:rPr lang="en-US" sz="800" dirty="0" smtClean="0">
                <a:solidFill>
                  <a:srgbClr val="FFC000"/>
                </a:solidFill>
              </a:rPr>
              <a:t>Continue </a:t>
            </a:r>
            <a:r>
              <a:rPr lang="en-US" sz="800" dirty="0">
                <a:solidFill>
                  <a:srgbClr val="FFC000"/>
                </a:solidFill>
              </a:rPr>
              <a:t>t</a:t>
            </a:r>
            <a:r>
              <a:rPr lang="en-US" sz="800" dirty="0" smtClean="0">
                <a:solidFill>
                  <a:srgbClr val="FFC000"/>
                </a:solidFill>
              </a:rPr>
              <a:t>esting</a:t>
            </a:r>
            <a:endParaRPr lang="en-US" sz="800" dirty="0">
              <a:solidFill>
                <a:srgbClr val="FFC000"/>
              </a:solidFill>
            </a:endParaRPr>
          </a:p>
        </p:txBody>
      </p:sp>
      <p:sp>
        <p:nvSpPr>
          <p:cNvPr id="227" name="TextBox 226"/>
          <p:cNvSpPr txBox="1"/>
          <p:nvPr/>
        </p:nvSpPr>
        <p:spPr>
          <a:xfrm>
            <a:off x="8094411" y="5094981"/>
            <a:ext cx="1069531" cy="461665"/>
          </a:xfrm>
          <a:prstGeom prst="rect">
            <a:avLst/>
          </a:prstGeom>
          <a:noFill/>
        </p:spPr>
        <p:txBody>
          <a:bodyPr wrap="square" rtlCol="0">
            <a:spAutoFit/>
          </a:bodyPr>
          <a:lstStyle/>
          <a:p>
            <a:r>
              <a:rPr lang="en-US" sz="800" dirty="0" smtClean="0">
                <a:solidFill>
                  <a:srgbClr val="00B050"/>
                </a:solidFill>
              </a:rPr>
              <a:t>Hire UPS, payment rate better by 214 BPS</a:t>
            </a:r>
            <a:endParaRPr lang="en-US" sz="800" dirty="0">
              <a:solidFill>
                <a:srgbClr val="00B050"/>
              </a:solidFill>
            </a:endParaRPr>
          </a:p>
        </p:txBody>
      </p:sp>
      <p:sp>
        <p:nvSpPr>
          <p:cNvPr id="228" name="Rectangle 227"/>
          <p:cNvSpPr/>
          <p:nvPr/>
        </p:nvSpPr>
        <p:spPr>
          <a:xfrm>
            <a:off x="212742" y="2870224"/>
            <a:ext cx="2632847" cy="912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
            <a:r>
              <a:rPr lang="en-US" sz="1000" dirty="0" smtClean="0">
                <a:solidFill>
                  <a:schemeClr val="tx1"/>
                </a:solidFill>
              </a:rPr>
              <a:t>Letter contact needs to be effective for no dialer contact customers</a:t>
            </a:r>
          </a:p>
          <a:p>
            <a:pPr marL="463550" indent="-342900">
              <a:buFont typeface="+mj-lt"/>
              <a:buAutoNum type="alphaLcParenR"/>
            </a:pPr>
            <a:endParaRPr lang="en-US" sz="1000" dirty="0">
              <a:solidFill>
                <a:schemeClr val="tx1"/>
              </a:solidFill>
            </a:endParaRPr>
          </a:p>
          <a:p>
            <a:pPr marL="120650"/>
            <a:r>
              <a:rPr lang="en-US" sz="1000" dirty="0" smtClean="0">
                <a:solidFill>
                  <a:schemeClr val="tx1"/>
                </a:solidFill>
              </a:rPr>
              <a:t>Hypothesis: Improved letter delivery can help in re-establishing contact with no dialer contact customers</a:t>
            </a:r>
          </a:p>
        </p:txBody>
      </p:sp>
      <p:sp>
        <p:nvSpPr>
          <p:cNvPr id="229" name="Rectangle 228"/>
          <p:cNvSpPr/>
          <p:nvPr/>
        </p:nvSpPr>
        <p:spPr>
          <a:xfrm>
            <a:off x="3106251" y="2706148"/>
            <a:ext cx="2820481" cy="731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
            <a:r>
              <a:rPr lang="en-US" sz="1000" dirty="0" smtClean="0">
                <a:solidFill>
                  <a:schemeClr val="tx1"/>
                </a:solidFill>
              </a:rPr>
              <a:t>An experiment was created where 50% population was sent letters via USPS and rest 50% were sent letters via UPS </a:t>
            </a:r>
          </a:p>
        </p:txBody>
      </p:sp>
      <p:cxnSp>
        <p:nvCxnSpPr>
          <p:cNvPr id="230" name="Straight Arrow Connector 229"/>
          <p:cNvCxnSpPr/>
          <p:nvPr/>
        </p:nvCxnSpPr>
        <p:spPr>
          <a:xfrm>
            <a:off x="3448050" y="4607095"/>
            <a:ext cx="299158" cy="176749"/>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a:off x="3898574" y="4050237"/>
            <a:ext cx="299158" cy="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flipV="1">
            <a:off x="4310252" y="3694292"/>
            <a:ext cx="248218" cy="23504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a:off x="4822973" y="3855184"/>
            <a:ext cx="299158" cy="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p:nvPr/>
        </p:nvCxnSpPr>
        <p:spPr>
          <a:xfrm>
            <a:off x="5279826" y="3672427"/>
            <a:ext cx="316485" cy="106182"/>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5" name="Rectangle 234"/>
          <p:cNvSpPr/>
          <p:nvPr/>
        </p:nvSpPr>
        <p:spPr>
          <a:xfrm>
            <a:off x="3106250" y="5415064"/>
            <a:ext cx="2820481" cy="28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
            <a:r>
              <a:rPr lang="en-US" sz="1000" dirty="0" smtClean="0">
                <a:solidFill>
                  <a:schemeClr val="tx1"/>
                </a:solidFill>
              </a:rPr>
              <a:t>UPS was found to be effective in Bucket 1, 5 and 6</a:t>
            </a:r>
          </a:p>
        </p:txBody>
      </p:sp>
      <p:graphicFrame>
        <p:nvGraphicFramePr>
          <p:cNvPr id="38" name="Table 37"/>
          <p:cNvGraphicFramePr>
            <a:graphicFrameLocks noGrp="1"/>
          </p:cNvGraphicFramePr>
          <p:nvPr>
            <p:extLst>
              <p:ext uri="{D42A27DB-BD31-4B8C-83A1-F6EECF244321}">
                <p14:modId xmlns:p14="http://schemas.microsoft.com/office/powerpoint/2010/main" val="1033291137"/>
              </p:ext>
            </p:extLst>
          </p:nvPr>
        </p:nvGraphicFramePr>
        <p:xfrm>
          <a:off x="287792" y="4126656"/>
          <a:ext cx="2482746" cy="1601447"/>
        </p:xfrm>
        <a:graphic>
          <a:graphicData uri="http://schemas.openxmlformats.org/drawingml/2006/table">
            <a:tbl>
              <a:tblPr firstRow="1" bandRow="1">
                <a:tableStyleId>{5C22544A-7EE6-4342-B048-85BDC9FD1C3A}</a:tableStyleId>
              </a:tblPr>
              <a:tblGrid>
                <a:gridCol w="827582"/>
                <a:gridCol w="827582"/>
                <a:gridCol w="827582"/>
              </a:tblGrid>
              <a:tr h="272587">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272587">
                <a:tc>
                  <a:txBody>
                    <a:bodyPr/>
                    <a:lstStyle/>
                    <a:p>
                      <a:r>
                        <a:rPr lang="en-US" sz="1000" dirty="0" smtClean="0"/>
                        <a:t>Delivery</a:t>
                      </a:r>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dirty="0" smtClean="0"/>
                        <a:t>Mailbox</a:t>
                      </a:r>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dirty="0" smtClean="0"/>
                        <a:t>Door step</a:t>
                      </a:r>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r>
              <a:tr h="442953">
                <a:tc>
                  <a:txBody>
                    <a:bodyPr/>
                    <a:lstStyle/>
                    <a:p>
                      <a:r>
                        <a:rPr lang="en-US" sz="1000" dirty="0" smtClean="0"/>
                        <a:t>Delivery time</a:t>
                      </a:r>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dirty="0" smtClean="0"/>
                        <a:t>7 days</a:t>
                      </a:r>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dirty="0" smtClean="0"/>
                        <a:t>3 days</a:t>
                      </a:r>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r>
              <a:tr h="613320">
                <a:tc>
                  <a:txBody>
                    <a:bodyPr/>
                    <a:lstStyle/>
                    <a:p>
                      <a:r>
                        <a:rPr lang="en-US" sz="1000" dirty="0" smtClean="0"/>
                        <a:t>Delivery method</a:t>
                      </a:r>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dirty="0" smtClean="0"/>
                        <a:t>Regular envelope</a:t>
                      </a:r>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dirty="0" smtClean="0"/>
                        <a:t>Special / Larger envelope</a:t>
                      </a:r>
                      <a:endParaRPr lang="en-US" sz="10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r>
            </a:tbl>
          </a:graphicData>
        </a:graphic>
      </p:graphicFrame>
      <p:pic>
        <p:nvPicPr>
          <p:cNvPr id="236" name="Picture 2" descr="I:\Documents\USP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3955" y="4050456"/>
            <a:ext cx="329794" cy="329794"/>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3" descr="I:\Documents\unnam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10474" y="4062808"/>
            <a:ext cx="333022" cy="333022"/>
          </a:xfrm>
          <a:prstGeom prst="rect">
            <a:avLst/>
          </a:prstGeom>
          <a:noFill/>
          <a:extLst>
            <a:ext uri="{909E8E84-426E-40DD-AFC4-6F175D3DCCD1}">
              <a14:hiddenFill xmlns:a14="http://schemas.microsoft.com/office/drawing/2010/main">
                <a:solidFill>
                  <a:srgbClr val="FFFFFF"/>
                </a:solidFill>
              </a14:hiddenFill>
            </a:ext>
          </a:extLst>
        </p:spPr>
      </p:pic>
      <p:sp>
        <p:nvSpPr>
          <p:cNvPr id="238" name="Rectangle 237"/>
          <p:cNvSpPr/>
          <p:nvPr/>
        </p:nvSpPr>
        <p:spPr>
          <a:xfrm>
            <a:off x="1893900" y="3817324"/>
            <a:ext cx="906701" cy="1880904"/>
          </a:xfrm>
          <a:prstGeom prst="rect">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p:cNvSpPr txBox="1"/>
          <p:nvPr/>
        </p:nvSpPr>
        <p:spPr>
          <a:xfrm>
            <a:off x="1906389" y="3767383"/>
            <a:ext cx="871757" cy="346385"/>
          </a:xfrm>
          <a:prstGeom prst="rect">
            <a:avLst/>
          </a:prstGeom>
          <a:noFill/>
        </p:spPr>
        <p:txBody>
          <a:bodyPr wrap="square" rtlCol="0">
            <a:spAutoFit/>
          </a:bodyPr>
          <a:lstStyle/>
          <a:p>
            <a:r>
              <a:rPr lang="en-US" sz="800" dirty="0" smtClean="0">
                <a:solidFill>
                  <a:schemeClr val="accent4"/>
                </a:solidFill>
              </a:rPr>
              <a:t>New courier vendor to test</a:t>
            </a:r>
            <a:endParaRPr lang="en-US" sz="800" dirty="0">
              <a:solidFill>
                <a:schemeClr val="accent4"/>
              </a:solidFill>
            </a:endParaRPr>
          </a:p>
        </p:txBody>
      </p:sp>
    </p:spTree>
    <p:extLst>
      <p:ext uri="{BB962C8B-B14F-4D97-AF65-F5344CB8AC3E}">
        <p14:creationId xmlns:p14="http://schemas.microsoft.com/office/powerpoint/2010/main" val="3366565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bwMode="gray">
          <a:xfrm>
            <a:off x="1310070" y="-10886"/>
            <a:ext cx="7833930" cy="914400"/>
          </a:xfrm>
        </p:spPr>
        <p:txBody>
          <a:bodyPr/>
          <a:lstStyle/>
          <a:p>
            <a:r>
              <a:rPr lang="en-US" sz="2000" dirty="0" smtClean="0"/>
              <a:t>Recovery Strategy: Case of recovery from delinquent customers against whom bank had won litigation but still had un-cleared dues</a:t>
            </a:r>
            <a:endParaRPr lang="en-US" sz="2000" dirty="0">
              <a:solidFill>
                <a:schemeClr val="accent1"/>
              </a:solidFill>
            </a:endParaRPr>
          </a:p>
        </p:txBody>
      </p:sp>
      <p:sp>
        <p:nvSpPr>
          <p:cNvPr id="42" name="Rectangle 41"/>
          <p:cNvSpPr/>
          <p:nvPr/>
        </p:nvSpPr>
        <p:spPr>
          <a:xfrm>
            <a:off x="1788454" y="1008530"/>
            <a:ext cx="7288052" cy="58380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Clr>
                <a:srgbClr val="FF9900"/>
              </a:buClr>
              <a:buSzPct val="100000"/>
              <a:buBlip>
                <a:blip r:embed="rId2"/>
              </a:buBlip>
              <a:defRPr/>
            </a:pPr>
            <a:r>
              <a:rPr lang="en-US" sz="1100" kern="0" dirty="0" smtClean="0">
                <a:solidFill>
                  <a:srgbClr val="424242"/>
                </a:solidFill>
              </a:rPr>
              <a:t>Large proportion of delinquent customers who had lost litigation against the bank and were obliged to pay their due amount, were not paying</a:t>
            </a:r>
          </a:p>
          <a:p>
            <a:pPr marL="177800" indent="-177800">
              <a:buClr>
                <a:srgbClr val="FF9900"/>
              </a:buClr>
              <a:buSzPct val="100000"/>
              <a:buBlip>
                <a:blip r:embed="rId2"/>
              </a:buBlip>
              <a:defRPr/>
            </a:pPr>
            <a:r>
              <a:rPr lang="en-US" sz="1100" kern="0" dirty="0" smtClean="0">
                <a:solidFill>
                  <a:srgbClr val="424242"/>
                </a:solidFill>
              </a:rPr>
              <a:t>Bank had to initiate recovery from these customers but also not incur high cost </a:t>
            </a:r>
            <a:endParaRPr lang="en-US" sz="1100" kern="0" dirty="0">
              <a:solidFill>
                <a:srgbClr val="424242"/>
              </a:solidFill>
            </a:endParaRPr>
          </a:p>
        </p:txBody>
      </p:sp>
      <p:sp>
        <p:nvSpPr>
          <p:cNvPr id="46" name="Rectangle 45"/>
          <p:cNvSpPr/>
          <p:nvPr/>
        </p:nvSpPr>
        <p:spPr>
          <a:xfrm>
            <a:off x="1788454" y="5793281"/>
            <a:ext cx="7288052" cy="82393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spcBef>
                <a:spcPts val="600"/>
              </a:spcBef>
              <a:buBlip>
                <a:blip r:embed="rId3"/>
              </a:buBlip>
              <a:defRPr/>
            </a:pPr>
            <a:r>
              <a:rPr lang="en-US" sz="1100" kern="0" dirty="0" smtClean="0">
                <a:solidFill>
                  <a:srgbClr val="595959"/>
                </a:solidFill>
              </a:rPr>
              <a:t>~ 1M additional payment received due to the strategy and the strategy is still ongoing. Potential save is ~3M in the current year</a:t>
            </a:r>
          </a:p>
        </p:txBody>
      </p:sp>
      <p:sp>
        <p:nvSpPr>
          <p:cNvPr id="47" name="Rectangle 46"/>
          <p:cNvSpPr/>
          <p:nvPr/>
        </p:nvSpPr>
        <p:spPr>
          <a:xfrm>
            <a:off x="208731" y="1929989"/>
            <a:ext cx="8867775" cy="381818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08732" y="1626941"/>
            <a:ext cx="8867774" cy="306697"/>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Approach</a:t>
            </a:r>
            <a:endParaRPr lang="en-US" sz="1200" dirty="0">
              <a:solidFill>
                <a:schemeClr val="bg1"/>
              </a:solidFill>
            </a:endParaRPr>
          </a:p>
        </p:txBody>
      </p:sp>
      <p:sp>
        <p:nvSpPr>
          <p:cNvPr id="60" name="Rectangle 59"/>
          <p:cNvSpPr/>
          <p:nvPr/>
        </p:nvSpPr>
        <p:spPr>
          <a:xfrm>
            <a:off x="208731" y="1008530"/>
            <a:ext cx="1579723" cy="58174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Point of departure</a:t>
            </a:r>
            <a:endParaRPr lang="en-US" sz="1200" dirty="0">
              <a:solidFill>
                <a:schemeClr val="bg1"/>
              </a:solidFill>
            </a:endParaRPr>
          </a:p>
        </p:txBody>
      </p:sp>
      <p:sp>
        <p:nvSpPr>
          <p:cNvPr id="61" name="Rectangle 60"/>
          <p:cNvSpPr/>
          <p:nvPr/>
        </p:nvSpPr>
        <p:spPr>
          <a:xfrm>
            <a:off x="208731" y="5793280"/>
            <a:ext cx="1579723" cy="82393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Point of arrival</a:t>
            </a:r>
            <a:endParaRPr lang="en-US" sz="1200" dirty="0">
              <a:solidFill>
                <a:schemeClr val="bg1"/>
              </a:solidFill>
            </a:endParaRPr>
          </a:p>
        </p:txBody>
      </p:sp>
      <p:sp>
        <p:nvSpPr>
          <p:cNvPr id="3" name="Isosceles Triangle 2"/>
          <p:cNvSpPr/>
          <p:nvPr/>
        </p:nvSpPr>
        <p:spPr>
          <a:xfrm rot="5400000">
            <a:off x="2225823" y="4664013"/>
            <a:ext cx="1752933" cy="10554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5577" y="3837502"/>
            <a:ext cx="904493" cy="7230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848371" y="2893913"/>
            <a:ext cx="904493" cy="5857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848371" y="3906123"/>
            <a:ext cx="904493" cy="5857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848371" y="4918333"/>
            <a:ext cx="904493" cy="5857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64654" y="1910661"/>
            <a:ext cx="3768194" cy="89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1. Identify population segment where extra recovery effort will yield favorable outcome </a:t>
            </a:r>
          </a:p>
        </p:txBody>
      </p:sp>
      <p:sp>
        <p:nvSpPr>
          <p:cNvPr id="63" name="Rectangle 62"/>
          <p:cNvSpPr/>
          <p:nvPr/>
        </p:nvSpPr>
        <p:spPr>
          <a:xfrm>
            <a:off x="364654" y="4000309"/>
            <a:ext cx="986337" cy="432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D</a:t>
            </a:r>
            <a:r>
              <a:rPr lang="en-US" sz="800" dirty="0" smtClean="0">
                <a:solidFill>
                  <a:schemeClr val="bg1"/>
                </a:solidFill>
              </a:rPr>
              <a:t>elinquent customers who lost case 3 years back</a:t>
            </a:r>
          </a:p>
          <a:p>
            <a:pPr algn="ctr"/>
            <a:r>
              <a:rPr lang="en-US" sz="800" dirty="0" smtClean="0">
                <a:solidFill>
                  <a:schemeClr val="bg1"/>
                </a:solidFill>
              </a:rPr>
              <a:t>(100%)</a:t>
            </a:r>
            <a:endParaRPr lang="en-US" sz="800" dirty="0">
              <a:solidFill>
                <a:schemeClr val="bg1"/>
              </a:solidFill>
            </a:endParaRPr>
          </a:p>
        </p:txBody>
      </p:sp>
      <p:sp>
        <p:nvSpPr>
          <p:cNvPr id="64" name="Rectangle 63"/>
          <p:cNvSpPr/>
          <p:nvPr/>
        </p:nvSpPr>
        <p:spPr>
          <a:xfrm>
            <a:off x="1826936" y="2977471"/>
            <a:ext cx="986337" cy="432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Active Payers</a:t>
            </a:r>
          </a:p>
          <a:p>
            <a:pPr algn="ctr"/>
            <a:r>
              <a:rPr lang="en-US" sz="800" dirty="0" smtClean="0">
                <a:solidFill>
                  <a:schemeClr val="bg1"/>
                </a:solidFill>
              </a:rPr>
              <a:t>(12%)</a:t>
            </a:r>
            <a:endParaRPr lang="en-US" sz="800" dirty="0">
              <a:solidFill>
                <a:schemeClr val="bg1"/>
              </a:solidFill>
            </a:endParaRPr>
          </a:p>
        </p:txBody>
      </p:sp>
      <p:sp>
        <p:nvSpPr>
          <p:cNvPr id="65" name="Rectangle 64"/>
          <p:cNvSpPr/>
          <p:nvPr/>
        </p:nvSpPr>
        <p:spPr>
          <a:xfrm>
            <a:off x="1807448" y="3959986"/>
            <a:ext cx="986337" cy="432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Dormant Payers</a:t>
            </a:r>
          </a:p>
          <a:p>
            <a:pPr algn="ctr"/>
            <a:r>
              <a:rPr lang="en-US" sz="800" dirty="0" smtClean="0">
                <a:solidFill>
                  <a:schemeClr val="bg1"/>
                </a:solidFill>
              </a:rPr>
              <a:t>(22%)</a:t>
            </a:r>
            <a:endParaRPr lang="en-US" sz="800" dirty="0">
              <a:solidFill>
                <a:schemeClr val="bg1"/>
              </a:solidFill>
            </a:endParaRPr>
          </a:p>
        </p:txBody>
      </p:sp>
      <p:sp>
        <p:nvSpPr>
          <p:cNvPr id="66" name="Rectangle 65"/>
          <p:cNvSpPr/>
          <p:nvPr/>
        </p:nvSpPr>
        <p:spPr>
          <a:xfrm>
            <a:off x="1815034" y="4994914"/>
            <a:ext cx="986337" cy="432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Non-Payers</a:t>
            </a:r>
          </a:p>
          <a:p>
            <a:pPr algn="ctr"/>
            <a:r>
              <a:rPr lang="en-US" sz="800" dirty="0" smtClean="0">
                <a:solidFill>
                  <a:schemeClr val="bg1"/>
                </a:solidFill>
              </a:rPr>
              <a:t>(66%)</a:t>
            </a:r>
            <a:endParaRPr lang="en-US" sz="800" dirty="0">
              <a:solidFill>
                <a:schemeClr val="bg1"/>
              </a:solidFill>
            </a:endParaRPr>
          </a:p>
        </p:txBody>
      </p:sp>
      <p:cxnSp>
        <p:nvCxnSpPr>
          <p:cNvPr id="11" name="Elbow Connector 10"/>
          <p:cNvCxnSpPr>
            <a:stCxn id="7" idx="3"/>
            <a:endCxn id="56" idx="1"/>
          </p:cNvCxnSpPr>
          <p:nvPr/>
        </p:nvCxnSpPr>
        <p:spPr>
          <a:xfrm flipV="1">
            <a:off x="1310070" y="3186807"/>
            <a:ext cx="538301" cy="1012209"/>
          </a:xfrm>
          <a:prstGeom prst="bent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3"/>
            <a:endCxn id="57" idx="1"/>
          </p:cNvCxnSpPr>
          <p:nvPr/>
        </p:nvCxnSpPr>
        <p:spPr>
          <a:xfrm>
            <a:off x="1310070" y="4199016"/>
            <a:ext cx="538301" cy="1"/>
          </a:xfrm>
          <a:prstGeom prst="bent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 idx="3"/>
            <a:endCxn id="58" idx="1"/>
          </p:cNvCxnSpPr>
          <p:nvPr/>
        </p:nvCxnSpPr>
        <p:spPr>
          <a:xfrm>
            <a:off x="1310070" y="4199016"/>
            <a:ext cx="538301" cy="1012211"/>
          </a:xfrm>
          <a:prstGeom prst="bent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Chart 25"/>
          <p:cNvGraphicFramePr/>
          <p:nvPr>
            <p:extLst>
              <p:ext uri="{D42A27DB-BD31-4B8C-83A1-F6EECF244321}">
                <p14:modId xmlns:p14="http://schemas.microsoft.com/office/powerpoint/2010/main" val="1763089361"/>
              </p:ext>
            </p:extLst>
          </p:nvPr>
        </p:nvGraphicFramePr>
        <p:xfrm>
          <a:off x="2386672" y="3926721"/>
          <a:ext cx="3450816" cy="1513454"/>
        </p:xfrm>
        <a:graphic>
          <a:graphicData uri="http://schemas.openxmlformats.org/drawingml/2006/chart">
            <c:chart xmlns:c="http://schemas.openxmlformats.org/drawingml/2006/chart" xmlns:r="http://schemas.openxmlformats.org/officeDocument/2006/relationships" r:id="rId4"/>
          </a:graphicData>
        </a:graphic>
      </p:graphicFrame>
      <p:sp>
        <p:nvSpPr>
          <p:cNvPr id="79" name="Rectangle 78"/>
          <p:cNvSpPr/>
          <p:nvPr/>
        </p:nvSpPr>
        <p:spPr>
          <a:xfrm>
            <a:off x="4630574" y="3923227"/>
            <a:ext cx="2280276" cy="643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2. Target population </a:t>
            </a:r>
            <a:r>
              <a:rPr lang="en-US" sz="1600" dirty="0">
                <a:solidFill>
                  <a:schemeClr val="tx1"/>
                </a:solidFill>
              </a:rPr>
              <a:t>s</a:t>
            </a:r>
            <a:r>
              <a:rPr lang="en-US" sz="1600" dirty="0" smtClean="0">
                <a:solidFill>
                  <a:schemeClr val="tx1"/>
                </a:solidFill>
              </a:rPr>
              <a:t>egment identified</a:t>
            </a:r>
          </a:p>
          <a:p>
            <a:r>
              <a:rPr lang="en-US" sz="1000" dirty="0" smtClean="0">
                <a:solidFill>
                  <a:schemeClr val="tx1"/>
                </a:solidFill>
              </a:rPr>
              <a:t>High Balance + belong to business friendly states</a:t>
            </a:r>
          </a:p>
        </p:txBody>
      </p:sp>
      <p:sp>
        <p:nvSpPr>
          <p:cNvPr id="80" name="Rectangle 79"/>
          <p:cNvSpPr/>
          <p:nvPr/>
        </p:nvSpPr>
        <p:spPr>
          <a:xfrm>
            <a:off x="3193258" y="5100147"/>
            <a:ext cx="1370280" cy="643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Other Dormant and Non-payers</a:t>
            </a:r>
          </a:p>
        </p:txBody>
      </p:sp>
      <p:cxnSp>
        <p:nvCxnSpPr>
          <p:cNvPr id="28" name="Straight Connector 27"/>
          <p:cNvCxnSpPr/>
          <p:nvPr/>
        </p:nvCxnSpPr>
        <p:spPr>
          <a:xfrm flipV="1">
            <a:off x="4112080" y="2108959"/>
            <a:ext cx="2684150" cy="20673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600843" y="4834925"/>
            <a:ext cx="3285857" cy="75832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6656213" y="2304130"/>
            <a:ext cx="2280276" cy="643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3</a:t>
            </a:r>
            <a:r>
              <a:rPr lang="en-US" sz="1600" dirty="0" smtClean="0">
                <a:solidFill>
                  <a:schemeClr val="tx1"/>
                </a:solidFill>
              </a:rPr>
              <a:t>. Strategy delivery</a:t>
            </a:r>
            <a:endParaRPr lang="en-US" sz="1000" dirty="0" smtClean="0">
              <a:solidFill>
                <a:schemeClr val="tx1"/>
              </a:solidFill>
            </a:endParaRPr>
          </a:p>
        </p:txBody>
      </p:sp>
      <p:pic>
        <p:nvPicPr>
          <p:cNvPr id="39" name="Picture 38"/>
          <p:cNvPicPr>
            <a:picLocks noChangeAspect="1"/>
          </p:cNvPicPr>
          <p:nvPr/>
        </p:nvPicPr>
        <p:blipFill>
          <a:blip r:embed="rId5"/>
          <a:stretch>
            <a:fillRect/>
          </a:stretch>
        </p:blipFill>
        <p:spPr>
          <a:xfrm>
            <a:off x="6855181" y="2818120"/>
            <a:ext cx="528637" cy="794683"/>
          </a:xfrm>
          <a:prstGeom prst="rect">
            <a:avLst/>
          </a:prstGeom>
        </p:spPr>
      </p:pic>
      <p:sp>
        <p:nvSpPr>
          <p:cNvPr id="91" name="Rectangle 90"/>
          <p:cNvSpPr/>
          <p:nvPr/>
        </p:nvSpPr>
        <p:spPr>
          <a:xfrm>
            <a:off x="7406078" y="2825968"/>
            <a:ext cx="1649672" cy="643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3.1 Sent litigation letter through 3</a:t>
            </a:r>
            <a:r>
              <a:rPr lang="en-US" sz="1000" baseline="30000" dirty="0" smtClean="0">
                <a:solidFill>
                  <a:schemeClr val="tx1"/>
                </a:solidFill>
              </a:rPr>
              <a:t>rd</a:t>
            </a:r>
            <a:r>
              <a:rPr lang="en-US" sz="1000" dirty="0" smtClean="0">
                <a:solidFill>
                  <a:schemeClr val="tx1"/>
                </a:solidFill>
              </a:rPr>
              <a:t> party attorneys with one time settlement offer</a:t>
            </a:r>
          </a:p>
        </p:txBody>
      </p:sp>
      <p:pic>
        <p:nvPicPr>
          <p:cNvPr id="41" name="Picture 40"/>
          <p:cNvPicPr>
            <a:picLocks noChangeAspect="1"/>
          </p:cNvPicPr>
          <p:nvPr/>
        </p:nvPicPr>
        <p:blipFill>
          <a:blip r:embed="rId6"/>
          <a:stretch>
            <a:fillRect/>
          </a:stretch>
        </p:blipFill>
        <p:spPr>
          <a:xfrm>
            <a:off x="6778511" y="3939711"/>
            <a:ext cx="676502" cy="426600"/>
          </a:xfrm>
          <a:prstGeom prst="rect">
            <a:avLst/>
          </a:prstGeom>
        </p:spPr>
      </p:pic>
      <p:sp>
        <p:nvSpPr>
          <p:cNvPr id="94" name="Rectangle 93"/>
          <p:cNvSpPr/>
          <p:nvPr/>
        </p:nvSpPr>
        <p:spPr>
          <a:xfrm>
            <a:off x="7464139" y="3860647"/>
            <a:ext cx="1649672" cy="643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3.2 Timed the letter during Q1 to take advantage of tax season</a:t>
            </a:r>
          </a:p>
        </p:txBody>
      </p:sp>
      <p:pic>
        <p:nvPicPr>
          <p:cNvPr id="43" name="Picture 42"/>
          <p:cNvPicPr>
            <a:picLocks noChangeAspect="1"/>
          </p:cNvPicPr>
          <p:nvPr/>
        </p:nvPicPr>
        <p:blipFill>
          <a:blip r:embed="rId7"/>
          <a:stretch>
            <a:fillRect/>
          </a:stretch>
        </p:blipFill>
        <p:spPr>
          <a:xfrm>
            <a:off x="6733881" y="4709317"/>
            <a:ext cx="765762" cy="589290"/>
          </a:xfrm>
          <a:prstGeom prst="rect">
            <a:avLst/>
          </a:prstGeom>
        </p:spPr>
      </p:pic>
      <p:sp>
        <p:nvSpPr>
          <p:cNvPr id="96" name="Rectangle 95"/>
          <p:cNvSpPr/>
          <p:nvPr/>
        </p:nvSpPr>
        <p:spPr>
          <a:xfrm>
            <a:off x="7470046" y="4628638"/>
            <a:ext cx="1649672" cy="643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3.3 Continuously monitored strategy</a:t>
            </a:r>
          </a:p>
        </p:txBody>
      </p:sp>
    </p:spTree>
    <p:extLst>
      <p:ext uri="{BB962C8B-B14F-4D97-AF65-F5344CB8AC3E}">
        <p14:creationId xmlns:p14="http://schemas.microsoft.com/office/powerpoint/2010/main" val="2643428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bwMode="gray">
          <a:xfrm>
            <a:off x="1310070" y="-10886"/>
            <a:ext cx="7833930" cy="914400"/>
          </a:xfrm>
        </p:spPr>
        <p:txBody>
          <a:bodyPr/>
          <a:lstStyle/>
          <a:p>
            <a:r>
              <a:rPr lang="en-US" sz="2000" dirty="0" smtClean="0"/>
              <a:t>Recovery Strategy: Case of comparing performance of specialized debt settlement agencies (DSA) vs BAU agencies</a:t>
            </a:r>
            <a:endParaRPr lang="en-US" sz="2000" dirty="0">
              <a:solidFill>
                <a:schemeClr val="accent1"/>
              </a:solidFill>
            </a:endParaRPr>
          </a:p>
        </p:txBody>
      </p:sp>
      <p:sp>
        <p:nvSpPr>
          <p:cNvPr id="42" name="Rectangle 41"/>
          <p:cNvSpPr/>
          <p:nvPr/>
        </p:nvSpPr>
        <p:spPr>
          <a:xfrm>
            <a:off x="1788454" y="1008530"/>
            <a:ext cx="7288052" cy="58380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Clr>
                <a:srgbClr val="FF9900"/>
              </a:buClr>
              <a:buSzPct val="100000"/>
              <a:buBlip>
                <a:blip r:embed="rId2"/>
              </a:buBlip>
              <a:defRPr/>
            </a:pPr>
            <a:r>
              <a:rPr lang="en-US" sz="1100" kern="0" dirty="0" smtClean="0">
                <a:solidFill>
                  <a:srgbClr val="424242"/>
                </a:solidFill>
              </a:rPr>
              <a:t>To understand if specialized Debt Settlement Agencies (DSA) are more effective in collecting money than BAU agencies</a:t>
            </a:r>
            <a:endParaRPr lang="en-US" sz="1100" kern="0" dirty="0">
              <a:solidFill>
                <a:srgbClr val="424242"/>
              </a:solidFill>
            </a:endParaRPr>
          </a:p>
        </p:txBody>
      </p:sp>
      <p:sp>
        <p:nvSpPr>
          <p:cNvPr id="46" name="Rectangle 45"/>
          <p:cNvSpPr/>
          <p:nvPr/>
        </p:nvSpPr>
        <p:spPr>
          <a:xfrm>
            <a:off x="1788454" y="5874005"/>
            <a:ext cx="7288052" cy="74320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spcBef>
                <a:spcPts val="600"/>
              </a:spcBef>
              <a:buBlip>
                <a:blip r:embed="rId3"/>
              </a:buBlip>
              <a:defRPr/>
            </a:pPr>
            <a:r>
              <a:rPr lang="en-US" sz="1100" kern="0" dirty="0">
                <a:solidFill>
                  <a:srgbClr val="595959"/>
                </a:solidFill>
              </a:rPr>
              <a:t>Recommended r</a:t>
            </a:r>
            <a:r>
              <a:rPr lang="en-US" sz="1100" kern="0" dirty="0" smtClean="0">
                <a:solidFill>
                  <a:srgbClr val="595959"/>
                </a:solidFill>
              </a:rPr>
              <a:t>ollout of </a:t>
            </a:r>
            <a:r>
              <a:rPr lang="en-US" sz="1100" kern="0" dirty="0">
                <a:solidFill>
                  <a:srgbClr val="595959"/>
                </a:solidFill>
              </a:rPr>
              <a:t>DSA treatment to 100%  Early Out &amp; Post Charge Off agency DSA scrub </a:t>
            </a:r>
            <a:r>
              <a:rPr lang="en-US" sz="1100" kern="0" dirty="0" smtClean="0">
                <a:solidFill>
                  <a:srgbClr val="595959"/>
                </a:solidFill>
              </a:rPr>
              <a:t>population</a:t>
            </a:r>
          </a:p>
          <a:p>
            <a:pPr marL="171450" lvl="0" indent="-171450">
              <a:spcBef>
                <a:spcPts val="600"/>
              </a:spcBef>
              <a:buBlip>
                <a:blip r:embed="rId3"/>
              </a:buBlip>
              <a:defRPr/>
            </a:pPr>
            <a:r>
              <a:rPr lang="en-US" sz="1100" kern="0" dirty="0" smtClean="0">
                <a:solidFill>
                  <a:srgbClr val="595959"/>
                </a:solidFill>
              </a:rPr>
              <a:t>It is expected that the rollout will translate NCL save of ~0.5-1M annually</a:t>
            </a:r>
            <a:endParaRPr lang="en-US" sz="1100" kern="0" dirty="0">
              <a:solidFill>
                <a:srgbClr val="595959"/>
              </a:solidFill>
            </a:endParaRPr>
          </a:p>
        </p:txBody>
      </p:sp>
      <p:sp>
        <p:nvSpPr>
          <p:cNvPr id="47" name="Rectangle 46"/>
          <p:cNvSpPr/>
          <p:nvPr/>
        </p:nvSpPr>
        <p:spPr>
          <a:xfrm>
            <a:off x="208731" y="1929988"/>
            <a:ext cx="8867775" cy="390942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08732" y="1626941"/>
            <a:ext cx="8867774" cy="306697"/>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Approach</a:t>
            </a:r>
            <a:endParaRPr lang="en-US" sz="1200" dirty="0">
              <a:solidFill>
                <a:schemeClr val="bg1"/>
              </a:solidFill>
            </a:endParaRPr>
          </a:p>
        </p:txBody>
      </p:sp>
      <p:sp>
        <p:nvSpPr>
          <p:cNvPr id="60" name="Rectangle 59"/>
          <p:cNvSpPr/>
          <p:nvPr/>
        </p:nvSpPr>
        <p:spPr>
          <a:xfrm>
            <a:off x="208731" y="1008530"/>
            <a:ext cx="1579723" cy="58174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Point of departure</a:t>
            </a:r>
            <a:endParaRPr lang="en-US" sz="1200" dirty="0">
              <a:solidFill>
                <a:schemeClr val="bg1"/>
              </a:solidFill>
            </a:endParaRPr>
          </a:p>
        </p:txBody>
      </p:sp>
      <p:sp>
        <p:nvSpPr>
          <p:cNvPr id="61" name="Rectangle 60"/>
          <p:cNvSpPr/>
          <p:nvPr/>
        </p:nvSpPr>
        <p:spPr>
          <a:xfrm>
            <a:off x="208731" y="5874006"/>
            <a:ext cx="1579723" cy="743205"/>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Point of arrival</a:t>
            </a:r>
            <a:endParaRPr lang="en-US" sz="1200" dirty="0">
              <a:solidFill>
                <a:schemeClr val="bg1"/>
              </a:solidFill>
            </a:endParaRPr>
          </a:p>
        </p:txBody>
      </p:sp>
      <p:sp>
        <p:nvSpPr>
          <p:cNvPr id="4" name="Rectangle 3"/>
          <p:cNvSpPr/>
          <p:nvPr/>
        </p:nvSpPr>
        <p:spPr>
          <a:xfrm>
            <a:off x="1459456" y="2693628"/>
            <a:ext cx="3641191" cy="2558618"/>
          </a:xfrm>
          <a:prstGeom prst="rect">
            <a:avLst/>
          </a:prstGeom>
          <a:solidFill>
            <a:srgbClr val="D6E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100648" y="2693627"/>
            <a:ext cx="3871913" cy="255861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61869" y="1970601"/>
            <a:ext cx="904493" cy="72302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Delinquent population eligible for agency placement</a:t>
            </a:r>
            <a:endParaRPr lang="en-US" sz="1000" dirty="0">
              <a:solidFill>
                <a:schemeClr val="bg1"/>
              </a:solidFill>
            </a:endParaRPr>
          </a:p>
        </p:txBody>
      </p:sp>
      <p:sp>
        <p:nvSpPr>
          <p:cNvPr id="37" name="Rectangle 36"/>
          <p:cNvSpPr/>
          <p:nvPr/>
        </p:nvSpPr>
        <p:spPr>
          <a:xfrm>
            <a:off x="2738232" y="2851664"/>
            <a:ext cx="904493" cy="7230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Placed with BAU Agency</a:t>
            </a:r>
          </a:p>
          <a:p>
            <a:pPr algn="ctr"/>
            <a:r>
              <a:rPr lang="en-US" sz="1000" dirty="0" smtClean="0">
                <a:solidFill>
                  <a:schemeClr val="bg1"/>
                </a:solidFill>
              </a:rPr>
              <a:t>(80%)</a:t>
            </a:r>
            <a:endParaRPr lang="en-US" sz="1000" dirty="0">
              <a:solidFill>
                <a:schemeClr val="bg1"/>
              </a:solidFill>
            </a:endParaRPr>
          </a:p>
        </p:txBody>
      </p:sp>
      <p:sp>
        <p:nvSpPr>
          <p:cNvPr id="38" name="Rectangle 37"/>
          <p:cNvSpPr/>
          <p:nvPr/>
        </p:nvSpPr>
        <p:spPr>
          <a:xfrm>
            <a:off x="6557336" y="2851663"/>
            <a:ext cx="904493" cy="72302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bg1"/>
                </a:solidFill>
              </a:rPr>
              <a:t>Placed with DSA </a:t>
            </a:r>
            <a:r>
              <a:rPr lang="en-US" sz="1000" dirty="0" smtClean="0">
                <a:solidFill>
                  <a:schemeClr val="bg1"/>
                </a:solidFill>
              </a:rPr>
              <a:t>Agency</a:t>
            </a:r>
          </a:p>
          <a:p>
            <a:pPr algn="ctr"/>
            <a:r>
              <a:rPr lang="en-US" sz="1000" dirty="0">
                <a:solidFill>
                  <a:schemeClr val="bg1"/>
                </a:solidFill>
              </a:rPr>
              <a:t>(</a:t>
            </a:r>
            <a:r>
              <a:rPr lang="en-US" sz="1000" dirty="0" smtClean="0">
                <a:solidFill>
                  <a:schemeClr val="bg1"/>
                </a:solidFill>
              </a:rPr>
              <a:t>20%)</a:t>
            </a:r>
            <a:endParaRPr lang="en-US" sz="1000" dirty="0">
              <a:solidFill>
                <a:schemeClr val="bg1"/>
              </a:solidFill>
            </a:endParaRPr>
          </a:p>
        </p:txBody>
      </p:sp>
      <p:sp>
        <p:nvSpPr>
          <p:cNvPr id="40" name="Rectangle 39"/>
          <p:cNvSpPr/>
          <p:nvPr/>
        </p:nvSpPr>
        <p:spPr>
          <a:xfrm>
            <a:off x="1575067" y="3760112"/>
            <a:ext cx="904493" cy="7230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Early Out*</a:t>
            </a:r>
            <a:endParaRPr lang="en-US" sz="1000" dirty="0">
              <a:solidFill>
                <a:schemeClr val="bg1"/>
              </a:solidFill>
            </a:endParaRPr>
          </a:p>
        </p:txBody>
      </p:sp>
      <p:sp>
        <p:nvSpPr>
          <p:cNvPr id="44" name="Rectangle 43"/>
          <p:cNvSpPr/>
          <p:nvPr/>
        </p:nvSpPr>
        <p:spPr>
          <a:xfrm>
            <a:off x="3919327" y="3760111"/>
            <a:ext cx="904493" cy="7230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Charge-off</a:t>
            </a:r>
            <a:endParaRPr lang="en-US" sz="1000" dirty="0">
              <a:solidFill>
                <a:schemeClr val="bg1"/>
              </a:solidFill>
            </a:endParaRPr>
          </a:p>
        </p:txBody>
      </p:sp>
      <p:sp>
        <p:nvSpPr>
          <p:cNvPr id="45" name="Rectangle 44"/>
          <p:cNvSpPr/>
          <p:nvPr/>
        </p:nvSpPr>
        <p:spPr>
          <a:xfrm>
            <a:off x="5466843" y="3760111"/>
            <a:ext cx="904493" cy="72302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Early out*</a:t>
            </a:r>
            <a:endParaRPr lang="en-US" sz="1000" dirty="0">
              <a:solidFill>
                <a:schemeClr val="bg1"/>
              </a:solidFill>
            </a:endParaRPr>
          </a:p>
        </p:txBody>
      </p:sp>
      <p:sp>
        <p:nvSpPr>
          <p:cNvPr id="48" name="Rectangle 47"/>
          <p:cNvSpPr/>
          <p:nvPr/>
        </p:nvSpPr>
        <p:spPr>
          <a:xfrm>
            <a:off x="7802173" y="3760111"/>
            <a:ext cx="904493" cy="72302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Charge-off</a:t>
            </a:r>
            <a:endParaRPr lang="en-US" sz="1000" dirty="0">
              <a:solidFill>
                <a:schemeClr val="bg1"/>
              </a:solidFill>
            </a:endParaRPr>
          </a:p>
        </p:txBody>
      </p:sp>
      <p:cxnSp>
        <p:nvCxnSpPr>
          <p:cNvPr id="6" name="Elbow Connector 5"/>
          <p:cNvCxnSpPr>
            <a:stCxn id="36" idx="2"/>
            <a:endCxn id="37" idx="0"/>
          </p:cNvCxnSpPr>
          <p:nvPr/>
        </p:nvCxnSpPr>
        <p:spPr>
          <a:xfrm rot="5400000">
            <a:off x="4073280" y="1810828"/>
            <a:ext cx="158036" cy="1923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6" idx="2"/>
            <a:endCxn id="38" idx="0"/>
          </p:cNvCxnSpPr>
          <p:nvPr/>
        </p:nvCxnSpPr>
        <p:spPr>
          <a:xfrm rot="16200000" flipH="1">
            <a:off x="5982832" y="1824911"/>
            <a:ext cx="158035" cy="18954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7" idx="2"/>
            <a:endCxn id="40" idx="0"/>
          </p:cNvCxnSpPr>
          <p:nvPr/>
        </p:nvCxnSpPr>
        <p:spPr>
          <a:xfrm rot="5400000">
            <a:off x="2516187" y="3085819"/>
            <a:ext cx="185421" cy="11631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7" idx="2"/>
            <a:endCxn id="44" idx="0"/>
          </p:cNvCxnSpPr>
          <p:nvPr/>
        </p:nvCxnSpPr>
        <p:spPr>
          <a:xfrm rot="16200000" flipH="1">
            <a:off x="3688316" y="3076853"/>
            <a:ext cx="185420" cy="1181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45" idx="0"/>
          </p:cNvCxnSpPr>
          <p:nvPr/>
        </p:nvCxnSpPr>
        <p:spPr>
          <a:xfrm rot="10800000" flipV="1">
            <a:off x="5919091" y="3611651"/>
            <a:ext cx="1704869" cy="1484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48" idx="0"/>
          </p:cNvCxnSpPr>
          <p:nvPr/>
        </p:nvCxnSpPr>
        <p:spPr>
          <a:xfrm>
            <a:off x="6780977" y="3611652"/>
            <a:ext cx="1473443" cy="1484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Pentagon 28"/>
          <p:cNvSpPr/>
          <p:nvPr/>
        </p:nvSpPr>
        <p:spPr>
          <a:xfrm rot="5400000">
            <a:off x="35748" y="2222512"/>
            <a:ext cx="1595941" cy="1108416"/>
          </a:xfrm>
          <a:prstGeom prst="homePlate">
            <a:avLst>
              <a:gd name="adj" fmla="val 177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58288" y="2332114"/>
            <a:ext cx="1126325" cy="804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Delinquent accounts scrubbed , 80% sent to BAU and 20% sent to DSA agency</a:t>
            </a:r>
            <a:endParaRPr lang="en-US" sz="1000" dirty="0">
              <a:solidFill>
                <a:schemeClr val="bg1"/>
              </a:solidFill>
            </a:endParaRPr>
          </a:p>
        </p:txBody>
      </p:sp>
      <p:sp>
        <p:nvSpPr>
          <p:cNvPr id="32" name="Chevron 31"/>
          <p:cNvSpPr/>
          <p:nvPr/>
        </p:nvSpPr>
        <p:spPr>
          <a:xfrm rot="5400000">
            <a:off x="140522" y="3599374"/>
            <a:ext cx="1383078" cy="1105103"/>
          </a:xfrm>
          <a:prstGeom prst="chevron">
            <a:avLst>
              <a:gd name="adj" fmla="val 176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66"/>
          <p:cNvSpPr/>
          <p:nvPr/>
        </p:nvSpPr>
        <p:spPr>
          <a:xfrm>
            <a:off x="236818" y="3751547"/>
            <a:ext cx="1133532" cy="804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Net liquidation rate was tracked for both early out and charge-off population</a:t>
            </a:r>
            <a:endParaRPr lang="en-US" sz="1000" dirty="0">
              <a:solidFill>
                <a:schemeClr val="bg1"/>
              </a:solidFill>
            </a:endParaRPr>
          </a:p>
        </p:txBody>
      </p:sp>
      <p:sp>
        <p:nvSpPr>
          <p:cNvPr id="68" name="Chevron 67"/>
          <p:cNvSpPr/>
          <p:nvPr/>
        </p:nvSpPr>
        <p:spPr>
          <a:xfrm rot="5400000">
            <a:off x="249993" y="4758681"/>
            <a:ext cx="1164133" cy="1105103"/>
          </a:xfrm>
          <a:prstGeom prst="chevron">
            <a:avLst>
              <a:gd name="adj" fmla="val 1846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Rectangle 68"/>
          <p:cNvSpPr/>
          <p:nvPr/>
        </p:nvSpPr>
        <p:spPr>
          <a:xfrm>
            <a:off x="157086" y="4892344"/>
            <a:ext cx="1349945" cy="804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Paired t-test used to compare liquidation rate</a:t>
            </a:r>
            <a:endParaRPr lang="en-US" sz="1000" dirty="0">
              <a:solidFill>
                <a:schemeClr val="bg1"/>
              </a:solidFill>
            </a:endParaRPr>
          </a:p>
        </p:txBody>
      </p:sp>
      <p:sp>
        <p:nvSpPr>
          <p:cNvPr id="33" name="Rectangle 32"/>
          <p:cNvSpPr/>
          <p:nvPr/>
        </p:nvSpPr>
        <p:spPr>
          <a:xfrm>
            <a:off x="1652684" y="4570032"/>
            <a:ext cx="749258" cy="454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2.17%</a:t>
            </a:r>
            <a:endParaRPr lang="en-US" sz="1000" dirty="0">
              <a:solidFill>
                <a:schemeClr val="tx1"/>
              </a:solidFill>
            </a:endParaRPr>
          </a:p>
        </p:txBody>
      </p:sp>
      <p:sp>
        <p:nvSpPr>
          <p:cNvPr id="70" name="Rectangle 69"/>
          <p:cNvSpPr/>
          <p:nvPr/>
        </p:nvSpPr>
        <p:spPr>
          <a:xfrm>
            <a:off x="3996944" y="4570032"/>
            <a:ext cx="749258" cy="454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1.85%</a:t>
            </a:r>
            <a:endParaRPr lang="en-US" sz="1000" dirty="0">
              <a:solidFill>
                <a:schemeClr val="tx1"/>
              </a:solidFill>
            </a:endParaRPr>
          </a:p>
        </p:txBody>
      </p:sp>
      <p:sp>
        <p:nvSpPr>
          <p:cNvPr id="71" name="Rectangle 70"/>
          <p:cNvSpPr/>
          <p:nvPr/>
        </p:nvSpPr>
        <p:spPr>
          <a:xfrm>
            <a:off x="5501485" y="4570032"/>
            <a:ext cx="749258" cy="454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4.42%</a:t>
            </a:r>
            <a:endParaRPr lang="en-US" sz="1000" dirty="0">
              <a:solidFill>
                <a:schemeClr val="tx1"/>
              </a:solidFill>
            </a:endParaRPr>
          </a:p>
        </p:txBody>
      </p:sp>
      <p:sp>
        <p:nvSpPr>
          <p:cNvPr id="72" name="Rectangle 71"/>
          <p:cNvSpPr/>
          <p:nvPr/>
        </p:nvSpPr>
        <p:spPr>
          <a:xfrm>
            <a:off x="7856559" y="4558780"/>
            <a:ext cx="749258" cy="454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2.69%</a:t>
            </a:r>
            <a:endParaRPr lang="en-US" sz="1000" dirty="0">
              <a:solidFill>
                <a:schemeClr val="tx1"/>
              </a:solidFill>
            </a:endParaRPr>
          </a:p>
        </p:txBody>
      </p:sp>
      <p:sp>
        <p:nvSpPr>
          <p:cNvPr id="34" name="Oval 33"/>
          <p:cNvSpPr/>
          <p:nvPr/>
        </p:nvSpPr>
        <p:spPr>
          <a:xfrm>
            <a:off x="5214108" y="4540746"/>
            <a:ext cx="3588353" cy="625321"/>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flipH="1">
            <a:off x="7087969" y="5153596"/>
            <a:ext cx="1" cy="333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529433" y="5366363"/>
            <a:ext cx="3117072" cy="454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As per, t-test DSA agencies had higher liquidation rate than BAU agencies</a:t>
            </a:r>
            <a:endParaRPr lang="en-US" sz="1200" b="1" dirty="0">
              <a:solidFill>
                <a:schemeClr val="tx1"/>
              </a:solidFill>
            </a:endParaRPr>
          </a:p>
        </p:txBody>
      </p:sp>
      <p:sp>
        <p:nvSpPr>
          <p:cNvPr id="51" name="Rectangle 50"/>
          <p:cNvSpPr/>
          <p:nvPr/>
        </p:nvSpPr>
        <p:spPr>
          <a:xfrm>
            <a:off x="185331" y="6660124"/>
            <a:ext cx="6223178" cy="230832"/>
          </a:xfrm>
          <a:prstGeom prst="rect">
            <a:avLst/>
          </a:prstGeom>
        </p:spPr>
        <p:txBody>
          <a:bodyPr wrap="none">
            <a:spAutoFit/>
          </a:bodyPr>
          <a:lstStyle/>
          <a:p>
            <a:r>
              <a:rPr lang="en-US" sz="900" dirty="0" smtClean="0">
                <a:solidFill>
                  <a:schemeClr val="bg1"/>
                </a:solidFill>
              </a:rPr>
              <a:t>*Early-outs are customers who are delinquent beyond 90 days, have very high risk scores and high balance  </a:t>
            </a:r>
            <a:endParaRPr lang="en-US" sz="900" dirty="0">
              <a:solidFill>
                <a:schemeClr val="bg1"/>
              </a:solidFill>
            </a:endParaRPr>
          </a:p>
        </p:txBody>
      </p:sp>
    </p:spTree>
    <p:extLst>
      <p:ext uri="{BB962C8B-B14F-4D97-AF65-F5344CB8AC3E}">
        <p14:creationId xmlns:p14="http://schemas.microsoft.com/office/powerpoint/2010/main" val="27072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bwMode="gray">
          <a:xfrm>
            <a:off x="1310070" y="-10886"/>
            <a:ext cx="7833930" cy="914400"/>
          </a:xfrm>
        </p:spPr>
        <p:txBody>
          <a:bodyPr/>
          <a:lstStyle/>
          <a:p>
            <a:r>
              <a:rPr lang="en-US" sz="2000" dirty="0" smtClean="0"/>
              <a:t>Process Control Strategy: Case of simplifying bankruptcy linked charge-off process</a:t>
            </a:r>
            <a:endParaRPr lang="en-US" sz="2000" dirty="0">
              <a:solidFill>
                <a:schemeClr val="accent1"/>
              </a:solidFill>
            </a:endParaRPr>
          </a:p>
        </p:txBody>
      </p:sp>
      <p:sp>
        <p:nvSpPr>
          <p:cNvPr id="42" name="Rectangle 41"/>
          <p:cNvSpPr/>
          <p:nvPr/>
        </p:nvSpPr>
        <p:spPr>
          <a:xfrm>
            <a:off x="1788454" y="1008530"/>
            <a:ext cx="7288052" cy="58380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Clr>
                <a:srgbClr val="FF9900"/>
              </a:buClr>
              <a:buSzPct val="100000"/>
              <a:buBlip>
                <a:blip r:embed="rId2"/>
              </a:buBlip>
              <a:defRPr/>
            </a:pPr>
            <a:r>
              <a:rPr lang="en-US" sz="1100" kern="0" dirty="0" smtClean="0">
                <a:solidFill>
                  <a:srgbClr val="424242"/>
                </a:solidFill>
              </a:rPr>
              <a:t>Accounts who had filed for bankruptcy were getting charged-off immediately but when their bankruptcy petition was dismissed their charge-off was getting reversed. This was complicating the collection effort</a:t>
            </a:r>
            <a:endParaRPr lang="en-US" sz="1100" kern="0" dirty="0">
              <a:solidFill>
                <a:srgbClr val="424242"/>
              </a:solidFill>
            </a:endParaRPr>
          </a:p>
        </p:txBody>
      </p:sp>
      <p:sp>
        <p:nvSpPr>
          <p:cNvPr id="46" name="Rectangle 45"/>
          <p:cNvSpPr/>
          <p:nvPr/>
        </p:nvSpPr>
        <p:spPr>
          <a:xfrm>
            <a:off x="1788454" y="5874005"/>
            <a:ext cx="7288052" cy="74320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spcBef>
                <a:spcPts val="600"/>
              </a:spcBef>
              <a:buBlip>
                <a:blip r:embed="rId3"/>
              </a:buBlip>
              <a:defRPr/>
            </a:pPr>
            <a:r>
              <a:rPr lang="en-US" sz="1100" kern="0" dirty="0" smtClean="0">
                <a:solidFill>
                  <a:srgbClr val="595959"/>
                </a:solidFill>
              </a:rPr>
              <a:t>Re-purposed “write-off indicator” in database to identify cases of bankruptcy reversal and updated rules to ensure that those account should not undergo charge-off reversal </a:t>
            </a:r>
          </a:p>
        </p:txBody>
      </p:sp>
      <p:sp>
        <p:nvSpPr>
          <p:cNvPr id="47" name="Rectangle 46"/>
          <p:cNvSpPr/>
          <p:nvPr/>
        </p:nvSpPr>
        <p:spPr>
          <a:xfrm>
            <a:off x="208731" y="1929988"/>
            <a:ext cx="8867775" cy="390942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08732" y="1626941"/>
            <a:ext cx="8867774" cy="306697"/>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Approach</a:t>
            </a:r>
            <a:endParaRPr lang="en-US" sz="1200" dirty="0">
              <a:solidFill>
                <a:schemeClr val="bg1"/>
              </a:solidFill>
            </a:endParaRPr>
          </a:p>
        </p:txBody>
      </p:sp>
      <p:sp>
        <p:nvSpPr>
          <p:cNvPr id="60" name="Rectangle 59"/>
          <p:cNvSpPr/>
          <p:nvPr/>
        </p:nvSpPr>
        <p:spPr>
          <a:xfrm>
            <a:off x="208731" y="1008530"/>
            <a:ext cx="1579723" cy="58174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Point of departure</a:t>
            </a:r>
            <a:endParaRPr lang="en-US" sz="1200" dirty="0">
              <a:solidFill>
                <a:schemeClr val="bg1"/>
              </a:solidFill>
            </a:endParaRPr>
          </a:p>
        </p:txBody>
      </p:sp>
      <p:sp>
        <p:nvSpPr>
          <p:cNvPr id="61" name="Rectangle 60"/>
          <p:cNvSpPr/>
          <p:nvPr/>
        </p:nvSpPr>
        <p:spPr>
          <a:xfrm>
            <a:off x="208731" y="5874006"/>
            <a:ext cx="1579723" cy="743205"/>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Point of arrival</a:t>
            </a:r>
            <a:endParaRPr lang="en-US" sz="1200" dirty="0">
              <a:solidFill>
                <a:schemeClr val="bg1"/>
              </a:solidFill>
            </a:endParaRPr>
          </a:p>
        </p:txBody>
      </p:sp>
      <p:sp>
        <p:nvSpPr>
          <p:cNvPr id="41" name="Rectangle 40"/>
          <p:cNvSpPr/>
          <p:nvPr/>
        </p:nvSpPr>
        <p:spPr>
          <a:xfrm>
            <a:off x="2191131" y="2913867"/>
            <a:ext cx="1266443" cy="856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5" name="Rectangle 4"/>
          <p:cNvSpPr/>
          <p:nvPr/>
        </p:nvSpPr>
        <p:spPr>
          <a:xfrm>
            <a:off x="2221991" y="3001412"/>
            <a:ext cx="1204722" cy="700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Credit card company charges-off customer by 1 month</a:t>
            </a:r>
            <a:endParaRPr lang="en-US" sz="1000" dirty="0">
              <a:solidFill>
                <a:schemeClr val="bg1"/>
              </a:solidFill>
            </a:endParaRPr>
          </a:p>
        </p:txBody>
      </p:sp>
      <p:sp>
        <p:nvSpPr>
          <p:cNvPr id="43" name="Rectangle 42"/>
          <p:cNvSpPr/>
          <p:nvPr/>
        </p:nvSpPr>
        <p:spPr>
          <a:xfrm>
            <a:off x="600456" y="2911910"/>
            <a:ext cx="1266443" cy="856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49" name="Rectangle 48"/>
          <p:cNvSpPr/>
          <p:nvPr/>
        </p:nvSpPr>
        <p:spPr>
          <a:xfrm>
            <a:off x="631316" y="2999455"/>
            <a:ext cx="1204722" cy="700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Customer initiates bankruptcy</a:t>
            </a:r>
            <a:endParaRPr lang="en-US" sz="1000" dirty="0">
              <a:solidFill>
                <a:schemeClr val="bg1"/>
              </a:solidFill>
            </a:endParaRPr>
          </a:p>
        </p:txBody>
      </p:sp>
      <p:sp>
        <p:nvSpPr>
          <p:cNvPr id="51" name="Flowchart: Decision 50"/>
          <p:cNvSpPr/>
          <p:nvPr/>
        </p:nvSpPr>
        <p:spPr>
          <a:xfrm>
            <a:off x="3804350" y="2911910"/>
            <a:ext cx="1397129" cy="856447"/>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52" name="Rectangle 51"/>
          <p:cNvSpPr/>
          <p:nvPr/>
        </p:nvSpPr>
        <p:spPr>
          <a:xfrm>
            <a:off x="3900553" y="2990090"/>
            <a:ext cx="1204722" cy="700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Court decision on bankruptcy</a:t>
            </a:r>
            <a:endParaRPr lang="en-US" sz="1000" dirty="0">
              <a:solidFill>
                <a:schemeClr val="bg1"/>
              </a:solidFill>
            </a:endParaRPr>
          </a:p>
        </p:txBody>
      </p:sp>
      <p:sp>
        <p:nvSpPr>
          <p:cNvPr id="53" name="Rectangle 52"/>
          <p:cNvSpPr/>
          <p:nvPr/>
        </p:nvSpPr>
        <p:spPr>
          <a:xfrm>
            <a:off x="5903348" y="2389558"/>
            <a:ext cx="1097527" cy="609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54" name="Rectangle 53"/>
          <p:cNvSpPr/>
          <p:nvPr/>
        </p:nvSpPr>
        <p:spPr>
          <a:xfrm>
            <a:off x="5849750" y="2322276"/>
            <a:ext cx="1204722" cy="700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Customer remains in charged-off state</a:t>
            </a:r>
            <a:endParaRPr lang="en-US" sz="1000" dirty="0">
              <a:solidFill>
                <a:schemeClr val="bg1"/>
              </a:solidFill>
            </a:endParaRPr>
          </a:p>
        </p:txBody>
      </p:sp>
      <p:sp>
        <p:nvSpPr>
          <p:cNvPr id="55" name="Rectangle 54"/>
          <p:cNvSpPr/>
          <p:nvPr/>
        </p:nvSpPr>
        <p:spPr>
          <a:xfrm>
            <a:off x="5903348" y="3647844"/>
            <a:ext cx="1097527" cy="60989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56" name="Rectangle 55"/>
          <p:cNvSpPr/>
          <p:nvPr/>
        </p:nvSpPr>
        <p:spPr>
          <a:xfrm>
            <a:off x="5849750" y="3580562"/>
            <a:ext cx="1204722" cy="700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Charge-off reversal happens</a:t>
            </a:r>
            <a:endParaRPr lang="en-US" sz="1000" dirty="0">
              <a:solidFill>
                <a:schemeClr val="bg1"/>
              </a:solidFill>
            </a:endParaRPr>
          </a:p>
        </p:txBody>
      </p:sp>
      <p:cxnSp>
        <p:nvCxnSpPr>
          <p:cNvPr id="8" name="Straight Arrow Connector 7"/>
          <p:cNvCxnSpPr>
            <a:stCxn id="43" idx="3"/>
            <a:endCxn id="41" idx="1"/>
          </p:cNvCxnSpPr>
          <p:nvPr/>
        </p:nvCxnSpPr>
        <p:spPr>
          <a:xfrm>
            <a:off x="1866899" y="3340134"/>
            <a:ext cx="324232" cy="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1" idx="3"/>
            <a:endCxn id="51" idx="1"/>
          </p:cNvCxnSpPr>
          <p:nvPr/>
        </p:nvCxnSpPr>
        <p:spPr>
          <a:xfrm flipV="1">
            <a:off x="3457574" y="3340134"/>
            <a:ext cx="346776" cy="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1" idx="3"/>
            <a:endCxn id="53" idx="1"/>
          </p:cNvCxnSpPr>
          <p:nvPr/>
        </p:nvCxnSpPr>
        <p:spPr>
          <a:xfrm flipV="1">
            <a:off x="5201479" y="2694507"/>
            <a:ext cx="701869" cy="6456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1" idx="3"/>
          </p:cNvCxnSpPr>
          <p:nvPr/>
        </p:nvCxnSpPr>
        <p:spPr>
          <a:xfrm>
            <a:off x="5201479" y="3340134"/>
            <a:ext cx="346776" cy="645428"/>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556512" y="2694506"/>
            <a:ext cx="1204722" cy="313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Bankruptcy appeal  approved</a:t>
            </a:r>
            <a:endParaRPr lang="en-US" sz="1000" dirty="0">
              <a:solidFill>
                <a:schemeClr val="tx1"/>
              </a:solidFill>
            </a:endParaRPr>
          </a:p>
        </p:txBody>
      </p:sp>
      <p:sp>
        <p:nvSpPr>
          <p:cNvPr id="63" name="Rectangle 62"/>
          <p:cNvSpPr/>
          <p:nvPr/>
        </p:nvSpPr>
        <p:spPr>
          <a:xfrm>
            <a:off x="4521079" y="3828678"/>
            <a:ext cx="1204722" cy="313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Bankruptcy appeal dismissed / bankruptcy reversal</a:t>
            </a:r>
            <a:endParaRPr lang="en-US" sz="1000" dirty="0">
              <a:solidFill>
                <a:schemeClr val="tx1"/>
              </a:solidFill>
            </a:endParaRPr>
          </a:p>
        </p:txBody>
      </p:sp>
      <p:sp>
        <p:nvSpPr>
          <p:cNvPr id="64" name="Rectangle 63"/>
          <p:cNvSpPr/>
          <p:nvPr/>
        </p:nvSpPr>
        <p:spPr>
          <a:xfrm>
            <a:off x="7473931" y="3647844"/>
            <a:ext cx="1097527" cy="60989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65" name="Rectangle 64"/>
          <p:cNvSpPr/>
          <p:nvPr/>
        </p:nvSpPr>
        <p:spPr>
          <a:xfrm>
            <a:off x="7420333" y="3580562"/>
            <a:ext cx="1204722" cy="700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Charge-off happens contractually</a:t>
            </a:r>
            <a:endParaRPr lang="en-US" sz="1000" dirty="0">
              <a:solidFill>
                <a:schemeClr val="bg1"/>
              </a:solidFill>
            </a:endParaRPr>
          </a:p>
        </p:txBody>
      </p:sp>
      <p:cxnSp>
        <p:nvCxnSpPr>
          <p:cNvPr id="23" name="Straight Arrow Connector 22"/>
          <p:cNvCxnSpPr>
            <a:stCxn id="55" idx="3"/>
            <a:endCxn id="64" idx="1"/>
          </p:cNvCxnSpPr>
          <p:nvPr/>
        </p:nvCxnSpPr>
        <p:spPr>
          <a:xfrm>
            <a:off x="7000875" y="3952793"/>
            <a:ext cx="47305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55" idx="1"/>
          </p:cNvCxnSpPr>
          <p:nvPr/>
        </p:nvCxnSpPr>
        <p:spPr>
          <a:xfrm>
            <a:off x="5548255" y="3952793"/>
            <a:ext cx="355093"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5900786" y="4583695"/>
            <a:ext cx="2670672" cy="60989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74" name="Rectangle 73"/>
          <p:cNvSpPr/>
          <p:nvPr/>
        </p:nvSpPr>
        <p:spPr>
          <a:xfrm>
            <a:off x="6128617" y="4597457"/>
            <a:ext cx="2282400" cy="590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Customer remains in charged-off state. Charge-off reversal happens only when bankruptcy was initiated due to bank error</a:t>
            </a:r>
            <a:endParaRPr lang="en-US" sz="1000" dirty="0">
              <a:solidFill>
                <a:schemeClr val="bg1"/>
              </a:solidFill>
            </a:endParaRPr>
          </a:p>
        </p:txBody>
      </p:sp>
      <p:cxnSp>
        <p:nvCxnSpPr>
          <p:cNvPr id="28" name="Elbow Connector 27"/>
          <p:cNvCxnSpPr>
            <a:stCxn id="51" idx="3"/>
            <a:endCxn id="73" idx="1"/>
          </p:cNvCxnSpPr>
          <p:nvPr/>
        </p:nvCxnSpPr>
        <p:spPr>
          <a:xfrm>
            <a:off x="5201479" y="3340134"/>
            <a:ext cx="699307" cy="1548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6407486" y="1995099"/>
            <a:ext cx="1204722" cy="273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Old process that was removed</a:t>
            </a:r>
            <a:endParaRPr lang="en-US" sz="1000" dirty="0">
              <a:solidFill>
                <a:schemeClr val="tx1"/>
              </a:solidFill>
            </a:endParaRPr>
          </a:p>
        </p:txBody>
      </p:sp>
      <p:sp>
        <p:nvSpPr>
          <p:cNvPr id="79" name="Rectangle 78"/>
          <p:cNvSpPr/>
          <p:nvPr/>
        </p:nvSpPr>
        <p:spPr>
          <a:xfrm>
            <a:off x="6128617" y="2032765"/>
            <a:ext cx="278868" cy="1867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80" name="Rectangle 79"/>
          <p:cNvSpPr/>
          <p:nvPr/>
        </p:nvSpPr>
        <p:spPr>
          <a:xfrm>
            <a:off x="7724225" y="2026474"/>
            <a:ext cx="312757" cy="16818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81" name="Rectangle 80"/>
          <p:cNvSpPr/>
          <p:nvPr/>
        </p:nvSpPr>
        <p:spPr>
          <a:xfrm>
            <a:off x="7858140" y="2015520"/>
            <a:ext cx="1289818" cy="253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New process added</a:t>
            </a:r>
            <a:endParaRPr lang="en-US" sz="1000" dirty="0">
              <a:solidFill>
                <a:schemeClr val="tx1"/>
              </a:solidFill>
            </a:endParaRPr>
          </a:p>
        </p:txBody>
      </p:sp>
      <p:sp>
        <p:nvSpPr>
          <p:cNvPr id="82" name="Rectangle 81"/>
          <p:cNvSpPr/>
          <p:nvPr/>
        </p:nvSpPr>
        <p:spPr>
          <a:xfrm>
            <a:off x="5585682" y="5224187"/>
            <a:ext cx="3368269" cy="590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Reason: </a:t>
            </a:r>
            <a:r>
              <a:rPr lang="en-US" sz="1000" dirty="0" smtClean="0">
                <a:solidFill>
                  <a:schemeClr val="tx1"/>
                </a:solidFill>
              </a:rPr>
              <a:t>It was observed that 85% accounts for whose bankruptcy appeal was dismissed were anyways getting charged-off contractually. So reversal does not make sense</a:t>
            </a:r>
            <a:endParaRPr lang="en-US" sz="1000" dirty="0">
              <a:solidFill>
                <a:schemeClr val="tx1"/>
              </a:solidFill>
            </a:endParaRPr>
          </a:p>
        </p:txBody>
      </p:sp>
      <p:sp>
        <p:nvSpPr>
          <p:cNvPr id="83" name="Rectangle 82"/>
          <p:cNvSpPr/>
          <p:nvPr/>
        </p:nvSpPr>
        <p:spPr>
          <a:xfrm>
            <a:off x="143451" y="1941209"/>
            <a:ext cx="4405374" cy="410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Simplified Process for accounts who filed for Bankruptcy </a:t>
            </a:r>
            <a:endParaRPr lang="en-US" sz="1200" b="1" dirty="0">
              <a:solidFill>
                <a:schemeClr val="tx1"/>
              </a:solidFill>
            </a:endParaRPr>
          </a:p>
        </p:txBody>
      </p:sp>
      <p:sp>
        <p:nvSpPr>
          <p:cNvPr id="84" name="Rectangle 83"/>
          <p:cNvSpPr/>
          <p:nvPr/>
        </p:nvSpPr>
        <p:spPr>
          <a:xfrm>
            <a:off x="4840782" y="2040022"/>
            <a:ext cx="278868" cy="186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85" name="Rectangle 84"/>
          <p:cNvSpPr/>
          <p:nvPr/>
        </p:nvSpPr>
        <p:spPr>
          <a:xfrm>
            <a:off x="5066630" y="2019229"/>
            <a:ext cx="990780" cy="231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Process kept as is</a:t>
            </a:r>
            <a:endParaRPr lang="en-US" sz="1000" dirty="0">
              <a:solidFill>
                <a:schemeClr val="tx1"/>
              </a:solidFill>
            </a:endParaRPr>
          </a:p>
        </p:txBody>
      </p:sp>
    </p:spTree>
    <p:extLst>
      <p:ext uri="{BB962C8B-B14F-4D97-AF65-F5344CB8AC3E}">
        <p14:creationId xmlns:p14="http://schemas.microsoft.com/office/powerpoint/2010/main" val="4274129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smtClean="0"/>
              <a:t>Reporting: Generating high visibility periodic and ad hoc reports</a:t>
            </a:r>
            <a:endParaRPr lang="en-US" sz="2000" dirty="0"/>
          </a:p>
        </p:txBody>
      </p:sp>
      <p:grpSp>
        <p:nvGrpSpPr>
          <p:cNvPr id="7" name="Group 6"/>
          <p:cNvGrpSpPr/>
          <p:nvPr/>
        </p:nvGrpSpPr>
        <p:grpSpPr bwMode="gray">
          <a:xfrm>
            <a:off x="321435" y="4455995"/>
            <a:ext cx="4149782" cy="1848636"/>
            <a:chOff x="371475" y="1694665"/>
            <a:chExt cx="4149782" cy="1848636"/>
          </a:xfrm>
        </p:grpSpPr>
        <p:sp>
          <p:nvSpPr>
            <p:cNvPr id="8" name="Rectangle 7"/>
            <p:cNvSpPr/>
            <p:nvPr/>
          </p:nvSpPr>
          <p:spPr bwMode="gray">
            <a:xfrm>
              <a:off x="889898" y="1694665"/>
              <a:ext cx="3631359" cy="1848636"/>
            </a:xfrm>
            <a:prstGeom prst="rect">
              <a:avLst/>
            </a:prstGeom>
            <a:noFill/>
            <a:ln w="6350" cap="flat" cmpd="sng" algn="ctr">
              <a:solidFill>
                <a:srgbClr val="008ED0"/>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Century Gothic"/>
                <a:ea typeface="+mn-ea"/>
                <a:cs typeface="+mn-cs"/>
              </a:endParaRPr>
            </a:p>
          </p:txBody>
        </p:sp>
        <p:sp>
          <p:nvSpPr>
            <p:cNvPr id="9" name="Rectangle 8"/>
            <p:cNvSpPr/>
            <p:nvPr/>
          </p:nvSpPr>
          <p:spPr bwMode="gray">
            <a:xfrm>
              <a:off x="371475" y="1694665"/>
              <a:ext cx="518423" cy="1848636"/>
            </a:xfrm>
            <a:prstGeom prst="rect">
              <a:avLst/>
            </a:prstGeom>
            <a:solidFill>
              <a:srgbClr val="F78C34"/>
            </a:solidFill>
            <a:ln w="6350" cap="flat" cmpd="sng" algn="ctr">
              <a:solidFill>
                <a:srgbClr val="F78C34"/>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entury Gothic"/>
                  <a:ea typeface="+mn-ea"/>
                  <a:cs typeface="+mn-cs"/>
                </a:rPr>
                <a:t>Forbearance NCL</a:t>
              </a:r>
              <a:r>
                <a:rPr kumimoji="0" lang="en-US" sz="1200" b="1" i="0" u="none" strike="noStrike" kern="0" cap="none" spc="0" normalizeH="0" noProof="0" dirty="0" smtClean="0">
                  <a:ln>
                    <a:noFill/>
                  </a:ln>
                  <a:solidFill>
                    <a:srgbClr val="FFFFFF"/>
                  </a:solidFill>
                  <a:effectLst/>
                  <a:uLnTx/>
                  <a:uFillTx/>
                  <a:latin typeface="Century Gothic"/>
                  <a:ea typeface="+mn-ea"/>
                  <a:cs typeface="+mn-cs"/>
                </a:rPr>
                <a:t> and Break rates</a:t>
              </a:r>
              <a:endParaRPr kumimoji="0" lang="en-US" sz="1200" b="1" i="0" u="none" strike="noStrike" kern="0" cap="none" spc="0" normalizeH="0" baseline="0" noProof="0" dirty="0">
                <a:ln>
                  <a:noFill/>
                </a:ln>
                <a:solidFill>
                  <a:srgbClr val="FFFFFF"/>
                </a:solidFill>
                <a:effectLst/>
                <a:uLnTx/>
                <a:uFillTx/>
                <a:latin typeface="Century Gothic"/>
                <a:ea typeface="+mn-ea"/>
                <a:cs typeface="+mn-cs"/>
              </a:endParaRPr>
            </a:p>
          </p:txBody>
        </p:sp>
      </p:grpSp>
      <p:sp>
        <p:nvSpPr>
          <p:cNvPr id="10" name="Rectangle 9"/>
          <p:cNvSpPr/>
          <p:nvPr/>
        </p:nvSpPr>
        <p:spPr bwMode="gray">
          <a:xfrm>
            <a:off x="5323261" y="2518016"/>
            <a:ext cx="3631359" cy="1825968"/>
          </a:xfrm>
          <a:prstGeom prst="rect">
            <a:avLst/>
          </a:prstGeom>
          <a:noFill/>
          <a:ln w="6350" cap="flat" cmpd="sng" algn="ctr">
            <a:solidFill>
              <a:srgbClr val="008ED0"/>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FFFF"/>
              </a:solidFill>
              <a:effectLst/>
              <a:uLnTx/>
              <a:uFillTx/>
              <a:latin typeface="Century Gothic"/>
              <a:ea typeface="+mn-ea"/>
              <a:cs typeface="+mn-cs"/>
            </a:endParaRPr>
          </a:p>
        </p:txBody>
      </p:sp>
      <p:sp>
        <p:nvSpPr>
          <p:cNvPr id="11" name="Rectangle 10"/>
          <p:cNvSpPr/>
          <p:nvPr/>
        </p:nvSpPr>
        <p:spPr bwMode="gray">
          <a:xfrm>
            <a:off x="4804838" y="2518016"/>
            <a:ext cx="518423" cy="1825968"/>
          </a:xfrm>
          <a:prstGeom prst="rect">
            <a:avLst/>
          </a:prstGeom>
          <a:solidFill>
            <a:srgbClr val="F78C34"/>
          </a:solidFill>
          <a:ln w="6350" cap="flat" cmpd="sng" algn="ctr">
            <a:solidFill>
              <a:srgbClr val="F78C34"/>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entury Gothic"/>
                <a:ea typeface="+mn-ea"/>
                <a:cs typeface="+mn-cs"/>
              </a:rPr>
              <a:t>Bankruptcy Dashboard</a:t>
            </a:r>
            <a:endParaRPr kumimoji="0" lang="en-US" sz="1200" b="1" i="0" u="none" strike="noStrike" kern="0" cap="none" spc="0" normalizeH="0" baseline="0" noProof="0" dirty="0">
              <a:ln>
                <a:noFill/>
              </a:ln>
              <a:solidFill>
                <a:srgbClr val="FFFFFF"/>
              </a:solidFill>
              <a:effectLst/>
              <a:uLnTx/>
              <a:uFillTx/>
              <a:latin typeface="Century Gothic"/>
              <a:ea typeface="+mn-ea"/>
              <a:cs typeface="+mn-cs"/>
            </a:endParaRPr>
          </a:p>
        </p:txBody>
      </p:sp>
      <p:grpSp>
        <p:nvGrpSpPr>
          <p:cNvPr id="12" name="Group 11"/>
          <p:cNvGrpSpPr/>
          <p:nvPr/>
        </p:nvGrpSpPr>
        <p:grpSpPr bwMode="gray">
          <a:xfrm>
            <a:off x="323536" y="2526521"/>
            <a:ext cx="4149782" cy="1825968"/>
            <a:chOff x="371475" y="1549401"/>
            <a:chExt cx="4149782" cy="1993900"/>
          </a:xfrm>
        </p:grpSpPr>
        <p:sp>
          <p:nvSpPr>
            <p:cNvPr id="13" name="Rectangle 12"/>
            <p:cNvSpPr/>
            <p:nvPr/>
          </p:nvSpPr>
          <p:spPr bwMode="gray">
            <a:xfrm>
              <a:off x="889898" y="1549401"/>
              <a:ext cx="3631359" cy="1993900"/>
            </a:xfrm>
            <a:prstGeom prst="rect">
              <a:avLst/>
            </a:prstGeom>
            <a:noFill/>
            <a:ln w="6350" cap="flat" cmpd="sng" algn="ctr">
              <a:solidFill>
                <a:schemeClr val="accent4"/>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Century Gothic"/>
                <a:ea typeface="+mn-ea"/>
                <a:cs typeface="+mn-cs"/>
              </a:endParaRPr>
            </a:p>
          </p:txBody>
        </p:sp>
        <p:sp>
          <p:nvSpPr>
            <p:cNvPr id="14" name="Rectangle 13"/>
            <p:cNvSpPr/>
            <p:nvPr/>
          </p:nvSpPr>
          <p:spPr bwMode="gray">
            <a:xfrm>
              <a:off x="371475" y="1549401"/>
              <a:ext cx="518423" cy="1993900"/>
            </a:xfrm>
            <a:prstGeom prst="rect">
              <a:avLst/>
            </a:prstGeom>
            <a:solidFill>
              <a:srgbClr val="F78C34"/>
            </a:solidFill>
            <a:ln w="6350" cap="flat" cmpd="sng" algn="ctr">
              <a:solidFill>
                <a:srgbClr val="F78C34"/>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entury Gothic"/>
                  <a:ea typeface="+mn-ea"/>
                  <a:cs typeface="+mn-cs"/>
                </a:rPr>
                <a:t>Bucket Roll Forward Rate</a:t>
              </a:r>
              <a:endParaRPr kumimoji="0" lang="en-US" sz="1200" b="1" i="0" u="none" strike="noStrike" kern="0" cap="none" spc="0" normalizeH="0" baseline="0" noProof="0" dirty="0">
                <a:ln>
                  <a:noFill/>
                </a:ln>
                <a:solidFill>
                  <a:srgbClr val="FFFFFF"/>
                </a:solidFill>
                <a:effectLst/>
                <a:uLnTx/>
                <a:uFillTx/>
                <a:latin typeface="Century Gothic"/>
                <a:ea typeface="+mn-ea"/>
                <a:cs typeface="+mn-cs"/>
              </a:endParaRPr>
            </a:p>
          </p:txBody>
        </p:sp>
      </p:grpSp>
      <p:grpSp>
        <p:nvGrpSpPr>
          <p:cNvPr id="16" name="Group 15"/>
          <p:cNvGrpSpPr/>
          <p:nvPr/>
        </p:nvGrpSpPr>
        <p:grpSpPr bwMode="gray">
          <a:xfrm>
            <a:off x="4797901" y="4469641"/>
            <a:ext cx="4149782" cy="1834989"/>
            <a:chOff x="371475" y="1708311"/>
            <a:chExt cx="4149782" cy="1834989"/>
          </a:xfrm>
        </p:grpSpPr>
        <p:sp>
          <p:nvSpPr>
            <p:cNvPr id="17" name="Rectangle 16"/>
            <p:cNvSpPr/>
            <p:nvPr/>
          </p:nvSpPr>
          <p:spPr bwMode="gray">
            <a:xfrm>
              <a:off x="889898" y="1708311"/>
              <a:ext cx="3631359" cy="1834989"/>
            </a:xfrm>
            <a:prstGeom prst="rect">
              <a:avLst/>
            </a:prstGeom>
            <a:noFill/>
            <a:ln w="6350" cap="flat" cmpd="sng" algn="ctr">
              <a:solidFill>
                <a:srgbClr val="008ED0"/>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Century Gothic"/>
                <a:ea typeface="+mn-ea"/>
                <a:cs typeface="+mn-cs"/>
              </a:endParaRPr>
            </a:p>
          </p:txBody>
        </p:sp>
        <p:sp>
          <p:nvSpPr>
            <p:cNvPr id="18" name="Rectangle 17"/>
            <p:cNvSpPr/>
            <p:nvPr/>
          </p:nvSpPr>
          <p:spPr bwMode="gray">
            <a:xfrm>
              <a:off x="371475" y="1708311"/>
              <a:ext cx="518423" cy="1834989"/>
            </a:xfrm>
            <a:prstGeom prst="rect">
              <a:avLst/>
            </a:prstGeom>
            <a:solidFill>
              <a:srgbClr val="F78C34"/>
            </a:solidFill>
            <a:ln w="6350" cap="flat" cmpd="sng" algn="ctr">
              <a:solidFill>
                <a:srgbClr val="F78C34"/>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entury Gothic"/>
                  <a:ea typeface="+mn-ea"/>
                  <a:cs typeface="+mn-cs"/>
                </a:rPr>
                <a:t>Forbearance Volume (New</a:t>
              </a:r>
              <a:r>
                <a:rPr kumimoji="0" lang="en-US" sz="1200" b="1" i="0" u="none" strike="noStrike" kern="0" cap="none" spc="0" normalizeH="0" noProof="0" dirty="0" smtClean="0">
                  <a:ln>
                    <a:noFill/>
                  </a:ln>
                  <a:solidFill>
                    <a:srgbClr val="FFFFFF"/>
                  </a:solidFill>
                  <a:effectLst/>
                  <a:uLnTx/>
                  <a:uFillTx/>
                  <a:latin typeface="Century Gothic"/>
                  <a:ea typeface="+mn-ea"/>
                  <a:cs typeface="+mn-cs"/>
                </a:rPr>
                <a:t> Entrants)</a:t>
              </a:r>
              <a:endParaRPr kumimoji="0" lang="en-US" sz="1200" b="1" i="0" u="none" strike="noStrike" kern="0" cap="none" spc="0" normalizeH="0" baseline="0" noProof="0" dirty="0">
                <a:ln>
                  <a:noFill/>
                </a:ln>
                <a:solidFill>
                  <a:srgbClr val="FFFFFF"/>
                </a:solidFill>
                <a:effectLst/>
                <a:uLnTx/>
                <a:uFillTx/>
                <a:latin typeface="Century Gothic"/>
                <a:ea typeface="+mn-ea"/>
                <a:cs typeface="+mn-cs"/>
              </a:endParaRPr>
            </a:p>
          </p:txBody>
        </p:sp>
      </p:grpSp>
      <p:sp>
        <p:nvSpPr>
          <p:cNvPr id="20" name="Rounded Rectangle 19"/>
          <p:cNvSpPr/>
          <p:nvPr/>
        </p:nvSpPr>
        <p:spPr>
          <a:xfrm>
            <a:off x="2747918" y="1172372"/>
            <a:ext cx="1371600" cy="1009935"/>
          </a:xfrm>
          <a:prstGeom prst="roundRect">
            <a:avLst/>
          </a:prstGeom>
          <a:solidFill>
            <a:srgbClr val="DDDDDD"/>
          </a:solidFill>
          <a:ln w="12700" cap="flat" cmpd="sng" algn="ctr">
            <a:solidFill>
              <a:srgbClr val="FFFFFF">
                <a:lumMod val="65000"/>
              </a:srgbClr>
            </a:solidFill>
            <a:prstDash val="solid"/>
          </a:ln>
          <a:effectLst/>
        </p:spPr>
        <p:txBody>
          <a:bodyPr lIns="45720" rIns="45720" rtlCol="0" anchor="b" anchorCtr="0"/>
          <a:lstStyle/>
          <a:p>
            <a:pPr algn="ctr"/>
            <a:r>
              <a:rPr lang="en-US" sz="1400" b="1" dirty="0" smtClean="0">
                <a:latin typeface="Century Gothic"/>
              </a:rPr>
              <a:t>Automated Scripts</a:t>
            </a:r>
            <a:endParaRPr lang="en-US" sz="1400" b="1" dirty="0">
              <a:latin typeface="Century Gothic"/>
            </a:endParaRPr>
          </a:p>
        </p:txBody>
      </p:sp>
      <p:sp>
        <p:nvSpPr>
          <p:cNvPr id="21" name="Rounded Rectangle 20"/>
          <p:cNvSpPr/>
          <p:nvPr/>
        </p:nvSpPr>
        <p:spPr>
          <a:xfrm>
            <a:off x="4727742" y="1172372"/>
            <a:ext cx="1371600" cy="1009935"/>
          </a:xfrm>
          <a:prstGeom prst="roundRect">
            <a:avLst/>
          </a:prstGeom>
          <a:solidFill>
            <a:srgbClr val="DDDDDD"/>
          </a:solidFill>
          <a:ln w="12700" cap="flat" cmpd="sng" algn="ctr">
            <a:solidFill>
              <a:srgbClr val="FFFFFF">
                <a:lumMod val="65000"/>
              </a:srgbClr>
            </a:solidFill>
            <a:prstDash val="solid"/>
          </a:ln>
          <a:effectLst/>
        </p:spPr>
        <p:txBody>
          <a:bodyPr lIns="45720" rIns="45720" rtlCol="0" anchor="b" anchorCtr="0"/>
          <a:lstStyle/>
          <a:p>
            <a:pPr algn="ctr"/>
            <a:r>
              <a:rPr lang="en-US" sz="1400" b="1" dirty="0" smtClean="0">
                <a:latin typeface="Century Gothic"/>
              </a:rPr>
              <a:t>Leadership Visibility</a:t>
            </a:r>
            <a:endParaRPr lang="en-US" sz="1400" b="1" dirty="0">
              <a:latin typeface="Century Gothic"/>
            </a:endParaRPr>
          </a:p>
        </p:txBody>
      </p:sp>
      <p:sp>
        <p:nvSpPr>
          <p:cNvPr id="22" name="Rounded Rectangle 21"/>
          <p:cNvSpPr/>
          <p:nvPr/>
        </p:nvSpPr>
        <p:spPr>
          <a:xfrm>
            <a:off x="6722752" y="1172372"/>
            <a:ext cx="1371600" cy="977146"/>
          </a:xfrm>
          <a:prstGeom prst="roundRect">
            <a:avLst/>
          </a:prstGeom>
          <a:solidFill>
            <a:srgbClr val="DDDDDD"/>
          </a:solidFill>
          <a:ln w="12700" cap="flat" cmpd="sng" algn="ctr">
            <a:solidFill>
              <a:srgbClr val="FFFFFF">
                <a:lumMod val="65000"/>
              </a:srgbClr>
            </a:solidFill>
            <a:prstDash val="solid"/>
          </a:ln>
          <a:effectLst/>
        </p:spPr>
        <p:txBody>
          <a:bodyPr lIns="45720" rIns="45720" rtlCol="0" anchor="b" anchorCtr="0"/>
          <a:lstStyle/>
          <a:p>
            <a:pPr algn="ctr"/>
            <a:r>
              <a:rPr lang="en-US" sz="1400" b="1" dirty="0" smtClean="0">
                <a:latin typeface="Century Gothic"/>
              </a:rPr>
              <a:t>Ad hoc reports</a:t>
            </a:r>
            <a:endParaRPr lang="en-US" sz="1400" b="1" dirty="0">
              <a:latin typeface="Century Gothic"/>
            </a:endParaRPr>
          </a:p>
        </p:txBody>
      </p:sp>
      <p:sp>
        <p:nvSpPr>
          <p:cNvPr id="25" name="Freeform 24"/>
          <p:cNvSpPr/>
          <p:nvPr/>
        </p:nvSpPr>
        <p:spPr>
          <a:xfrm>
            <a:off x="3175049" y="1230633"/>
            <a:ext cx="517337" cy="448318"/>
          </a:xfrm>
          <a:custGeom>
            <a:avLst/>
            <a:gdLst>
              <a:gd name="connsiteX0" fmla="*/ 627891 w 1255780"/>
              <a:gd name="connsiteY0" fmla="*/ 429926 h 1246712"/>
              <a:gd name="connsiteX1" fmla="*/ 821322 w 1255780"/>
              <a:gd name="connsiteY1" fmla="*/ 623357 h 1246712"/>
              <a:gd name="connsiteX2" fmla="*/ 627891 w 1255780"/>
              <a:gd name="connsiteY2" fmla="*/ 816788 h 1246712"/>
              <a:gd name="connsiteX3" fmla="*/ 434460 w 1255780"/>
              <a:gd name="connsiteY3" fmla="*/ 623357 h 1246712"/>
              <a:gd name="connsiteX4" fmla="*/ 627891 w 1255780"/>
              <a:gd name="connsiteY4" fmla="*/ 429926 h 1246712"/>
              <a:gd name="connsiteX5" fmla="*/ 625268 w 1255780"/>
              <a:gd name="connsiteY5" fmla="*/ 282088 h 1246712"/>
              <a:gd name="connsiteX6" fmla="*/ 387029 w 1255780"/>
              <a:gd name="connsiteY6" fmla="*/ 380769 h 1246712"/>
              <a:gd name="connsiteX7" fmla="*/ 387029 w 1255780"/>
              <a:gd name="connsiteY7" fmla="*/ 857248 h 1246712"/>
              <a:gd name="connsiteX8" fmla="*/ 863507 w 1255780"/>
              <a:gd name="connsiteY8" fmla="*/ 857248 h 1246712"/>
              <a:gd name="connsiteX9" fmla="*/ 863507 w 1255780"/>
              <a:gd name="connsiteY9" fmla="*/ 380769 h 1246712"/>
              <a:gd name="connsiteX10" fmla="*/ 625268 w 1255780"/>
              <a:gd name="connsiteY10" fmla="*/ 282088 h 1246712"/>
              <a:gd name="connsiteX11" fmla="*/ 526984 w 1255780"/>
              <a:gd name="connsiteY11" fmla="*/ 0 h 1246712"/>
              <a:gd name="connsiteX12" fmla="*/ 759888 w 1255780"/>
              <a:gd name="connsiteY12" fmla="*/ 0 h 1246712"/>
              <a:gd name="connsiteX13" fmla="*/ 797268 w 1255780"/>
              <a:gd name="connsiteY13" fmla="*/ 149518 h 1246712"/>
              <a:gd name="connsiteX14" fmla="*/ 813856 w 1255780"/>
              <a:gd name="connsiteY14" fmla="*/ 154543 h 1246712"/>
              <a:gd name="connsiteX15" fmla="*/ 851312 w 1255780"/>
              <a:gd name="connsiteY15" fmla="*/ 174254 h 1246712"/>
              <a:gd name="connsiteX16" fmla="*/ 986373 w 1255780"/>
              <a:gd name="connsiteY16" fmla="*/ 93217 h 1246712"/>
              <a:gd name="connsiteX17" fmla="*/ 1151061 w 1255780"/>
              <a:gd name="connsiteY17" fmla="*/ 257905 h 1246712"/>
              <a:gd name="connsiteX18" fmla="*/ 1070024 w 1255780"/>
              <a:gd name="connsiteY18" fmla="*/ 392967 h 1246712"/>
              <a:gd name="connsiteX19" fmla="*/ 1089734 w 1255780"/>
              <a:gd name="connsiteY19" fmla="*/ 430421 h 1246712"/>
              <a:gd name="connsiteX20" fmla="*/ 1094983 w 1255780"/>
              <a:gd name="connsiteY20" fmla="*/ 447749 h 1246712"/>
              <a:gd name="connsiteX21" fmla="*/ 1255780 w 1255780"/>
              <a:gd name="connsiteY21" fmla="*/ 496776 h 1246712"/>
              <a:gd name="connsiteX22" fmla="*/ 1243916 w 1255780"/>
              <a:gd name="connsiteY22" fmla="*/ 729378 h 1246712"/>
              <a:gd name="connsiteX23" fmla="*/ 1105409 w 1255780"/>
              <a:gd name="connsiteY23" fmla="*/ 756592 h 1246712"/>
              <a:gd name="connsiteX24" fmla="*/ 1098335 w 1255780"/>
              <a:gd name="connsiteY24" fmla="*/ 784802 h 1246712"/>
              <a:gd name="connsiteX25" fmla="*/ 1069332 w 1255780"/>
              <a:gd name="connsiteY25" fmla="*/ 851519 h 1246712"/>
              <a:gd name="connsiteX26" fmla="*/ 1148957 w 1255780"/>
              <a:gd name="connsiteY26" fmla="*/ 984228 h 1246712"/>
              <a:gd name="connsiteX27" fmla="*/ 984269 w 1255780"/>
              <a:gd name="connsiteY27" fmla="*/ 1148916 h 1246712"/>
              <a:gd name="connsiteX28" fmla="*/ 848163 w 1255780"/>
              <a:gd name="connsiteY28" fmla="*/ 1067252 h 1246712"/>
              <a:gd name="connsiteX29" fmla="*/ 791062 w 1255780"/>
              <a:gd name="connsiteY29" fmla="*/ 1092075 h 1246712"/>
              <a:gd name="connsiteX30" fmla="*/ 767249 w 1255780"/>
              <a:gd name="connsiteY30" fmla="*/ 1098046 h 1246712"/>
              <a:gd name="connsiteX31" fmla="*/ 725961 w 1255780"/>
              <a:gd name="connsiteY31" fmla="*/ 1246712 h 1246712"/>
              <a:gd name="connsiteX32" fmla="*/ 493135 w 1255780"/>
              <a:gd name="connsiteY32" fmla="*/ 1240677 h 1246712"/>
              <a:gd name="connsiteX33" fmla="*/ 459688 w 1255780"/>
              <a:gd name="connsiteY33" fmla="*/ 1090443 h 1246712"/>
              <a:gd name="connsiteX34" fmla="*/ 436681 w 1255780"/>
              <a:gd name="connsiteY34" fmla="*/ 1083474 h 1246712"/>
              <a:gd name="connsiteX35" fmla="*/ 401434 w 1255780"/>
              <a:gd name="connsiteY35" fmla="*/ 1064926 h 1246712"/>
              <a:gd name="connsiteX36" fmla="*/ 257948 w 1255780"/>
              <a:gd name="connsiteY36" fmla="*/ 1151019 h 1246712"/>
              <a:gd name="connsiteX37" fmla="*/ 93260 w 1255780"/>
              <a:gd name="connsiteY37" fmla="*/ 986331 h 1246712"/>
              <a:gd name="connsiteX38" fmla="*/ 179352 w 1255780"/>
              <a:gd name="connsiteY38" fmla="*/ 842844 h 1246712"/>
              <a:gd name="connsiteX39" fmla="*/ 160803 w 1255780"/>
              <a:gd name="connsiteY39" fmla="*/ 807596 h 1246712"/>
              <a:gd name="connsiteX40" fmla="*/ 156934 w 1255780"/>
              <a:gd name="connsiteY40" fmla="*/ 794823 h 1246712"/>
              <a:gd name="connsiteX41" fmla="*/ 0 w 1255780"/>
              <a:gd name="connsiteY41" fmla="*/ 746366 h 1246712"/>
              <a:gd name="connsiteX42" fmla="*/ 12689 w 1255780"/>
              <a:gd name="connsiteY42" fmla="*/ 513808 h 1246712"/>
              <a:gd name="connsiteX43" fmla="*/ 143324 w 1255780"/>
              <a:gd name="connsiteY43" fmla="*/ 488621 h 1246712"/>
              <a:gd name="connsiteX44" fmla="*/ 152202 w 1255780"/>
              <a:gd name="connsiteY44" fmla="*/ 453215 h 1246712"/>
              <a:gd name="connsiteX45" fmla="*/ 176304 w 1255780"/>
              <a:gd name="connsiteY45" fmla="*/ 397773 h 1246712"/>
              <a:gd name="connsiteX46" fmla="*/ 91070 w 1255780"/>
              <a:gd name="connsiteY46" fmla="*/ 255716 h 1246712"/>
              <a:gd name="connsiteX47" fmla="*/ 255758 w 1255780"/>
              <a:gd name="connsiteY47" fmla="*/ 91028 h 1246712"/>
              <a:gd name="connsiteX48" fmla="*/ 394417 w 1255780"/>
              <a:gd name="connsiteY48" fmla="*/ 174224 h 1246712"/>
              <a:gd name="connsiteX49" fmla="*/ 459475 w 1255780"/>
              <a:gd name="connsiteY49" fmla="*/ 145942 h 1246712"/>
              <a:gd name="connsiteX50" fmla="*/ 492573 w 1255780"/>
              <a:gd name="connsiteY50" fmla="*/ 137643 h 124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255780" h="1246712">
                <a:moveTo>
                  <a:pt x="627891" y="429926"/>
                </a:moveTo>
                <a:cubicBezTo>
                  <a:pt x="734720" y="429926"/>
                  <a:pt x="821322" y="516528"/>
                  <a:pt x="821322" y="623357"/>
                </a:cubicBezTo>
                <a:cubicBezTo>
                  <a:pt x="821322" y="730186"/>
                  <a:pt x="734720" y="816788"/>
                  <a:pt x="627891" y="816788"/>
                </a:cubicBezTo>
                <a:cubicBezTo>
                  <a:pt x="521062" y="816788"/>
                  <a:pt x="434460" y="730186"/>
                  <a:pt x="434460" y="623357"/>
                </a:cubicBezTo>
                <a:cubicBezTo>
                  <a:pt x="434460" y="516528"/>
                  <a:pt x="521062" y="429926"/>
                  <a:pt x="627891" y="429926"/>
                </a:cubicBezTo>
                <a:close/>
                <a:moveTo>
                  <a:pt x="625268" y="282088"/>
                </a:moveTo>
                <a:cubicBezTo>
                  <a:pt x="539043" y="282088"/>
                  <a:pt x="452817" y="314981"/>
                  <a:pt x="387029" y="380769"/>
                </a:cubicBezTo>
                <a:cubicBezTo>
                  <a:pt x="255454" y="512345"/>
                  <a:pt x="255454" y="725672"/>
                  <a:pt x="387029" y="857248"/>
                </a:cubicBezTo>
                <a:cubicBezTo>
                  <a:pt x="518605" y="988823"/>
                  <a:pt x="731932" y="988823"/>
                  <a:pt x="863507" y="857248"/>
                </a:cubicBezTo>
                <a:cubicBezTo>
                  <a:pt x="995083" y="725672"/>
                  <a:pt x="995083" y="512345"/>
                  <a:pt x="863507" y="380769"/>
                </a:cubicBezTo>
                <a:cubicBezTo>
                  <a:pt x="797720" y="314981"/>
                  <a:pt x="711494" y="282088"/>
                  <a:pt x="625268" y="282088"/>
                </a:cubicBezTo>
                <a:close/>
                <a:moveTo>
                  <a:pt x="526984" y="0"/>
                </a:moveTo>
                <a:lnTo>
                  <a:pt x="759888" y="0"/>
                </a:lnTo>
                <a:lnTo>
                  <a:pt x="797268" y="149518"/>
                </a:lnTo>
                <a:lnTo>
                  <a:pt x="813856" y="154543"/>
                </a:lnTo>
                <a:lnTo>
                  <a:pt x="851312" y="174254"/>
                </a:lnTo>
                <a:lnTo>
                  <a:pt x="986373" y="93217"/>
                </a:lnTo>
                <a:lnTo>
                  <a:pt x="1151061" y="257905"/>
                </a:lnTo>
                <a:lnTo>
                  <a:pt x="1070024" y="392967"/>
                </a:lnTo>
                <a:lnTo>
                  <a:pt x="1089734" y="430421"/>
                </a:lnTo>
                <a:lnTo>
                  <a:pt x="1094983" y="447749"/>
                </a:lnTo>
                <a:lnTo>
                  <a:pt x="1255780" y="496776"/>
                </a:lnTo>
                <a:lnTo>
                  <a:pt x="1243916" y="729378"/>
                </a:lnTo>
                <a:lnTo>
                  <a:pt x="1105409" y="756592"/>
                </a:lnTo>
                <a:lnTo>
                  <a:pt x="1098335" y="784802"/>
                </a:lnTo>
                <a:lnTo>
                  <a:pt x="1069332" y="851519"/>
                </a:lnTo>
                <a:lnTo>
                  <a:pt x="1148957" y="984228"/>
                </a:lnTo>
                <a:lnTo>
                  <a:pt x="984269" y="1148916"/>
                </a:lnTo>
                <a:lnTo>
                  <a:pt x="848163" y="1067252"/>
                </a:lnTo>
                <a:lnTo>
                  <a:pt x="791062" y="1092075"/>
                </a:lnTo>
                <a:lnTo>
                  <a:pt x="767249" y="1098046"/>
                </a:lnTo>
                <a:lnTo>
                  <a:pt x="725961" y="1246712"/>
                </a:lnTo>
                <a:lnTo>
                  <a:pt x="493135" y="1240677"/>
                </a:lnTo>
                <a:lnTo>
                  <a:pt x="459688" y="1090443"/>
                </a:lnTo>
                <a:lnTo>
                  <a:pt x="436681" y="1083474"/>
                </a:lnTo>
                <a:lnTo>
                  <a:pt x="401434" y="1064926"/>
                </a:lnTo>
                <a:lnTo>
                  <a:pt x="257948" y="1151019"/>
                </a:lnTo>
                <a:lnTo>
                  <a:pt x="93260" y="986331"/>
                </a:lnTo>
                <a:lnTo>
                  <a:pt x="179352" y="842844"/>
                </a:lnTo>
                <a:lnTo>
                  <a:pt x="160803" y="807596"/>
                </a:lnTo>
                <a:lnTo>
                  <a:pt x="156934" y="794823"/>
                </a:lnTo>
                <a:lnTo>
                  <a:pt x="0" y="746366"/>
                </a:lnTo>
                <a:lnTo>
                  <a:pt x="12689" y="513808"/>
                </a:lnTo>
                <a:lnTo>
                  <a:pt x="143324" y="488621"/>
                </a:lnTo>
                <a:lnTo>
                  <a:pt x="152202" y="453215"/>
                </a:lnTo>
                <a:lnTo>
                  <a:pt x="176304" y="397773"/>
                </a:lnTo>
                <a:lnTo>
                  <a:pt x="91070" y="255716"/>
                </a:lnTo>
                <a:lnTo>
                  <a:pt x="255758" y="91028"/>
                </a:lnTo>
                <a:lnTo>
                  <a:pt x="394417" y="174224"/>
                </a:lnTo>
                <a:lnTo>
                  <a:pt x="459475" y="145942"/>
                </a:lnTo>
                <a:lnTo>
                  <a:pt x="492573" y="137643"/>
                </a:lnTo>
                <a:close/>
              </a:path>
            </a:pathLst>
          </a:custGeom>
          <a:solidFill>
            <a:srgbClr val="FFFFFF">
              <a:lumMod val="50000"/>
            </a:srgbClr>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95959"/>
              </a:solidFill>
              <a:effectLst/>
              <a:uLnTx/>
              <a:uFillTx/>
              <a:latin typeface="Arial" pitchFamily="34" charset="0"/>
              <a:ea typeface="+mn-ea"/>
              <a:cs typeface="Arial" pitchFamily="34" charset="0"/>
            </a:endParaRPr>
          </a:p>
        </p:txBody>
      </p:sp>
      <p:grpSp>
        <p:nvGrpSpPr>
          <p:cNvPr id="26" name="Group 25"/>
          <p:cNvGrpSpPr/>
          <p:nvPr/>
        </p:nvGrpSpPr>
        <p:grpSpPr>
          <a:xfrm>
            <a:off x="5159504" y="1234494"/>
            <a:ext cx="508076" cy="439572"/>
            <a:chOff x="4322763" y="3840163"/>
            <a:chExt cx="2584450" cy="2259013"/>
          </a:xfrm>
          <a:solidFill>
            <a:srgbClr val="FFFFFF">
              <a:lumMod val="50000"/>
            </a:srgbClr>
          </a:solidFill>
        </p:grpSpPr>
        <p:sp>
          <p:nvSpPr>
            <p:cNvPr id="27" name="Freeform 26"/>
            <p:cNvSpPr>
              <a:spLocks/>
            </p:cNvSpPr>
            <p:nvPr/>
          </p:nvSpPr>
          <p:spPr bwMode="auto">
            <a:xfrm>
              <a:off x="4789488" y="3840163"/>
              <a:ext cx="2117725" cy="1822450"/>
            </a:xfrm>
            <a:custGeom>
              <a:avLst/>
              <a:gdLst>
                <a:gd name="T0" fmla="*/ 545 w 564"/>
                <a:gd name="T1" fmla="*/ 0 h 485"/>
                <a:gd name="T2" fmla="*/ 564 w 564"/>
                <a:gd name="T3" fmla="*/ 33 h 485"/>
                <a:gd name="T4" fmla="*/ 229 w 564"/>
                <a:gd name="T5" fmla="*/ 485 h 485"/>
                <a:gd name="T6" fmla="*/ 30 w 564"/>
                <a:gd name="T7" fmla="*/ 274 h 485"/>
                <a:gd name="T8" fmla="*/ 0 w 564"/>
                <a:gd name="T9" fmla="*/ 246 h 485"/>
                <a:gd name="T10" fmla="*/ 23 w 564"/>
                <a:gd name="T11" fmla="*/ 223 h 485"/>
                <a:gd name="T12" fmla="*/ 48 w 564"/>
                <a:gd name="T13" fmla="*/ 201 h 485"/>
                <a:gd name="T14" fmla="*/ 202 w 564"/>
                <a:gd name="T15" fmla="*/ 293 h 485"/>
                <a:gd name="T16" fmla="*/ 545 w 564"/>
                <a:gd name="T17"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4" h="485">
                  <a:moveTo>
                    <a:pt x="545" y="0"/>
                  </a:moveTo>
                  <a:cubicBezTo>
                    <a:pt x="556" y="7"/>
                    <a:pt x="555" y="25"/>
                    <a:pt x="564" y="33"/>
                  </a:cubicBezTo>
                  <a:cubicBezTo>
                    <a:pt x="425" y="157"/>
                    <a:pt x="320" y="314"/>
                    <a:pt x="229" y="485"/>
                  </a:cubicBezTo>
                  <a:cubicBezTo>
                    <a:pt x="170" y="420"/>
                    <a:pt x="100" y="341"/>
                    <a:pt x="30" y="274"/>
                  </a:cubicBezTo>
                  <a:cubicBezTo>
                    <a:pt x="26" y="271"/>
                    <a:pt x="0" y="250"/>
                    <a:pt x="0" y="246"/>
                  </a:cubicBezTo>
                  <a:cubicBezTo>
                    <a:pt x="0" y="242"/>
                    <a:pt x="18" y="227"/>
                    <a:pt x="23" y="223"/>
                  </a:cubicBezTo>
                  <a:cubicBezTo>
                    <a:pt x="34" y="213"/>
                    <a:pt x="42" y="207"/>
                    <a:pt x="48" y="201"/>
                  </a:cubicBezTo>
                  <a:cubicBezTo>
                    <a:pt x="105" y="226"/>
                    <a:pt x="155" y="258"/>
                    <a:pt x="202" y="293"/>
                  </a:cubicBezTo>
                  <a:cubicBezTo>
                    <a:pt x="301" y="180"/>
                    <a:pt x="412" y="79"/>
                    <a:pt x="5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95959">
                    <a:lumMod val="65000"/>
                    <a:lumOff val="35000"/>
                  </a:srgbClr>
                </a:solidFill>
                <a:effectLst/>
                <a:uLnTx/>
                <a:uFillTx/>
                <a:latin typeface="Century Gothic"/>
                <a:ea typeface="+mn-ea"/>
                <a:cs typeface="+mn-cs"/>
              </a:endParaRPr>
            </a:p>
          </p:txBody>
        </p:sp>
        <p:sp>
          <p:nvSpPr>
            <p:cNvPr id="28" name="Freeform 27"/>
            <p:cNvSpPr>
              <a:spLocks/>
            </p:cNvSpPr>
            <p:nvPr/>
          </p:nvSpPr>
          <p:spPr bwMode="auto">
            <a:xfrm>
              <a:off x="4322763" y="3884613"/>
              <a:ext cx="2217738" cy="2214563"/>
            </a:xfrm>
            <a:custGeom>
              <a:avLst/>
              <a:gdLst>
                <a:gd name="T0" fmla="*/ 2 w 590"/>
                <a:gd name="T1" fmla="*/ 0 h 589"/>
                <a:gd name="T2" fmla="*/ 557 w 590"/>
                <a:gd name="T3" fmla="*/ 0 h 589"/>
                <a:gd name="T4" fmla="*/ 539 w 590"/>
                <a:gd name="T5" fmla="*/ 16 h 589"/>
                <a:gd name="T6" fmla="*/ 515 w 590"/>
                <a:gd name="T7" fmla="*/ 33 h 589"/>
                <a:gd name="T8" fmla="*/ 469 w 590"/>
                <a:gd name="T9" fmla="*/ 68 h 589"/>
                <a:gd name="T10" fmla="*/ 368 w 590"/>
                <a:gd name="T11" fmla="*/ 68 h 589"/>
                <a:gd name="T12" fmla="*/ 69 w 590"/>
                <a:gd name="T13" fmla="*/ 68 h 589"/>
                <a:gd name="T14" fmla="*/ 69 w 590"/>
                <a:gd name="T15" fmla="*/ 518 h 589"/>
                <a:gd name="T16" fmla="*/ 517 w 590"/>
                <a:gd name="T17" fmla="*/ 518 h 589"/>
                <a:gd name="T18" fmla="*/ 519 w 590"/>
                <a:gd name="T19" fmla="*/ 408 h 589"/>
                <a:gd name="T20" fmla="*/ 519 w 590"/>
                <a:gd name="T21" fmla="*/ 296 h 589"/>
                <a:gd name="T22" fmla="*/ 552 w 590"/>
                <a:gd name="T23" fmla="*/ 246 h 589"/>
                <a:gd name="T24" fmla="*/ 587 w 590"/>
                <a:gd name="T25" fmla="*/ 202 h 589"/>
                <a:gd name="T26" fmla="*/ 586 w 590"/>
                <a:gd name="T27" fmla="*/ 587 h 589"/>
                <a:gd name="T28" fmla="*/ 0 w 590"/>
                <a:gd name="T29" fmla="*/ 585 h 589"/>
                <a:gd name="T30" fmla="*/ 0 w 590"/>
                <a:gd name="T31" fmla="*/ 5 h 589"/>
                <a:gd name="T32" fmla="*/ 2 w 590"/>
                <a:gd name="T33"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89">
                  <a:moveTo>
                    <a:pt x="2" y="0"/>
                  </a:moveTo>
                  <a:cubicBezTo>
                    <a:pt x="187" y="0"/>
                    <a:pt x="372" y="0"/>
                    <a:pt x="557" y="0"/>
                  </a:cubicBezTo>
                  <a:cubicBezTo>
                    <a:pt x="559" y="4"/>
                    <a:pt x="547" y="11"/>
                    <a:pt x="539" y="16"/>
                  </a:cubicBezTo>
                  <a:cubicBezTo>
                    <a:pt x="531" y="22"/>
                    <a:pt x="523" y="27"/>
                    <a:pt x="515" y="33"/>
                  </a:cubicBezTo>
                  <a:cubicBezTo>
                    <a:pt x="503" y="43"/>
                    <a:pt x="482" y="65"/>
                    <a:pt x="469" y="68"/>
                  </a:cubicBezTo>
                  <a:cubicBezTo>
                    <a:pt x="441" y="75"/>
                    <a:pt x="402" y="68"/>
                    <a:pt x="368" y="68"/>
                  </a:cubicBezTo>
                  <a:cubicBezTo>
                    <a:pt x="272" y="68"/>
                    <a:pt x="161" y="68"/>
                    <a:pt x="69" y="68"/>
                  </a:cubicBezTo>
                  <a:cubicBezTo>
                    <a:pt x="69" y="218"/>
                    <a:pt x="69" y="368"/>
                    <a:pt x="69" y="518"/>
                  </a:cubicBezTo>
                  <a:cubicBezTo>
                    <a:pt x="218" y="518"/>
                    <a:pt x="368" y="518"/>
                    <a:pt x="517" y="518"/>
                  </a:cubicBezTo>
                  <a:cubicBezTo>
                    <a:pt x="520" y="481"/>
                    <a:pt x="519" y="445"/>
                    <a:pt x="519" y="408"/>
                  </a:cubicBezTo>
                  <a:cubicBezTo>
                    <a:pt x="519" y="371"/>
                    <a:pt x="512" y="330"/>
                    <a:pt x="519" y="296"/>
                  </a:cubicBezTo>
                  <a:cubicBezTo>
                    <a:pt x="522" y="279"/>
                    <a:pt x="542" y="259"/>
                    <a:pt x="552" y="246"/>
                  </a:cubicBezTo>
                  <a:cubicBezTo>
                    <a:pt x="565" y="229"/>
                    <a:pt x="574" y="212"/>
                    <a:pt x="587" y="202"/>
                  </a:cubicBezTo>
                  <a:cubicBezTo>
                    <a:pt x="586" y="330"/>
                    <a:pt x="590" y="462"/>
                    <a:pt x="586" y="587"/>
                  </a:cubicBezTo>
                  <a:cubicBezTo>
                    <a:pt x="391" y="586"/>
                    <a:pt x="192" y="589"/>
                    <a:pt x="0" y="585"/>
                  </a:cubicBezTo>
                  <a:cubicBezTo>
                    <a:pt x="0" y="392"/>
                    <a:pt x="0" y="198"/>
                    <a:pt x="0" y="5"/>
                  </a:cubicBezTo>
                  <a:cubicBezTo>
                    <a:pt x="0" y="2"/>
                    <a:pt x="0"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95959">
                    <a:lumMod val="65000"/>
                    <a:lumOff val="35000"/>
                  </a:srgbClr>
                </a:solidFill>
                <a:effectLst/>
                <a:uLnTx/>
                <a:uFillTx/>
                <a:latin typeface="Century Gothic"/>
                <a:ea typeface="+mn-ea"/>
                <a:cs typeface="+mn-cs"/>
              </a:endParaRPr>
            </a:p>
          </p:txBody>
        </p:sp>
      </p:grpSp>
      <p:sp>
        <p:nvSpPr>
          <p:cNvPr id="32" name="Rounded Rectangle 31"/>
          <p:cNvSpPr/>
          <p:nvPr/>
        </p:nvSpPr>
        <p:spPr>
          <a:xfrm>
            <a:off x="752908" y="1172372"/>
            <a:ext cx="1371600" cy="1009935"/>
          </a:xfrm>
          <a:prstGeom prst="roundRect">
            <a:avLst/>
          </a:prstGeom>
          <a:solidFill>
            <a:srgbClr val="DDDDDD"/>
          </a:solidFill>
          <a:ln w="12700" cap="flat" cmpd="sng" algn="ctr">
            <a:solidFill>
              <a:srgbClr val="FFFFFF">
                <a:lumMod val="65000"/>
              </a:srgbClr>
            </a:solidFill>
            <a:prstDash val="solid"/>
          </a:ln>
          <a:effectLst/>
        </p:spPr>
        <p:txBody>
          <a:bodyPr lIns="45720" rIns="45720" rtlCol="0" anchor="b" anchorCtr="0"/>
          <a:lstStyle/>
          <a:p>
            <a:pPr algn="ctr"/>
            <a:r>
              <a:rPr lang="en-US" sz="1400" b="1" dirty="0" smtClean="0">
                <a:latin typeface="Century Gothic"/>
              </a:rPr>
              <a:t>Intuitive Dashboard</a:t>
            </a:r>
            <a:endParaRPr lang="en-US" sz="1400" b="1" dirty="0">
              <a:latin typeface="Century Gothic"/>
            </a:endParaRPr>
          </a:p>
        </p:txBody>
      </p:sp>
      <p:grpSp>
        <p:nvGrpSpPr>
          <p:cNvPr id="33" name="Group 32"/>
          <p:cNvGrpSpPr/>
          <p:nvPr/>
        </p:nvGrpSpPr>
        <p:grpSpPr>
          <a:xfrm>
            <a:off x="1214526" y="1210316"/>
            <a:ext cx="463550" cy="463750"/>
            <a:chOff x="2258331" y="2107635"/>
            <a:chExt cx="518390" cy="483831"/>
          </a:xfrm>
        </p:grpSpPr>
        <p:grpSp>
          <p:nvGrpSpPr>
            <p:cNvPr id="34" name="Group 33"/>
            <p:cNvGrpSpPr>
              <a:grpSpLocks noChangeAspect="1"/>
            </p:cNvGrpSpPr>
            <p:nvPr/>
          </p:nvGrpSpPr>
          <p:grpSpPr bwMode="auto">
            <a:xfrm>
              <a:off x="2325726" y="2200151"/>
              <a:ext cx="180443" cy="194596"/>
              <a:chOff x="404" y="947"/>
              <a:chExt cx="255" cy="275"/>
            </a:xfrm>
          </p:grpSpPr>
          <p:sp>
            <p:nvSpPr>
              <p:cNvPr id="39" name="Freeform 38"/>
              <p:cNvSpPr>
                <a:spLocks/>
              </p:cNvSpPr>
              <p:nvPr/>
            </p:nvSpPr>
            <p:spPr bwMode="auto">
              <a:xfrm>
                <a:off x="404" y="947"/>
                <a:ext cx="255" cy="82"/>
              </a:xfrm>
              <a:custGeom>
                <a:avLst/>
                <a:gdLst>
                  <a:gd name="T0" fmla="*/ 4217 w 4217"/>
                  <a:gd name="T1" fmla="*/ 1128 h 1350"/>
                  <a:gd name="T2" fmla="*/ 3995 w 4217"/>
                  <a:gd name="T3" fmla="*/ 1350 h 1350"/>
                  <a:gd name="T4" fmla="*/ 222 w 4217"/>
                  <a:gd name="T5" fmla="*/ 1350 h 1350"/>
                  <a:gd name="T6" fmla="*/ 0 w 4217"/>
                  <a:gd name="T7" fmla="*/ 1128 h 1350"/>
                  <a:gd name="T8" fmla="*/ 0 w 4217"/>
                  <a:gd name="T9" fmla="*/ 220 h 1350"/>
                  <a:gd name="T10" fmla="*/ 222 w 4217"/>
                  <a:gd name="T11" fmla="*/ 0 h 1350"/>
                  <a:gd name="T12" fmla="*/ 3995 w 4217"/>
                  <a:gd name="T13" fmla="*/ 0 h 1350"/>
                  <a:gd name="T14" fmla="*/ 4217 w 4217"/>
                  <a:gd name="T15" fmla="*/ 220 h 1350"/>
                  <a:gd name="T16" fmla="*/ 4217 w 4217"/>
                  <a:gd name="T17" fmla="*/ 1128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17" h="1350">
                    <a:moveTo>
                      <a:pt x="4217" y="1128"/>
                    </a:moveTo>
                    <a:cubicBezTo>
                      <a:pt x="4217" y="1250"/>
                      <a:pt x="4117" y="1350"/>
                      <a:pt x="3995" y="1350"/>
                    </a:cubicBezTo>
                    <a:cubicBezTo>
                      <a:pt x="222" y="1350"/>
                      <a:pt x="222" y="1350"/>
                      <a:pt x="222" y="1350"/>
                    </a:cubicBezTo>
                    <a:cubicBezTo>
                      <a:pt x="100" y="1350"/>
                      <a:pt x="0" y="1250"/>
                      <a:pt x="0" y="1128"/>
                    </a:cubicBezTo>
                    <a:cubicBezTo>
                      <a:pt x="0" y="220"/>
                      <a:pt x="0" y="220"/>
                      <a:pt x="0" y="220"/>
                    </a:cubicBezTo>
                    <a:cubicBezTo>
                      <a:pt x="0" y="98"/>
                      <a:pt x="100" y="0"/>
                      <a:pt x="222" y="0"/>
                    </a:cubicBezTo>
                    <a:cubicBezTo>
                      <a:pt x="3995" y="0"/>
                      <a:pt x="3995" y="0"/>
                      <a:pt x="3995" y="0"/>
                    </a:cubicBezTo>
                    <a:cubicBezTo>
                      <a:pt x="4117" y="0"/>
                      <a:pt x="4217" y="98"/>
                      <a:pt x="4217" y="220"/>
                    </a:cubicBezTo>
                    <a:lnTo>
                      <a:pt x="4217" y="1128"/>
                    </a:lnTo>
                    <a:close/>
                  </a:path>
                </a:pathLst>
              </a:custGeom>
              <a:solidFill>
                <a:srgbClr val="FFFFFF">
                  <a:lumMod val="65000"/>
                </a:srgbClr>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entury Gothic"/>
                  <a:ea typeface="+mn-ea"/>
                  <a:cs typeface="+mn-cs"/>
                </a:endParaRPr>
              </a:p>
            </p:txBody>
          </p:sp>
          <p:sp>
            <p:nvSpPr>
              <p:cNvPr id="40" name="Oval 39"/>
              <p:cNvSpPr>
                <a:spLocks noChangeArrowheads="1"/>
              </p:cNvSpPr>
              <p:nvPr/>
            </p:nvSpPr>
            <p:spPr bwMode="auto">
              <a:xfrm>
                <a:off x="419" y="971"/>
                <a:ext cx="33" cy="33"/>
              </a:xfrm>
              <a:prstGeom prst="ellipse">
                <a:avLst/>
              </a:prstGeom>
              <a:solidFill>
                <a:srgbClr val="FFFFFF"/>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entury Gothic"/>
                  <a:ea typeface="+mn-ea"/>
                  <a:cs typeface="+mn-cs"/>
                </a:endParaRPr>
              </a:p>
            </p:txBody>
          </p:sp>
          <p:sp>
            <p:nvSpPr>
              <p:cNvPr id="41" name="Freeform 40"/>
              <p:cNvSpPr>
                <a:spLocks/>
              </p:cNvSpPr>
              <p:nvPr/>
            </p:nvSpPr>
            <p:spPr bwMode="auto">
              <a:xfrm>
                <a:off x="404" y="1044"/>
                <a:ext cx="255" cy="81"/>
              </a:xfrm>
              <a:custGeom>
                <a:avLst/>
                <a:gdLst>
                  <a:gd name="T0" fmla="*/ 2108 w 2108"/>
                  <a:gd name="T1" fmla="*/ 565 h 675"/>
                  <a:gd name="T2" fmla="*/ 1997 w 2108"/>
                  <a:gd name="T3" fmla="*/ 675 h 675"/>
                  <a:gd name="T4" fmla="*/ 111 w 2108"/>
                  <a:gd name="T5" fmla="*/ 675 h 675"/>
                  <a:gd name="T6" fmla="*/ 0 w 2108"/>
                  <a:gd name="T7" fmla="*/ 565 h 675"/>
                  <a:gd name="T8" fmla="*/ 0 w 2108"/>
                  <a:gd name="T9" fmla="*/ 111 h 675"/>
                  <a:gd name="T10" fmla="*/ 111 w 2108"/>
                  <a:gd name="T11" fmla="*/ 0 h 675"/>
                  <a:gd name="T12" fmla="*/ 1997 w 2108"/>
                  <a:gd name="T13" fmla="*/ 0 h 675"/>
                  <a:gd name="T14" fmla="*/ 2108 w 2108"/>
                  <a:gd name="T15" fmla="*/ 111 h 675"/>
                  <a:gd name="T16" fmla="*/ 2108 w 2108"/>
                  <a:gd name="T17" fmla="*/ 565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8" h="675">
                    <a:moveTo>
                      <a:pt x="2108" y="565"/>
                    </a:moveTo>
                    <a:cubicBezTo>
                      <a:pt x="2108" y="626"/>
                      <a:pt x="2058" y="675"/>
                      <a:pt x="1997" y="675"/>
                    </a:cubicBezTo>
                    <a:cubicBezTo>
                      <a:pt x="111" y="675"/>
                      <a:pt x="111" y="675"/>
                      <a:pt x="111" y="675"/>
                    </a:cubicBezTo>
                    <a:cubicBezTo>
                      <a:pt x="50" y="675"/>
                      <a:pt x="0" y="626"/>
                      <a:pt x="0" y="565"/>
                    </a:cubicBezTo>
                    <a:cubicBezTo>
                      <a:pt x="0" y="111"/>
                      <a:pt x="0" y="111"/>
                      <a:pt x="0" y="111"/>
                    </a:cubicBezTo>
                    <a:cubicBezTo>
                      <a:pt x="0" y="50"/>
                      <a:pt x="50" y="0"/>
                      <a:pt x="111" y="0"/>
                    </a:cubicBezTo>
                    <a:cubicBezTo>
                      <a:pt x="1997" y="0"/>
                      <a:pt x="1997" y="0"/>
                      <a:pt x="1997" y="0"/>
                    </a:cubicBezTo>
                    <a:cubicBezTo>
                      <a:pt x="2058" y="0"/>
                      <a:pt x="2108" y="50"/>
                      <a:pt x="2108" y="111"/>
                    </a:cubicBezTo>
                    <a:lnTo>
                      <a:pt x="2108" y="565"/>
                    </a:lnTo>
                    <a:close/>
                  </a:path>
                </a:pathLst>
              </a:custGeom>
              <a:solidFill>
                <a:srgbClr val="FFFFFF">
                  <a:lumMod val="65000"/>
                </a:srgbClr>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entury Gothic"/>
                  <a:ea typeface="+mn-ea"/>
                  <a:cs typeface="+mn-cs"/>
                </a:endParaRPr>
              </a:p>
            </p:txBody>
          </p:sp>
          <p:sp>
            <p:nvSpPr>
              <p:cNvPr id="42" name="Oval 41"/>
              <p:cNvSpPr>
                <a:spLocks noChangeArrowheads="1"/>
              </p:cNvSpPr>
              <p:nvPr/>
            </p:nvSpPr>
            <p:spPr bwMode="auto">
              <a:xfrm>
                <a:off x="419" y="1068"/>
                <a:ext cx="33" cy="33"/>
              </a:xfrm>
              <a:prstGeom prst="ellipse">
                <a:avLst/>
              </a:prstGeom>
              <a:solidFill>
                <a:srgbClr val="FFFFFF"/>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entury Gothic"/>
                  <a:ea typeface="+mn-ea"/>
                  <a:cs typeface="+mn-cs"/>
                </a:endParaRPr>
              </a:p>
            </p:txBody>
          </p:sp>
          <p:sp>
            <p:nvSpPr>
              <p:cNvPr id="43" name="Freeform 42"/>
              <p:cNvSpPr>
                <a:spLocks/>
              </p:cNvSpPr>
              <p:nvPr/>
            </p:nvSpPr>
            <p:spPr bwMode="auto">
              <a:xfrm>
                <a:off x="404" y="1140"/>
                <a:ext cx="255" cy="82"/>
              </a:xfrm>
              <a:custGeom>
                <a:avLst/>
                <a:gdLst>
                  <a:gd name="T0" fmla="*/ 2108 w 2108"/>
                  <a:gd name="T1" fmla="*/ 564 h 675"/>
                  <a:gd name="T2" fmla="*/ 1997 w 2108"/>
                  <a:gd name="T3" fmla="*/ 675 h 675"/>
                  <a:gd name="T4" fmla="*/ 111 w 2108"/>
                  <a:gd name="T5" fmla="*/ 675 h 675"/>
                  <a:gd name="T6" fmla="*/ 0 w 2108"/>
                  <a:gd name="T7" fmla="*/ 564 h 675"/>
                  <a:gd name="T8" fmla="*/ 0 w 2108"/>
                  <a:gd name="T9" fmla="*/ 111 h 675"/>
                  <a:gd name="T10" fmla="*/ 111 w 2108"/>
                  <a:gd name="T11" fmla="*/ 0 h 675"/>
                  <a:gd name="T12" fmla="*/ 1997 w 2108"/>
                  <a:gd name="T13" fmla="*/ 0 h 675"/>
                  <a:gd name="T14" fmla="*/ 2108 w 2108"/>
                  <a:gd name="T15" fmla="*/ 111 h 675"/>
                  <a:gd name="T16" fmla="*/ 2108 w 2108"/>
                  <a:gd name="T17" fmla="*/ 564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8" h="675">
                    <a:moveTo>
                      <a:pt x="2108" y="564"/>
                    </a:moveTo>
                    <a:cubicBezTo>
                      <a:pt x="2108" y="626"/>
                      <a:pt x="2058" y="675"/>
                      <a:pt x="1997" y="675"/>
                    </a:cubicBezTo>
                    <a:cubicBezTo>
                      <a:pt x="111" y="675"/>
                      <a:pt x="111" y="675"/>
                      <a:pt x="111" y="675"/>
                    </a:cubicBezTo>
                    <a:cubicBezTo>
                      <a:pt x="50" y="675"/>
                      <a:pt x="0" y="626"/>
                      <a:pt x="0" y="564"/>
                    </a:cubicBezTo>
                    <a:cubicBezTo>
                      <a:pt x="0" y="111"/>
                      <a:pt x="0" y="111"/>
                      <a:pt x="0" y="111"/>
                    </a:cubicBezTo>
                    <a:cubicBezTo>
                      <a:pt x="0" y="49"/>
                      <a:pt x="50" y="0"/>
                      <a:pt x="111" y="0"/>
                    </a:cubicBezTo>
                    <a:cubicBezTo>
                      <a:pt x="1997" y="0"/>
                      <a:pt x="1997" y="0"/>
                      <a:pt x="1997" y="0"/>
                    </a:cubicBezTo>
                    <a:cubicBezTo>
                      <a:pt x="2058" y="0"/>
                      <a:pt x="2108" y="49"/>
                      <a:pt x="2108" y="111"/>
                    </a:cubicBezTo>
                    <a:lnTo>
                      <a:pt x="2108" y="564"/>
                    </a:lnTo>
                    <a:close/>
                  </a:path>
                </a:pathLst>
              </a:custGeom>
              <a:solidFill>
                <a:srgbClr val="FFFFFF">
                  <a:lumMod val="65000"/>
                </a:srgbClr>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entury Gothic"/>
                  <a:ea typeface="+mn-ea"/>
                  <a:cs typeface="+mn-cs"/>
                </a:endParaRPr>
              </a:p>
            </p:txBody>
          </p:sp>
          <p:sp>
            <p:nvSpPr>
              <p:cNvPr id="44" name="Oval 43"/>
              <p:cNvSpPr>
                <a:spLocks noChangeArrowheads="1"/>
              </p:cNvSpPr>
              <p:nvPr/>
            </p:nvSpPr>
            <p:spPr bwMode="auto">
              <a:xfrm>
                <a:off x="419" y="1165"/>
                <a:ext cx="33" cy="33"/>
              </a:xfrm>
              <a:prstGeom prst="ellipse">
                <a:avLst/>
              </a:prstGeom>
              <a:solidFill>
                <a:srgbClr val="FFFFFF"/>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entury Gothic"/>
                  <a:ea typeface="+mn-ea"/>
                  <a:cs typeface="+mn-cs"/>
                </a:endParaRPr>
              </a:p>
            </p:txBody>
          </p:sp>
        </p:grpSp>
        <p:grpSp>
          <p:nvGrpSpPr>
            <p:cNvPr id="35" name="Group 34"/>
            <p:cNvGrpSpPr>
              <a:grpSpLocks noChangeAspect="1"/>
            </p:cNvGrpSpPr>
            <p:nvPr/>
          </p:nvGrpSpPr>
          <p:grpSpPr bwMode="auto">
            <a:xfrm>
              <a:off x="2258331" y="2107635"/>
              <a:ext cx="518390" cy="483831"/>
              <a:chOff x="403" y="948"/>
              <a:chExt cx="450" cy="420"/>
            </a:xfrm>
            <a:solidFill>
              <a:srgbClr val="354E5D"/>
            </a:solidFill>
          </p:grpSpPr>
          <p:sp>
            <p:nvSpPr>
              <p:cNvPr id="36" name="Freeform 35"/>
              <p:cNvSpPr>
                <a:spLocks noEditPoints="1"/>
              </p:cNvSpPr>
              <p:nvPr/>
            </p:nvSpPr>
            <p:spPr bwMode="auto">
              <a:xfrm>
                <a:off x="403" y="948"/>
                <a:ext cx="450" cy="327"/>
              </a:xfrm>
              <a:custGeom>
                <a:avLst/>
                <a:gdLst>
                  <a:gd name="T0" fmla="*/ 23 w 1867"/>
                  <a:gd name="T1" fmla="*/ 17 h 1358"/>
                  <a:gd name="T2" fmla="*/ 0 w 1867"/>
                  <a:gd name="T3" fmla="*/ 72 h 1358"/>
                  <a:gd name="T4" fmla="*/ 0 w 1867"/>
                  <a:gd name="T5" fmla="*/ 1285 h 1358"/>
                  <a:gd name="T6" fmla="*/ 23 w 1867"/>
                  <a:gd name="T7" fmla="*/ 1336 h 1358"/>
                  <a:gd name="T8" fmla="*/ 73 w 1867"/>
                  <a:gd name="T9" fmla="*/ 1358 h 1358"/>
                  <a:gd name="T10" fmla="*/ 1795 w 1867"/>
                  <a:gd name="T11" fmla="*/ 1358 h 1358"/>
                  <a:gd name="T12" fmla="*/ 1845 w 1867"/>
                  <a:gd name="T13" fmla="*/ 1336 h 1358"/>
                  <a:gd name="T14" fmla="*/ 1867 w 1867"/>
                  <a:gd name="T15" fmla="*/ 1285 h 1358"/>
                  <a:gd name="T16" fmla="*/ 1867 w 1867"/>
                  <a:gd name="T17" fmla="*/ 72 h 1358"/>
                  <a:gd name="T18" fmla="*/ 1845 w 1867"/>
                  <a:gd name="T19" fmla="*/ 17 h 1358"/>
                  <a:gd name="T20" fmla="*/ 1795 w 1867"/>
                  <a:gd name="T21" fmla="*/ 0 h 1358"/>
                  <a:gd name="T22" fmla="*/ 73 w 1867"/>
                  <a:gd name="T23" fmla="*/ 0 h 1358"/>
                  <a:gd name="T24" fmla="*/ 23 w 1867"/>
                  <a:gd name="T25" fmla="*/ 17 h 1358"/>
                  <a:gd name="T26" fmla="*/ 151 w 1867"/>
                  <a:gd name="T27" fmla="*/ 145 h 1358"/>
                  <a:gd name="T28" fmla="*/ 1722 w 1867"/>
                  <a:gd name="T29" fmla="*/ 145 h 1358"/>
                  <a:gd name="T30" fmla="*/ 1722 w 1867"/>
                  <a:gd name="T31" fmla="*/ 1213 h 1358"/>
                  <a:gd name="T32" fmla="*/ 151 w 1867"/>
                  <a:gd name="T33" fmla="*/ 1213 h 1358"/>
                  <a:gd name="T34" fmla="*/ 151 w 1867"/>
                  <a:gd name="T35" fmla="*/ 145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7" h="1358">
                    <a:moveTo>
                      <a:pt x="23" y="17"/>
                    </a:moveTo>
                    <a:cubicBezTo>
                      <a:pt x="12" y="33"/>
                      <a:pt x="0" y="50"/>
                      <a:pt x="0" y="72"/>
                    </a:cubicBezTo>
                    <a:cubicBezTo>
                      <a:pt x="0" y="1285"/>
                      <a:pt x="0" y="1285"/>
                      <a:pt x="0" y="1285"/>
                    </a:cubicBezTo>
                    <a:cubicBezTo>
                      <a:pt x="0" y="1302"/>
                      <a:pt x="12" y="1319"/>
                      <a:pt x="23" y="1336"/>
                    </a:cubicBezTo>
                    <a:cubicBezTo>
                      <a:pt x="39" y="1347"/>
                      <a:pt x="56" y="1358"/>
                      <a:pt x="73" y="1358"/>
                    </a:cubicBezTo>
                    <a:cubicBezTo>
                      <a:pt x="1795" y="1358"/>
                      <a:pt x="1795" y="1358"/>
                      <a:pt x="1795" y="1358"/>
                    </a:cubicBezTo>
                    <a:cubicBezTo>
                      <a:pt x="1817" y="1358"/>
                      <a:pt x="1834" y="1347"/>
                      <a:pt x="1845" y="1336"/>
                    </a:cubicBezTo>
                    <a:cubicBezTo>
                      <a:pt x="1862" y="1319"/>
                      <a:pt x="1867" y="1302"/>
                      <a:pt x="1867" y="1285"/>
                    </a:cubicBezTo>
                    <a:cubicBezTo>
                      <a:pt x="1867" y="72"/>
                      <a:pt x="1867" y="72"/>
                      <a:pt x="1867" y="72"/>
                    </a:cubicBezTo>
                    <a:cubicBezTo>
                      <a:pt x="1867" y="50"/>
                      <a:pt x="1862" y="33"/>
                      <a:pt x="1845" y="17"/>
                    </a:cubicBezTo>
                    <a:cubicBezTo>
                      <a:pt x="1834" y="5"/>
                      <a:pt x="1817" y="0"/>
                      <a:pt x="1795" y="0"/>
                    </a:cubicBezTo>
                    <a:cubicBezTo>
                      <a:pt x="73" y="0"/>
                      <a:pt x="73" y="0"/>
                      <a:pt x="73" y="0"/>
                    </a:cubicBezTo>
                    <a:cubicBezTo>
                      <a:pt x="56" y="0"/>
                      <a:pt x="39" y="5"/>
                      <a:pt x="23" y="17"/>
                    </a:cubicBezTo>
                    <a:moveTo>
                      <a:pt x="151" y="145"/>
                    </a:moveTo>
                    <a:cubicBezTo>
                      <a:pt x="1722" y="145"/>
                      <a:pt x="1722" y="145"/>
                      <a:pt x="1722" y="145"/>
                    </a:cubicBezTo>
                    <a:cubicBezTo>
                      <a:pt x="1722" y="1213"/>
                      <a:pt x="1722" y="1213"/>
                      <a:pt x="1722" y="1213"/>
                    </a:cubicBezTo>
                    <a:cubicBezTo>
                      <a:pt x="151" y="1213"/>
                      <a:pt x="151" y="1213"/>
                      <a:pt x="151" y="1213"/>
                    </a:cubicBezTo>
                    <a:cubicBezTo>
                      <a:pt x="151" y="145"/>
                      <a:pt x="151" y="145"/>
                      <a:pt x="151" y="145"/>
                    </a:cubicBezTo>
                    <a:close/>
                  </a:path>
                </a:pathLst>
              </a:custGeom>
              <a:solidFill>
                <a:srgbClr val="FFFFFF">
                  <a:lumMod val="65000"/>
                </a:srgbClr>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entury Gothic"/>
                  <a:ea typeface="+mn-ea"/>
                  <a:cs typeface="+mn-cs"/>
                </a:endParaRPr>
              </a:p>
            </p:txBody>
          </p:sp>
          <p:sp>
            <p:nvSpPr>
              <p:cNvPr id="37" name="Freeform 36"/>
              <p:cNvSpPr>
                <a:spLocks/>
              </p:cNvSpPr>
              <p:nvPr/>
            </p:nvSpPr>
            <p:spPr bwMode="auto">
              <a:xfrm>
                <a:off x="505" y="1297"/>
                <a:ext cx="248" cy="71"/>
              </a:xfrm>
              <a:custGeom>
                <a:avLst/>
                <a:gdLst>
                  <a:gd name="T0" fmla="*/ 263 w 1029"/>
                  <a:gd name="T1" fmla="*/ 0 h 295"/>
                  <a:gd name="T2" fmla="*/ 263 w 1029"/>
                  <a:gd name="T3" fmla="*/ 156 h 295"/>
                  <a:gd name="T4" fmla="*/ 146 w 1029"/>
                  <a:gd name="T5" fmla="*/ 156 h 295"/>
                  <a:gd name="T6" fmla="*/ 0 w 1029"/>
                  <a:gd name="T7" fmla="*/ 295 h 295"/>
                  <a:gd name="T8" fmla="*/ 1029 w 1029"/>
                  <a:gd name="T9" fmla="*/ 295 h 295"/>
                  <a:gd name="T10" fmla="*/ 884 w 1029"/>
                  <a:gd name="T11" fmla="*/ 156 h 295"/>
                  <a:gd name="T12" fmla="*/ 761 w 1029"/>
                  <a:gd name="T13" fmla="*/ 156 h 295"/>
                  <a:gd name="T14" fmla="*/ 761 w 1029"/>
                  <a:gd name="T15" fmla="*/ 0 h 295"/>
                  <a:gd name="T16" fmla="*/ 263 w 1029"/>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295">
                    <a:moveTo>
                      <a:pt x="263" y="0"/>
                    </a:moveTo>
                    <a:cubicBezTo>
                      <a:pt x="263" y="156"/>
                      <a:pt x="263" y="156"/>
                      <a:pt x="263" y="156"/>
                    </a:cubicBezTo>
                    <a:cubicBezTo>
                      <a:pt x="146" y="156"/>
                      <a:pt x="146" y="156"/>
                      <a:pt x="146" y="156"/>
                    </a:cubicBezTo>
                    <a:cubicBezTo>
                      <a:pt x="67" y="156"/>
                      <a:pt x="0" y="217"/>
                      <a:pt x="0" y="295"/>
                    </a:cubicBezTo>
                    <a:cubicBezTo>
                      <a:pt x="1029" y="295"/>
                      <a:pt x="1029" y="295"/>
                      <a:pt x="1029" y="295"/>
                    </a:cubicBezTo>
                    <a:cubicBezTo>
                      <a:pt x="1029" y="217"/>
                      <a:pt x="962" y="156"/>
                      <a:pt x="884" y="156"/>
                    </a:cubicBezTo>
                    <a:cubicBezTo>
                      <a:pt x="761" y="156"/>
                      <a:pt x="761" y="156"/>
                      <a:pt x="761" y="156"/>
                    </a:cubicBezTo>
                    <a:cubicBezTo>
                      <a:pt x="761" y="0"/>
                      <a:pt x="761" y="0"/>
                      <a:pt x="761" y="0"/>
                    </a:cubicBezTo>
                    <a:cubicBezTo>
                      <a:pt x="263" y="0"/>
                      <a:pt x="263" y="0"/>
                      <a:pt x="263" y="0"/>
                    </a:cubicBezTo>
                  </a:path>
                </a:pathLst>
              </a:custGeom>
              <a:solidFill>
                <a:srgbClr val="FFFFFF">
                  <a:lumMod val="65000"/>
                </a:srgbClr>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entury Gothic"/>
                  <a:ea typeface="+mn-ea"/>
                  <a:cs typeface="+mn-cs"/>
                </a:endParaRPr>
              </a:p>
            </p:txBody>
          </p:sp>
          <p:sp>
            <p:nvSpPr>
              <p:cNvPr id="38" name="Freeform 37"/>
              <p:cNvSpPr>
                <a:spLocks/>
              </p:cNvSpPr>
              <p:nvPr/>
            </p:nvSpPr>
            <p:spPr bwMode="auto">
              <a:xfrm>
                <a:off x="693" y="1081"/>
                <a:ext cx="83" cy="107"/>
              </a:xfrm>
              <a:custGeom>
                <a:avLst/>
                <a:gdLst>
                  <a:gd name="T0" fmla="*/ 359 w 504"/>
                  <a:gd name="T1" fmla="*/ 364 h 650"/>
                  <a:gd name="T2" fmla="*/ 471 w 504"/>
                  <a:gd name="T3" fmla="*/ 336 h 650"/>
                  <a:gd name="T4" fmla="*/ 493 w 504"/>
                  <a:gd name="T5" fmla="*/ 303 h 650"/>
                  <a:gd name="T6" fmla="*/ 476 w 504"/>
                  <a:gd name="T7" fmla="*/ 269 h 650"/>
                  <a:gd name="T8" fmla="*/ 56 w 504"/>
                  <a:gd name="T9" fmla="*/ 6 h 650"/>
                  <a:gd name="T10" fmla="*/ 17 w 504"/>
                  <a:gd name="T11" fmla="*/ 11 h 650"/>
                  <a:gd name="T12" fmla="*/ 0 w 504"/>
                  <a:gd name="T13" fmla="*/ 45 h 650"/>
                  <a:gd name="T14" fmla="*/ 124 w 504"/>
                  <a:gd name="T15" fmla="*/ 527 h 650"/>
                  <a:gd name="T16" fmla="*/ 152 w 504"/>
                  <a:gd name="T17" fmla="*/ 555 h 650"/>
                  <a:gd name="T18" fmla="*/ 157 w 504"/>
                  <a:gd name="T19" fmla="*/ 555 h 650"/>
                  <a:gd name="T20" fmla="*/ 191 w 504"/>
                  <a:gd name="T21" fmla="*/ 538 h 650"/>
                  <a:gd name="T22" fmla="*/ 247 w 504"/>
                  <a:gd name="T23" fmla="*/ 443 h 650"/>
                  <a:gd name="T24" fmla="*/ 387 w 504"/>
                  <a:gd name="T25" fmla="*/ 633 h 650"/>
                  <a:gd name="T26" fmla="*/ 409 w 504"/>
                  <a:gd name="T27" fmla="*/ 650 h 650"/>
                  <a:gd name="T28" fmla="*/ 415 w 504"/>
                  <a:gd name="T29" fmla="*/ 650 h 650"/>
                  <a:gd name="T30" fmla="*/ 437 w 504"/>
                  <a:gd name="T31" fmla="*/ 639 h 650"/>
                  <a:gd name="T32" fmla="*/ 488 w 504"/>
                  <a:gd name="T33" fmla="*/ 605 h 650"/>
                  <a:gd name="T34" fmla="*/ 504 w 504"/>
                  <a:gd name="T35" fmla="*/ 583 h 650"/>
                  <a:gd name="T36" fmla="*/ 499 w 504"/>
                  <a:gd name="T37" fmla="*/ 555 h 650"/>
                  <a:gd name="T38" fmla="*/ 359 w 504"/>
                  <a:gd name="T39" fmla="*/ 36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4" h="650">
                    <a:moveTo>
                      <a:pt x="359" y="364"/>
                    </a:moveTo>
                    <a:cubicBezTo>
                      <a:pt x="471" y="336"/>
                      <a:pt x="471" y="336"/>
                      <a:pt x="471" y="336"/>
                    </a:cubicBezTo>
                    <a:cubicBezTo>
                      <a:pt x="482" y="331"/>
                      <a:pt x="493" y="320"/>
                      <a:pt x="493" y="303"/>
                    </a:cubicBezTo>
                    <a:cubicBezTo>
                      <a:pt x="499" y="292"/>
                      <a:pt x="493" y="275"/>
                      <a:pt x="476" y="269"/>
                    </a:cubicBezTo>
                    <a:cubicBezTo>
                      <a:pt x="56" y="6"/>
                      <a:pt x="56" y="6"/>
                      <a:pt x="56" y="6"/>
                    </a:cubicBezTo>
                    <a:cubicBezTo>
                      <a:pt x="45" y="0"/>
                      <a:pt x="28" y="0"/>
                      <a:pt x="17" y="11"/>
                    </a:cubicBezTo>
                    <a:cubicBezTo>
                      <a:pt x="6" y="17"/>
                      <a:pt x="0" y="34"/>
                      <a:pt x="0" y="45"/>
                    </a:cubicBezTo>
                    <a:cubicBezTo>
                      <a:pt x="124" y="527"/>
                      <a:pt x="124" y="527"/>
                      <a:pt x="124" y="527"/>
                    </a:cubicBezTo>
                    <a:cubicBezTo>
                      <a:pt x="124" y="538"/>
                      <a:pt x="135" y="549"/>
                      <a:pt x="152" y="555"/>
                    </a:cubicBezTo>
                    <a:cubicBezTo>
                      <a:pt x="157" y="555"/>
                      <a:pt x="157" y="555"/>
                      <a:pt x="157" y="555"/>
                    </a:cubicBezTo>
                    <a:cubicBezTo>
                      <a:pt x="168" y="555"/>
                      <a:pt x="180" y="549"/>
                      <a:pt x="191" y="538"/>
                    </a:cubicBezTo>
                    <a:cubicBezTo>
                      <a:pt x="247" y="443"/>
                      <a:pt x="247" y="443"/>
                      <a:pt x="247" y="443"/>
                    </a:cubicBezTo>
                    <a:cubicBezTo>
                      <a:pt x="387" y="633"/>
                      <a:pt x="387" y="633"/>
                      <a:pt x="387" y="633"/>
                    </a:cubicBezTo>
                    <a:cubicBezTo>
                      <a:pt x="392" y="639"/>
                      <a:pt x="404" y="645"/>
                      <a:pt x="409" y="650"/>
                    </a:cubicBezTo>
                    <a:cubicBezTo>
                      <a:pt x="415" y="650"/>
                      <a:pt x="415" y="650"/>
                      <a:pt x="415" y="650"/>
                    </a:cubicBezTo>
                    <a:cubicBezTo>
                      <a:pt x="426" y="650"/>
                      <a:pt x="432" y="645"/>
                      <a:pt x="437" y="639"/>
                    </a:cubicBezTo>
                    <a:cubicBezTo>
                      <a:pt x="488" y="605"/>
                      <a:pt x="488" y="605"/>
                      <a:pt x="488" y="605"/>
                    </a:cubicBezTo>
                    <a:cubicBezTo>
                      <a:pt x="499" y="600"/>
                      <a:pt x="504" y="588"/>
                      <a:pt x="504" y="583"/>
                    </a:cubicBezTo>
                    <a:cubicBezTo>
                      <a:pt x="504" y="572"/>
                      <a:pt x="504" y="560"/>
                      <a:pt x="499" y="555"/>
                    </a:cubicBezTo>
                    <a:cubicBezTo>
                      <a:pt x="359" y="364"/>
                      <a:pt x="359" y="364"/>
                      <a:pt x="359" y="364"/>
                    </a:cubicBezTo>
                  </a:path>
                </a:pathLst>
              </a:custGeom>
              <a:solidFill>
                <a:srgbClr val="F78C34"/>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Century Gothic"/>
                  <a:ea typeface="+mn-ea"/>
                  <a:cs typeface="+mn-cs"/>
                </a:endParaRPr>
              </a:p>
            </p:txBody>
          </p:sp>
        </p:grpSp>
      </p:grpSp>
      <p:sp>
        <p:nvSpPr>
          <p:cNvPr id="45" name="Rectangle 44"/>
          <p:cNvSpPr/>
          <p:nvPr/>
        </p:nvSpPr>
        <p:spPr>
          <a:xfrm>
            <a:off x="1438708" y="2750950"/>
            <a:ext cx="2244428" cy="1377110"/>
          </a:xfrm>
          <a:prstGeom prst="rect">
            <a:avLst/>
          </a:prstGeom>
          <a:blipFill rotWithShape="1">
            <a:blip r:embed="rId2"/>
            <a:stretch>
              <a:fillRect/>
            </a:stretch>
          </a:blipFill>
          <a:ln>
            <a:noFill/>
          </a:ln>
        </p:spPr>
        <p:style>
          <a:lnRef idx="2">
            <a:scrgbClr r="0" g="0" b="0"/>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46" name="Rectangle 45"/>
          <p:cNvSpPr/>
          <p:nvPr/>
        </p:nvSpPr>
        <p:spPr>
          <a:xfrm>
            <a:off x="5841684" y="2746188"/>
            <a:ext cx="2594513" cy="1381871"/>
          </a:xfrm>
          <a:prstGeom prst="rect">
            <a:avLst/>
          </a:prstGeom>
          <a:blipFill rotWithShape="1">
            <a:blip r:embed="rId3"/>
            <a:stretch>
              <a:fillRect/>
            </a:stretch>
          </a:blipFill>
          <a:ln>
            <a:noFill/>
          </a:ln>
        </p:spPr>
        <p:style>
          <a:lnRef idx="2">
            <a:scrgbClr r="0" g="0" b="0"/>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47" name="Rectangle 46"/>
          <p:cNvSpPr/>
          <p:nvPr/>
        </p:nvSpPr>
        <p:spPr>
          <a:xfrm>
            <a:off x="1438708" y="4818190"/>
            <a:ext cx="2210175" cy="1341541"/>
          </a:xfrm>
          <a:prstGeom prst="rect">
            <a:avLst/>
          </a:prstGeom>
          <a:blipFill rotWithShape="1">
            <a:blip r:embed="rId4"/>
            <a:stretch>
              <a:fillRect/>
            </a:stretch>
          </a:blipFill>
          <a:ln>
            <a:noFill/>
          </a:ln>
        </p:spPr>
        <p:style>
          <a:lnRef idx="2">
            <a:scrgbClr r="0" g="0" b="0"/>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48" name="Rectangle 47"/>
          <p:cNvSpPr/>
          <p:nvPr/>
        </p:nvSpPr>
        <p:spPr>
          <a:xfrm>
            <a:off x="5841684" y="4771288"/>
            <a:ext cx="2594513" cy="1187198"/>
          </a:xfrm>
          <a:prstGeom prst="rect">
            <a:avLst/>
          </a:prstGeom>
          <a:blipFill rotWithShape="1">
            <a:blip r:embed="rId5"/>
            <a:stretch>
              <a:fillRect/>
            </a:stretch>
          </a:blipFill>
          <a:ln>
            <a:noFill/>
          </a:ln>
        </p:spPr>
        <p:style>
          <a:lnRef idx="2">
            <a:scrgbClr r="0" g="0" b="0"/>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pic>
        <p:nvPicPr>
          <p:cNvPr id="50" name="Picture 49"/>
          <p:cNvPicPr>
            <a:picLocks noChangeAspect="1"/>
          </p:cNvPicPr>
          <p:nvPr/>
        </p:nvPicPr>
        <p:blipFill>
          <a:blip r:embed="rId6"/>
          <a:stretch>
            <a:fillRect/>
          </a:stretch>
        </p:blipFill>
        <p:spPr>
          <a:xfrm>
            <a:off x="7177440" y="1243143"/>
            <a:ext cx="462223" cy="423298"/>
          </a:xfrm>
          <a:prstGeom prst="rect">
            <a:avLst/>
          </a:prstGeom>
        </p:spPr>
      </p:pic>
    </p:spTree>
    <p:extLst>
      <p:ext uri="{BB962C8B-B14F-4D97-AF65-F5344CB8AC3E}">
        <p14:creationId xmlns:p14="http://schemas.microsoft.com/office/powerpoint/2010/main" val="3111422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551936" y="2021570"/>
            <a:ext cx="8040130" cy="848608"/>
          </a:xfrm>
        </p:spPr>
        <p:txBody>
          <a:bodyPr>
            <a:normAutofit fontScale="90000"/>
          </a:bodyPr>
          <a:lstStyle/>
          <a:p>
            <a:r>
              <a:rPr lang="en-US" dirty="0"/>
              <a:t>4</a:t>
            </a:r>
            <a:r>
              <a:rPr lang="en-US" dirty="0" smtClean="0"/>
              <a:t>. </a:t>
            </a:r>
            <a:r>
              <a:rPr lang="en-US" dirty="0" smtClean="0"/>
              <a:t>Journey of Collections Strategy</a:t>
            </a:r>
            <a:endParaRPr lang="en-US" dirty="0"/>
          </a:p>
        </p:txBody>
      </p:sp>
    </p:spTree>
    <p:extLst>
      <p:ext uri="{BB962C8B-B14F-4D97-AF65-F5344CB8AC3E}">
        <p14:creationId xmlns:p14="http://schemas.microsoft.com/office/powerpoint/2010/main" val="2126785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551936" y="2021570"/>
            <a:ext cx="8040130" cy="848608"/>
          </a:xfrm>
        </p:spPr>
        <p:txBody>
          <a:bodyPr>
            <a:normAutofit fontScale="90000"/>
          </a:bodyPr>
          <a:lstStyle/>
          <a:p>
            <a:r>
              <a:rPr lang="en-US" dirty="0" smtClean="0"/>
              <a:t>1. Overview of Collection Strategies</a:t>
            </a:r>
            <a:endParaRPr lang="en-US" dirty="0"/>
          </a:p>
        </p:txBody>
      </p:sp>
    </p:spTree>
    <p:extLst>
      <p:ext uri="{BB962C8B-B14F-4D97-AF65-F5344CB8AC3E}">
        <p14:creationId xmlns:p14="http://schemas.microsoft.com/office/powerpoint/2010/main" val="1822974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Rectangle 3"/>
          <p:cNvSpPr/>
          <p:nvPr/>
        </p:nvSpPr>
        <p:spPr>
          <a:xfrm>
            <a:off x="1865741" y="1885950"/>
            <a:ext cx="5457825" cy="31003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Manish can you help me with </a:t>
            </a:r>
            <a:r>
              <a:rPr lang="en-US" smtClean="0"/>
              <a:t>this slide?</a:t>
            </a:r>
            <a:endParaRPr lang="en-US"/>
          </a:p>
        </p:txBody>
      </p:sp>
    </p:spTree>
    <p:extLst>
      <p:ext uri="{BB962C8B-B14F-4D97-AF65-F5344CB8AC3E}">
        <p14:creationId xmlns:p14="http://schemas.microsoft.com/office/powerpoint/2010/main" val="677453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551936" y="2021570"/>
            <a:ext cx="8040130" cy="848608"/>
          </a:xfrm>
        </p:spPr>
        <p:txBody>
          <a:bodyPr>
            <a:normAutofit/>
          </a:bodyPr>
          <a:lstStyle/>
          <a:p>
            <a:r>
              <a:rPr lang="en-US" dirty="0" smtClean="0"/>
              <a:t>4. Opportunity Map</a:t>
            </a:r>
            <a:endParaRPr lang="en-US" dirty="0"/>
          </a:p>
        </p:txBody>
      </p:sp>
    </p:spTree>
    <p:extLst>
      <p:ext uri="{BB962C8B-B14F-4D97-AF65-F5344CB8AC3E}">
        <p14:creationId xmlns:p14="http://schemas.microsoft.com/office/powerpoint/2010/main" val="2856277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p:txBody>
      </p:sp>
      <p:sp>
        <p:nvSpPr>
          <p:cNvPr id="42" name="Rectangle 41">
            <a:extLst>
              <a:ext uri="{FF2B5EF4-FFF2-40B4-BE49-F238E27FC236}">
                <a16:creationId xmlns:a16="http://schemas.microsoft.com/office/drawing/2014/main" xmlns="" id="{A459240C-268A-4DCF-8DBD-AFF617E5BCE8}"/>
              </a:ext>
            </a:extLst>
          </p:cNvPr>
          <p:cNvSpPr/>
          <p:nvPr/>
        </p:nvSpPr>
        <p:spPr>
          <a:xfrm>
            <a:off x="5760366" y="5815551"/>
            <a:ext cx="931409" cy="461665"/>
          </a:xfrm>
          <a:prstGeom prst="rect">
            <a:avLst/>
          </a:prstGeom>
          <a:solidFill>
            <a:sysClr val="window" lastClr="FFFFFF"/>
          </a:solidFill>
          <a:ln>
            <a:solidFill>
              <a:srgbClr val="AFB4B8"/>
            </a:solidFill>
          </a:ln>
          <a:effectLst/>
        </p:spPr>
        <p:txBody>
          <a:bodyPr wrap="square" rtlCol="0">
            <a:noAutofit/>
          </a:bodyPr>
          <a:lstStyle/>
          <a:p>
            <a:pPr marL="0" marR="0" lvl="0" indent="0" defTabSz="914400" eaLnBrk="1" fontAlgn="auto" latinLnBrk="0" hangingPunct="1">
              <a:lnSpc>
                <a:spcPct val="100000"/>
              </a:lnSpc>
              <a:spcBef>
                <a:spcPts val="0"/>
              </a:spcBef>
              <a:spcAft>
                <a:spcPts val="120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Arial"/>
              <a:cs typeface="Arial" pitchFamily="34" charset="0"/>
            </a:endParaRPr>
          </a:p>
        </p:txBody>
      </p:sp>
      <p:sp>
        <p:nvSpPr>
          <p:cNvPr id="44" name="Rectangle 43">
            <a:extLst>
              <a:ext uri="{FF2B5EF4-FFF2-40B4-BE49-F238E27FC236}">
                <a16:creationId xmlns:a16="http://schemas.microsoft.com/office/drawing/2014/main" xmlns="" id="{ADE7A243-A7DE-4641-93B2-55FFFBAFE4C5}"/>
              </a:ext>
            </a:extLst>
          </p:cNvPr>
          <p:cNvSpPr/>
          <p:nvPr/>
        </p:nvSpPr>
        <p:spPr>
          <a:xfrm>
            <a:off x="6815495" y="5836578"/>
            <a:ext cx="785275" cy="440638"/>
          </a:xfrm>
          <a:prstGeom prst="rect">
            <a:avLst/>
          </a:prstGeom>
          <a:solidFill>
            <a:schemeClr val="accent1"/>
          </a:solidFill>
          <a:ln>
            <a:noFill/>
          </a:ln>
          <a:effectLst/>
        </p:spPr>
        <p:txBody>
          <a:bodyPr wrap="square" rtlCol="0">
            <a:noAutofit/>
          </a:bodyPr>
          <a:lstStyle/>
          <a:p>
            <a:pPr marL="0" marR="0" lvl="0" indent="0" defTabSz="914400" eaLnBrk="1" fontAlgn="auto" latinLnBrk="0" hangingPunct="1">
              <a:lnSpc>
                <a:spcPct val="100000"/>
              </a:lnSpc>
              <a:spcBef>
                <a:spcPts val="0"/>
              </a:spcBef>
              <a:spcAft>
                <a:spcPts val="120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Arial"/>
              <a:cs typeface="Arial" pitchFamily="34" charset="0"/>
            </a:endParaRPr>
          </a:p>
        </p:txBody>
      </p:sp>
      <p:sp>
        <p:nvSpPr>
          <p:cNvPr id="45" name="Down Arrow 49">
            <a:extLst>
              <a:ext uri="{FF2B5EF4-FFF2-40B4-BE49-F238E27FC236}">
                <a16:creationId xmlns:a16="http://schemas.microsoft.com/office/drawing/2014/main" xmlns="" id="{F1AC4A9D-A2BA-413F-90A1-1FDB775CFBCE}"/>
              </a:ext>
            </a:extLst>
          </p:cNvPr>
          <p:cNvSpPr/>
          <p:nvPr/>
        </p:nvSpPr>
        <p:spPr>
          <a:xfrm>
            <a:off x="233916" y="1350335"/>
            <a:ext cx="1054446" cy="4699591"/>
          </a:xfrm>
          <a:prstGeom prst="downArrow">
            <a:avLst>
              <a:gd name="adj1" fmla="val 50000"/>
              <a:gd name="adj2" fmla="val 39916"/>
            </a:avLst>
          </a:prstGeom>
          <a:solidFill>
            <a:srgbClr val="AFB4B8">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6" name="Rectangle 45">
            <a:extLst>
              <a:ext uri="{FF2B5EF4-FFF2-40B4-BE49-F238E27FC236}">
                <a16:creationId xmlns:a16="http://schemas.microsoft.com/office/drawing/2014/main" xmlns="" id="{68C139B9-5B67-4E09-B24C-AD929F0A38A3}"/>
              </a:ext>
            </a:extLst>
          </p:cNvPr>
          <p:cNvSpPr/>
          <p:nvPr/>
        </p:nvSpPr>
        <p:spPr>
          <a:xfrm>
            <a:off x="616689" y="1440900"/>
            <a:ext cx="1307805" cy="606056"/>
          </a:xfrm>
          <a:prstGeom prst="rect">
            <a:avLst/>
          </a:prstGeom>
          <a:solidFill>
            <a:schemeClr val="bg1">
              <a:lumMod val="50000"/>
            </a:schemeClr>
          </a:solidFill>
          <a:ln>
            <a:noFill/>
          </a:ln>
          <a:effectLst/>
        </p:spPr>
        <p:txBody>
          <a:bodyPr wrap="square" rtlCol="0">
            <a:noAutofit/>
          </a:bodyPr>
          <a:lstStyle/>
          <a:p>
            <a:pPr marL="0" marR="0" lvl="0" indent="0" defTabSz="914400" eaLnBrk="1" fontAlgn="auto" latinLnBrk="0" hangingPunct="1">
              <a:lnSpc>
                <a:spcPct val="100000"/>
              </a:lnSpc>
              <a:spcBef>
                <a:spcPts val="0"/>
              </a:spcBef>
              <a:spcAft>
                <a:spcPts val="120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Arial"/>
                <a:cs typeface="Arial" pitchFamily="34" charset="0"/>
              </a:rPr>
              <a:t>Segmentation</a:t>
            </a:r>
            <a:endParaRPr kumimoji="0" lang="en-US" sz="1100" b="0" i="0" u="none" strike="noStrike" kern="0" cap="none" spc="0" normalizeH="0" baseline="0" noProof="0" dirty="0">
              <a:ln>
                <a:noFill/>
              </a:ln>
              <a:solidFill>
                <a:prstClr val="white"/>
              </a:solidFill>
              <a:effectLst/>
              <a:uLnTx/>
              <a:uFillTx/>
              <a:latin typeface="Arial"/>
              <a:cs typeface="Arial" pitchFamily="34" charset="0"/>
            </a:endParaRPr>
          </a:p>
        </p:txBody>
      </p:sp>
      <p:sp>
        <p:nvSpPr>
          <p:cNvPr id="47" name="Rectangle 46">
            <a:extLst>
              <a:ext uri="{FF2B5EF4-FFF2-40B4-BE49-F238E27FC236}">
                <a16:creationId xmlns:a16="http://schemas.microsoft.com/office/drawing/2014/main" xmlns="" id="{F3F30E25-CEB8-4CE8-8AA9-989813FCC66D}"/>
              </a:ext>
            </a:extLst>
          </p:cNvPr>
          <p:cNvSpPr/>
          <p:nvPr/>
        </p:nvSpPr>
        <p:spPr>
          <a:xfrm>
            <a:off x="616689" y="2163914"/>
            <a:ext cx="1307805" cy="606056"/>
          </a:xfrm>
          <a:prstGeom prst="rect">
            <a:avLst/>
          </a:prstGeom>
          <a:solidFill>
            <a:schemeClr val="bg1">
              <a:lumMod val="50000"/>
            </a:schemeClr>
          </a:solidFill>
          <a:ln>
            <a:noFill/>
          </a:ln>
          <a:effectLst/>
        </p:spPr>
        <p:txBody>
          <a:bodyPr wrap="square" rtlCol="0">
            <a:noAutofit/>
          </a:bodyPr>
          <a:lstStyle/>
          <a:p>
            <a:pPr marL="0" marR="0" lvl="0" indent="0" defTabSz="914400" eaLnBrk="1" fontAlgn="auto" latinLnBrk="0" hangingPunct="1">
              <a:lnSpc>
                <a:spcPct val="100000"/>
              </a:lnSpc>
              <a:spcBef>
                <a:spcPts val="0"/>
              </a:spcBef>
              <a:spcAft>
                <a:spcPts val="120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Arial"/>
                <a:cs typeface="Arial" pitchFamily="34" charset="0"/>
              </a:rPr>
              <a:t>Contact</a:t>
            </a:r>
            <a:endParaRPr kumimoji="0" lang="en-US" sz="1100" b="0" i="0" u="none" strike="noStrike" kern="0" cap="none" spc="0" normalizeH="0" baseline="0" noProof="0" dirty="0">
              <a:ln>
                <a:noFill/>
              </a:ln>
              <a:solidFill>
                <a:prstClr val="white"/>
              </a:solidFill>
              <a:effectLst/>
              <a:uLnTx/>
              <a:uFillTx/>
              <a:latin typeface="Arial"/>
              <a:cs typeface="Arial" pitchFamily="34" charset="0"/>
            </a:endParaRPr>
          </a:p>
        </p:txBody>
      </p:sp>
      <p:sp>
        <p:nvSpPr>
          <p:cNvPr id="48" name="Rectangle 47">
            <a:extLst>
              <a:ext uri="{FF2B5EF4-FFF2-40B4-BE49-F238E27FC236}">
                <a16:creationId xmlns:a16="http://schemas.microsoft.com/office/drawing/2014/main" xmlns="" id="{E3494209-042E-40AC-924D-455428C1D03D}"/>
              </a:ext>
            </a:extLst>
          </p:cNvPr>
          <p:cNvSpPr/>
          <p:nvPr/>
        </p:nvSpPr>
        <p:spPr>
          <a:xfrm>
            <a:off x="616689" y="2886928"/>
            <a:ext cx="1307805" cy="606056"/>
          </a:xfrm>
          <a:prstGeom prst="rect">
            <a:avLst/>
          </a:prstGeom>
          <a:solidFill>
            <a:schemeClr val="bg1">
              <a:lumMod val="50000"/>
            </a:schemeClr>
          </a:solidFill>
          <a:ln>
            <a:noFill/>
          </a:ln>
          <a:effectLst/>
        </p:spPr>
        <p:txBody>
          <a:bodyPr wrap="square" rtlCol="0">
            <a:noAutofit/>
          </a:bodyPr>
          <a:lstStyle/>
          <a:p>
            <a:pPr marL="0" marR="0" lvl="0" indent="0" defTabSz="914400" eaLnBrk="1" fontAlgn="auto" latinLnBrk="0" hangingPunct="1">
              <a:lnSpc>
                <a:spcPct val="100000"/>
              </a:lnSpc>
              <a:spcBef>
                <a:spcPts val="0"/>
              </a:spcBef>
              <a:spcAft>
                <a:spcPts val="120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Arial"/>
                <a:cs typeface="Arial" pitchFamily="34" charset="0"/>
              </a:rPr>
              <a:t>Forbearance</a:t>
            </a:r>
            <a:endParaRPr kumimoji="0" lang="en-US" sz="1100" b="0" i="0" u="none" strike="noStrike" kern="0" cap="none" spc="0" normalizeH="0" baseline="0" noProof="0" dirty="0">
              <a:ln>
                <a:noFill/>
              </a:ln>
              <a:solidFill>
                <a:prstClr val="white"/>
              </a:solidFill>
              <a:effectLst/>
              <a:uLnTx/>
              <a:uFillTx/>
              <a:latin typeface="Arial"/>
              <a:cs typeface="Arial" pitchFamily="34" charset="0"/>
            </a:endParaRPr>
          </a:p>
        </p:txBody>
      </p:sp>
      <p:sp>
        <p:nvSpPr>
          <p:cNvPr id="49" name="Rectangle 48">
            <a:extLst>
              <a:ext uri="{FF2B5EF4-FFF2-40B4-BE49-F238E27FC236}">
                <a16:creationId xmlns:a16="http://schemas.microsoft.com/office/drawing/2014/main" xmlns="" id="{B5B1C3C3-529A-4851-8AB8-D10B905C5410}"/>
              </a:ext>
            </a:extLst>
          </p:cNvPr>
          <p:cNvSpPr/>
          <p:nvPr/>
        </p:nvSpPr>
        <p:spPr>
          <a:xfrm>
            <a:off x="616689" y="3581591"/>
            <a:ext cx="1307805" cy="606056"/>
          </a:xfrm>
          <a:prstGeom prst="rect">
            <a:avLst/>
          </a:prstGeom>
          <a:solidFill>
            <a:schemeClr val="bg1">
              <a:lumMod val="50000"/>
            </a:schemeClr>
          </a:solidFill>
          <a:ln>
            <a:noFill/>
          </a:ln>
          <a:effectLst/>
        </p:spPr>
        <p:txBody>
          <a:bodyPr wrap="square" rtlCol="0">
            <a:noAutofit/>
          </a:bodyPr>
          <a:lstStyle/>
          <a:p>
            <a:pPr marL="0" marR="0" lvl="0" indent="0" defTabSz="914400" eaLnBrk="1" fontAlgn="auto" latinLnBrk="0" hangingPunct="1">
              <a:lnSpc>
                <a:spcPct val="100000"/>
              </a:lnSpc>
              <a:spcBef>
                <a:spcPts val="0"/>
              </a:spcBef>
              <a:spcAft>
                <a:spcPts val="120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Arial"/>
                <a:cs typeface="Arial" pitchFamily="34" charset="0"/>
              </a:rPr>
              <a:t>Settlement</a:t>
            </a:r>
            <a:endParaRPr kumimoji="0" lang="en-US" sz="1100" b="0" i="0" u="none" strike="noStrike" kern="0" cap="none" spc="0" normalizeH="0" baseline="0" noProof="0" dirty="0">
              <a:ln>
                <a:noFill/>
              </a:ln>
              <a:solidFill>
                <a:prstClr val="white"/>
              </a:solidFill>
              <a:effectLst/>
              <a:uLnTx/>
              <a:uFillTx/>
              <a:latin typeface="Arial"/>
              <a:cs typeface="Arial" pitchFamily="34" charset="0"/>
            </a:endParaRPr>
          </a:p>
        </p:txBody>
      </p:sp>
      <p:sp>
        <p:nvSpPr>
          <p:cNvPr id="50" name="Rectangle 49">
            <a:extLst>
              <a:ext uri="{FF2B5EF4-FFF2-40B4-BE49-F238E27FC236}">
                <a16:creationId xmlns:a16="http://schemas.microsoft.com/office/drawing/2014/main" xmlns="" id="{F27DA042-2632-4B92-946E-488C65913DA5}"/>
              </a:ext>
            </a:extLst>
          </p:cNvPr>
          <p:cNvSpPr/>
          <p:nvPr/>
        </p:nvSpPr>
        <p:spPr>
          <a:xfrm>
            <a:off x="616689" y="4276254"/>
            <a:ext cx="1307805" cy="606056"/>
          </a:xfrm>
          <a:prstGeom prst="rect">
            <a:avLst/>
          </a:prstGeom>
          <a:solidFill>
            <a:schemeClr val="bg1">
              <a:lumMod val="50000"/>
            </a:schemeClr>
          </a:solidFill>
          <a:ln>
            <a:noFill/>
          </a:ln>
          <a:effectLst/>
        </p:spPr>
        <p:txBody>
          <a:bodyPr wrap="square" rtlCol="0">
            <a:noAutofit/>
          </a:bodyPr>
          <a:lstStyle/>
          <a:p>
            <a:pPr marL="0" marR="0" lvl="0" indent="0" defTabSz="914400" eaLnBrk="1" fontAlgn="auto" latinLnBrk="0" hangingPunct="1">
              <a:lnSpc>
                <a:spcPct val="100000"/>
              </a:lnSpc>
              <a:spcBef>
                <a:spcPts val="0"/>
              </a:spcBef>
              <a:spcAft>
                <a:spcPts val="120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Arial"/>
                <a:cs typeface="Arial" pitchFamily="34" charset="0"/>
              </a:rPr>
              <a:t>Recovery: 3</a:t>
            </a:r>
            <a:r>
              <a:rPr kumimoji="0" lang="en-US" sz="1100" b="0" i="0" u="none" strike="noStrike" kern="0" cap="none" spc="0" normalizeH="0" baseline="30000" noProof="0" dirty="0" smtClean="0">
                <a:ln>
                  <a:noFill/>
                </a:ln>
                <a:solidFill>
                  <a:prstClr val="white"/>
                </a:solidFill>
                <a:effectLst/>
                <a:uLnTx/>
                <a:uFillTx/>
                <a:latin typeface="Arial"/>
                <a:cs typeface="Arial" pitchFamily="34" charset="0"/>
              </a:rPr>
              <a:t>rd</a:t>
            </a:r>
            <a:r>
              <a:rPr kumimoji="0" lang="en-US" sz="1100" b="0" i="0" u="none" strike="noStrike" kern="0" cap="none" spc="0" normalizeH="0" baseline="0" noProof="0" dirty="0" smtClean="0">
                <a:ln>
                  <a:noFill/>
                </a:ln>
                <a:solidFill>
                  <a:prstClr val="white"/>
                </a:solidFill>
                <a:effectLst/>
                <a:uLnTx/>
                <a:uFillTx/>
                <a:latin typeface="Arial"/>
                <a:cs typeface="Arial" pitchFamily="34" charset="0"/>
              </a:rPr>
              <a:t> Party Collection Agencies </a:t>
            </a:r>
            <a:endParaRPr kumimoji="0" lang="en-US" sz="1100" b="0" i="0" u="none" strike="noStrike" kern="0" cap="none" spc="0" normalizeH="0" baseline="0" noProof="0" dirty="0">
              <a:ln>
                <a:noFill/>
              </a:ln>
              <a:solidFill>
                <a:prstClr val="white"/>
              </a:solidFill>
              <a:effectLst/>
              <a:uLnTx/>
              <a:uFillTx/>
              <a:latin typeface="Arial"/>
              <a:cs typeface="Arial" pitchFamily="34" charset="0"/>
            </a:endParaRPr>
          </a:p>
        </p:txBody>
      </p:sp>
      <p:sp>
        <p:nvSpPr>
          <p:cNvPr id="51" name="Rectangle 50">
            <a:extLst>
              <a:ext uri="{FF2B5EF4-FFF2-40B4-BE49-F238E27FC236}">
                <a16:creationId xmlns:a16="http://schemas.microsoft.com/office/drawing/2014/main" xmlns="" id="{CCD5BC08-D148-4335-8A13-646900564D2A}"/>
              </a:ext>
            </a:extLst>
          </p:cNvPr>
          <p:cNvSpPr/>
          <p:nvPr/>
        </p:nvSpPr>
        <p:spPr>
          <a:xfrm>
            <a:off x="616689" y="4970917"/>
            <a:ext cx="1307805" cy="606056"/>
          </a:xfrm>
          <a:prstGeom prst="rect">
            <a:avLst/>
          </a:prstGeom>
          <a:solidFill>
            <a:schemeClr val="bg1">
              <a:lumMod val="50000"/>
            </a:schemeClr>
          </a:solidFill>
          <a:ln>
            <a:noFill/>
          </a:ln>
          <a:effectLst/>
        </p:spPr>
        <p:txBody>
          <a:bodyPr wrap="square" rtlCol="0">
            <a:noAutofit/>
          </a:bodyPr>
          <a:lstStyle/>
          <a:p>
            <a:pPr marL="0" marR="0" lvl="0" indent="0" defTabSz="914400" eaLnBrk="1" fontAlgn="auto" latinLnBrk="0" hangingPunct="1">
              <a:lnSpc>
                <a:spcPct val="100000"/>
              </a:lnSpc>
              <a:spcBef>
                <a:spcPts val="0"/>
              </a:spcBef>
              <a:spcAft>
                <a:spcPts val="120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Arial"/>
                <a:cs typeface="Arial" pitchFamily="34" charset="0"/>
              </a:rPr>
              <a:t>Recovery: Litigation</a:t>
            </a:r>
            <a:endParaRPr kumimoji="0" lang="en-US" sz="1100" b="0" i="0" u="none" strike="noStrike" kern="0" cap="none" spc="0" normalizeH="0" baseline="0" noProof="0" dirty="0">
              <a:ln>
                <a:noFill/>
              </a:ln>
              <a:solidFill>
                <a:prstClr val="white"/>
              </a:solidFill>
              <a:effectLst/>
              <a:uLnTx/>
              <a:uFillTx/>
              <a:latin typeface="Arial"/>
              <a:cs typeface="Arial" pitchFamily="34" charset="0"/>
            </a:endParaRPr>
          </a:p>
        </p:txBody>
      </p:sp>
      <p:sp>
        <p:nvSpPr>
          <p:cNvPr id="76" name="Rectangle 75">
            <a:extLst>
              <a:ext uri="{FF2B5EF4-FFF2-40B4-BE49-F238E27FC236}">
                <a16:creationId xmlns:a16="http://schemas.microsoft.com/office/drawing/2014/main" xmlns="" id="{1324AFB6-F61F-4787-9438-23B9C2BD5C1C}"/>
              </a:ext>
            </a:extLst>
          </p:cNvPr>
          <p:cNvSpPr/>
          <p:nvPr/>
        </p:nvSpPr>
        <p:spPr>
          <a:xfrm>
            <a:off x="5095265" y="5964955"/>
            <a:ext cx="641522" cy="215444"/>
          </a:xfrm>
          <a:prstGeom prst="rect">
            <a:avLst/>
          </a:prstGeom>
        </p:spPr>
        <p:txBody>
          <a:bodyPr wrap="none">
            <a:spAutoFit/>
          </a:bodyPr>
          <a:lstStyle/>
          <a:p>
            <a:r>
              <a:rPr lang="en-US" sz="800" b="1" kern="0" dirty="0">
                <a:solidFill>
                  <a:prstClr val="black"/>
                </a:solidFill>
                <a:latin typeface="Arial"/>
                <a:cs typeface="Arial" pitchFamily="34" charset="0"/>
              </a:rPr>
              <a:t>LEGEND</a:t>
            </a:r>
            <a:r>
              <a:rPr lang="en-US" sz="800" kern="0" dirty="0" smtClean="0">
                <a:solidFill>
                  <a:prstClr val="black"/>
                </a:solidFill>
                <a:latin typeface="Arial"/>
                <a:cs typeface="Arial" pitchFamily="34" charset="0"/>
              </a:rPr>
              <a:t>:</a:t>
            </a:r>
            <a:endParaRPr lang="en-US" sz="800" dirty="0">
              <a:solidFill>
                <a:prstClr val="black"/>
              </a:solidFill>
              <a:latin typeface="Arial"/>
            </a:endParaRPr>
          </a:p>
        </p:txBody>
      </p:sp>
      <p:sp>
        <p:nvSpPr>
          <p:cNvPr id="80" name="Rectangle 79">
            <a:extLst>
              <a:ext uri="{FF2B5EF4-FFF2-40B4-BE49-F238E27FC236}">
                <a16:creationId xmlns:a16="http://schemas.microsoft.com/office/drawing/2014/main" xmlns="" id="{1324AFB6-F61F-4787-9438-23B9C2BD5C1C}"/>
              </a:ext>
            </a:extLst>
          </p:cNvPr>
          <p:cNvSpPr/>
          <p:nvPr/>
        </p:nvSpPr>
        <p:spPr>
          <a:xfrm>
            <a:off x="5838140" y="5815551"/>
            <a:ext cx="960323" cy="461665"/>
          </a:xfrm>
          <a:prstGeom prst="rect">
            <a:avLst/>
          </a:prstGeom>
        </p:spPr>
        <p:txBody>
          <a:bodyPr wrap="square">
            <a:spAutoFit/>
          </a:bodyPr>
          <a:lstStyle/>
          <a:p>
            <a:r>
              <a:rPr lang="en-US" sz="800" kern="0" dirty="0" smtClean="0">
                <a:latin typeface="Arial"/>
                <a:cs typeface="Arial" pitchFamily="34" charset="0"/>
              </a:rPr>
              <a:t>Already </a:t>
            </a:r>
          </a:p>
          <a:p>
            <a:r>
              <a:rPr lang="en-US" sz="800" kern="0" dirty="0">
                <a:latin typeface="Arial"/>
                <a:cs typeface="Arial" pitchFamily="34" charset="0"/>
              </a:rPr>
              <a:t>e</a:t>
            </a:r>
            <a:r>
              <a:rPr lang="en-US" sz="800" kern="0" dirty="0" smtClean="0">
                <a:latin typeface="Arial"/>
                <a:cs typeface="Arial" pitchFamily="34" charset="0"/>
              </a:rPr>
              <a:t>xists in large retail banks</a:t>
            </a:r>
            <a:endParaRPr lang="en-US" sz="800" dirty="0">
              <a:latin typeface="Arial"/>
            </a:endParaRPr>
          </a:p>
        </p:txBody>
      </p:sp>
      <p:sp>
        <p:nvSpPr>
          <p:cNvPr id="81" name="Rectangle 80">
            <a:extLst>
              <a:ext uri="{FF2B5EF4-FFF2-40B4-BE49-F238E27FC236}">
                <a16:creationId xmlns:a16="http://schemas.microsoft.com/office/drawing/2014/main" xmlns="" id="{1324AFB6-F61F-4787-9438-23B9C2BD5C1C}"/>
              </a:ext>
            </a:extLst>
          </p:cNvPr>
          <p:cNvSpPr/>
          <p:nvPr/>
        </p:nvSpPr>
        <p:spPr>
          <a:xfrm>
            <a:off x="6817916" y="5912987"/>
            <a:ext cx="800219" cy="215444"/>
          </a:xfrm>
          <a:prstGeom prst="rect">
            <a:avLst/>
          </a:prstGeom>
        </p:spPr>
        <p:txBody>
          <a:bodyPr wrap="none">
            <a:spAutoFit/>
          </a:bodyPr>
          <a:lstStyle/>
          <a:p>
            <a:r>
              <a:rPr lang="en-US" sz="800" kern="0" dirty="0" smtClean="0">
                <a:solidFill>
                  <a:schemeClr val="bg1"/>
                </a:solidFill>
                <a:latin typeface="Arial"/>
                <a:cs typeface="Arial" pitchFamily="34" charset="0"/>
              </a:rPr>
              <a:t>EXL can help</a:t>
            </a:r>
          </a:p>
        </p:txBody>
      </p:sp>
      <p:sp>
        <p:nvSpPr>
          <p:cNvPr id="82" name="Rectangle 81"/>
          <p:cNvSpPr/>
          <p:nvPr/>
        </p:nvSpPr>
        <p:spPr>
          <a:xfrm>
            <a:off x="4317075" y="1440458"/>
            <a:ext cx="2061825" cy="606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bg1"/>
                </a:solidFill>
              </a:rPr>
              <a:t>Add contactability dimension:</a:t>
            </a:r>
          </a:p>
          <a:p>
            <a:pPr marL="171450" indent="-171450">
              <a:buFont typeface="Century Gothic" panose="020B0502020202020204" pitchFamily="34" charset="0"/>
              <a:buChar char="–"/>
            </a:pPr>
            <a:r>
              <a:rPr lang="en-US" sz="900" dirty="0" smtClean="0">
                <a:solidFill>
                  <a:schemeClr val="bg1"/>
                </a:solidFill>
              </a:rPr>
              <a:t>In-house collection for high contactability</a:t>
            </a:r>
          </a:p>
          <a:p>
            <a:pPr marL="171450" indent="-171450">
              <a:buFont typeface="Century Gothic" panose="020B0502020202020204" pitchFamily="34" charset="0"/>
              <a:buChar char="–"/>
            </a:pPr>
            <a:r>
              <a:rPr lang="en-US" sz="900" dirty="0" smtClean="0">
                <a:solidFill>
                  <a:schemeClr val="bg1"/>
                </a:solidFill>
              </a:rPr>
              <a:t>3</a:t>
            </a:r>
            <a:r>
              <a:rPr lang="en-US" sz="900" baseline="30000" dirty="0" smtClean="0">
                <a:solidFill>
                  <a:schemeClr val="bg1"/>
                </a:solidFill>
              </a:rPr>
              <a:t>rd</a:t>
            </a:r>
            <a:r>
              <a:rPr lang="en-US" sz="900" dirty="0" smtClean="0">
                <a:solidFill>
                  <a:schemeClr val="bg1"/>
                </a:solidFill>
              </a:rPr>
              <a:t> party for low contactability</a:t>
            </a:r>
            <a:endParaRPr lang="en-US" sz="900" dirty="0">
              <a:solidFill>
                <a:schemeClr val="bg1"/>
              </a:solidFill>
            </a:endParaRPr>
          </a:p>
        </p:txBody>
      </p:sp>
      <p:sp>
        <p:nvSpPr>
          <p:cNvPr id="83" name="Rectangle 82"/>
          <p:cNvSpPr/>
          <p:nvPr/>
        </p:nvSpPr>
        <p:spPr>
          <a:xfrm>
            <a:off x="6419510" y="1436026"/>
            <a:ext cx="2061825" cy="606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bg1"/>
                </a:solidFill>
              </a:rPr>
              <a:t>Consolidate risk, balance and contactability into “ability to pay” and “willingness to pay”</a:t>
            </a:r>
            <a:endParaRPr lang="en-US" sz="900" dirty="0">
              <a:solidFill>
                <a:schemeClr val="bg1"/>
              </a:solidFill>
            </a:endParaRPr>
          </a:p>
        </p:txBody>
      </p:sp>
      <p:sp>
        <p:nvSpPr>
          <p:cNvPr id="84" name="Rectangle 83"/>
          <p:cNvSpPr/>
          <p:nvPr/>
        </p:nvSpPr>
        <p:spPr>
          <a:xfrm>
            <a:off x="2200352" y="1436026"/>
            <a:ext cx="2061825" cy="60605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Segmentation based on risk and balance dimension</a:t>
            </a:r>
            <a:endParaRPr lang="en-US" sz="900" dirty="0">
              <a:solidFill>
                <a:schemeClr val="tx1"/>
              </a:solidFill>
            </a:endParaRPr>
          </a:p>
        </p:txBody>
      </p:sp>
      <p:sp>
        <p:nvSpPr>
          <p:cNvPr id="85" name="Rectangle 84"/>
          <p:cNvSpPr/>
          <p:nvPr/>
        </p:nvSpPr>
        <p:spPr>
          <a:xfrm>
            <a:off x="2200352" y="2167523"/>
            <a:ext cx="1187394" cy="60605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Each segment has their own contact queue</a:t>
            </a:r>
            <a:endParaRPr lang="en-US" sz="900" dirty="0">
              <a:solidFill>
                <a:schemeClr val="tx1"/>
              </a:solidFill>
            </a:endParaRPr>
          </a:p>
        </p:txBody>
      </p:sp>
      <p:sp>
        <p:nvSpPr>
          <p:cNvPr id="86" name="Rectangle 85"/>
          <p:cNvSpPr/>
          <p:nvPr/>
        </p:nvSpPr>
        <p:spPr>
          <a:xfrm>
            <a:off x="3483403" y="2189597"/>
            <a:ext cx="1187394" cy="58037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Constant contact frequency and timing for each queue</a:t>
            </a:r>
            <a:endParaRPr lang="en-US" sz="900" dirty="0">
              <a:solidFill>
                <a:schemeClr val="tx1"/>
              </a:solidFill>
            </a:endParaRPr>
          </a:p>
        </p:txBody>
      </p:sp>
      <p:sp>
        <p:nvSpPr>
          <p:cNvPr id="88" name="Rectangle 87"/>
          <p:cNvSpPr/>
          <p:nvPr/>
        </p:nvSpPr>
        <p:spPr>
          <a:xfrm>
            <a:off x="4748601" y="2182134"/>
            <a:ext cx="1187394" cy="58037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Skill based assignment of collection agents</a:t>
            </a:r>
            <a:endParaRPr lang="en-US" sz="900" dirty="0">
              <a:solidFill>
                <a:schemeClr val="tx1"/>
              </a:solidFill>
            </a:endParaRPr>
          </a:p>
        </p:txBody>
      </p:sp>
      <p:sp>
        <p:nvSpPr>
          <p:cNvPr id="89" name="Rectangle 88"/>
          <p:cNvSpPr/>
          <p:nvPr/>
        </p:nvSpPr>
        <p:spPr>
          <a:xfrm>
            <a:off x="6016355" y="2190445"/>
            <a:ext cx="1187394" cy="580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bg1"/>
                </a:solidFill>
              </a:rPr>
              <a:t>Contact frequency  (3 vs 4 / day) optimized for each channel</a:t>
            </a:r>
            <a:endParaRPr lang="en-US" sz="900" dirty="0">
              <a:solidFill>
                <a:schemeClr val="bg1"/>
              </a:solidFill>
            </a:endParaRPr>
          </a:p>
        </p:txBody>
      </p:sp>
      <p:sp>
        <p:nvSpPr>
          <p:cNvPr id="90" name="Rectangle 89"/>
          <p:cNvSpPr/>
          <p:nvPr/>
        </p:nvSpPr>
        <p:spPr>
          <a:xfrm>
            <a:off x="7281553" y="2172564"/>
            <a:ext cx="1187394" cy="580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bg1"/>
                </a:solidFill>
              </a:rPr>
              <a:t>Contact timing (e.g. w’day vs w’end) optimized for each channel</a:t>
            </a:r>
            <a:endParaRPr lang="en-US" sz="900" dirty="0">
              <a:solidFill>
                <a:schemeClr val="bg1"/>
              </a:solidFill>
            </a:endParaRPr>
          </a:p>
        </p:txBody>
      </p:sp>
    </p:spTree>
    <p:extLst>
      <p:ext uri="{BB962C8B-B14F-4D97-AF65-F5344CB8AC3E}">
        <p14:creationId xmlns:p14="http://schemas.microsoft.com/office/powerpoint/2010/main" val="1220944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smtClean="0"/>
              <a:t>Collections and recoveries is a non-linear process, each stage having separate objective</a:t>
            </a:r>
            <a:endParaRPr lang="en-US" sz="2000" dirty="0"/>
          </a:p>
        </p:txBody>
      </p:sp>
      <p:sp>
        <p:nvSpPr>
          <p:cNvPr id="28" name="Rectangle 27"/>
          <p:cNvSpPr/>
          <p:nvPr/>
        </p:nvSpPr>
        <p:spPr>
          <a:xfrm>
            <a:off x="33841" y="1024980"/>
            <a:ext cx="4440486" cy="545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Collections and Recoveries process</a:t>
            </a:r>
            <a:endParaRPr lang="en-US" dirty="0" smtClean="0">
              <a:solidFill>
                <a:schemeClr val="tx1"/>
              </a:solidFill>
            </a:endParaRPr>
          </a:p>
        </p:txBody>
      </p:sp>
      <p:sp>
        <p:nvSpPr>
          <p:cNvPr id="30" name="Freeform 29"/>
          <p:cNvSpPr/>
          <p:nvPr/>
        </p:nvSpPr>
        <p:spPr>
          <a:xfrm>
            <a:off x="5589198" y="3706485"/>
            <a:ext cx="2546898" cy="2619013"/>
          </a:xfrm>
          <a:custGeom>
            <a:avLst/>
            <a:gdLst>
              <a:gd name="connsiteX0" fmla="*/ 811369 w 1622738"/>
              <a:gd name="connsiteY0" fmla="*/ 316605 h 1609860"/>
              <a:gd name="connsiteX1" fmla="*/ 323044 w 1622738"/>
              <a:gd name="connsiteY1" fmla="*/ 804929 h 1609860"/>
              <a:gd name="connsiteX2" fmla="*/ 811369 w 1622738"/>
              <a:gd name="connsiteY2" fmla="*/ 1293253 h 1609860"/>
              <a:gd name="connsiteX3" fmla="*/ 1299694 w 1622738"/>
              <a:gd name="connsiteY3" fmla="*/ 804929 h 1609860"/>
              <a:gd name="connsiteX4" fmla="*/ 811369 w 1622738"/>
              <a:gd name="connsiteY4" fmla="*/ 316605 h 1609860"/>
              <a:gd name="connsiteX5" fmla="*/ 811369 w 1622738"/>
              <a:gd name="connsiteY5" fmla="*/ 0 h 1609860"/>
              <a:gd name="connsiteX6" fmla="*/ 1622738 w 1622738"/>
              <a:gd name="connsiteY6" fmla="*/ 804930 h 1609860"/>
              <a:gd name="connsiteX7" fmla="*/ 811369 w 1622738"/>
              <a:gd name="connsiteY7" fmla="*/ 1609860 h 1609860"/>
              <a:gd name="connsiteX8" fmla="*/ 0 w 1622738"/>
              <a:gd name="connsiteY8" fmla="*/ 804930 h 1609860"/>
              <a:gd name="connsiteX9" fmla="*/ 811369 w 1622738"/>
              <a:gd name="connsiteY9" fmla="*/ 0 h 160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2738" h="1609860">
                <a:moveTo>
                  <a:pt x="811369" y="316605"/>
                </a:moveTo>
                <a:cubicBezTo>
                  <a:pt x="541675" y="316605"/>
                  <a:pt x="323044" y="535235"/>
                  <a:pt x="323044" y="804929"/>
                </a:cubicBezTo>
                <a:cubicBezTo>
                  <a:pt x="323044" y="1074623"/>
                  <a:pt x="541675" y="1293253"/>
                  <a:pt x="811369" y="1293253"/>
                </a:cubicBezTo>
                <a:cubicBezTo>
                  <a:pt x="1081063" y="1293253"/>
                  <a:pt x="1299694" y="1074623"/>
                  <a:pt x="1299694" y="804929"/>
                </a:cubicBezTo>
                <a:cubicBezTo>
                  <a:pt x="1299694" y="535235"/>
                  <a:pt x="1081063" y="316605"/>
                  <a:pt x="811369" y="316605"/>
                </a:cubicBezTo>
                <a:close/>
                <a:moveTo>
                  <a:pt x="811369" y="0"/>
                </a:moveTo>
                <a:cubicBezTo>
                  <a:pt x="1259476" y="0"/>
                  <a:pt x="1622738" y="360379"/>
                  <a:pt x="1622738" y="804930"/>
                </a:cubicBezTo>
                <a:cubicBezTo>
                  <a:pt x="1622738" y="1249481"/>
                  <a:pt x="1259476" y="1609860"/>
                  <a:pt x="811369" y="1609860"/>
                </a:cubicBezTo>
                <a:cubicBezTo>
                  <a:pt x="363262" y="1609860"/>
                  <a:pt x="0" y="1249481"/>
                  <a:pt x="0" y="804930"/>
                </a:cubicBezTo>
                <a:cubicBezTo>
                  <a:pt x="0" y="360379"/>
                  <a:pt x="363262" y="0"/>
                  <a:pt x="811369" y="0"/>
                </a:cubicBezTo>
                <a:close/>
              </a:path>
            </a:pathLst>
          </a:custGeom>
          <a:gradFill>
            <a:gsLst>
              <a:gs pos="60000">
                <a:schemeClr val="bg1">
                  <a:lumMod val="85000"/>
                </a:schemeClr>
              </a:gs>
              <a:gs pos="84000">
                <a:schemeClr val="accent6">
                  <a:lumMod val="75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652501" y="4833620"/>
            <a:ext cx="2546898" cy="17394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572054" y="1759883"/>
            <a:ext cx="8067195" cy="4437089"/>
            <a:chOff x="986401" y="1759883"/>
            <a:chExt cx="8067195" cy="4437089"/>
          </a:xfrm>
        </p:grpSpPr>
        <p:sp>
          <p:nvSpPr>
            <p:cNvPr id="19" name="Freeform 18"/>
            <p:cNvSpPr/>
            <p:nvPr/>
          </p:nvSpPr>
          <p:spPr>
            <a:xfrm>
              <a:off x="986401" y="2317425"/>
              <a:ext cx="2546898" cy="2619014"/>
            </a:xfrm>
            <a:custGeom>
              <a:avLst/>
              <a:gdLst>
                <a:gd name="connsiteX0" fmla="*/ 811369 w 1622738"/>
                <a:gd name="connsiteY0" fmla="*/ 316605 h 1609860"/>
                <a:gd name="connsiteX1" fmla="*/ 323044 w 1622738"/>
                <a:gd name="connsiteY1" fmla="*/ 804929 h 1609860"/>
                <a:gd name="connsiteX2" fmla="*/ 811369 w 1622738"/>
                <a:gd name="connsiteY2" fmla="*/ 1293253 h 1609860"/>
                <a:gd name="connsiteX3" fmla="*/ 1299694 w 1622738"/>
                <a:gd name="connsiteY3" fmla="*/ 804929 h 1609860"/>
                <a:gd name="connsiteX4" fmla="*/ 811369 w 1622738"/>
                <a:gd name="connsiteY4" fmla="*/ 316605 h 1609860"/>
                <a:gd name="connsiteX5" fmla="*/ 811369 w 1622738"/>
                <a:gd name="connsiteY5" fmla="*/ 0 h 1609860"/>
                <a:gd name="connsiteX6" fmla="*/ 1622738 w 1622738"/>
                <a:gd name="connsiteY6" fmla="*/ 804930 h 1609860"/>
                <a:gd name="connsiteX7" fmla="*/ 811369 w 1622738"/>
                <a:gd name="connsiteY7" fmla="*/ 1609860 h 1609860"/>
                <a:gd name="connsiteX8" fmla="*/ 0 w 1622738"/>
                <a:gd name="connsiteY8" fmla="*/ 804930 h 1609860"/>
                <a:gd name="connsiteX9" fmla="*/ 811369 w 1622738"/>
                <a:gd name="connsiteY9" fmla="*/ 0 h 160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2738" h="1609860">
                  <a:moveTo>
                    <a:pt x="811369" y="316605"/>
                  </a:moveTo>
                  <a:cubicBezTo>
                    <a:pt x="541675" y="316605"/>
                    <a:pt x="323044" y="535235"/>
                    <a:pt x="323044" y="804929"/>
                  </a:cubicBezTo>
                  <a:cubicBezTo>
                    <a:pt x="323044" y="1074623"/>
                    <a:pt x="541675" y="1293253"/>
                    <a:pt x="811369" y="1293253"/>
                  </a:cubicBezTo>
                  <a:cubicBezTo>
                    <a:pt x="1081063" y="1293253"/>
                    <a:pt x="1299694" y="1074623"/>
                    <a:pt x="1299694" y="804929"/>
                  </a:cubicBezTo>
                  <a:cubicBezTo>
                    <a:pt x="1299694" y="535235"/>
                    <a:pt x="1081063" y="316605"/>
                    <a:pt x="811369" y="316605"/>
                  </a:cubicBezTo>
                  <a:close/>
                  <a:moveTo>
                    <a:pt x="811369" y="0"/>
                  </a:moveTo>
                  <a:cubicBezTo>
                    <a:pt x="1259476" y="0"/>
                    <a:pt x="1622738" y="360379"/>
                    <a:pt x="1622738" y="804930"/>
                  </a:cubicBezTo>
                  <a:cubicBezTo>
                    <a:pt x="1622738" y="1249481"/>
                    <a:pt x="1259476" y="1609860"/>
                    <a:pt x="811369" y="1609860"/>
                  </a:cubicBezTo>
                  <a:cubicBezTo>
                    <a:pt x="363262" y="1609860"/>
                    <a:pt x="0" y="1249481"/>
                    <a:pt x="0" y="804930"/>
                  </a:cubicBezTo>
                  <a:cubicBezTo>
                    <a:pt x="0" y="360379"/>
                    <a:pt x="363262" y="0"/>
                    <a:pt x="811369" y="0"/>
                  </a:cubicBezTo>
                  <a:close/>
                </a:path>
              </a:pathLst>
            </a:custGeom>
            <a:gradFill>
              <a:gsLst>
                <a:gs pos="60000">
                  <a:schemeClr val="accent4">
                    <a:lumMod val="40000"/>
                    <a:lumOff val="60000"/>
                  </a:schemeClr>
                </a:gs>
                <a:gs pos="100000">
                  <a:schemeClr val="bg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960012" y="1759883"/>
              <a:ext cx="2546898" cy="2619014"/>
            </a:xfrm>
            <a:custGeom>
              <a:avLst/>
              <a:gdLst>
                <a:gd name="connsiteX0" fmla="*/ 811369 w 1622738"/>
                <a:gd name="connsiteY0" fmla="*/ 316605 h 1609860"/>
                <a:gd name="connsiteX1" fmla="*/ 323044 w 1622738"/>
                <a:gd name="connsiteY1" fmla="*/ 804929 h 1609860"/>
                <a:gd name="connsiteX2" fmla="*/ 811369 w 1622738"/>
                <a:gd name="connsiteY2" fmla="*/ 1293253 h 1609860"/>
                <a:gd name="connsiteX3" fmla="*/ 1299694 w 1622738"/>
                <a:gd name="connsiteY3" fmla="*/ 804929 h 1609860"/>
                <a:gd name="connsiteX4" fmla="*/ 811369 w 1622738"/>
                <a:gd name="connsiteY4" fmla="*/ 316605 h 1609860"/>
                <a:gd name="connsiteX5" fmla="*/ 811369 w 1622738"/>
                <a:gd name="connsiteY5" fmla="*/ 0 h 1609860"/>
                <a:gd name="connsiteX6" fmla="*/ 1622738 w 1622738"/>
                <a:gd name="connsiteY6" fmla="*/ 804930 h 1609860"/>
                <a:gd name="connsiteX7" fmla="*/ 811369 w 1622738"/>
                <a:gd name="connsiteY7" fmla="*/ 1609860 h 1609860"/>
                <a:gd name="connsiteX8" fmla="*/ 0 w 1622738"/>
                <a:gd name="connsiteY8" fmla="*/ 804930 h 1609860"/>
                <a:gd name="connsiteX9" fmla="*/ 811369 w 1622738"/>
                <a:gd name="connsiteY9" fmla="*/ 0 h 160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2738" h="1609860">
                  <a:moveTo>
                    <a:pt x="811369" y="316605"/>
                  </a:moveTo>
                  <a:cubicBezTo>
                    <a:pt x="541675" y="316605"/>
                    <a:pt x="323044" y="535235"/>
                    <a:pt x="323044" y="804929"/>
                  </a:cubicBezTo>
                  <a:cubicBezTo>
                    <a:pt x="323044" y="1074623"/>
                    <a:pt x="541675" y="1293253"/>
                    <a:pt x="811369" y="1293253"/>
                  </a:cubicBezTo>
                  <a:cubicBezTo>
                    <a:pt x="1081063" y="1293253"/>
                    <a:pt x="1299694" y="1074623"/>
                    <a:pt x="1299694" y="804929"/>
                  </a:cubicBezTo>
                  <a:cubicBezTo>
                    <a:pt x="1299694" y="535235"/>
                    <a:pt x="1081063" y="316605"/>
                    <a:pt x="811369" y="316605"/>
                  </a:cubicBezTo>
                  <a:close/>
                  <a:moveTo>
                    <a:pt x="811369" y="0"/>
                  </a:moveTo>
                  <a:cubicBezTo>
                    <a:pt x="1259476" y="0"/>
                    <a:pt x="1622738" y="360379"/>
                    <a:pt x="1622738" y="804930"/>
                  </a:cubicBezTo>
                  <a:cubicBezTo>
                    <a:pt x="1622738" y="1249481"/>
                    <a:pt x="1259476" y="1609860"/>
                    <a:pt x="811369" y="1609860"/>
                  </a:cubicBezTo>
                  <a:cubicBezTo>
                    <a:pt x="363262" y="1609860"/>
                    <a:pt x="0" y="1249481"/>
                    <a:pt x="0" y="804930"/>
                  </a:cubicBezTo>
                  <a:cubicBezTo>
                    <a:pt x="0" y="360379"/>
                    <a:pt x="363262" y="0"/>
                    <a:pt x="811369" y="0"/>
                  </a:cubicBezTo>
                  <a:close/>
                </a:path>
              </a:pathLst>
            </a:custGeom>
            <a:gradFill>
              <a:gsLst>
                <a:gs pos="31000">
                  <a:schemeClr val="accent4">
                    <a:lumMod val="75000"/>
                  </a:schemeClr>
                </a:gs>
                <a:gs pos="55000">
                  <a:schemeClr val="accent4">
                    <a:lumMod val="40000"/>
                    <a:lumOff val="6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968351" y="3577958"/>
              <a:ext cx="2546898" cy="2619014"/>
            </a:xfrm>
            <a:custGeom>
              <a:avLst/>
              <a:gdLst>
                <a:gd name="connsiteX0" fmla="*/ 811369 w 1622738"/>
                <a:gd name="connsiteY0" fmla="*/ 316605 h 1609860"/>
                <a:gd name="connsiteX1" fmla="*/ 323044 w 1622738"/>
                <a:gd name="connsiteY1" fmla="*/ 804929 h 1609860"/>
                <a:gd name="connsiteX2" fmla="*/ 811369 w 1622738"/>
                <a:gd name="connsiteY2" fmla="*/ 1293253 h 1609860"/>
                <a:gd name="connsiteX3" fmla="*/ 1299694 w 1622738"/>
                <a:gd name="connsiteY3" fmla="*/ 804929 h 1609860"/>
                <a:gd name="connsiteX4" fmla="*/ 811369 w 1622738"/>
                <a:gd name="connsiteY4" fmla="*/ 316605 h 1609860"/>
                <a:gd name="connsiteX5" fmla="*/ 811369 w 1622738"/>
                <a:gd name="connsiteY5" fmla="*/ 0 h 1609860"/>
                <a:gd name="connsiteX6" fmla="*/ 1622738 w 1622738"/>
                <a:gd name="connsiteY6" fmla="*/ 804930 h 1609860"/>
                <a:gd name="connsiteX7" fmla="*/ 811369 w 1622738"/>
                <a:gd name="connsiteY7" fmla="*/ 1609860 h 1609860"/>
                <a:gd name="connsiteX8" fmla="*/ 0 w 1622738"/>
                <a:gd name="connsiteY8" fmla="*/ 804930 h 1609860"/>
                <a:gd name="connsiteX9" fmla="*/ 811369 w 1622738"/>
                <a:gd name="connsiteY9" fmla="*/ 0 h 160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2738" h="1609860">
                  <a:moveTo>
                    <a:pt x="811369" y="316605"/>
                  </a:moveTo>
                  <a:cubicBezTo>
                    <a:pt x="541675" y="316605"/>
                    <a:pt x="323044" y="535235"/>
                    <a:pt x="323044" y="804929"/>
                  </a:cubicBezTo>
                  <a:cubicBezTo>
                    <a:pt x="323044" y="1074623"/>
                    <a:pt x="541675" y="1293253"/>
                    <a:pt x="811369" y="1293253"/>
                  </a:cubicBezTo>
                  <a:cubicBezTo>
                    <a:pt x="1081063" y="1293253"/>
                    <a:pt x="1299694" y="1074623"/>
                    <a:pt x="1299694" y="804929"/>
                  </a:cubicBezTo>
                  <a:cubicBezTo>
                    <a:pt x="1299694" y="535235"/>
                    <a:pt x="1081063" y="316605"/>
                    <a:pt x="811369" y="316605"/>
                  </a:cubicBezTo>
                  <a:close/>
                  <a:moveTo>
                    <a:pt x="811369" y="0"/>
                  </a:moveTo>
                  <a:cubicBezTo>
                    <a:pt x="1259476" y="0"/>
                    <a:pt x="1622738" y="360379"/>
                    <a:pt x="1622738" y="804930"/>
                  </a:cubicBezTo>
                  <a:cubicBezTo>
                    <a:pt x="1622738" y="1249481"/>
                    <a:pt x="1259476" y="1609860"/>
                    <a:pt x="811369" y="1609860"/>
                  </a:cubicBezTo>
                  <a:cubicBezTo>
                    <a:pt x="363262" y="1609860"/>
                    <a:pt x="0" y="1249481"/>
                    <a:pt x="0" y="804930"/>
                  </a:cubicBezTo>
                  <a:cubicBezTo>
                    <a:pt x="0" y="360379"/>
                    <a:pt x="363262" y="0"/>
                    <a:pt x="811369" y="0"/>
                  </a:cubicBezTo>
                  <a:close/>
                </a:path>
              </a:pathLst>
            </a:custGeom>
            <a:gradFill>
              <a:gsLst>
                <a:gs pos="55000">
                  <a:schemeClr val="accent4">
                    <a:lumMod val="75000"/>
                  </a:schemeClr>
                </a:gs>
                <a:gs pos="36000">
                  <a:schemeClr val="accent6">
                    <a:lumMod val="75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0"/>
            <p:cNvSpPr/>
            <p:nvPr/>
          </p:nvSpPr>
          <p:spPr>
            <a:xfrm rot="702257">
              <a:off x="4223917" y="1791593"/>
              <a:ext cx="500817" cy="502589"/>
            </a:xfrm>
            <a:prstGeom prst="chevron">
              <a:avLst>
                <a:gd name="adj" fmla="val 47092"/>
              </a:avLst>
            </a:prstGeom>
            <a:gradFill>
              <a:gsLst>
                <a:gs pos="25000">
                  <a:schemeClr val="accent5">
                    <a:lumMod val="75000"/>
                  </a:schemeClr>
                </a:gs>
                <a:gs pos="100000">
                  <a:schemeClr val="accent6"/>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p:nvSpPr>
          <p:spPr>
            <a:xfrm rot="20354636">
              <a:off x="5468142" y="5597218"/>
              <a:ext cx="391256" cy="527894"/>
            </a:xfrm>
            <a:prstGeom prst="chevron">
              <a:avLst>
                <a:gd name="adj" fmla="val 47092"/>
              </a:avLst>
            </a:prstGeom>
            <a:gradFill>
              <a:gsLst>
                <a:gs pos="48000">
                  <a:schemeClr val="accent4">
                    <a:lumMod val="40000"/>
                    <a:lumOff val="60000"/>
                  </a:schemeClr>
                </a:gs>
                <a:gs pos="100000">
                  <a:schemeClr val="accent6">
                    <a:lumMod val="75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p:cNvSpPr/>
            <p:nvPr/>
          </p:nvSpPr>
          <p:spPr>
            <a:xfrm rot="545354">
              <a:off x="2003675" y="4453304"/>
              <a:ext cx="500817" cy="502589"/>
            </a:xfrm>
            <a:prstGeom prst="chevron">
              <a:avLst>
                <a:gd name="adj" fmla="val 47092"/>
              </a:avLst>
            </a:prstGeom>
            <a:gradFill>
              <a:gsLst>
                <a:gs pos="25000">
                  <a:schemeClr val="accent5">
                    <a:lumMod val="75000"/>
                  </a:schemeClr>
                </a:gs>
                <a:gs pos="100000">
                  <a:schemeClr val="accent6"/>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3314660" y="2600429"/>
              <a:ext cx="1793183" cy="968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sz="1600" b="1" dirty="0" smtClean="0">
                  <a:solidFill>
                    <a:schemeClr val="accent5">
                      <a:lumMod val="75000"/>
                    </a:schemeClr>
                  </a:solidFill>
                  <a:cs typeface="Arial" panose="020B0604020202020204" pitchFamily="34" charset="0"/>
                </a:rPr>
                <a:t>Early Stage</a:t>
              </a:r>
            </a:p>
            <a:p>
              <a:pPr algn="ctr"/>
              <a:r>
                <a:rPr lang="en-US" sz="1000" dirty="0" smtClean="0">
                  <a:solidFill>
                    <a:schemeClr val="accent5">
                      <a:lumMod val="75000"/>
                    </a:schemeClr>
                  </a:solidFill>
                  <a:cs typeface="Arial" panose="020B0604020202020204" pitchFamily="34" charset="0"/>
                </a:rPr>
                <a:t>(&lt;90 DPD)</a:t>
              </a:r>
              <a:endParaRPr lang="en-US" sz="1000" dirty="0">
                <a:solidFill>
                  <a:schemeClr val="accent5">
                    <a:lumMod val="75000"/>
                  </a:schemeClr>
                </a:solidFill>
                <a:cs typeface="Arial" panose="020B0604020202020204" pitchFamily="34" charset="0"/>
              </a:endParaRPr>
            </a:p>
            <a:p>
              <a:pPr algn="ctr"/>
              <a:endParaRPr lang="en-US" sz="1600" b="1" dirty="0" smtClean="0">
                <a:solidFill>
                  <a:schemeClr val="accent5">
                    <a:lumMod val="75000"/>
                  </a:schemeClr>
                </a:solidFill>
                <a:cs typeface="Arial" panose="020B0604020202020204" pitchFamily="34" charset="0"/>
              </a:endParaRPr>
            </a:p>
            <a:p>
              <a:pPr algn="ctr"/>
              <a:r>
                <a:rPr lang="en-US" sz="1200" dirty="0" smtClean="0">
                  <a:solidFill>
                    <a:schemeClr val="accent5">
                      <a:lumMod val="75000"/>
                    </a:schemeClr>
                  </a:solidFill>
                  <a:cs typeface="Arial" panose="020B0604020202020204" pitchFamily="34" charset="0"/>
                </a:rPr>
                <a:t>Contact and cure</a:t>
              </a:r>
            </a:p>
          </p:txBody>
        </p:sp>
        <p:sp>
          <p:nvSpPr>
            <p:cNvPr id="20" name="Rectangle 19"/>
            <p:cNvSpPr/>
            <p:nvPr/>
          </p:nvSpPr>
          <p:spPr>
            <a:xfrm>
              <a:off x="4209336" y="4404734"/>
              <a:ext cx="2031577" cy="968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4">
                      <a:lumMod val="75000"/>
                    </a:schemeClr>
                  </a:solidFill>
                  <a:cs typeface="Arial" panose="020B0604020202020204" pitchFamily="34" charset="0"/>
                </a:rPr>
                <a:t>2. Late Stage</a:t>
              </a:r>
            </a:p>
            <a:p>
              <a:pPr algn="ctr"/>
              <a:r>
                <a:rPr lang="en-US" sz="1000" dirty="0" smtClean="0">
                  <a:solidFill>
                    <a:schemeClr val="accent4">
                      <a:lumMod val="75000"/>
                    </a:schemeClr>
                  </a:solidFill>
                  <a:cs typeface="Arial" panose="020B0604020202020204" pitchFamily="34" charset="0"/>
                </a:rPr>
                <a:t>(90-180 DPD)</a:t>
              </a:r>
            </a:p>
            <a:p>
              <a:pPr algn="ctr"/>
              <a:endParaRPr lang="en-US" sz="1200" dirty="0" smtClean="0">
                <a:solidFill>
                  <a:schemeClr val="accent4">
                    <a:lumMod val="75000"/>
                  </a:schemeClr>
                </a:solidFill>
                <a:cs typeface="Arial" panose="020B0604020202020204" pitchFamily="34" charset="0"/>
              </a:endParaRPr>
            </a:p>
            <a:p>
              <a:pPr algn="ctr"/>
              <a:r>
                <a:rPr lang="en-US" sz="1200" dirty="0" smtClean="0">
                  <a:solidFill>
                    <a:schemeClr val="accent4">
                      <a:lumMod val="75000"/>
                    </a:schemeClr>
                  </a:solidFill>
                  <a:cs typeface="Arial" panose="020B0604020202020204" pitchFamily="34" charset="0"/>
                </a:rPr>
                <a:t>Mitigate Losses</a:t>
              </a:r>
              <a:endParaRPr lang="en-US" sz="1200" dirty="0">
                <a:solidFill>
                  <a:schemeClr val="accent4">
                    <a:lumMod val="75000"/>
                  </a:schemeClr>
                </a:solidFill>
                <a:cs typeface="Arial" panose="020B0604020202020204" pitchFamily="34" charset="0"/>
              </a:endParaRPr>
            </a:p>
          </p:txBody>
        </p:sp>
        <p:sp>
          <p:nvSpPr>
            <p:cNvPr id="35" name="Rectangle 34"/>
            <p:cNvSpPr/>
            <p:nvPr/>
          </p:nvSpPr>
          <p:spPr>
            <a:xfrm>
              <a:off x="1114527" y="3176306"/>
              <a:ext cx="2157190" cy="968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4">
                      <a:lumMod val="60000"/>
                      <a:lumOff val="40000"/>
                    </a:schemeClr>
                  </a:solidFill>
                  <a:cs typeface="Arial" panose="020B0604020202020204" pitchFamily="34" charset="0"/>
                </a:rPr>
                <a:t>0. Pre</a:t>
              </a:r>
              <a:r>
                <a:rPr lang="en-US" sz="1600" b="1" dirty="0">
                  <a:solidFill>
                    <a:schemeClr val="accent4">
                      <a:lumMod val="60000"/>
                      <a:lumOff val="40000"/>
                    </a:schemeClr>
                  </a:solidFill>
                  <a:cs typeface="Arial" panose="020B0604020202020204" pitchFamily="34" charset="0"/>
                </a:rPr>
                <a:t> </a:t>
              </a:r>
              <a:endParaRPr lang="en-US" sz="1600" b="1" dirty="0" smtClean="0">
                <a:solidFill>
                  <a:schemeClr val="accent4">
                    <a:lumMod val="60000"/>
                    <a:lumOff val="40000"/>
                  </a:schemeClr>
                </a:solidFill>
                <a:cs typeface="Arial" panose="020B0604020202020204" pitchFamily="34" charset="0"/>
              </a:endParaRPr>
            </a:p>
            <a:p>
              <a:pPr algn="ctr"/>
              <a:r>
                <a:rPr lang="en-US" sz="1600" b="1" dirty="0" smtClean="0">
                  <a:solidFill>
                    <a:schemeClr val="accent4">
                      <a:lumMod val="60000"/>
                      <a:lumOff val="40000"/>
                    </a:schemeClr>
                  </a:solidFill>
                  <a:cs typeface="Arial" panose="020B0604020202020204" pitchFamily="34" charset="0"/>
                </a:rPr>
                <a:t>Delinquent</a:t>
              </a:r>
            </a:p>
            <a:p>
              <a:pPr algn="ctr"/>
              <a:r>
                <a:rPr lang="en-US" sz="1600" b="1" dirty="0" smtClean="0">
                  <a:solidFill>
                    <a:schemeClr val="accent4">
                      <a:lumMod val="60000"/>
                      <a:lumOff val="40000"/>
                    </a:schemeClr>
                  </a:solidFill>
                  <a:cs typeface="Arial" panose="020B0604020202020204" pitchFamily="34" charset="0"/>
                </a:rPr>
                <a:t>Stage</a:t>
              </a:r>
              <a:endParaRPr lang="en-US" sz="1600" b="1" dirty="0">
                <a:solidFill>
                  <a:schemeClr val="accent4">
                    <a:lumMod val="60000"/>
                    <a:lumOff val="40000"/>
                  </a:schemeClr>
                </a:solidFill>
                <a:cs typeface="Arial" panose="020B0604020202020204" pitchFamily="34" charset="0"/>
              </a:endParaRPr>
            </a:p>
          </p:txBody>
        </p:sp>
        <p:sp>
          <p:nvSpPr>
            <p:cNvPr id="36" name="Chevron 35"/>
            <p:cNvSpPr/>
            <p:nvPr/>
          </p:nvSpPr>
          <p:spPr>
            <a:xfrm rot="1825523">
              <a:off x="7527651" y="3837983"/>
              <a:ext cx="408180" cy="503127"/>
            </a:xfrm>
            <a:prstGeom prst="chevron">
              <a:avLst>
                <a:gd name="adj" fmla="val 4709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7676465" y="4909826"/>
              <a:ext cx="1377131" cy="643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entagon 30"/>
            <p:cNvSpPr/>
            <p:nvPr/>
          </p:nvSpPr>
          <p:spPr>
            <a:xfrm rot="5083891">
              <a:off x="8121468" y="4768425"/>
              <a:ext cx="343201" cy="519880"/>
            </a:xfrm>
            <a:prstGeom prst="homePlate">
              <a:avLst>
                <a:gd name="adj" fmla="val 4636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15249" y="4507890"/>
              <a:ext cx="1569609" cy="968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50000"/>
                    </a:schemeClr>
                  </a:solidFill>
                  <a:cs typeface="Arial" panose="020B0604020202020204" pitchFamily="34" charset="0"/>
                </a:rPr>
                <a:t>3. Charge-off</a:t>
              </a:r>
            </a:p>
            <a:p>
              <a:pPr algn="ctr"/>
              <a:r>
                <a:rPr lang="en-US" sz="1000" dirty="0" smtClean="0">
                  <a:solidFill>
                    <a:schemeClr val="bg1">
                      <a:lumMod val="50000"/>
                    </a:schemeClr>
                  </a:solidFill>
                  <a:cs typeface="Arial" panose="020B0604020202020204" pitchFamily="34" charset="0"/>
                </a:rPr>
                <a:t>(&gt;180 DPD)</a:t>
              </a:r>
            </a:p>
            <a:p>
              <a:pPr algn="ctr"/>
              <a:endParaRPr lang="en-US" sz="1600" b="1" dirty="0">
                <a:solidFill>
                  <a:schemeClr val="bg1">
                    <a:lumMod val="50000"/>
                  </a:schemeClr>
                </a:solidFill>
                <a:cs typeface="Arial" panose="020B0604020202020204" pitchFamily="34" charset="0"/>
              </a:endParaRPr>
            </a:p>
            <a:p>
              <a:pPr algn="ctr"/>
              <a:r>
                <a:rPr lang="en-US" sz="1200" dirty="0" smtClean="0">
                  <a:solidFill>
                    <a:schemeClr val="bg1">
                      <a:lumMod val="50000"/>
                    </a:schemeClr>
                  </a:solidFill>
                  <a:cs typeface="Arial" panose="020B0604020202020204" pitchFamily="34" charset="0"/>
                </a:rPr>
                <a:t>Outsource, sue, sell</a:t>
              </a:r>
              <a:endParaRPr lang="en-US" sz="1200" dirty="0">
                <a:solidFill>
                  <a:schemeClr val="bg1">
                    <a:lumMod val="50000"/>
                  </a:schemeClr>
                </a:solidFill>
                <a:cs typeface="Arial" panose="020B0604020202020204" pitchFamily="34" charset="0"/>
              </a:endParaRPr>
            </a:p>
          </p:txBody>
        </p:sp>
      </p:grpSp>
    </p:spTree>
    <p:extLst>
      <p:ext uri="{BB962C8B-B14F-4D97-AF65-F5344CB8AC3E}">
        <p14:creationId xmlns:p14="http://schemas.microsoft.com/office/powerpoint/2010/main" val="2353588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smtClean="0"/>
              <a:t>EXL helps to achieve results across the entire lifecycle of collections by applying appropriate strategies </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436728789"/>
              </p:ext>
            </p:extLst>
          </p:nvPr>
        </p:nvGraphicFramePr>
        <p:xfrm>
          <a:off x="257174" y="994230"/>
          <a:ext cx="8605578" cy="5615492"/>
        </p:xfrm>
        <a:graphic>
          <a:graphicData uri="http://schemas.openxmlformats.org/drawingml/2006/table">
            <a:tbl>
              <a:tblPr firstRow="1" bandRow="1">
                <a:tableStyleId>{5C22544A-7EE6-4342-B048-85BDC9FD1C3A}</a:tableStyleId>
              </a:tblPr>
              <a:tblGrid>
                <a:gridCol w="2868526"/>
                <a:gridCol w="2868526"/>
                <a:gridCol w="2868526"/>
              </a:tblGrid>
              <a:tr h="640080">
                <a:tc>
                  <a:txBody>
                    <a:bodyPr/>
                    <a:lstStyle/>
                    <a:p>
                      <a:pPr algn="ctr"/>
                      <a:r>
                        <a:rPr lang="en-US" dirty="0" smtClean="0">
                          <a:solidFill>
                            <a:schemeClr val="tx1"/>
                          </a:solidFill>
                        </a:rPr>
                        <a:t>Early Stage</a:t>
                      </a:r>
                      <a:endParaRPr lang="en-US"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dirty="0" smtClean="0">
                          <a:solidFill>
                            <a:schemeClr val="tx1"/>
                          </a:solidFill>
                        </a:rPr>
                        <a:t>Late Stage</a:t>
                      </a:r>
                      <a:endParaRPr lang="en-US"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dirty="0" smtClean="0">
                          <a:solidFill>
                            <a:schemeClr val="tx1"/>
                          </a:solidFill>
                        </a:rPr>
                        <a:t>Charge-off</a:t>
                      </a:r>
                      <a:endParaRPr lang="en-US"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975412">
                <a:tc>
                  <a:txBody>
                    <a:bodyPr/>
                    <a:lstStyle/>
                    <a:p>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grpSp>
        <p:nvGrpSpPr>
          <p:cNvPr id="98" name="Group 97"/>
          <p:cNvGrpSpPr/>
          <p:nvPr/>
        </p:nvGrpSpPr>
        <p:grpSpPr bwMode="gray">
          <a:xfrm>
            <a:off x="426577" y="1054903"/>
            <a:ext cx="525851" cy="524408"/>
            <a:chOff x="8091625" y="1110644"/>
            <a:chExt cx="515801" cy="680623"/>
          </a:xfrm>
          <a:solidFill>
            <a:schemeClr val="tx1"/>
          </a:solidFill>
        </p:grpSpPr>
        <p:grpSp>
          <p:nvGrpSpPr>
            <p:cNvPr id="99" name="Group 98"/>
            <p:cNvGrpSpPr/>
            <p:nvPr/>
          </p:nvGrpSpPr>
          <p:grpSpPr bwMode="gray">
            <a:xfrm>
              <a:off x="8181830" y="1110644"/>
              <a:ext cx="425596" cy="436397"/>
              <a:chOff x="8181830" y="1110644"/>
              <a:chExt cx="425596" cy="436397"/>
            </a:xfrm>
            <a:grpFill/>
          </p:grpSpPr>
          <p:sp>
            <p:nvSpPr>
              <p:cNvPr id="102" name="Freeform 37"/>
              <p:cNvSpPr>
                <a:spLocks/>
              </p:cNvSpPr>
              <p:nvPr/>
            </p:nvSpPr>
            <p:spPr bwMode="gray">
              <a:xfrm>
                <a:off x="8324232" y="1208030"/>
                <a:ext cx="140793" cy="125211"/>
              </a:xfrm>
              <a:custGeom>
                <a:avLst/>
                <a:gdLst>
                  <a:gd name="T0" fmla="*/ 1867 w 2092"/>
                  <a:gd name="T1" fmla="*/ 255 h 1867"/>
                  <a:gd name="T2" fmla="*/ 1706 w 2092"/>
                  <a:gd name="T3" fmla="*/ 144 h 1867"/>
                  <a:gd name="T4" fmla="*/ 1352 w 2092"/>
                  <a:gd name="T5" fmla="*/ 0 h 1867"/>
                  <a:gd name="T6" fmla="*/ 1046 w 2092"/>
                  <a:gd name="T7" fmla="*/ 112 h 1867"/>
                  <a:gd name="T8" fmla="*/ 1288 w 2092"/>
                  <a:gd name="T9" fmla="*/ 1021 h 1867"/>
                  <a:gd name="T10" fmla="*/ 1046 w 2092"/>
                  <a:gd name="T11" fmla="*/ 1372 h 1867"/>
                  <a:gd name="T12" fmla="*/ 789 w 2092"/>
                  <a:gd name="T13" fmla="*/ 1021 h 1867"/>
                  <a:gd name="T14" fmla="*/ 1046 w 2092"/>
                  <a:gd name="T15" fmla="*/ 112 h 1867"/>
                  <a:gd name="T16" fmla="*/ 741 w 2092"/>
                  <a:gd name="T17" fmla="*/ 0 h 1867"/>
                  <a:gd name="T18" fmla="*/ 435 w 2092"/>
                  <a:gd name="T19" fmla="*/ 112 h 1867"/>
                  <a:gd name="T20" fmla="*/ 274 w 2092"/>
                  <a:gd name="T21" fmla="*/ 208 h 1867"/>
                  <a:gd name="T22" fmla="*/ 0 w 2092"/>
                  <a:gd name="T23" fmla="*/ 734 h 1867"/>
                  <a:gd name="T24" fmla="*/ 0 w 2092"/>
                  <a:gd name="T25" fmla="*/ 1053 h 1867"/>
                  <a:gd name="T26" fmla="*/ 0 w 2092"/>
                  <a:gd name="T27" fmla="*/ 1229 h 1867"/>
                  <a:gd name="T28" fmla="*/ 0 w 2092"/>
                  <a:gd name="T29" fmla="*/ 1516 h 1867"/>
                  <a:gd name="T30" fmla="*/ 950 w 2092"/>
                  <a:gd name="T31" fmla="*/ 1867 h 1867"/>
                  <a:gd name="T32" fmla="*/ 1143 w 2092"/>
                  <a:gd name="T33" fmla="*/ 1867 h 1867"/>
                  <a:gd name="T34" fmla="*/ 2092 w 2092"/>
                  <a:gd name="T35" fmla="*/ 1516 h 1867"/>
                  <a:gd name="T36" fmla="*/ 2092 w 2092"/>
                  <a:gd name="T37" fmla="*/ 1229 h 1867"/>
                  <a:gd name="T38" fmla="*/ 2092 w 2092"/>
                  <a:gd name="T39" fmla="*/ 1037 h 1867"/>
                  <a:gd name="T40" fmla="*/ 2092 w 2092"/>
                  <a:gd name="T41" fmla="*/ 734 h 1867"/>
                  <a:gd name="T42" fmla="*/ 1867 w 2092"/>
                  <a:gd name="T43" fmla="*/ 255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92" h="1867">
                    <a:moveTo>
                      <a:pt x="1867" y="255"/>
                    </a:moveTo>
                    <a:cubicBezTo>
                      <a:pt x="1819" y="208"/>
                      <a:pt x="1770" y="176"/>
                      <a:pt x="1706" y="144"/>
                    </a:cubicBezTo>
                    <a:cubicBezTo>
                      <a:pt x="1593" y="64"/>
                      <a:pt x="1465" y="32"/>
                      <a:pt x="1352" y="0"/>
                    </a:cubicBezTo>
                    <a:cubicBezTo>
                      <a:pt x="1046" y="112"/>
                      <a:pt x="1046" y="112"/>
                      <a:pt x="1046" y="112"/>
                    </a:cubicBezTo>
                    <a:cubicBezTo>
                      <a:pt x="1288" y="1021"/>
                      <a:pt x="1288" y="1021"/>
                      <a:pt x="1288" y="1021"/>
                    </a:cubicBezTo>
                    <a:cubicBezTo>
                      <a:pt x="1046" y="1372"/>
                      <a:pt x="1046" y="1372"/>
                      <a:pt x="1046" y="1372"/>
                    </a:cubicBezTo>
                    <a:cubicBezTo>
                      <a:pt x="789" y="1021"/>
                      <a:pt x="789" y="1021"/>
                      <a:pt x="789" y="1021"/>
                    </a:cubicBezTo>
                    <a:cubicBezTo>
                      <a:pt x="1046" y="112"/>
                      <a:pt x="1046" y="112"/>
                      <a:pt x="1046" y="112"/>
                    </a:cubicBezTo>
                    <a:cubicBezTo>
                      <a:pt x="741" y="0"/>
                      <a:pt x="741" y="0"/>
                      <a:pt x="741" y="0"/>
                    </a:cubicBezTo>
                    <a:cubicBezTo>
                      <a:pt x="644" y="32"/>
                      <a:pt x="531" y="64"/>
                      <a:pt x="435" y="112"/>
                    </a:cubicBezTo>
                    <a:cubicBezTo>
                      <a:pt x="371" y="144"/>
                      <a:pt x="322" y="176"/>
                      <a:pt x="274" y="208"/>
                    </a:cubicBezTo>
                    <a:cubicBezTo>
                      <a:pt x="113" y="335"/>
                      <a:pt x="0" y="495"/>
                      <a:pt x="0" y="734"/>
                    </a:cubicBezTo>
                    <a:cubicBezTo>
                      <a:pt x="0" y="862"/>
                      <a:pt x="0" y="957"/>
                      <a:pt x="0" y="1053"/>
                    </a:cubicBezTo>
                    <a:cubicBezTo>
                      <a:pt x="0" y="1117"/>
                      <a:pt x="0" y="1181"/>
                      <a:pt x="0" y="1229"/>
                    </a:cubicBezTo>
                    <a:cubicBezTo>
                      <a:pt x="0" y="1468"/>
                      <a:pt x="0" y="1516"/>
                      <a:pt x="0" y="1516"/>
                    </a:cubicBezTo>
                    <a:cubicBezTo>
                      <a:pt x="0" y="1516"/>
                      <a:pt x="17" y="1867"/>
                      <a:pt x="950" y="1867"/>
                    </a:cubicBezTo>
                    <a:cubicBezTo>
                      <a:pt x="1143" y="1867"/>
                      <a:pt x="1143" y="1867"/>
                      <a:pt x="1143" y="1867"/>
                    </a:cubicBezTo>
                    <a:cubicBezTo>
                      <a:pt x="2060" y="1867"/>
                      <a:pt x="2092" y="1516"/>
                      <a:pt x="2092" y="1516"/>
                    </a:cubicBezTo>
                    <a:cubicBezTo>
                      <a:pt x="2092" y="1516"/>
                      <a:pt x="2092" y="1468"/>
                      <a:pt x="2092" y="1229"/>
                    </a:cubicBezTo>
                    <a:cubicBezTo>
                      <a:pt x="2092" y="1165"/>
                      <a:pt x="2092" y="1117"/>
                      <a:pt x="2092" y="1037"/>
                    </a:cubicBezTo>
                    <a:cubicBezTo>
                      <a:pt x="2092" y="957"/>
                      <a:pt x="2092" y="846"/>
                      <a:pt x="2092" y="734"/>
                    </a:cubicBezTo>
                    <a:cubicBezTo>
                      <a:pt x="2092" y="527"/>
                      <a:pt x="1996" y="367"/>
                      <a:pt x="1867" y="255"/>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3" name="Oval 38"/>
              <p:cNvSpPr>
                <a:spLocks noChangeArrowheads="1"/>
              </p:cNvSpPr>
              <p:nvPr/>
            </p:nvSpPr>
            <p:spPr bwMode="gray">
              <a:xfrm>
                <a:off x="8358735" y="1110644"/>
                <a:ext cx="71788" cy="81248"/>
              </a:xfrm>
              <a:prstGeom prst="ellipse">
                <a:avLst/>
              </a:pr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4" name="Freeform 37"/>
              <p:cNvSpPr>
                <a:spLocks/>
              </p:cNvSpPr>
              <p:nvPr/>
            </p:nvSpPr>
            <p:spPr bwMode="gray">
              <a:xfrm>
                <a:off x="8181830" y="1421830"/>
                <a:ext cx="140793" cy="125211"/>
              </a:xfrm>
              <a:custGeom>
                <a:avLst/>
                <a:gdLst>
                  <a:gd name="T0" fmla="*/ 1867 w 2092"/>
                  <a:gd name="T1" fmla="*/ 255 h 1867"/>
                  <a:gd name="T2" fmla="*/ 1706 w 2092"/>
                  <a:gd name="T3" fmla="*/ 144 h 1867"/>
                  <a:gd name="T4" fmla="*/ 1352 w 2092"/>
                  <a:gd name="T5" fmla="*/ 0 h 1867"/>
                  <a:gd name="T6" fmla="*/ 1046 w 2092"/>
                  <a:gd name="T7" fmla="*/ 112 h 1867"/>
                  <a:gd name="T8" fmla="*/ 1288 w 2092"/>
                  <a:gd name="T9" fmla="*/ 1021 h 1867"/>
                  <a:gd name="T10" fmla="*/ 1046 w 2092"/>
                  <a:gd name="T11" fmla="*/ 1372 h 1867"/>
                  <a:gd name="T12" fmla="*/ 789 w 2092"/>
                  <a:gd name="T13" fmla="*/ 1021 h 1867"/>
                  <a:gd name="T14" fmla="*/ 1046 w 2092"/>
                  <a:gd name="T15" fmla="*/ 112 h 1867"/>
                  <a:gd name="T16" fmla="*/ 741 w 2092"/>
                  <a:gd name="T17" fmla="*/ 0 h 1867"/>
                  <a:gd name="T18" fmla="*/ 435 w 2092"/>
                  <a:gd name="T19" fmla="*/ 112 h 1867"/>
                  <a:gd name="T20" fmla="*/ 274 w 2092"/>
                  <a:gd name="T21" fmla="*/ 208 h 1867"/>
                  <a:gd name="T22" fmla="*/ 0 w 2092"/>
                  <a:gd name="T23" fmla="*/ 734 h 1867"/>
                  <a:gd name="T24" fmla="*/ 0 w 2092"/>
                  <a:gd name="T25" fmla="*/ 1053 h 1867"/>
                  <a:gd name="T26" fmla="*/ 0 w 2092"/>
                  <a:gd name="T27" fmla="*/ 1229 h 1867"/>
                  <a:gd name="T28" fmla="*/ 0 w 2092"/>
                  <a:gd name="T29" fmla="*/ 1516 h 1867"/>
                  <a:gd name="T30" fmla="*/ 950 w 2092"/>
                  <a:gd name="T31" fmla="*/ 1867 h 1867"/>
                  <a:gd name="T32" fmla="*/ 1143 w 2092"/>
                  <a:gd name="T33" fmla="*/ 1867 h 1867"/>
                  <a:gd name="T34" fmla="*/ 2092 w 2092"/>
                  <a:gd name="T35" fmla="*/ 1516 h 1867"/>
                  <a:gd name="T36" fmla="*/ 2092 w 2092"/>
                  <a:gd name="T37" fmla="*/ 1229 h 1867"/>
                  <a:gd name="T38" fmla="*/ 2092 w 2092"/>
                  <a:gd name="T39" fmla="*/ 1037 h 1867"/>
                  <a:gd name="T40" fmla="*/ 2092 w 2092"/>
                  <a:gd name="T41" fmla="*/ 734 h 1867"/>
                  <a:gd name="T42" fmla="*/ 1867 w 2092"/>
                  <a:gd name="T43" fmla="*/ 255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92" h="1867">
                    <a:moveTo>
                      <a:pt x="1867" y="255"/>
                    </a:moveTo>
                    <a:cubicBezTo>
                      <a:pt x="1819" y="208"/>
                      <a:pt x="1770" y="176"/>
                      <a:pt x="1706" y="144"/>
                    </a:cubicBezTo>
                    <a:cubicBezTo>
                      <a:pt x="1593" y="64"/>
                      <a:pt x="1465" y="32"/>
                      <a:pt x="1352" y="0"/>
                    </a:cubicBezTo>
                    <a:cubicBezTo>
                      <a:pt x="1046" y="112"/>
                      <a:pt x="1046" y="112"/>
                      <a:pt x="1046" y="112"/>
                    </a:cubicBezTo>
                    <a:cubicBezTo>
                      <a:pt x="1288" y="1021"/>
                      <a:pt x="1288" y="1021"/>
                      <a:pt x="1288" y="1021"/>
                    </a:cubicBezTo>
                    <a:cubicBezTo>
                      <a:pt x="1046" y="1372"/>
                      <a:pt x="1046" y="1372"/>
                      <a:pt x="1046" y="1372"/>
                    </a:cubicBezTo>
                    <a:cubicBezTo>
                      <a:pt x="789" y="1021"/>
                      <a:pt x="789" y="1021"/>
                      <a:pt x="789" y="1021"/>
                    </a:cubicBezTo>
                    <a:cubicBezTo>
                      <a:pt x="1046" y="112"/>
                      <a:pt x="1046" y="112"/>
                      <a:pt x="1046" y="112"/>
                    </a:cubicBezTo>
                    <a:cubicBezTo>
                      <a:pt x="741" y="0"/>
                      <a:pt x="741" y="0"/>
                      <a:pt x="741" y="0"/>
                    </a:cubicBezTo>
                    <a:cubicBezTo>
                      <a:pt x="644" y="32"/>
                      <a:pt x="531" y="64"/>
                      <a:pt x="435" y="112"/>
                    </a:cubicBezTo>
                    <a:cubicBezTo>
                      <a:pt x="371" y="144"/>
                      <a:pt x="322" y="176"/>
                      <a:pt x="274" y="208"/>
                    </a:cubicBezTo>
                    <a:cubicBezTo>
                      <a:pt x="113" y="335"/>
                      <a:pt x="0" y="495"/>
                      <a:pt x="0" y="734"/>
                    </a:cubicBezTo>
                    <a:cubicBezTo>
                      <a:pt x="0" y="862"/>
                      <a:pt x="0" y="957"/>
                      <a:pt x="0" y="1053"/>
                    </a:cubicBezTo>
                    <a:cubicBezTo>
                      <a:pt x="0" y="1117"/>
                      <a:pt x="0" y="1181"/>
                      <a:pt x="0" y="1229"/>
                    </a:cubicBezTo>
                    <a:cubicBezTo>
                      <a:pt x="0" y="1468"/>
                      <a:pt x="0" y="1516"/>
                      <a:pt x="0" y="1516"/>
                    </a:cubicBezTo>
                    <a:cubicBezTo>
                      <a:pt x="0" y="1516"/>
                      <a:pt x="17" y="1867"/>
                      <a:pt x="950" y="1867"/>
                    </a:cubicBezTo>
                    <a:cubicBezTo>
                      <a:pt x="1143" y="1867"/>
                      <a:pt x="1143" y="1867"/>
                      <a:pt x="1143" y="1867"/>
                    </a:cubicBezTo>
                    <a:cubicBezTo>
                      <a:pt x="2060" y="1867"/>
                      <a:pt x="2092" y="1516"/>
                      <a:pt x="2092" y="1516"/>
                    </a:cubicBezTo>
                    <a:cubicBezTo>
                      <a:pt x="2092" y="1516"/>
                      <a:pt x="2092" y="1468"/>
                      <a:pt x="2092" y="1229"/>
                    </a:cubicBezTo>
                    <a:cubicBezTo>
                      <a:pt x="2092" y="1165"/>
                      <a:pt x="2092" y="1117"/>
                      <a:pt x="2092" y="1037"/>
                    </a:cubicBezTo>
                    <a:cubicBezTo>
                      <a:pt x="2092" y="957"/>
                      <a:pt x="2092" y="846"/>
                      <a:pt x="2092" y="734"/>
                    </a:cubicBezTo>
                    <a:cubicBezTo>
                      <a:pt x="2092" y="527"/>
                      <a:pt x="1996" y="367"/>
                      <a:pt x="1867" y="255"/>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5" name="Oval 38"/>
              <p:cNvSpPr>
                <a:spLocks noChangeArrowheads="1"/>
              </p:cNvSpPr>
              <p:nvPr/>
            </p:nvSpPr>
            <p:spPr bwMode="gray">
              <a:xfrm>
                <a:off x="8216333" y="1324444"/>
                <a:ext cx="71788" cy="81248"/>
              </a:xfrm>
              <a:prstGeom prst="ellipse">
                <a:avLst/>
              </a:pr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6" name="Freeform 37"/>
              <p:cNvSpPr>
                <a:spLocks/>
              </p:cNvSpPr>
              <p:nvPr/>
            </p:nvSpPr>
            <p:spPr bwMode="gray">
              <a:xfrm>
                <a:off x="8466633" y="1421830"/>
                <a:ext cx="140793" cy="125211"/>
              </a:xfrm>
              <a:custGeom>
                <a:avLst/>
                <a:gdLst>
                  <a:gd name="T0" fmla="*/ 1867 w 2092"/>
                  <a:gd name="T1" fmla="*/ 255 h 1867"/>
                  <a:gd name="T2" fmla="*/ 1706 w 2092"/>
                  <a:gd name="T3" fmla="*/ 144 h 1867"/>
                  <a:gd name="T4" fmla="*/ 1352 w 2092"/>
                  <a:gd name="T5" fmla="*/ 0 h 1867"/>
                  <a:gd name="T6" fmla="*/ 1046 w 2092"/>
                  <a:gd name="T7" fmla="*/ 112 h 1867"/>
                  <a:gd name="T8" fmla="*/ 1288 w 2092"/>
                  <a:gd name="T9" fmla="*/ 1021 h 1867"/>
                  <a:gd name="T10" fmla="*/ 1046 w 2092"/>
                  <a:gd name="T11" fmla="*/ 1372 h 1867"/>
                  <a:gd name="T12" fmla="*/ 789 w 2092"/>
                  <a:gd name="T13" fmla="*/ 1021 h 1867"/>
                  <a:gd name="T14" fmla="*/ 1046 w 2092"/>
                  <a:gd name="T15" fmla="*/ 112 h 1867"/>
                  <a:gd name="T16" fmla="*/ 741 w 2092"/>
                  <a:gd name="T17" fmla="*/ 0 h 1867"/>
                  <a:gd name="T18" fmla="*/ 435 w 2092"/>
                  <a:gd name="T19" fmla="*/ 112 h 1867"/>
                  <a:gd name="T20" fmla="*/ 274 w 2092"/>
                  <a:gd name="T21" fmla="*/ 208 h 1867"/>
                  <a:gd name="T22" fmla="*/ 0 w 2092"/>
                  <a:gd name="T23" fmla="*/ 734 h 1867"/>
                  <a:gd name="T24" fmla="*/ 0 w 2092"/>
                  <a:gd name="T25" fmla="*/ 1053 h 1867"/>
                  <a:gd name="T26" fmla="*/ 0 w 2092"/>
                  <a:gd name="T27" fmla="*/ 1229 h 1867"/>
                  <a:gd name="T28" fmla="*/ 0 w 2092"/>
                  <a:gd name="T29" fmla="*/ 1516 h 1867"/>
                  <a:gd name="T30" fmla="*/ 950 w 2092"/>
                  <a:gd name="T31" fmla="*/ 1867 h 1867"/>
                  <a:gd name="T32" fmla="*/ 1143 w 2092"/>
                  <a:gd name="T33" fmla="*/ 1867 h 1867"/>
                  <a:gd name="T34" fmla="*/ 2092 w 2092"/>
                  <a:gd name="T35" fmla="*/ 1516 h 1867"/>
                  <a:gd name="T36" fmla="*/ 2092 w 2092"/>
                  <a:gd name="T37" fmla="*/ 1229 h 1867"/>
                  <a:gd name="T38" fmla="*/ 2092 w 2092"/>
                  <a:gd name="T39" fmla="*/ 1037 h 1867"/>
                  <a:gd name="T40" fmla="*/ 2092 w 2092"/>
                  <a:gd name="T41" fmla="*/ 734 h 1867"/>
                  <a:gd name="T42" fmla="*/ 1867 w 2092"/>
                  <a:gd name="T43" fmla="*/ 255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92" h="1867">
                    <a:moveTo>
                      <a:pt x="1867" y="255"/>
                    </a:moveTo>
                    <a:cubicBezTo>
                      <a:pt x="1819" y="208"/>
                      <a:pt x="1770" y="176"/>
                      <a:pt x="1706" y="144"/>
                    </a:cubicBezTo>
                    <a:cubicBezTo>
                      <a:pt x="1593" y="64"/>
                      <a:pt x="1465" y="32"/>
                      <a:pt x="1352" y="0"/>
                    </a:cubicBezTo>
                    <a:cubicBezTo>
                      <a:pt x="1046" y="112"/>
                      <a:pt x="1046" y="112"/>
                      <a:pt x="1046" y="112"/>
                    </a:cubicBezTo>
                    <a:cubicBezTo>
                      <a:pt x="1288" y="1021"/>
                      <a:pt x="1288" y="1021"/>
                      <a:pt x="1288" y="1021"/>
                    </a:cubicBezTo>
                    <a:cubicBezTo>
                      <a:pt x="1046" y="1372"/>
                      <a:pt x="1046" y="1372"/>
                      <a:pt x="1046" y="1372"/>
                    </a:cubicBezTo>
                    <a:cubicBezTo>
                      <a:pt x="789" y="1021"/>
                      <a:pt x="789" y="1021"/>
                      <a:pt x="789" y="1021"/>
                    </a:cubicBezTo>
                    <a:cubicBezTo>
                      <a:pt x="1046" y="112"/>
                      <a:pt x="1046" y="112"/>
                      <a:pt x="1046" y="112"/>
                    </a:cubicBezTo>
                    <a:cubicBezTo>
                      <a:pt x="741" y="0"/>
                      <a:pt x="741" y="0"/>
                      <a:pt x="741" y="0"/>
                    </a:cubicBezTo>
                    <a:cubicBezTo>
                      <a:pt x="644" y="32"/>
                      <a:pt x="531" y="64"/>
                      <a:pt x="435" y="112"/>
                    </a:cubicBezTo>
                    <a:cubicBezTo>
                      <a:pt x="371" y="144"/>
                      <a:pt x="322" y="176"/>
                      <a:pt x="274" y="208"/>
                    </a:cubicBezTo>
                    <a:cubicBezTo>
                      <a:pt x="113" y="335"/>
                      <a:pt x="0" y="495"/>
                      <a:pt x="0" y="734"/>
                    </a:cubicBezTo>
                    <a:cubicBezTo>
                      <a:pt x="0" y="862"/>
                      <a:pt x="0" y="957"/>
                      <a:pt x="0" y="1053"/>
                    </a:cubicBezTo>
                    <a:cubicBezTo>
                      <a:pt x="0" y="1117"/>
                      <a:pt x="0" y="1181"/>
                      <a:pt x="0" y="1229"/>
                    </a:cubicBezTo>
                    <a:cubicBezTo>
                      <a:pt x="0" y="1468"/>
                      <a:pt x="0" y="1516"/>
                      <a:pt x="0" y="1516"/>
                    </a:cubicBezTo>
                    <a:cubicBezTo>
                      <a:pt x="0" y="1516"/>
                      <a:pt x="17" y="1867"/>
                      <a:pt x="950" y="1867"/>
                    </a:cubicBezTo>
                    <a:cubicBezTo>
                      <a:pt x="1143" y="1867"/>
                      <a:pt x="1143" y="1867"/>
                      <a:pt x="1143" y="1867"/>
                    </a:cubicBezTo>
                    <a:cubicBezTo>
                      <a:pt x="2060" y="1867"/>
                      <a:pt x="2092" y="1516"/>
                      <a:pt x="2092" y="1516"/>
                    </a:cubicBezTo>
                    <a:cubicBezTo>
                      <a:pt x="2092" y="1516"/>
                      <a:pt x="2092" y="1468"/>
                      <a:pt x="2092" y="1229"/>
                    </a:cubicBezTo>
                    <a:cubicBezTo>
                      <a:pt x="2092" y="1165"/>
                      <a:pt x="2092" y="1117"/>
                      <a:pt x="2092" y="1037"/>
                    </a:cubicBezTo>
                    <a:cubicBezTo>
                      <a:pt x="2092" y="957"/>
                      <a:pt x="2092" y="846"/>
                      <a:pt x="2092" y="734"/>
                    </a:cubicBezTo>
                    <a:cubicBezTo>
                      <a:pt x="2092" y="527"/>
                      <a:pt x="1996" y="367"/>
                      <a:pt x="1867" y="255"/>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7" name="Oval 38"/>
              <p:cNvSpPr>
                <a:spLocks noChangeArrowheads="1"/>
              </p:cNvSpPr>
              <p:nvPr/>
            </p:nvSpPr>
            <p:spPr bwMode="gray">
              <a:xfrm>
                <a:off x="8501136" y="1324444"/>
                <a:ext cx="71788" cy="81248"/>
              </a:xfrm>
              <a:prstGeom prst="ellipse">
                <a:avLst/>
              </a:pr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00" name="Freeform 42"/>
            <p:cNvSpPr>
              <a:spLocks noEditPoints="1"/>
            </p:cNvSpPr>
            <p:nvPr/>
          </p:nvSpPr>
          <p:spPr bwMode="gray">
            <a:xfrm>
              <a:off x="8091625" y="1284029"/>
              <a:ext cx="321060" cy="321061"/>
            </a:xfrm>
            <a:custGeom>
              <a:avLst/>
              <a:gdLst>
                <a:gd name="T0" fmla="*/ 0 w 1400"/>
                <a:gd name="T1" fmla="*/ 698 h 1400"/>
                <a:gd name="T2" fmla="*/ 698 w 1400"/>
                <a:gd name="T3" fmla="*/ 0 h 1400"/>
                <a:gd name="T4" fmla="*/ 698 w 1400"/>
                <a:gd name="T5" fmla="*/ 0 h 1400"/>
                <a:gd name="T6" fmla="*/ 1400 w 1400"/>
                <a:gd name="T7" fmla="*/ 698 h 1400"/>
                <a:gd name="T8" fmla="*/ 1400 w 1400"/>
                <a:gd name="T9" fmla="*/ 698 h 1400"/>
                <a:gd name="T10" fmla="*/ 1400 w 1400"/>
                <a:gd name="T11" fmla="*/ 698 h 1400"/>
                <a:gd name="T12" fmla="*/ 698 w 1400"/>
                <a:gd name="T13" fmla="*/ 1400 h 1400"/>
                <a:gd name="T14" fmla="*/ 698 w 1400"/>
                <a:gd name="T15" fmla="*/ 1400 h 1400"/>
                <a:gd name="T16" fmla="*/ 0 w 1400"/>
                <a:gd name="T17" fmla="*/ 698 h 1400"/>
                <a:gd name="T18" fmla="*/ 252 w 1400"/>
                <a:gd name="T19" fmla="*/ 256 h 1400"/>
                <a:gd name="T20" fmla="*/ 70 w 1400"/>
                <a:gd name="T21" fmla="*/ 698 h 1400"/>
                <a:gd name="T22" fmla="*/ 70 w 1400"/>
                <a:gd name="T23" fmla="*/ 698 h 1400"/>
                <a:gd name="T24" fmla="*/ 252 w 1400"/>
                <a:gd name="T25" fmla="*/ 1144 h 1400"/>
                <a:gd name="T26" fmla="*/ 252 w 1400"/>
                <a:gd name="T27" fmla="*/ 1144 h 1400"/>
                <a:gd name="T28" fmla="*/ 698 w 1400"/>
                <a:gd name="T29" fmla="*/ 1329 h 1400"/>
                <a:gd name="T30" fmla="*/ 698 w 1400"/>
                <a:gd name="T31" fmla="*/ 1329 h 1400"/>
                <a:gd name="T32" fmla="*/ 1144 w 1400"/>
                <a:gd name="T33" fmla="*/ 1144 h 1400"/>
                <a:gd name="T34" fmla="*/ 1144 w 1400"/>
                <a:gd name="T35" fmla="*/ 1144 h 1400"/>
                <a:gd name="T36" fmla="*/ 1329 w 1400"/>
                <a:gd name="T37" fmla="*/ 698 h 1400"/>
                <a:gd name="T38" fmla="*/ 1329 w 1400"/>
                <a:gd name="T39" fmla="*/ 698 h 1400"/>
                <a:gd name="T40" fmla="*/ 1329 w 1400"/>
                <a:gd name="T41" fmla="*/ 698 h 1400"/>
                <a:gd name="T42" fmla="*/ 1144 w 1400"/>
                <a:gd name="T43" fmla="*/ 256 h 1400"/>
                <a:gd name="T44" fmla="*/ 1144 w 1400"/>
                <a:gd name="T45" fmla="*/ 256 h 1400"/>
                <a:gd name="T46" fmla="*/ 698 w 1400"/>
                <a:gd name="T47" fmla="*/ 70 h 1400"/>
                <a:gd name="T48" fmla="*/ 698 w 1400"/>
                <a:gd name="T49" fmla="*/ 70 h 1400"/>
                <a:gd name="T50" fmla="*/ 252 w 1400"/>
                <a:gd name="T51" fmla="*/ 256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00" h="1400">
                  <a:moveTo>
                    <a:pt x="0" y="698"/>
                  </a:moveTo>
                  <a:cubicBezTo>
                    <a:pt x="0" y="313"/>
                    <a:pt x="313" y="0"/>
                    <a:pt x="698" y="0"/>
                  </a:cubicBezTo>
                  <a:cubicBezTo>
                    <a:pt x="698" y="0"/>
                    <a:pt x="698" y="0"/>
                    <a:pt x="698" y="0"/>
                  </a:cubicBezTo>
                  <a:cubicBezTo>
                    <a:pt x="1086" y="0"/>
                    <a:pt x="1400" y="313"/>
                    <a:pt x="1400" y="698"/>
                  </a:cubicBezTo>
                  <a:cubicBezTo>
                    <a:pt x="1400" y="698"/>
                    <a:pt x="1400" y="698"/>
                    <a:pt x="1400" y="698"/>
                  </a:cubicBezTo>
                  <a:cubicBezTo>
                    <a:pt x="1400" y="698"/>
                    <a:pt x="1400" y="698"/>
                    <a:pt x="1400" y="698"/>
                  </a:cubicBezTo>
                  <a:cubicBezTo>
                    <a:pt x="1400" y="1086"/>
                    <a:pt x="1086" y="1400"/>
                    <a:pt x="698" y="1400"/>
                  </a:cubicBezTo>
                  <a:cubicBezTo>
                    <a:pt x="698" y="1400"/>
                    <a:pt x="698" y="1400"/>
                    <a:pt x="698" y="1400"/>
                  </a:cubicBezTo>
                  <a:cubicBezTo>
                    <a:pt x="313" y="1400"/>
                    <a:pt x="0" y="1086"/>
                    <a:pt x="0" y="698"/>
                  </a:cubicBezTo>
                  <a:close/>
                  <a:moveTo>
                    <a:pt x="252" y="256"/>
                  </a:moveTo>
                  <a:cubicBezTo>
                    <a:pt x="141" y="366"/>
                    <a:pt x="70" y="525"/>
                    <a:pt x="70" y="698"/>
                  </a:cubicBezTo>
                  <a:cubicBezTo>
                    <a:pt x="70" y="698"/>
                    <a:pt x="70" y="698"/>
                    <a:pt x="70" y="698"/>
                  </a:cubicBezTo>
                  <a:cubicBezTo>
                    <a:pt x="70" y="874"/>
                    <a:pt x="141" y="1029"/>
                    <a:pt x="252" y="1144"/>
                  </a:cubicBezTo>
                  <a:cubicBezTo>
                    <a:pt x="252" y="1144"/>
                    <a:pt x="252" y="1144"/>
                    <a:pt x="252" y="1144"/>
                  </a:cubicBezTo>
                  <a:cubicBezTo>
                    <a:pt x="366" y="1258"/>
                    <a:pt x="525" y="1329"/>
                    <a:pt x="698" y="1329"/>
                  </a:cubicBezTo>
                  <a:cubicBezTo>
                    <a:pt x="698" y="1329"/>
                    <a:pt x="698" y="1329"/>
                    <a:pt x="698" y="1329"/>
                  </a:cubicBezTo>
                  <a:cubicBezTo>
                    <a:pt x="870" y="1329"/>
                    <a:pt x="1029" y="1258"/>
                    <a:pt x="1144" y="1144"/>
                  </a:cubicBezTo>
                  <a:cubicBezTo>
                    <a:pt x="1144" y="1144"/>
                    <a:pt x="1144" y="1144"/>
                    <a:pt x="1144" y="1144"/>
                  </a:cubicBezTo>
                  <a:cubicBezTo>
                    <a:pt x="1258" y="1029"/>
                    <a:pt x="1329" y="874"/>
                    <a:pt x="1329" y="698"/>
                  </a:cubicBezTo>
                  <a:cubicBezTo>
                    <a:pt x="1329" y="698"/>
                    <a:pt x="1329" y="698"/>
                    <a:pt x="1329" y="698"/>
                  </a:cubicBezTo>
                  <a:cubicBezTo>
                    <a:pt x="1329" y="698"/>
                    <a:pt x="1329" y="698"/>
                    <a:pt x="1329" y="698"/>
                  </a:cubicBezTo>
                  <a:cubicBezTo>
                    <a:pt x="1329" y="525"/>
                    <a:pt x="1258" y="366"/>
                    <a:pt x="1144" y="256"/>
                  </a:cubicBezTo>
                  <a:cubicBezTo>
                    <a:pt x="1144" y="256"/>
                    <a:pt x="1144" y="256"/>
                    <a:pt x="1144" y="256"/>
                  </a:cubicBezTo>
                  <a:cubicBezTo>
                    <a:pt x="1029" y="141"/>
                    <a:pt x="870" y="70"/>
                    <a:pt x="698" y="70"/>
                  </a:cubicBezTo>
                  <a:cubicBezTo>
                    <a:pt x="698" y="70"/>
                    <a:pt x="698" y="70"/>
                    <a:pt x="698" y="70"/>
                  </a:cubicBezTo>
                  <a:cubicBezTo>
                    <a:pt x="525" y="70"/>
                    <a:pt x="366" y="141"/>
                    <a:pt x="252" y="256"/>
                  </a:cubicBez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1" name="Freeform 44"/>
            <p:cNvSpPr>
              <a:spLocks/>
            </p:cNvSpPr>
            <p:nvPr/>
          </p:nvSpPr>
          <p:spPr bwMode="gray">
            <a:xfrm>
              <a:off x="8363292" y="1555696"/>
              <a:ext cx="239370" cy="235571"/>
            </a:xfrm>
            <a:custGeom>
              <a:avLst/>
              <a:gdLst>
                <a:gd name="T0" fmla="*/ 44 w 1042"/>
                <a:gd name="T1" fmla="*/ 40 h 1033"/>
                <a:gd name="T2" fmla="*/ 44 w 1042"/>
                <a:gd name="T3" fmla="*/ 198 h 1033"/>
                <a:gd name="T4" fmla="*/ 839 w 1042"/>
                <a:gd name="T5" fmla="*/ 990 h 1033"/>
                <a:gd name="T6" fmla="*/ 998 w 1042"/>
                <a:gd name="T7" fmla="*/ 990 h 1033"/>
                <a:gd name="T8" fmla="*/ 998 w 1042"/>
                <a:gd name="T9" fmla="*/ 831 h 1033"/>
                <a:gd name="T10" fmla="*/ 203 w 1042"/>
                <a:gd name="T11" fmla="*/ 40 h 1033"/>
                <a:gd name="T12" fmla="*/ 44 w 1042"/>
                <a:gd name="T13" fmla="*/ 40 h 1033"/>
              </a:gdLst>
              <a:ahLst/>
              <a:cxnLst>
                <a:cxn ang="0">
                  <a:pos x="T0" y="T1"/>
                </a:cxn>
                <a:cxn ang="0">
                  <a:pos x="T2" y="T3"/>
                </a:cxn>
                <a:cxn ang="0">
                  <a:pos x="T4" y="T5"/>
                </a:cxn>
                <a:cxn ang="0">
                  <a:pos x="T6" y="T7"/>
                </a:cxn>
                <a:cxn ang="0">
                  <a:pos x="T8" y="T9"/>
                </a:cxn>
                <a:cxn ang="0">
                  <a:pos x="T10" y="T11"/>
                </a:cxn>
                <a:cxn ang="0">
                  <a:pos x="T12" y="T13"/>
                </a:cxn>
              </a:cxnLst>
              <a:rect l="0" t="0" r="r" b="b"/>
              <a:pathLst>
                <a:path w="1042" h="1033">
                  <a:moveTo>
                    <a:pt x="44" y="40"/>
                  </a:moveTo>
                  <a:cubicBezTo>
                    <a:pt x="0" y="84"/>
                    <a:pt x="0" y="154"/>
                    <a:pt x="44" y="198"/>
                  </a:cubicBezTo>
                  <a:cubicBezTo>
                    <a:pt x="839" y="990"/>
                    <a:pt x="839" y="990"/>
                    <a:pt x="839" y="990"/>
                  </a:cubicBezTo>
                  <a:cubicBezTo>
                    <a:pt x="883" y="1033"/>
                    <a:pt x="954" y="1033"/>
                    <a:pt x="998" y="990"/>
                  </a:cubicBezTo>
                  <a:cubicBezTo>
                    <a:pt x="1042" y="946"/>
                    <a:pt x="1042" y="875"/>
                    <a:pt x="998" y="831"/>
                  </a:cubicBezTo>
                  <a:cubicBezTo>
                    <a:pt x="203" y="40"/>
                    <a:pt x="203" y="40"/>
                    <a:pt x="203" y="40"/>
                  </a:cubicBezTo>
                  <a:cubicBezTo>
                    <a:pt x="159" y="0"/>
                    <a:pt x="88" y="0"/>
                    <a:pt x="44" y="40"/>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4" name="Picture 3"/>
          <p:cNvPicPr>
            <a:picLocks noChangeAspect="1"/>
          </p:cNvPicPr>
          <p:nvPr/>
        </p:nvPicPr>
        <p:blipFill>
          <a:blip r:embed="rId3"/>
          <a:stretch>
            <a:fillRect/>
          </a:stretch>
        </p:blipFill>
        <p:spPr>
          <a:xfrm>
            <a:off x="3482839" y="1048016"/>
            <a:ext cx="354386" cy="517808"/>
          </a:xfrm>
          <a:prstGeom prst="rect">
            <a:avLst/>
          </a:prstGeom>
        </p:spPr>
      </p:pic>
      <p:pic>
        <p:nvPicPr>
          <p:cNvPr id="5" name="Picture 4"/>
          <p:cNvPicPr>
            <a:picLocks noChangeAspect="1"/>
          </p:cNvPicPr>
          <p:nvPr/>
        </p:nvPicPr>
        <p:blipFill>
          <a:blip r:embed="rId4"/>
          <a:stretch>
            <a:fillRect/>
          </a:stretch>
        </p:blipFill>
        <p:spPr>
          <a:xfrm>
            <a:off x="6135786" y="1024727"/>
            <a:ext cx="534047" cy="535706"/>
          </a:xfrm>
          <a:prstGeom prst="rect">
            <a:avLst/>
          </a:prstGeom>
        </p:spPr>
      </p:pic>
      <p:sp>
        <p:nvSpPr>
          <p:cNvPr id="6" name="Rounded Rectangle 5"/>
          <p:cNvSpPr/>
          <p:nvPr/>
        </p:nvSpPr>
        <p:spPr>
          <a:xfrm>
            <a:off x="313479" y="1661553"/>
            <a:ext cx="5634316" cy="99538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rPr>
              <a:t>Segmentation Strategy</a:t>
            </a:r>
          </a:p>
          <a:p>
            <a:endParaRPr lang="en-US" sz="1200" dirty="0">
              <a:solidFill>
                <a:schemeClr val="tx1"/>
              </a:solidFill>
            </a:endParaRPr>
          </a:p>
          <a:p>
            <a:r>
              <a:rPr lang="en-US" sz="1200" dirty="0" smtClean="0">
                <a:solidFill>
                  <a:schemeClr val="tx1"/>
                </a:solidFill>
              </a:rPr>
              <a:t>                                                    </a:t>
            </a:r>
          </a:p>
        </p:txBody>
      </p:sp>
      <p:sp>
        <p:nvSpPr>
          <p:cNvPr id="108" name="Rounded Rectangle 107"/>
          <p:cNvSpPr/>
          <p:nvPr/>
        </p:nvSpPr>
        <p:spPr>
          <a:xfrm>
            <a:off x="313479" y="2745590"/>
            <a:ext cx="5634317" cy="1981891"/>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rPr>
              <a:t>Contact Strategy</a:t>
            </a:r>
          </a:p>
          <a:p>
            <a:endParaRPr lang="en-US" sz="1200" dirty="0">
              <a:solidFill>
                <a:schemeClr val="tx1"/>
              </a:solidFill>
            </a:endParaRPr>
          </a:p>
        </p:txBody>
      </p:sp>
      <p:sp>
        <p:nvSpPr>
          <p:cNvPr id="110" name="Rectangle 109"/>
          <p:cNvSpPr/>
          <p:nvPr/>
        </p:nvSpPr>
        <p:spPr>
          <a:xfrm>
            <a:off x="630718" y="2044888"/>
            <a:ext cx="4890026" cy="376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Clr>
                <a:schemeClr val="accent1"/>
              </a:buClr>
              <a:buFont typeface="Century Gothic" panose="020B0502020202020204" pitchFamily="34" charset="0"/>
              <a:buChar char="&gt;"/>
            </a:pPr>
            <a:r>
              <a:rPr lang="en-US" sz="1000" dirty="0" smtClean="0">
                <a:solidFill>
                  <a:schemeClr val="tx2"/>
                </a:solidFill>
                <a:cs typeface="Arial" panose="020B0604020202020204" pitchFamily="34" charset="0"/>
              </a:rPr>
              <a:t>Combine </a:t>
            </a:r>
            <a:r>
              <a:rPr lang="en-US" sz="1000" dirty="0">
                <a:solidFill>
                  <a:schemeClr val="tx2"/>
                </a:solidFill>
                <a:cs typeface="Arial" panose="020B0604020202020204" pitchFamily="34" charset="0"/>
              </a:rPr>
              <a:t>quantitative information (e.g. risk, balance) with qualitative information (e.g. contact history) to drive </a:t>
            </a:r>
            <a:r>
              <a:rPr lang="en-US" sz="1000" dirty="0" smtClean="0">
                <a:solidFill>
                  <a:schemeClr val="tx2"/>
                </a:solidFill>
                <a:cs typeface="Arial" panose="020B0604020202020204" pitchFamily="34" charset="0"/>
              </a:rPr>
              <a:t>prioritization of collection effort</a:t>
            </a:r>
            <a:endParaRPr lang="en-US" sz="1000" dirty="0">
              <a:solidFill>
                <a:schemeClr val="tx2"/>
              </a:solidFill>
              <a:cs typeface="Arial" panose="020B0604020202020204" pitchFamily="34" charset="0"/>
            </a:endParaRPr>
          </a:p>
        </p:txBody>
      </p:sp>
      <p:sp>
        <p:nvSpPr>
          <p:cNvPr id="111" name="Rectangle 110"/>
          <p:cNvSpPr/>
          <p:nvPr/>
        </p:nvSpPr>
        <p:spPr>
          <a:xfrm>
            <a:off x="668761" y="3738198"/>
            <a:ext cx="2406970" cy="376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Blip>
                <a:blip r:embed="rId5"/>
              </a:buBlip>
              <a:defRPr/>
            </a:pPr>
            <a:r>
              <a:rPr lang="en-US" sz="1000" dirty="0">
                <a:solidFill>
                  <a:schemeClr val="tx2"/>
                </a:solidFill>
                <a:cs typeface="Arial" panose="020B0604020202020204" pitchFamily="34" charset="0"/>
              </a:rPr>
              <a:t>Optimize timing, frequency and medium </a:t>
            </a:r>
            <a:r>
              <a:rPr lang="en-US" sz="1000" dirty="0" smtClean="0">
                <a:solidFill>
                  <a:schemeClr val="tx2"/>
                </a:solidFill>
                <a:cs typeface="Arial" panose="020B0604020202020204" pitchFamily="34" charset="0"/>
              </a:rPr>
              <a:t>of contacts</a:t>
            </a:r>
          </a:p>
          <a:p>
            <a:pPr marL="177800" indent="-177800">
              <a:buBlip>
                <a:blip r:embed="rId5"/>
              </a:buBlip>
              <a:defRPr/>
            </a:pPr>
            <a:endParaRPr lang="en-US" sz="1000" dirty="0" smtClean="0">
              <a:solidFill>
                <a:schemeClr val="tx2"/>
              </a:solidFill>
              <a:cs typeface="Arial" panose="020B0604020202020204" pitchFamily="34" charset="0"/>
            </a:endParaRPr>
          </a:p>
          <a:p>
            <a:pPr marL="177800" indent="-177800">
              <a:buBlip>
                <a:blip r:embed="rId5"/>
              </a:buBlip>
              <a:defRPr/>
            </a:pPr>
            <a:r>
              <a:rPr lang="en-US" sz="1000" dirty="0" smtClean="0">
                <a:solidFill>
                  <a:schemeClr val="tx2"/>
                </a:solidFill>
                <a:cs typeface="Arial" panose="020B0604020202020204" pitchFamily="34" charset="0"/>
              </a:rPr>
              <a:t>Agent </a:t>
            </a:r>
            <a:r>
              <a:rPr lang="en-US" sz="1000" dirty="0">
                <a:solidFill>
                  <a:schemeClr val="tx2"/>
                </a:solidFill>
                <a:cs typeface="Arial" panose="020B0604020202020204" pitchFamily="34" charset="0"/>
              </a:rPr>
              <a:t>assignment based on granular segments</a:t>
            </a:r>
          </a:p>
          <a:p>
            <a:pPr marL="177800" indent="-177800">
              <a:buBlip>
                <a:blip r:embed="rId5"/>
              </a:buBlip>
              <a:defRPr/>
            </a:pPr>
            <a:endParaRPr lang="en-GB" sz="1000" dirty="0" smtClean="0">
              <a:solidFill>
                <a:schemeClr val="tx2"/>
              </a:solidFill>
              <a:ea typeface="宋体" charset="-122"/>
              <a:cs typeface="Arial" panose="020B0604020202020204" pitchFamily="34" charset="0"/>
            </a:endParaRPr>
          </a:p>
          <a:p>
            <a:pPr marL="177800" indent="-177800">
              <a:buBlip>
                <a:blip r:embed="rId5"/>
              </a:buBlip>
              <a:defRPr/>
            </a:pPr>
            <a:r>
              <a:rPr lang="en-GB" sz="1000" dirty="0" smtClean="0">
                <a:solidFill>
                  <a:schemeClr val="tx2"/>
                </a:solidFill>
                <a:ea typeface="宋体" charset="-122"/>
                <a:cs typeface="Arial" panose="020B0604020202020204" pitchFamily="34" charset="0"/>
              </a:rPr>
              <a:t>Identify </a:t>
            </a:r>
            <a:r>
              <a:rPr lang="en-GB" sz="1000" dirty="0">
                <a:solidFill>
                  <a:schemeClr val="tx2"/>
                </a:solidFill>
                <a:ea typeface="宋体" charset="-122"/>
                <a:cs typeface="Arial" panose="020B0604020202020204" pitchFamily="34" charset="0"/>
              </a:rPr>
              <a:t>and design alternate early stage strategy for skip accounts with high likelihood of getting traced later</a:t>
            </a:r>
          </a:p>
        </p:txBody>
      </p:sp>
      <p:sp>
        <p:nvSpPr>
          <p:cNvPr id="112" name="Rectangle 111"/>
          <p:cNvSpPr/>
          <p:nvPr/>
        </p:nvSpPr>
        <p:spPr>
          <a:xfrm>
            <a:off x="3483119" y="3221717"/>
            <a:ext cx="2406970" cy="376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spcBef>
                <a:spcPts val="100"/>
              </a:spcBef>
              <a:spcAft>
                <a:spcPts val="100"/>
              </a:spcAft>
              <a:buBlip>
                <a:blip r:embed="rId5"/>
              </a:buBlip>
              <a:defRPr/>
            </a:pPr>
            <a:endParaRPr lang="en-US" sz="1000" dirty="0" smtClean="0">
              <a:solidFill>
                <a:schemeClr val="tx2"/>
              </a:solidFill>
              <a:cs typeface="Arial" panose="020B0604020202020204" pitchFamily="34" charset="0"/>
            </a:endParaRPr>
          </a:p>
          <a:p>
            <a:pPr marL="177800" indent="-177800">
              <a:spcBef>
                <a:spcPts val="100"/>
              </a:spcBef>
              <a:spcAft>
                <a:spcPts val="100"/>
              </a:spcAft>
              <a:buBlip>
                <a:blip r:embed="rId5"/>
              </a:buBlip>
              <a:defRPr/>
            </a:pPr>
            <a:r>
              <a:rPr lang="en-US" sz="1000" dirty="0" smtClean="0">
                <a:solidFill>
                  <a:schemeClr val="tx2"/>
                </a:solidFill>
                <a:cs typeface="Arial" panose="020B0604020202020204" pitchFamily="34" charset="0"/>
              </a:rPr>
              <a:t>Litigation letter strategy</a:t>
            </a:r>
          </a:p>
          <a:p>
            <a:pPr>
              <a:spcBef>
                <a:spcPts val="100"/>
              </a:spcBef>
              <a:spcAft>
                <a:spcPts val="100"/>
              </a:spcAft>
              <a:defRPr/>
            </a:pPr>
            <a:endParaRPr lang="en-US" sz="1000" dirty="0">
              <a:solidFill>
                <a:schemeClr val="tx2"/>
              </a:solidFill>
              <a:cs typeface="Arial" panose="020B0604020202020204" pitchFamily="34" charset="0"/>
            </a:endParaRPr>
          </a:p>
          <a:p>
            <a:pPr marL="177800" indent="-177800">
              <a:spcBef>
                <a:spcPts val="100"/>
              </a:spcBef>
              <a:spcAft>
                <a:spcPts val="100"/>
              </a:spcAft>
              <a:buBlip>
                <a:blip r:embed="rId5"/>
              </a:buBlip>
              <a:defRPr/>
            </a:pPr>
            <a:r>
              <a:rPr lang="en-US" sz="1000" dirty="0" smtClean="0">
                <a:solidFill>
                  <a:schemeClr val="tx2"/>
                </a:solidFill>
                <a:cs typeface="Arial" panose="020B0604020202020204" pitchFamily="34" charset="0"/>
              </a:rPr>
              <a:t>Optimize </a:t>
            </a:r>
            <a:r>
              <a:rPr lang="en-US" sz="1000" dirty="0">
                <a:solidFill>
                  <a:schemeClr val="tx2"/>
                </a:solidFill>
                <a:cs typeface="Arial" panose="020B0604020202020204" pitchFamily="34" charset="0"/>
              </a:rPr>
              <a:t>letter verbiage and letter delivery vendor</a:t>
            </a:r>
          </a:p>
        </p:txBody>
      </p:sp>
      <p:sp>
        <p:nvSpPr>
          <p:cNvPr id="113" name="Rounded Rectangle 112"/>
          <p:cNvSpPr/>
          <p:nvPr/>
        </p:nvSpPr>
        <p:spPr>
          <a:xfrm>
            <a:off x="1057276" y="4794746"/>
            <a:ext cx="4904808" cy="11665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rPr>
              <a:t>Debt-Restructuring Strategy</a:t>
            </a:r>
          </a:p>
          <a:p>
            <a:endParaRPr lang="en-US" sz="1200" dirty="0">
              <a:solidFill>
                <a:schemeClr val="tx1"/>
              </a:solidFill>
            </a:endParaRPr>
          </a:p>
        </p:txBody>
      </p:sp>
      <p:sp>
        <p:nvSpPr>
          <p:cNvPr id="114" name="Rectangle 113"/>
          <p:cNvSpPr/>
          <p:nvPr/>
        </p:nvSpPr>
        <p:spPr>
          <a:xfrm>
            <a:off x="1310071" y="5423363"/>
            <a:ext cx="4652014" cy="376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spcBef>
                <a:spcPts val="100"/>
              </a:spcBef>
              <a:spcAft>
                <a:spcPts val="100"/>
              </a:spcAft>
              <a:buBlip>
                <a:blip r:embed="rId5"/>
              </a:buBlip>
              <a:defRPr/>
            </a:pPr>
            <a:endParaRPr lang="en-US" sz="1000" dirty="0" smtClean="0">
              <a:solidFill>
                <a:schemeClr val="tx2"/>
              </a:solidFill>
              <a:cs typeface="Arial" panose="020B0604020202020204" pitchFamily="34" charset="0"/>
            </a:endParaRPr>
          </a:p>
          <a:p>
            <a:pPr marL="177800" indent="-177800">
              <a:spcBef>
                <a:spcPts val="100"/>
              </a:spcBef>
              <a:spcAft>
                <a:spcPts val="100"/>
              </a:spcAft>
              <a:buBlip>
                <a:blip r:embed="rId5"/>
              </a:buBlip>
              <a:defRPr/>
            </a:pPr>
            <a:r>
              <a:rPr lang="en-US" sz="1000" dirty="0" smtClean="0">
                <a:solidFill>
                  <a:schemeClr val="tx2"/>
                </a:solidFill>
                <a:ea typeface="宋体" charset="-122"/>
                <a:cs typeface="Arial" panose="020B0604020202020204" pitchFamily="34" charset="0"/>
              </a:rPr>
              <a:t>Optimize </a:t>
            </a:r>
            <a:r>
              <a:rPr lang="en-US" altLang="zh-CN" sz="1000" dirty="0">
                <a:solidFill>
                  <a:schemeClr val="tx2"/>
                </a:solidFill>
                <a:ea typeface="宋体" charset="-122"/>
                <a:cs typeface="Arial" panose="020B0604020202020204" pitchFamily="34" charset="0"/>
              </a:rPr>
              <a:t>forbearance and re-age program </a:t>
            </a:r>
            <a:r>
              <a:rPr lang="en-US" altLang="zh-CN" sz="1000" dirty="0" smtClean="0">
                <a:solidFill>
                  <a:schemeClr val="tx2"/>
                </a:solidFill>
                <a:ea typeface="宋体" charset="-122"/>
                <a:cs typeface="Arial" panose="020B0604020202020204" pitchFamily="34" charset="0"/>
              </a:rPr>
              <a:t>by running experiments</a:t>
            </a:r>
          </a:p>
          <a:p>
            <a:pPr marL="177800" indent="-177800">
              <a:spcBef>
                <a:spcPts val="100"/>
              </a:spcBef>
              <a:spcAft>
                <a:spcPts val="100"/>
              </a:spcAft>
              <a:buBlip>
                <a:blip r:embed="rId5"/>
              </a:buBlip>
              <a:defRPr/>
            </a:pPr>
            <a:endParaRPr lang="en-US" sz="1000" dirty="0">
              <a:solidFill>
                <a:schemeClr val="tx2"/>
              </a:solidFill>
              <a:ea typeface="宋体" charset="-122"/>
              <a:cs typeface="Arial" panose="020B0604020202020204" pitchFamily="34" charset="0"/>
            </a:endParaRPr>
          </a:p>
          <a:p>
            <a:pPr marL="177800" indent="-177800">
              <a:spcBef>
                <a:spcPts val="100"/>
              </a:spcBef>
              <a:spcAft>
                <a:spcPts val="100"/>
              </a:spcAft>
              <a:buBlip>
                <a:blip r:embed="rId5"/>
              </a:buBlip>
              <a:defRPr/>
            </a:pPr>
            <a:r>
              <a:rPr lang="en-US" sz="1000" dirty="0" smtClean="0">
                <a:solidFill>
                  <a:schemeClr val="tx2"/>
                </a:solidFill>
                <a:ea typeface="宋体" charset="-122"/>
                <a:cs typeface="Arial" panose="020B0604020202020204" pitchFamily="34" charset="0"/>
              </a:rPr>
              <a:t>Propose </a:t>
            </a:r>
            <a:r>
              <a:rPr lang="en-US" sz="1000" dirty="0">
                <a:solidFill>
                  <a:schemeClr val="tx2"/>
                </a:solidFill>
                <a:ea typeface="宋体" charset="-122"/>
                <a:cs typeface="Arial" panose="020B0604020202020204" pitchFamily="34" charset="0"/>
              </a:rPr>
              <a:t>best settlement offer that will have high likelihood of acceptance</a:t>
            </a:r>
          </a:p>
          <a:p>
            <a:pPr marL="177800" indent="-177800">
              <a:spcBef>
                <a:spcPts val="100"/>
              </a:spcBef>
              <a:spcAft>
                <a:spcPts val="100"/>
              </a:spcAft>
              <a:buBlip>
                <a:blip r:embed="rId5"/>
              </a:buBlip>
              <a:defRPr/>
            </a:pPr>
            <a:endParaRPr lang="en-US" altLang="zh-CN" sz="1000" dirty="0" smtClean="0">
              <a:solidFill>
                <a:schemeClr val="tx2"/>
              </a:solidFill>
              <a:ea typeface="宋体" charset="-122"/>
              <a:cs typeface="Arial" panose="020B0604020202020204" pitchFamily="34" charset="0"/>
            </a:endParaRPr>
          </a:p>
          <a:p>
            <a:pPr marL="177800" indent="-177800">
              <a:spcBef>
                <a:spcPts val="100"/>
              </a:spcBef>
              <a:spcAft>
                <a:spcPts val="100"/>
              </a:spcAft>
              <a:buBlip>
                <a:blip r:embed="rId5"/>
              </a:buBlip>
              <a:defRPr/>
            </a:pPr>
            <a:endParaRPr lang="en-US" altLang="zh-CN" sz="1000" dirty="0">
              <a:solidFill>
                <a:schemeClr val="tx2"/>
              </a:solidFill>
              <a:ea typeface="宋体" charset="-122"/>
              <a:cs typeface="Arial" panose="020B0604020202020204" pitchFamily="34" charset="0"/>
            </a:endParaRPr>
          </a:p>
        </p:txBody>
      </p:sp>
      <p:sp>
        <p:nvSpPr>
          <p:cNvPr id="115" name="Rounded Rectangle 114"/>
          <p:cNvSpPr/>
          <p:nvPr/>
        </p:nvSpPr>
        <p:spPr>
          <a:xfrm>
            <a:off x="6051745" y="2599562"/>
            <a:ext cx="2790239" cy="227727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rPr>
              <a:t>Recovery Strategy</a:t>
            </a:r>
          </a:p>
          <a:p>
            <a:endParaRPr lang="en-US" sz="1200" dirty="0">
              <a:solidFill>
                <a:schemeClr val="tx1"/>
              </a:solidFill>
            </a:endParaRPr>
          </a:p>
        </p:txBody>
      </p:sp>
      <p:sp>
        <p:nvSpPr>
          <p:cNvPr id="116" name="Rectangle 115"/>
          <p:cNvSpPr/>
          <p:nvPr/>
        </p:nvSpPr>
        <p:spPr>
          <a:xfrm>
            <a:off x="6072513" y="3699293"/>
            <a:ext cx="2790239" cy="376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spcBef>
                <a:spcPts val="100"/>
              </a:spcBef>
              <a:spcAft>
                <a:spcPts val="100"/>
              </a:spcAft>
              <a:buBlip>
                <a:blip r:embed="rId5"/>
              </a:buBlip>
              <a:defRPr/>
            </a:pPr>
            <a:endParaRPr lang="en-US" sz="1000" dirty="0" smtClean="0">
              <a:solidFill>
                <a:schemeClr val="tx2"/>
              </a:solidFill>
              <a:cs typeface="Arial" panose="020B0604020202020204" pitchFamily="34" charset="0"/>
            </a:endParaRPr>
          </a:p>
          <a:p>
            <a:pPr marL="171450" indent="-171450">
              <a:buBlip>
                <a:blip r:embed="rId5"/>
              </a:buBlip>
              <a:tabLst>
                <a:tab pos="169863" algn="l"/>
              </a:tabLst>
            </a:pPr>
            <a:r>
              <a:rPr lang="en-US" sz="1000" dirty="0">
                <a:solidFill>
                  <a:schemeClr val="tx2"/>
                </a:solidFill>
                <a:ea typeface="宋体" charset="-122"/>
                <a:cs typeface="Arial" panose="020B0604020202020204" pitchFamily="34" charset="0"/>
              </a:rPr>
              <a:t>Optimize across debt Sale vs external vs internal efforts based on collectability</a:t>
            </a:r>
          </a:p>
          <a:p>
            <a:pPr marL="171450" indent="-171450">
              <a:buBlip>
                <a:blip r:embed="rId5"/>
              </a:buBlip>
              <a:tabLst>
                <a:tab pos="169863" algn="l"/>
              </a:tabLst>
            </a:pPr>
            <a:endParaRPr lang="en-US" sz="1000" dirty="0">
              <a:solidFill>
                <a:schemeClr val="tx2"/>
              </a:solidFill>
              <a:ea typeface="宋体" charset="-122"/>
              <a:cs typeface="Arial" panose="020B0604020202020204" pitchFamily="34" charset="0"/>
            </a:endParaRPr>
          </a:p>
          <a:p>
            <a:pPr marL="177800" indent="-177800">
              <a:spcBef>
                <a:spcPts val="100"/>
              </a:spcBef>
              <a:spcAft>
                <a:spcPts val="100"/>
              </a:spcAft>
              <a:buBlip>
                <a:blip r:embed="rId5"/>
              </a:buBlip>
              <a:defRPr/>
            </a:pPr>
            <a:r>
              <a:rPr lang="en-US" sz="1000" dirty="0">
                <a:solidFill>
                  <a:schemeClr val="tx2"/>
                </a:solidFill>
                <a:ea typeface="宋体" charset="-122"/>
                <a:cs typeface="Arial" panose="020B0604020202020204" pitchFamily="34" charset="0"/>
              </a:rPr>
              <a:t>Dynamic agency pricing based on the performance, compliance and customer experience</a:t>
            </a:r>
          </a:p>
          <a:p>
            <a:pPr marL="177800" indent="-177800">
              <a:spcBef>
                <a:spcPts val="100"/>
              </a:spcBef>
              <a:spcAft>
                <a:spcPts val="100"/>
              </a:spcAft>
              <a:buBlip>
                <a:blip r:embed="rId5"/>
              </a:buBlip>
              <a:defRPr/>
            </a:pPr>
            <a:endParaRPr lang="en-US" sz="1000" dirty="0">
              <a:solidFill>
                <a:schemeClr val="tx2"/>
              </a:solidFill>
              <a:ea typeface="宋体" charset="-122"/>
              <a:cs typeface="Arial" panose="020B0604020202020204" pitchFamily="34" charset="0"/>
            </a:endParaRPr>
          </a:p>
          <a:p>
            <a:pPr marL="177800" indent="-177800">
              <a:spcBef>
                <a:spcPts val="100"/>
              </a:spcBef>
              <a:spcAft>
                <a:spcPts val="100"/>
              </a:spcAft>
              <a:buBlip>
                <a:blip r:embed="rId5"/>
              </a:buBlip>
              <a:defRPr/>
            </a:pPr>
            <a:r>
              <a:rPr lang="en-US" sz="1000" dirty="0">
                <a:solidFill>
                  <a:schemeClr val="tx2"/>
                </a:solidFill>
                <a:ea typeface="宋体" charset="-122"/>
                <a:cs typeface="Arial" panose="020B0604020202020204" pitchFamily="34" charset="0"/>
              </a:rPr>
              <a:t>Identify accounts that should go to litigation based on customer asset size, laws of the state</a:t>
            </a:r>
            <a:endParaRPr lang="en-US" altLang="zh-CN" sz="1000" dirty="0">
              <a:solidFill>
                <a:schemeClr val="tx2"/>
              </a:solidFill>
              <a:ea typeface="宋体" charset="-122"/>
              <a:cs typeface="Arial" panose="020B0604020202020204" pitchFamily="34" charset="0"/>
            </a:endParaRPr>
          </a:p>
          <a:p>
            <a:pPr marL="177800" indent="-177800">
              <a:spcBef>
                <a:spcPts val="100"/>
              </a:spcBef>
              <a:spcAft>
                <a:spcPts val="100"/>
              </a:spcAft>
              <a:buBlip>
                <a:blip r:embed="rId5"/>
              </a:buBlip>
              <a:defRPr/>
            </a:pPr>
            <a:endParaRPr lang="en-US" altLang="zh-CN" sz="1000" dirty="0">
              <a:solidFill>
                <a:schemeClr val="tx2"/>
              </a:solidFill>
              <a:ea typeface="宋体" charset="-122"/>
              <a:cs typeface="Arial" panose="020B0604020202020204" pitchFamily="34" charset="0"/>
            </a:endParaRPr>
          </a:p>
        </p:txBody>
      </p:sp>
      <p:sp>
        <p:nvSpPr>
          <p:cNvPr id="117" name="Rounded Rectangle 116"/>
          <p:cNvSpPr/>
          <p:nvPr/>
        </p:nvSpPr>
        <p:spPr>
          <a:xfrm>
            <a:off x="313479" y="6028511"/>
            <a:ext cx="8528505" cy="561351"/>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rPr>
              <a:t>Process control strategy</a:t>
            </a:r>
          </a:p>
          <a:p>
            <a:endParaRPr lang="en-US" sz="1200" dirty="0">
              <a:solidFill>
                <a:schemeClr val="tx1"/>
              </a:solidFill>
            </a:endParaRPr>
          </a:p>
        </p:txBody>
      </p:sp>
      <p:sp>
        <p:nvSpPr>
          <p:cNvPr id="118" name="Rectangle 117"/>
          <p:cNvSpPr/>
          <p:nvPr/>
        </p:nvSpPr>
        <p:spPr>
          <a:xfrm>
            <a:off x="2451562" y="6139803"/>
            <a:ext cx="4780849" cy="376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spcBef>
                <a:spcPts val="100"/>
              </a:spcBef>
              <a:spcAft>
                <a:spcPts val="100"/>
              </a:spcAft>
              <a:buBlip>
                <a:blip r:embed="rId5"/>
              </a:buBlip>
              <a:defRPr/>
            </a:pPr>
            <a:endParaRPr lang="en-US" sz="1000" dirty="0" smtClean="0">
              <a:solidFill>
                <a:schemeClr val="tx2"/>
              </a:solidFill>
              <a:cs typeface="Arial" panose="020B0604020202020204" pitchFamily="34" charset="0"/>
            </a:endParaRPr>
          </a:p>
          <a:p>
            <a:pPr marL="177800" indent="-177800">
              <a:spcBef>
                <a:spcPts val="100"/>
              </a:spcBef>
              <a:spcAft>
                <a:spcPts val="100"/>
              </a:spcAft>
              <a:buBlip>
                <a:blip r:embed="rId5"/>
              </a:buBlip>
              <a:defRPr/>
            </a:pPr>
            <a:r>
              <a:rPr lang="en-US" sz="1000" dirty="0" smtClean="0">
                <a:solidFill>
                  <a:schemeClr val="tx2"/>
                </a:solidFill>
                <a:ea typeface="宋体" charset="-122"/>
                <a:cs typeface="Arial" panose="020B0604020202020204" pitchFamily="34" charset="0"/>
              </a:rPr>
              <a:t>Fix collection process exceptions, align process with policy</a:t>
            </a:r>
            <a:endParaRPr lang="en-US" altLang="zh-CN" sz="1000" dirty="0">
              <a:solidFill>
                <a:schemeClr val="tx2"/>
              </a:solidFill>
              <a:ea typeface="宋体" charset="-122"/>
              <a:cs typeface="Arial" panose="020B0604020202020204" pitchFamily="34" charset="0"/>
            </a:endParaRPr>
          </a:p>
        </p:txBody>
      </p:sp>
    </p:spTree>
    <p:extLst>
      <p:ext uri="{BB962C8B-B14F-4D97-AF65-F5344CB8AC3E}">
        <p14:creationId xmlns:p14="http://schemas.microsoft.com/office/powerpoint/2010/main" val="596326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smtClean="0"/>
              <a:t>We do strategy design, experimenting, and reporting to build new strategies and to optimize the existing ones</a:t>
            </a:r>
            <a:endParaRPr lang="en-US" sz="2000" dirty="0"/>
          </a:p>
        </p:txBody>
      </p:sp>
      <p:grpSp>
        <p:nvGrpSpPr>
          <p:cNvPr id="49" name="Group 48"/>
          <p:cNvGrpSpPr/>
          <p:nvPr/>
        </p:nvGrpSpPr>
        <p:grpSpPr>
          <a:xfrm>
            <a:off x="585789" y="1608274"/>
            <a:ext cx="7611215" cy="4215514"/>
            <a:chOff x="437871" y="1164521"/>
            <a:chExt cx="7611215" cy="4215514"/>
          </a:xfrm>
        </p:grpSpPr>
        <p:sp>
          <p:nvSpPr>
            <p:cNvPr id="48" name="Rectangle 47"/>
            <p:cNvSpPr/>
            <p:nvPr/>
          </p:nvSpPr>
          <p:spPr>
            <a:xfrm>
              <a:off x="437871" y="2976092"/>
              <a:ext cx="2604044" cy="883732"/>
            </a:xfrm>
            <a:prstGeom prst="rect">
              <a:avLst/>
            </a:pr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179962" y="1164521"/>
              <a:ext cx="2869124" cy="883732"/>
            </a:xfrm>
            <a:prstGeom prst="rect">
              <a:avLst/>
            </a:prstGeom>
            <a:solidFill>
              <a:schemeClr val="bg1">
                <a:lumMod val="6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34888" y="4496303"/>
              <a:ext cx="2872341" cy="883732"/>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rot="10800000">
              <a:off x="2698228" y="1756892"/>
              <a:ext cx="2436660" cy="2247571"/>
            </a:xfrm>
            <a:custGeom>
              <a:avLst/>
              <a:gdLst>
                <a:gd name="connsiteX0" fmla="*/ 1217460 w 2436660"/>
                <a:gd name="connsiteY0" fmla="*/ 2247571 h 2247571"/>
                <a:gd name="connsiteX1" fmla="*/ 742892 w 2436660"/>
                <a:gd name="connsiteY1" fmla="*/ 2151760 h 2247571"/>
                <a:gd name="connsiteX2" fmla="*/ 653041 w 2436660"/>
                <a:gd name="connsiteY2" fmla="*/ 2108476 h 2247571"/>
                <a:gd name="connsiteX3" fmla="*/ 636317 w 2436660"/>
                <a:gd name="connsiteY3" fmla="*/ 2100420 h 2247571"/>
                <a:gd name="connsiteX4" fmla="*/ 4555 w 2436660"/>
                <a:gd name="connsiteY4" fmla="*/ 1153027 h 2247571"/>
                <a:gd name="connsiteX5" fmla="*/ 0 w 2436660"/>
                <a:gd name="connsiteY5" fmla="*/ 1062829 h 2247571"/>
                <a:gd name="connsiteX6" fmla="*/ 71897 w 2436660"/>
                <a:gd name="connsiteY6" fmla="*/ 1106507 h 2247571"/>
                <a:gd name="connsiteX7" fmla="*/ 653040 w 2436660"/>
                <a:gd name="connsiteY7" fmla="*/ 1253658 h 2247571"/>
                <a:gd name="connsiteX8" fmla="*/ 1234183 w 2436660"/>
                <a:gd name="connsiteY8" fmla="*/ 1106507 h 2247571"/>
                <a:gd name="connsiteX9" fmla="*/ 1306081 w 2436660"/>
                <a:gd name="connsiteY9" fmla="*/ 1062829 h 2247571"/>
                <a:gd name="connsiteX10" fmla="*/ 1334707 w 2436660"/>
                <a:gd name="connsiteY10" fmla="*/ 1045438 h 2247571"/>
                <a:gd name="connsiteX11" fmla="*/ 1872240 w 2436660"/>
                <a:gd name="connsiteY11" fmla="*/ 34458 h 2247571"/>
                <a:gd name="connsiteX12" fmla="*/ 1870500 w 2436660"/>
                <a:gd name="connsiteY12" fmla="*/ 0 h 2247571"/>
                <a:gd name="connsiteX13" fmla="*/ 1899127 w 2436660"/>
                <a:gd name="connsiteY13" fmla="*/ 17391 h 2247571"/>
                <a:gd name="connsiteX14" fmla="*/ 2436660 w 2436660"/>
                <a:gd name="connsiteY14" fmla="*/ 1028371 h 2247571"/>
                <a:gd name="connsiteX15" fmla="*/ 1217460 w 2436660"/>
                <a:gd name="connsiteY15" fmla="*/ 2247571 h 2247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36660" h="2247571">
                  <a:moveTo>
                    <a:pt x="1217460" y="2247571"/>
                  </a:moveTo>
                  <a:cubicBezTo>
                    <a:pt x="1049124" y="2247571"/>
                    <a:pt x="888755" y="2213455"/>
                    <a:pt x="742892" y="2151760"/>
                  </a:cubicBezTo>
                  <a:lnTo>
                    <a:pt x="653041" y="2108476"/>
                  </a:lnTo>
                  <a:lnTo>
                    <a:pt x="636317" y="2100420"/>
                  </a:lnTo>
                  <a:cubicBezTo>
                    <a:pt x="290812" y="1912731"/>
                    <a:pt x="46178" y="1562887"/>
                    <a:pt x="4555" y="1153027"/>
                  </a:cubicBezTo>
                  <a:lnTo>
                    <a:pt x="0" y="1062829"/>
                  </a:lnTo>
                  <a:lnTo>
                    <a:pt x="71897" y="1106507"/>
                  </a:lnTo>
                  <a:cubicBezTo>
                    <a:pt x="244649" y="1200352"/>
                    <a:pt x="442620" y="1253658"/>
                    <a:pt x="653040" y="1253658"/>
                  </a:cubicBezTo>
                  <a:cubicBezTo>
                    <a:pt x="863461" y="1253658"/>
                    <a:pt x="1061431" y="1200352"/>
                    <a:pt x="1234183" y="1106507"/>
                  </a:cubicBezTo>
                  <a:lnTo>
                    <a:pt x="1306081" y="1062829"/>
                  </a:lnTo>
                  <a:lnTo>
                    <a:pt x="1334707" y="1045438"/>
                  </a:lnTo>
                  <a:cubicBezTo>
                    <a:pt x="1659016" y="826339"/>
                    <a:pt x="1872240" y="455299"/>
                    <a:pt x="1872240" y="34458"/>
                  </a:cubicBezTo>
                  <a:lnTo>
                    <a:pt x="1870500" y="0"/>
                  </a:lnTo>
                  <a:lnTo>
                    <a:pt x="1899127" y="17391"/>
                  </a:lnTo>
                  <a:cubicBezTo>
                    <a:pt x="2223436" y="236490"/>
                    <a:pt x="2436660" y="607530"/>
                    <a:pt x="2436660" y="1028371"/>
                  </a:cubicBezTo>
                  <a:cubicBezTo>
                    <a:pt x="2436660" y="1701717"/>
                    <a:pt x="1890806" y="2247571"/>
                    <a:pt x="1217460" y="2247571"/>
                  </a:cubicBezTo>
                  <a:close/>
                </a:path>
              </a:pathLst>
            </a:custGeom>
            <a:gradFill>
              <a:gsLst>
                <a:gs pos="25000">
                  <a:schemeClr val="accent4"/>
                </a:gs>
                <a:gs pos="100000">
                  <a:schemeClr val="accent4">
                    <a:lumMod val="50000"/>
                  </a:schemeClr>
                </a:gs>
              </a:gsLst>
              <a:lin ang="10200000" scaled="0"/>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9617" tIns="629920" rIns="745743" bIns="467360" numCol="1" spcCol="1270" anchor="ctr" anchorCtr="0">
              <a:noAutofit/>
            </a:bodyPr>
            <a:lstStyle/>
            <a:p>
              <a:pPr lvl="0" algn="ctr" defTabSz="1955800">
                <a:lnSpc>
                  <a:spcPct val="90000"/>
                </a:lnSpc>
                <a:spcBef>
                  <a:spcPct val="0"/>
                </a:spcBef>
                <a:spcAft>
                  <a:spcPct val="35000"/>
                </a:spcAft>
              </a:pPr>
              <a:endParaRPr lang="en-US" sz="4400" kern="1200"/>
            </a:p>
          </p:txBody>
        </p:sp>
        <p:sp>
          <p:nvSpPr>
            <p:cNvPr id="45" name="Freeform 44"/>
            <p:cNvSpPr/>
            <p:nvPr/>
          </p:nvSpPr>
          <p:spPr>
            <a:xfrm rot="10800000">
              <a:off x="4481847" y="1756892"/>
              <a:ext cx="1783620" cy="2438400"/>
            </a:xfrm>
            <a:custGeom>
              <a:avLst/>
              <a:gdLst>
                <a:gd name="connsiteX0" fmla="*/ 1219200 w 1783620"/>
                <a:gd name="connsiteY0" fmla="*/ 2438400 h 2438400"/>
                <a:gd name="connsiteX1" fmla="*/ 0 w 1783620"/>
                <a:gd name="connsiteY1" fmla="*/ 1219200 h 2438400"/>
                <a:gd name="connsiteX2" fmla="*/ 537533 w 1783620"/>
                <a:gd name="connsiteY2" fmla="*/ 208220 h 2438400"/>
                <a:gd name="connsiteX3" fmla="*/ 566159 w 1783620"/>
                <a:gd name="connsiteY3" fmla="*/ 190830 h 2438400"/>
                <a:gd name="connsiteX4" fmla="*/ 638057 w 1783620"/>
                <a:gd name="connsiteY4" fmla="*/ 147151 h 2438400"/>
                <a:gd name="connsiteX5" fmla="*/ 1219200 w 1783620"/>
                <a:gd name="connsiteY5" fmla="*/ 0 h 2438400"/>
                <a:gd name="connsiteX6" fmla="*/ 1693768 w 1783620"/>
                <a:gd name="connsiteY6" fmla="*/ 95811 h 2438400"/>
                <a:gd name="connsiteX7" fmla="*/ 1783620 w 1783620"/>
                <a:gd name="connsiteY7" fmla="*/ 139095 h 2438400"/>
                <a:gd name="connsiteX8" fmla="*/ 1766896 w 1783620"/>
                <a:gd name="connsiteY8" fmla="*/ 147151 h 2438400"/>
                <a:gd name="connsiteX9" fmla="*/ 1128839 w 1783620"/>
                <a:gd name="connsiteY9" fmla="*/ 1219200 h 2438400"/>
                <a:gd name="connsiteX10" fmla="*/ 1130579 w 1783620"/>
                <a:gd name="connsiteY10" fmla="*/ 1253658 h 2438400"/>
                <a:gd name="connsiteX11" fmla="*/ 1135134 w 1783620"/>
                <a:gd name="connsiteY11" fmla="*/ 1343856 h 2438400"/>
                <a:gd name="connsiteX12" fmla="*/ 1766896 w 1783620"/>
                <a:gd name="connsiteY12" fmla="*/ 2291249 h 2438400"/>
                <a:gd name="connsiteX13" fmla="*/ 1783620 w 1783620"/>
                <a:gd name="connsiteY13" fmla="*/ 2299305 h 2438400"/>
                <a:gd name="connsiteX14" fmla="*/ 1693768 w 1783620"/>
                <a:gd name="connsiteY14" fmla="*/ 2342589 h 2438400"/>
                <a:gd name="connsiteX15" fmla="*/ 1219200 w 1783620"/>
                <a:gd name="connsiteY15" fmla="*/ 24384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83620" h="2438400">
                  <a:moveTo>
                    <a:pt x="1219200" y="2438400"/>
                  </a:moveTo>
                  <a:cubicBezTo>
                    <a:pt x="545854" y="2438400"/>
                    <a:pt x="0" y="1892546"/>
                    <a:pt x="0" y="1219200"/>
                  </a:cubicBezTo>
                  <a:cubicBezTo>
                    <a:pt x="0" y="798359"/>
                    <a:pt x="213224" y="427319"/>
                    <a:pt x="537533" y="208220"/>
                  </a:cubicBezTo>
                  <a:lnTo>
                    <a:pt x="566159" y="190830"/>
                  </a:lnTo>
                  <a:lnTo>
                    <a:pt x="638057" y="147151"/>
                  </a:lnTo>
                  <a:cubicBezTo>
                    <a:pt x="810809" y="53306"/>
                    <a:pt x="1008780" y="0"/>
                    <a:pt x="1219200" y="0"/>
                  </a:cubicBezTo>
                  <a:cubicBezTo>
                    <a:pt x="1387537" y="0"/>
                    <a:pt x="1547905" y="34116"/>
                    <a:pt x="1693768" y="95811"/>
                  </a:cubicBezTo>
                  <a:lnTo>
                    <a:pt x="1783620" y="139095"/>
                  </a:lnTo>
                  <a:lnTo>
                    <a:pt x="1766896" y="147151"/>
                  </a:lnTo>
                  <a:cubicBezTo>
                    <a:pt x="1386841" y="353609"/>
                    <a:pt x="1128839" y="756275"/>
                    <a:pt x="1128839" y="1219200"/>
                  </a:cubicBezTo>
                  <a:lnTo>
                    <a:pt x="1130579" y="1253658"/>
                  </a:lnTo>
                  <a:lnTo>
                    <a:pt x="1135134" y="1343856"/>
                  </a:lnTo>
                  <a:cubicBezTo>
                    <a:pt x="1176757" y="1753716"/>
                    <a:pt x="1421391" y="2103560"/>
                    <a:pt x="1766896" y="2291249"/>
                  </a:cubicBezTo>
                  <a:lnTo>
                    <a:pt x="1783620" y="2299305"/>
                  </a:lnTo>
                  <a:lnTo>
                    <a:pt x="1693768" y="2342589"/>
                  </a:lnTo>
                  <a:cubicBezTo>
                    <a:pt x="1547905" y="2404284"/>
                    <a:pt x="1387537" y="2438400"/>
                    <a:pt x="1219200" y="2438400"/>
                  </a:cubicBezTo>
                  <a:close/>
                </a:path>
              </a:pathLst>
            </a:custGeom>
            <a:gradFill>
              <a:gsLst>
                <a:gs pos="25000">
                  <a:schemeClr val="bg1">
                    <a:lumMod val="85000"/>
                  </a:schemeClr>
                </a:gs>
                <a:gs pos="100000">
                  <a:schemeClr val="bg1">
                    <a:lumMod val="50000"/>
                  </a:schemeClr>
                </a:gs>
              </a:gsLst>
              <a:lin ang="10200000" scaled="0"/>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9617" tIns="629920" rIns="745743" bIns="467360" numCol="1" spcCol="1270" anchor="ctr" anchorCtr="0">
              <a:noAutofit/>
            </a:bodyPr>
            <a:lstStyle/>
            <a:p>
              <a:pPr lvl="0" algn="ctr" defTabSz="1955800">
                <a:lnSpc>
                  <a:spcPct val="90000"/>
                </a:lnSpc>
                <a:spcBef>
                  <a:spcPct val="0"/>
                </a:spcBef>
                <a:spcAft>
                  <a:spcPct val="35000"/>
                </a:spcAft>
              </a:pPr>
              <a:endParaRPr lang="en-US" sz="4400" kern="1200"/>
            </a:p>
          </p:txBody>
        </p:sp>
        <p:sp>
          <p:nvSpPr>
            <p:cNvPr id="46" name="Freeform 45"/>
            <p:cNvSpPr/>
            <p:nvPr/>
          </p:nvSpPr>
          <p:spPr>
            <a:xfrm rot="10800000">
              <a:off x="3262648" y="2941634"/>
              <a:ext cx="2436660" cy="2247571"/>
            </a:xfrm>
            <a:custGeom>
              <a:avLst/>
              <a:gdLst>
                <a:gd name="connsiteX0" fmla="*/ 1870501 w 2436660"/>
                <a:gd name="connsiteY0" fmla="*/ 2247571 h 2247571"/>
                <a:gd name="connsiteX1" fmla="*/ 1872241 w 2436660"/>
                <a:gd name="connsiteY1" fmla="*/ 2213113 h 2247571"/>
                <a:gd name="connsiteX2" fmla="*/ 1234184 w 2436660"/>
                <a:gd name="connsiteY2" fmla="*/ 1141064 h 2247571"/>
                <a:gd name="connsiteX3" fmla="*/ 1217461 w 2436660"/>
                <a:gd name="connsiteY3" fmla="*/ 1133008 h 2247571"/>
                <a:gd name="connsiteX4" fmla="*/ 1127609 w 2436660"/>
                <a:gd name="connsiteY4" fmla="*/ 1089724 h 2247571"/>
                <a:gd name="connsiteX5" fmla="*/ 653041 w 2436660"/>
                <a:gd name="connsiteY5" fmla="*/ 993913 h 2247571"/>
                <a:gd name="connsiteX6" fmla="*/ 71898 w 2436660"/>
                <a:gd name="connsiteY6" fmla="*/ 1141064 h 2247571"/>
                <a:gd name="connsiteX7" fmla="*/ 0 w 2436660"/>
                <a:gd name="connsiteY7" fmla="*/ 1184743 h 2247571"/>
                <a:gd name="connsiteX8" fmla="*/ 4555 w 2436660"/>
                <a:gd name="connsiteY8" fmla="*/ 1094544 h 2247571"/>
                <a:gd name="connsiteX9" fmla="*/ 1217460 w 2436660"/>
                <a:gd name="connsiteY9" fmla="*/ 0 h 2247571"/>
                <a:gd name="connsiteX10" fmla="*/ 2430365 w 2436660"/>
                <a:gd name="connsiteY10" fmla="*/ 1094544 h 2247571"/>
                <a:gd name="connsiteX11" fmla="*/ 2434920 w 2436660"/>
                <a:gd name="connsiteY11" fmla="*/ 1184742 h 2247571"/>
                <a:gd name="connsiteX12" fmla="*/ 2436660 w 2436660"/>
                <a:gd name="connsiteY12" fmla="*/ 1219200 h 2247571"/>
                <a:gd name="connsiteX13" fmla="*/ 1899127 w 2436660"/>
                <a:gd name="connsiteY13" fmla="*/ 2230180 h 2247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6660" h="2247571">
                  <a:moveTo>
                    <a:pt x="1870501" y="2247571"/>
                  </a:moveTo>
                  <a:lnTo>
                    <a:pt x="1872241" y="2213113"/>
                  </a:lnTo>
                  <a:cubicBezTo>
                    <a:pt x="1872241" y="1750188"/>
                    <a:pt x="1614240" y="1347522"/>
                    <a:pt x="1234184" y="1141064"/>
                  </a:cubicBezTo>
                  <a:lnTo>
                    <a:pt x="1217461" y="1133008"/>
                  </a:lnTo>
                  <a:lnTo>
                    <a:pt x="1127609" y="1089724"/>
                  </a:lnTo>
                  <a:cubicBezTo>
                    <a:pt x="981746" y="1028029"/>
                    <a:pt x="821378" y="993913"/>
                    <a:pt x="653041" y="993913"/>
                  </a:cubicBezTo>
                  <a:cubicBezTo>
                    <a:pt x="442621" y="993913"/>
                    <a:pt x="244650" y="1047219"/>
                    <a:pt x="71898" y="1141064"/>
                  </a:cubicBezTo>
                  <a:lnTo>
                    <a:pt x="0" y="1184743"/>
                  </a:lnTo>
                  <a:lnTo>
                    <a:pt x="4555" y="1094544"/>
                  </a:lnTo>
                  <a:cubicBezTo>
                    <a:pt x="66990" y="479754"/>
                    <a:pt x="586198" y="0"/>
                    <a:pt x="1217460" y="0"/>
                  </a:cubicBezTo>
                  <a:cubicBezTo>
                    <a:pt x="1848722" y="0"/>
                    <a:pt x="2367930" y="479754"/>
                    <a:pt x="2430365" y="1094544"/>
                  </a:cubicBezTo>
                  <a:lnTo>
                    <a:pt x="2434920" y="1184742"/>
                  </a:lnTo>
                  <a:lnTo>
                    <a:pt x="2436660" y="1219200"/>
                  </a:lnTo>
                  <a:cubicBezTo>
                    <a:pt x="2436660" y="1640041"/>
                    <a:pt x="2223436" y="2011081"/>
                    <a:pt x="1899127" y="2230180"/>
                  </a:cubicBezTo>
                  <a:close/>
                </a:path>
              </a:pathLst>
            </a:custGeom>
            <a:gradFill>
              <a:gsLst>
                <a:gs pos="25000">
                  <a:schemeClr val="accent1"/>
                </a:gs>
                <a:gs pos="100000">
                  <a:schemeClr val="accent3"/>
                </a:gs>
              </a:gsLst>
              <a:lin ang="10200000" scaled="0"/>
            </a:gra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9617" tIns="629920" rIns="745743" bIns="467360" numCol="1" spcCol="1270" anchor="ctr" anchorCtr="0">
              <a:noAutofit/>
            </a:bodyPr>
            <a:lstStyle/>
            <a:p>
              <a:pPr lvl="0" algn="ctr" defTabSz="1955800">
                <a:lnSpc>
                  <a:spcPct val="90000"/>
                </a:lnSpc>
                <a:spcBef>
                  <a:spcPct val="0"/>
                </a:spcBef>
                <a:spcAft>
                  <a:spcPct val="35000"/>
                </a:spcAft>
              </a:pPr>
              <a:endParaRPr lang="en-US" sz="4400" kern="1200"/>
            </a:p>
          </p:txBody>
        </p:sp>
        <p:sp>
          <p:nvSpPr>
            <p:cNvPr id="28" name="Oval 27"/>
            <p:cNvSpPr/>
            <p:nvPr/>
          </p:nvSpPr>
          <p:spPr>
            <a:xfrm>
              <a:off x="3721992" y="2369411"/>
              <a:ext cx="1682496" cy="168657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rot="20147465">
            <a:off x="2991003" y="2750179"/>
            <a:ext cx="1091582" cy="415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Strategy Design</a:t>
            </a:r>
            <a:endParaRPr lang="en-US" sz="1400" dirty="0">
              <a:solidFill>
                <a:schemeClr val="bg1"/>
              </a:solidFill>
            </a:endParaRPr>
          </a:p>
        </p:txBody>
      </p:sp>
      <p:sp>
        <p:nvSpPr>
          <p:cNvPr id="12" name="Rectangle 11"/>
          <p:cNvSpPr/>
          <p:nvPr/>
        </p:nvSpPr>
        <p:spPr>
          <a:xfrm>
            <a:off x="3677182" y="4806741"/>
            <a:ext cx="1813827" cy="415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Reporting &amp; Recommendation</a:t>
            </a:r>
            <a:endParaRPr lang="en-US" sz="1400" dirty="0">
              <a:solidFill>
                <a:schemeClr val="bg1"/>
              </a:solidFill>
            </a:endParaRPr>
          </a:p>
        </p:txBody>
      </p:sp>
      <p:sp>
        <p:nvSpPr>
          <p:cNvPr id="13" name="Rectangle 12"/>
          <p:cNvSpPr/>
          <p:nvPr/>
        </p:nvSpPr>
        <p:spPr>
          <a:xfrm rot="2671559">
            <a:off x="5071472" y="2940070"/>
            <a:ext cx="1468208" cy="415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Experimenting</a:t>
            </a:r>
            <a:endParaRPr lang="en-US" sz="1400" dirty="0">
              <a:solidFill>
                <a:schemeClr val="bg1"/>
              </a:solidFill>
            </a:endParaRPr>
          </a:p>
        </p:txBody>
      </p:sp>
      <p:sp>
        <p:nvSpPr>
          <p:cNvPr id="14" name="Rectangle 13"/>
          <p:cNvSpPr/>
          <p:nvPr/>
        </p:nvSpPr>
        <p:spPr>
          <a:xfrm>
            <a:off x="4076956" y="3491799"/>
            <a:ext cx="1279388" cy="415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Collection Strategy Optimization Process</a:t>
            </a:r>
            <a:endParaRPr lang="en-US" sz="1400" dirty="0">
              <a:solidFill>
                <a:schemeClr val="tx1"/>
              </a:solidFill>
            </a:endParaRPr>
          </a:p>
        </p:txBody>
      </p:sp>
      <p:sp>
        <p:nvSpPr>
          <p:cNvPr id="15" name="Rectangle 14"/>
          <p:cNvSpPr/>
          <p:nvPr/>
        </p:nvSpPr>
        <p:spPr>
          <a:xfrm>
            <a:off x="541733" y="3584962"/>
            <a:ext cx="2347665" cy="623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200" dirty="0" smtClean="0">
                <a:solidFill>
                  <a:schemeClr val="bg1"/>
                </a:solidFill>
              </a:rPr>
              <a:t>Hypothesis creation</a:t>
            </a:r>
          </a:p>
          <a:p>
            <a:pPr marL="285750" indent="-285750">
              <a:buFont typeface="Wingdings" panose="05000000000000000000" pitchFamily="2" charset="2"/>
              <a:buChar char="§"/>
            </a:pPr>
            <a:r>
              <a:rPr lang="en-US" sz="1200" dirty="0" smtClean="0">
                <a:solidFill>
                  <a:schemeClr val="bg1"/>
                </a:solidFill>
              </a:rPr>
              <a:t>Exploratory data analysis</a:t>
            </a:r>
          </a:p>
          <a:p>
            <a:pPr marL="285750" indent="-285750">
              <a:buFont typeface="Wingdings" panose="05000000000000000000" pitchFamily="2" charset="2"/>
              <a:buChar char="§"/>
            </a:pPr>
            <a:r>
              <a:rPr lang="en-US" sz="1200" dirty="0" smtClean="0">
                <a:solidFill>
                  <a:schemeClr val="bg1"/>
                </a:solidFill>
              </a:rPr>
              <a:t>Modelling</a:t>
            </a:r>
            <a:endParaRPr lang="en-US" sz="1200" dirty="0">
              <a:solidFill>
                <a:schemeClr val="bg1"/>
              </a:solidFill>
            </a:endParaRPr>
          </a:p>
        </p:txBody>
      </p:sp>
      <p:sp>
        <p:nvSpPr>
          <p:cNvPr id="16" name="Rectangle 15"/>
          <p:cNvSpPr/>
          <p:nvPr/>
        </p:nvSpPr>
        <p:spPr>
          <a:xfrm>
            <a:off x="5779971" y="1780215"/>
            <a:ext cx="2375176" cy="548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200" dirty="0" smtClean="0">
                <a:solidFill>
                  <a:schemeClr val="bg1"/>
                </a:solidFill>
              </a:rPr>
              <a:t>Test vs control split</a:t>
            </a:r>
          </a:p>
          <a:p>
            <a:pPr marL="285750" indent="-285750">
              <a:buFont typeface="Wingdings" panose="05000000000000000000" pitchFamily="2" charset="2"/>
              <a:buChar char="§"/>
            </a:pPr>
            <a:r>
              <a:rPr lang="en-US" sz="1200" dirty="0" smtClean="0">
                <a:solidFill>
                  <a:schemeClr val="bg1"/>
                </a:solidFill>
              </a:rPr>
              <a:t>Strategy implementation on test population</a:t>
            </a:r>
            <a:endParaRPr lang="en-US" sz="1200" dirty="0">
              <a:solidFill>
                <a:schemeClr val="bg1"/>
              </a:solidFill>
            </a:endParaRPr>
          </a:p>
        </p:txBody>
      </p:sp>
      <p:sp>
        <p:nvSpPr>
          <p:cNvPr id="17" name="Rectangle 16"/>
          <p:cNvSpPr/>
          <p:nvPr/>
        </p:nvSpPr>
        <p:spPr>
          <a:xfrm>
            <a:off x="5521574" y="5179468"/>
            <a:ext cx="2827267" cy="548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200" dirty="0" smtClean="0">
                <a:solidFill>
                  <a:schemeClr val="bg1"/>
                </a:solidFill>
              </a:rPr>
              <a:t>Report strategy performance</a:t>
            </a:r>
          </a:p>
          <a:p>
            <a:pPr marL="285750" indent="-285750">
              <a:buFont typeface="Wingdings" panose="05000000000000000000" pitchFamily="2" charset="2"/>
              <a:buChar char="§"/>
            </a:pPr>
            <a:r>
              <a:rPr lang="en-US" sz="1200" dirty="0" smtClean="0">
                <a:solidFill>
                  <a:schemeClr val="bg1"/>
                </a:solidFill>
              </a:rPr>
              <a:t>Statistical test to compare test vs control</a:t>
            </a:r>
          </a:p>
          <a:p>
            <a:pPr marL="285750" indent="-285750">
              <a:buFont typeface="Wingdings" panose="05000000000000000000" pitchFamily="2" charset="2"/>
              <a:buChar char="§"/>
            </a:pPr>
            <a:r>
              <a:rPr lang="en-US" sz="1200" dirty="0" smtClean="0">
                <a:solidFill>
                  <a:schemeClr val="bg1"/>
                </a:solidFill>
              </a:rPr>
              <a:t>Recommendation</a:t>
            </a:r>
            <a:endParaRPr lang="en-US" sz="1200" dirty="0">
              <a:solidFill>
                <a:schemeClr val="bg1"/>
              </a:solidFill>
            </a:endParaRPr>
          </a:p>
        </p:txBody>
      </p:sp>
    </p:spTree>
    <p:extLst>
      <p:ext uri="{BB962C8B-B14F-4D97-AF65-F5344CB8AC3E}">
        <p14:creationId xmlns:p14="http://schemas.microsoft.com/office/powerpoint/2010/main" val="2614196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551936" y="2021570"/>
            <a:ext cx="8040130" cy="848608"/>
          </a:xfrm>
        </p:spPr>
        <p:txBody>
          <a:bodyPr>
            <a:normAutofit fontScale="90000"/>
          </a:bodyPr>
          <a:lstStyle/>
          <a:p>
            <a:r>
              <a:rPr lang="en-US" dirty="0"/>
              <a:t>2</a:t>
            </a:r>
            <a:r>
              <a:rPr lang="en-US" dirty="0" smtClean="0"/>
              <a:t>. </a:t>
            </a:r>
            <a:r>
              <a:rPr lang="en-US" dirty="0" smtClean="0"/>
              <a:t>Selected Work in the past 12 months</a:t>
            </a:r>
            <a:endParaRPr lang="en-US" dirty="0"/>
          </a:p>
        </p:txBody>
      </p:sp>
    </p:spTree>
    <p:extLst>
      <p:ext uri="{BB962C8B-B14F-4D97-AF65-F5344CB8AC3E}">
        <p14:creationId xmlns:p14="http://schemas.microsoft.com/office/powerpoint/2010/main" val="913573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Segmentation Strategy</a:t>
            </a:r>
            <a:endParaRPr lang="en-US" dirty="0"/>
          </a:p>
        </p:txBody>
      </p:sp>
      <p:sp>
        <p:nvSpPr>
          <p:cNvPr id="4" name="Rectangle 3"/>
          <p:cNvSpPr/>
          <p:nvPr/>
        </p:nvSpPr>
        <p:spPr>
          <a:xfrm>
            <a:off x="1197326" y="1568967"/>
            <a:ext cx="4034790" cy="4746104"/>
          </a:xfrm>
          <a:prstGeom prst="rect">
            <a:avLst/>
          </a:prstGeom>
          <a:solidFill>
            <a:srgbClr val="D6E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122564" y="1568967"/>
            <a:ext cx="3895671" cy="474610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4177" y="1090405"/>
            <a:ext cx="4440486" cy="545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Early Stage Segmentation</a:t>
            </a:r>
            <a:endParaRPr lang="en-US" dirty="0" smtClean="0">
              <a:solidFill>
                <a:schemeClr val="accent1"/>
              </a:solidFill>
            </a:endParaRPr>
          </a:p>
        </p:txBody>
      </p:sp>
      <p:sp>
        <p:nvSpPr>
          <p:cNvPr id="7" name="Rectangle 6"/>
          <p:cNvSpPr/>
          <p:nvPr/>
        </p:nvSpPr>
        <p:spPr>
          <a:xfrm>
            <a:off x="4923507" y="1106245"/>
            <a:ext cx="4440486" cy="545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rPr>
              <a:t>Late</a:t>
            </a:r>
            <a:r>
              <a:rPr lang="en-US" b="1" dirty="0" smtClean="0">
                <a:solidFill>
                  <a:schemeClr val="accent1"/>
                </a:solidFill>
              </a:rPr>
              <a:t> Stage Segmentation</a:t>
            </a:r>
            <a:endParaRPr lang="en-US" dirty="0" smtClean="0">
              <a:solidFill>
                <a:schemeClr val="accent1"/>
              </a:solidFill>
            </a:endParaRPr>
          </a:p>
        </p:txBody>
      </p:sp>
      <p:sp>
        <p:nvSpPr>
          <p:cNvPr id="10" name="Rectangle 119"/>
          <p:cNvSpPr>
            <a:spLocks noChangeArrowheads="1"/>
          </p:cNvSpPr>
          <p:nvPr/>
        </p:nvSpPr>
        <p:spPr bwMode="gray">
          <a:xfrm>
            <a:off x="0" y="1568967"/>
            <a:ext cx="1485900" cy="237438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Model Improvement</a:t>
            </a:r>
            <a:endParaRPr lang="en-US" sz="1200" b="1" dirty="0">
              <a:solidFill>
                <a:srgbClr val="FFFFFF"/>
              </a:solidFill>
              <a:ea typeface="Gulim" pitchFamily="34" charset="-127"/>
              <a:cs typeface="Arial" pitchFamily="34" charset="0"/>
            </a:endParaRPr>
          </a:p>
        </p:txBody>
      </p:sp>
      <p:sp>
        <p:nvSpPr>
          <p:cNvPr id="9" name="Oval 8"/>
          <p:cNvSpPr/>
          <p:nvPr/>
        </p:nvSpPr>
        <p:spPr>
          <a:xfrm>
            <a:off x="1581609" y="1651281"/>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11" name="Rectangle 115"/>
          <p:cNvSpPr>
            <a:spLocks noChangeArrowheads="1"/>
          </p:cNvSpPr>
          <p:nvPr/>
        </p:nvSpPr>
        <p:spPr bwMode="gray">
          <a:xfrm>
            <a:off x="1951638" y="1602351"/>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Situation:…….</a:t>
            </a: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Impact: … </a:t>
            </a:r>
            <a:endParaRPr lang="en-US" sz="1100" dirty="0" smtClean="0">
              <a:solidFill>
                <a:srgbClr val="424242"/>
              </a:solidFill>
            </a:endParaRPr>
          </a:p>
        </p:txBody>
      </p:sp>
      <p:sp>
        <p:nvSpPr>
          <p:cNvPr id="18" name="Rectangle 119"/>
          <p:cNvSpPr>
            <a:spLocks noChangeArrowheads="1"/>
          </p:cNvSpPr>
          <p:nvPr/>
        </p:nvSpPr>
        <p:spPr bwMode="gray">
          <a:xfrm>
            <a:off x="0" y="4025364"/>
            <a:ext cx="1485900" cy="220769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Model Maintenance</a:t>
            </a:r>
            <a:endParaRPr lang="en-US" sz="1200" b="1" dirty="0">
              <a:solidFill>
                <a:srgbClr val="FFFFFF"/>
              </a:solidFill>
              <a:ea typeface="Gulim" pitchFamily="34" charset="-127"/>
              <a:cs typeface="Arial" pitchFamily="34" charset="0"/>
            </a:endParaRPr>
          </a:p>
        </p:txBody>
      </p:sp>
      <p:sp>
        <p:nvSpPr>
          <p:cNvPr id="19" name="Oval 18"/>
          <p:cNvSpPr/>
          <p:nvPr/>
        </p:nvSpPr>
        <p:spPr>
          <a:xfrm>
            <a:off x="1576622" y="2763858"/>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2</a:t>
            </a:r>
          </a:p>
        </p:txBody>
      </p:sp>
      <p:sp>
        <p:nvSpPr>
          <p:cNvPr id="26" name="Oval 25"/>
          <p:cNvSpPr/>
          <p:nvPr/>
        </p:nvSpPr>
        <p:spPr>
          <a:xfrm>
            <a:off x="5277507" y="1617897"/>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28" name="Oval 27"/>
          <p:cNvSpPr/>
          <p:nvPr/>
        </p:nvSpPr>
        <p:spPr>
          <a:xfrm>
            <a:off x="5280769" y="2761220"/>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2</a:t>
            </a:r>
          </a:p>
        </p:txBody>
      </p:sp>
      <p:sp>
        <p:nvSpPr>
          <p:cNvPr id="32" name="Oval 31"/>
          <p:cNvSpPr/>
          <p:nvPr/>
        </p:nvSpPr>
        <p:spPr>
          <a:xfrm>
            <a:off x="5277507" y="4090312"/>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33" name="Rectangle 115"/>
          <p:cNvSpPr>
            <a:spLocks noChangeArrowheads="1"/>
          </p:cNvSpPr>
          <p:nvPr/>
        </p:nvSpPr>
        <p:spPr bwMode="gray">
          <a:xfrm>
            <a:off x="5647536" y="4041382"/>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Result</a:t>
            </a:r>
            <a:r>
              <a:rPr lang="en-US" sz="1100" dirty="0" smtClean="0">
                <a:solidFill>
                  <a:srgbClr val="424242"/>
                </a:solidFill>
              </a:rPr>
              <a:t>: … </a:t>
            </a:r>
            <a:endParaRPr lang="en-US" sz="1100" dirty="0" smtClean="0">
              <a:solidFill>
                <a:srgbClr val="424242"/>
              </a:solidFill>
            </a:endParaRPr>
          </a:p>
        </p:txBody>
      </p:sp>
      <p:sp>
        <p:nvSpPr>
          <p:cNvPr id="34" name="Oval 33"/>
          <p:cNvSpPr/>
          <p:nvPr/>
        </p:nvSpPr>
        <p:spPr>
          <a:xfrm>
            <a:off x="5272520" y="4759971"/>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2</a:t>
            </a:r>
          </a:p>
        </p:txBody>
      </p:sp>
      <p:sp>
        <p:nvSpPr>
          <p:cNvPr id="35" name="Rectangle 115"/>
          <p:cNvSpPr>
            <a:spLocks noChangeArrowheads="1"/>
          </p:cNvSpPr>
          <p:nvPr/>
        </p:nvSpPr>
        <p:spPr bwMode="gray">
          <a:xfrm>
            <a:off x="5654617" y="4701513"/>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Result</a:t>
            </a:r>
            <a:r>
              <a:rPr lang="en-US" sz="1100" dirty="0" smtClean="0">
                <a:solidFill>
                  <a:srgbClr val="424242"/>
                </a:solidFill>
              </a:rPr>
              <a:t>: … </a:t>
            </a:r>
            <a:endParaRPr lang="en-US" sz="1100" dirty="0" smtClean="0">
              <a:solidFill>
                <a:srgbClr val="424242"/>
              </a:solidFill>
            </a:endParaRPr>
          </a:p>
        </p:txBody>
      </p:sp>
      <p:sp>
        <p:nvSpPr>
          <p:cNvPr id="36" name="Oval 35"/>
          <p:cNvSpPr/>
          <p:nvPr/>
        </p:nvSpPr>
        <p:spPr>
          <a:xfrm>
            <a:off x="5272520" y="5444121"/>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a:rPr>
              <a:t>3</a:t>
            </a:r>
            <a:endParaRPr kumimoji="0" lang="en-US" sz="1200" b="0" i="0" u="none" strike="noStrike" kern="0" cap="none" spc="0" normalizeH="0" baseline="0" noProof="0" dirty="0" smtClean="0">
              <a:ln>
                <a:noFill/>
              </a:ln>
              <a:solidFill>
                <a:srgbClr val="FFFFFF"/>
              </a:solidFill>
              <a:effectLst/>
              <a:uLnTx/>
              <a:uFillTx/>
              <a:latin typeface="Century Gothic"/>
              <a:ea typeface="+mn-ea"/>
              <a:cs typeface="+mn-cs"/>
            </a:endParaRPr>
          </a:p>
        </p:txBody>
      </p:sp>
      <p:sp>
        <p:nvSpPr>
          <p:cNvPr id="37" name="Rectangle 115"/>
          <p:cNvSpPr>
            <a:spLocks noChangeArrowheads="1"/>
          </p:cNvSpPr>
          <p:nvPr/>
        </p:nvSpPr>
        <p:spPr bwMode="gray">
          <a:xfrm>
            <a:off x="5661698" y="5385378"/>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Result</a:t>
            </a:r>
            <a:r>
              <a:rPr lang="en-US" sz="1100" dirty="0" smtClean="0">
                <a:solidFill>
                  <a:srgbClr val="424242"/>
                </a:solidFill>
              </a:rPr>
              <a:t>: … </a:t>
            </a:r>
            <a:endParaRPr lang="en-US" sz="1100" dirty="0" smtClean="0">
              <a:solidFill>
                <a:srgbClr val="424242"/>
              </a:solidFill>
            </a:endParaRPr>
          </a:p>
        </p:txBody>
      </p:sp>
      <p:sp>
        <p:nvSpPr>
          <p:cNvPr id="38" name="Oval 37"/>
          <p:cNvSpPr/>
          <p:nvPr/>
        </p:nvSpPr>
        <p:spPr>
          <a:xfrm>
            <a:off x="1602852" y="4095250"/>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39" name="Rectangle 115"/>
          <p:cNvSpPr>
            <a:spLocks noChangeArrowheads="1"/>
          </p:cNvSpPr>
          <p:nvPr/>
        </p:nvSpPr>
        <p:spPr bwMode="gray">
          <a:xfrm>
            <a:off x="1972881" y="4046320"/>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Result</a:t>
            </a:r>
            <a:r>
              <a:rPr lang="en-US" sz="1100" dirty="0" smtClean="0">
                <a:solidFill>
                  <a:srgbClr val="424242"/>
                </a:solidFill>
              </a:rPr>
              <a:t>: … </a:t>
            </a:r>
            <a:endParaRPr lang="en-US" sz="1100" dirty="0" smtClean="0">
              <a:solidFill>
                <a:srgbClr val="424242"/>
              </a:solidFill>
            </a:endParaRPr>
          </a:p>
        </p:txBody>
      </p:sp>
      <p:sp>
        <p:nvSpPr>
          <p:cNvPr id="40" name="Oval 39"/>
          <p:cNvSpPr/>
          <p:nvPr/>
        </p:nvSpPr>
        <p:spPr>
          <a:xfrm>
            <a:off x="1597865" y="4764909"/>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2</a:t>
            </a:r>
          </a:p>
        </p:txBody>
      </p:sp>
      <p:sp>
        <p:nvSpPr>
          <p:cNvPr id="41" name="Rectangle 115"/>
          <p:cNvSpPr>
            <a:spLocks noChangeArrowheads="1"/>
          </p:cNvSpPr>
          <p:nvPr/>
        </p:nvSpPr>
        <p:spPr bwMode="gray">
          <a:xfrm>
            <a:off x="1979962" y="4706451"/>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Result</a:t>
            </a:r>
            <a:r>
              <a:rPr lang="en-US" sz="1100" dirty="0" smtClean="0">
                <a:solidFill>
                  <a:srgbClr val="424242"/>
                </a:solidFill>
              </a:rPr>
              <a:t>: … </a:t>
            </a:r>
            <a:endParaRPr lang="en-US" sz="1100" dirty="0" smtClean="0">
              <a:solidFill>
                <a:srgbClr val="424242"/>
              </a:solidFill>
            </a:endParaRPr>
          </a:p>
        </p:txBody>
      </p:sp>
      <p:sp>
        <p:nvSpPr>
          <p:cNvPr id="42" name="Oval 41"/>
          <p:cNvSpPr/>
          <p:nvPr/>
        </p:nvSpPr>
        <p:spPr>
          <a:xfrm>
            <a:off x="1597865" y="5449059"/>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a:rPr>
              <a:t>3</a:t>
            </a:r>
            <a:endParaRPr kumimoji="0" lang="en-US" sz="1200" b="0" i="0" u="none" strike="noStrike" kern="0" cap="none" spc="0" normalizeH="0" baseline="0" noProof="0" dirty="0" smtClean="0">
              <a:ln>
                <a:noFill/>
              </a:ln>
              <a:solidFill>
                <a:srgbClr val="FFFFFF"/>
              </a:solidFill>
              <a:effectLst/>
              <a:uLnTx/>
              <a:uFillTx/>
              <a:latin typeface="Century Gothic"/>
              <a:ea typeface="+mn-ea"/>
              <a:cs typeface="+mn-cs"/>
            </a:endParaRPr>
          </a:p>
        </p:txBody>
      </p:sp>
      <p:sp>
        <p:nvSpPr>
          <p:cNvPr id="43" name="Rectangle 115"/>
          <p:cNvSpPr>
            <a:spLocks noChangeArrowheads="1"/>
          </p:cNvSpPr>
          <p:nvPr/>
        </p:nvSpPr>
        <p:spPr bwMode="gray">
          <a:xfrm>
            <a:off x="1987043" y="5390316"/>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Result</a:t>
            </a:r>
            <a:r>
              <a:rPr lang="en-US" sz="1100" dirty="0" smtClean="0">
                <a:solidFill>
                  <a:srgbClr val="424242"/>
                </a:solidFill>
              </a:rPr>
              <a:t>: … </a:t>
            </a:r>
            <a:endParaRPr lang="en-US" sz="1100" dirty="0" smtClean="0">
              <a:solidFill>
                <a:srgbClr val="424242"/>
              </a:solidFill>
            </a:endParaRPr>
          </a:p>
        </p:txBody>
      </p:sp>
      <p:sp>
        <p:nvSpPr>
          <p:cNvPr id="44" name="Rectangle 115"/>
          <p:cNvSpPr>
            <a:spLocks noChangeArrowheads="1"/>
          </p:cNvSpPr>
          <p:nvPr/>
        </p:nvSpPr>
        <p:spPr bwMode="gray">
          <a:xfrm>
            <a:off x="1958719" y="2729156"/>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Situation:…….</a:t>
            </a: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Impact: … </a:t>
            </a:r>
            <a:endParaRPr lang="en-US" sz="1100" dirty="0" smtClean="0">
              <a:solidFill>
                <a:srgbClr val="424242"/>
              </a:solidFill>
            </a:endParaRPr>
          </a:p>
        </p:txBody>
      </p:sp>
      <p:sp>
        <p:nvSpPr>
          <p:cNvPr id="45" name="Rectangle 115"/>
          <p:cNvSpPr>
            <a:spLocks noChangeArrowheads="1"/>
          </p:cNvSpPr>
          <p:nvPr/>
        </p:nvSpPr>
        <p:spPr bwMode="gray">
          <a:xfrm>
            <a:off x="5647536" y="2741734"/>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Situation:…….</a:t>
            </a: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Impact: … </a:t>
            </a:r>
            <a:endParaRPr lang="en-US" sz="1100" dirty="0" smtClean="0">
              <a:solidFill>
                <a:srgbClr val="424242"/>
              </a:solidFill>
            </a:endParaRPr>
          </a:p>
        </p:txBody>
      </p:sp>
      <p:sp>
        <p:nvSpPr>
          <p:cNvPr id="46" name="Rectangle 115"/>
          <p:cNvSpPr>
            <a:spLocks noChangeArrowheads="1"/>
          </p:cNvSpPr>
          <p:nvPr/>
        </p:nvSpPr>
        <p:spPr bwMode="gray">
          <a:xfrm>
            <a:off x="5654617" y="1593124"/>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Situation:…….</a:t>
            </a: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1100" dirty="0" smtClean="0">
                <a:solidFill>
                  <a:srgbClr val="424242"/>
                </a:solidFill>
              </a:rPr>
              <a:t>Impact: … </a:t>
            </a:r>
            <a:endParaRPr lang="en-US" sz="1100" dirty="0" smtClean="0">
              <a:solidFill>
                <a:srgbClr val="424242"/>
              </a:solidFill>
            </a:endParaRPr>
          </a:p>
        </p:txBody>
      </p:sp>
      <p:sp>
        <p:nvSpPr>
          <p:cNvPr id="47" name="Rectangle 46"/>
          <p:cNvSpPr/>
          <p:nvPr/>
        </p:nvSpPr>
        <p:spPr>
          <a:xfrm>
            <a:off x="-1544757" y="1651281"/>
            <a:ext cx="1143000" cy="2106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Vijender+ Raghav</a:t>
            </a:r>
            <a:endParaRPr lang="en-US" dirty="0"/>
          </a:p>
        </p:txBody>
      </p:sp>
    </p:spTree>
    <p:extLst>
      <p:ext uri="{BB962C8B-B14F-4D97-AF65-F5344CB8AC3E}">
        <p14:creationId xmlns:p14="http://schemas.microsoft.com/office/powerpoint/2010/main" val="656089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Contact Strategy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93149298"/>
              </p:ext>
            </p:extLst>
          </p:nvPr>
        </p:nvGraphicFramePr>
        <p:xfrm>
          <a:off x="542925" y="1022348"/>
          <a:ext cx="8106349" cy="5511646"/>
        </p:xfrm>
        <a:graphic>
          <a:graphicData uri="http://schemas.openxmlformats.org/drawingml/2006/table">
            <a:tbl>
              <a:tblPr firstRow="1" bandRow="1">
                <a:tableStyleId>{FABFCF23-3B69-468F-B69F-88F6DE6A72F2}</a:tableStyleId>
              </a:tblPr>
              <a:tblGrid>
                <a:gridCol w="1205515"/>
                <a:gridCol w="1205515"/>
                <a:gridCol w="996412"/>
                <a:gridCol w="1195598"/>
                <a:gridCol w="1196184"/>
                <a:gridCol w="1233092"/>
                <a:gridCol w="1074033"/>
              </a:tblGrid>
              <a:tr h="467643">
                <a:tc>
                  <a:txBody>
                    <a:bodyPr/>
                    <a:lstStyle/>
                    <a:p>
                      <a:pPr algn="ctr"/>
                      <a:endParaRPr lang="en-US" sz="1200" dirty="0">
                        <a:solidFill>
                          <a:schemeClr val="tx1"/>
                        </a:solidFill>
                        <a:latin typeface="+mn-lt"/>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200" dirty="0" smtClean="0">
                          <a:solidFill>
                            <a:schemeClr val="bg1"/>
                          </a:solidFill>
                          <a:latin typeface="+mn-lt"/>
                          <a:cs typeface="Calibri" panose="020F0502020204030204" pitchFamily="34" charset="0"/>
                        </a:rPr>
                        <a:t>Early Stage</a:t>
                      </a:r>
                      <a:endParaRPr lang="en-US" sz="1200" dirty="0">
                        <a:solidFill>
                          <a:schemeClr val="bg1"/>
                        </a:solidFill>
                        <a:latin typeface="+mn-lt"/>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3">
                  <a:txBody>
                    <a:bodyPr/>
                    <a:lstStyle/>
                    <a:p>
                      <a:pPr algn="ctr"/>
                      <a:r>
                        <a:rPr lang="en-US" sz="1200" dirty="0" smtClean="0">
                          <a:solidFill>
                            <a:schemeClr val="bg1"/>
                          </a:solidFill>
                          <a:latin typeface="+mn-lt"/>
                          <a:cs typeface="Calibri" panose="020F0502020204030204" pitchFamily="34" charset="0"/>
                        </a:rPr>
                        <a:t>Late Stage</a:t>
                      </a:r>
                      <a:endParaRPr lang="en-US" sz="1200" b="1" dirty="0">
                        <a:solidFill>
                          <a:schemeClr val="bg1"/>
                        </a:solidFill>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r>
              <a:tr h="499788">
                <a:tc>
                  <a:txBody>
                    <a:bodyPr/>
                    <a:lstStyle/>
                    <a:p>
                      <a:pPr algn="ctr"/>
                      <a:endParaRPr lang="en-US" sz="1200" b="1" dirty="0">
                        <a:solidFill>
                          <a:schemeClr val="tx1"/>
                        </a:solidFill>
                        <a:latin typeface="+mn-lt"/>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US" sz="1200" b="1" dirty="0" smtClean="0">
                          <a:solidFill>
                            <a:schemeClr val="bg1"/>
                          </a:solidFill>
                          <a:latin typeface="+mn-lt"/>
                          <a:cs typeface="Calibri" panose="020F0502020204030204" pitchFamily="34" charset="0"/>
                        </a:rPr>
                        <a:t>Bucket 1</a:t>
                      </a:r>
                      <a:endParaRPr lang="en-US" sz="1200" b="1" dirty="0">
                        <a:solidFill>
                          <a:schemeClr val="bg1"/>
                        </a:solidFill>
                        <a:latin typeface="+mn-lt"/>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pPr algn="ctr"/>
                      <a:r>
                        <a:rPr lang="en-US" sz="1200" b="1" dirty="0" smtClean="0">
                          <a:solidFill>
                            <a:schemeClr val="bg1"/>
                          </a:solidFill>
                          <a:latin typeface="+mn-lt"/>
                          <a:cs typeface="Calibri" panose="020F0502020204030204" pitchFamily="34" charset="0"/>
                        </a:rPr>
                        <a:t>Bucket 2</a:t>
                      </a:r>
                      <a:endParaRPr lang="en-US" sz="1200" b="1" dirty="0">
                        <a:solidFill>
                          <a:schemeClr val="bg1"/>
                        </a:solidFill>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pPr algn="ctr"/>
                      <a:r>
                        <a:rPr lang="en-US" sz="1200" b="1" dirty="0" smtClean="0">
                          <a:solidFill>
                            <a:schemeClr val="bg1"/>
                          </a:solidFill>
                          <a:latin typeface="+mn-lt"/>
                          <a:cs typeface="Calibri" panose="020F0502020204030204" pitchFamily="34" charset="0"/>
                        </a:rPr>
                        <a:t>Bucket 3</a:t>
                      </a:r>
                      <a:endParaRPr lang="en-US" sz="1200" b="1" dirty="0">
                        <a:solidFill>
                          <a:schemeClr val="bg1"/>
                        </a:solidFill>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pPr algn="ctr"/>
                      <a:r>
                        <a:rPr lang="en-US" sz="1200" b="1" dirty="0" smtClean="0">
                          <a:solidFill>
                            <a:schemeClr val="bg1"/>
                          </a:solidFill>
                          <a:latin typeface="+mn-lt"/>
                          <a:cs typeface="Calibri" panose="020F0502020204030204" pitchFamily="34" charset="0"/>
                        </a:rPr>
                        <a:t>Bucket 4</a:t>
                      </a:r>
                      <a:endParaRPr lang="en-US" sz="1200" b="1" dirty="0">
                        <a:solidFill>
                          <a:schemeClr val="bg1"/>
                        </a:solidFill>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pPr algn="ctr"/>
                      <a:r>
                        <a:rPr lang="en-US" sz="1200" b="1" dirty="0" smtClean="0">
                          <a:solidFill>
                            <a:schemeClr val="bg1"/>
                          </a:solidFill>
                          <a:latin typeface="+mn-lt"/>
                          <a:cs typeface="Calibri" panose="020F0502020204030204" pitchFamily="34" charset="0"/>
                        </a:rPr>
                        <a:t>Bucket 5</a:t>
                      </a:r>
                      <a:endParaRPr lang="en-US" sz="1200" b="1" dirty="0">
                        <a:solidFill>
                          <a:schemeClr val="bg1"/>
                        </a:solidFill>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pPr algn="ctr"/>
                      <a:r>
                        <a:rPr lang="en-US" sz="1200" b="1" dirty="0" smtClean="0">
                          <a:solidFill>
                            <a:schemeClr val="bg1"/>
                          </a:solidFill>
                          <a:latin typeface="+mn-lt"/>
                          <a:cs typeface="Calibri" panose="020F0502020204030204" pitchFamily="34" charset="0"/>
                        </a:rPr>
                        <a:t>Bucket</a:t>
                      </a:r>
                      <a:r>
                        <a:rPr lang="en-US" sz="1200" b="1" baseline="0" dirty="0" smtClean="0">
                          <a:solidFill>
                            <a:schemeClr val="bg1"/>
                          </a:solidFill>
                          <a:latin typeface="+mn-lt"/>
                          <a:cs typeface="Calibri" panose="020F0502020204030204" pitchFamily="34" charset="0"/>
                        </a:rPr>
                        <a:t> 6</a:t>
                      </a:r>
                      <a:endParaRPr lang="en-US" sz="1200" b="1" dirty="0">
                        <a:solidFill>
                          <a:schemeClr val="bg1"/>
                        </a:solidFill>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r>
              <a:tr h="674440">
                <a:tc>
                  <a:txBody>
                    <a:bodyPr/>
                    <a:lstStyle/>
                    <a:p>
                      <a:pPr algn="l"/>
                      <a:r>
                        <a:rPr lang="en-US" sz="1000" b="1" kern="1200" dirty="0" smtClean="0">
                          <a:solidFill>
                            <a:schemeClr val="bg1"/>
                          </a:solidFill>
                          <a:latin typeface="+mn-lt"/>
                          <a:ea typeface="+mn-ea"/>
                          <a:cs typeface="Calibri" panose="020F0502020204030204" pitchFamily="34" charset="0"/>
                        </a:rPr>
                        <a:t>Email</a:t>
                      </a:r>
                      <a:endParaRPr lang="en-US" sz="1000" b="1" kern="1200" dirty="0">
                        <a:solidFill>
                          <a:schemeClr val="bg1"/>
                        </a:solidFill>
                        <a:latin typeface="+mn-lt"/>
                        <a:ea typeface="+mn-ea"/>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gridSpan="6">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endParaRPr lang="en-US" sz="1000" b="1" dirty="0">
                        <a:solidFill>
                          <a:schemeClr val="tx1"/>
                        </a:solidFill>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50489">
                <a:tc>
                  <a:txBody>
                    <a:bodyPr/>
                    <a:lstStyle/>
                    <a:p>
                      <a:pPr algn="l"/>
                      <a:r>
                        <a:rPr lang="en-US" sz="1000" b="1" kern="1200" dirty="0" smtClean="0">
                          <a:solidFill>
                            <a:schemeClr val="bg1"/>
                          </a:solidFill>
                          <a:latin typeface="+mn-lt"/>
                          <a:ea typeface="+mn-ea"/>
                          <a:cs typeface="Calibri" panose="020F0502020204030204" pitchFamily="34" charset="0"/>
                        </a:rPr>
                        <a:t>Text</a:t>
                      </a:r>
                      <a:endParaRPr lang="en-US" sz="1000" b="1" kern="1200" dirty="0">
                        <a:solidFill>
                          <a:schemeClr val="bg1"/>
                        </a:solidFill>
                        <a:latin typeface="+mn-lt"/>
                        <a:ea typeface="+mn-ea"/>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gridSpan="6">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endParaRPr lang="en-US" sz="1000" dirty="0">
                        <a:solidFill>
                          <a:schemeClr val="tx1"/>
                        </a:solidFill>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5966">
                <a:tc>
                  <a:txBody>
                    <a:bodyPr/>
                    <a:lstStyle/>
                    <a:p>
                      <a:pPr marL="0" algn="l" rtl="0" eaLnBrk="1" fontAlgn="ctr" latinLnBrk="0" hangingPunct="1">
                        <a:spcBef>
                          <a:spcPts val="0"/>
                        </a:spcBef>
                        <a:spcAft>
                          <a:spcPts val="0"/>
                        </a:spcAft>
                      </a:pPr>
                      <a:r>
                        <a:rPr lang="en-US" sz="1000" b="1" kern="1200" dirty="0" smtClean="0">
                          <a:solidFill>
                            <a:schemeClr val="bg1"/>
                          </a:solidFill>
                          <a:latin typeface="+mn-lt"/>
                          <a:ea typeface="+mn-ea"/>
                          <a:cs typeface="Calibri" panose="020F0502020204030204" pitchFamily="34" charset="0"/>
                        </a:rPr>
                        <a:t>Auto Agent</a:t>
                      </a:r>
                    </a:p>
                    <a:p>
                      <a:pPr marL="0" algn="l" rtl="0" eaLnBrk="1" fontAlgn="ctr" latinLnBrk="0" hangingPunct="1">
                        <a:spcBef>
                          <a:spcPts val="0"/>
                        </a:spcBef>
                        <a:spcAft>
                          <a:spcPts val="0"/>
                        </a:spcAft>
                      </a:pPr>
                      <a:r>
                        <a:rPr lang="en-US" sz="1000" b="1" kern="1200" dirty="0" smtClean="0">
                          <a:solidFill>
                            <a:schemeClr val="bg1"/>
                          </a:solidFill>
                          <a:latin typeface="+mn-lt"/>
                          <a:ea typeface="+mn-ea"/>
                          <a:cs typeface="Calibri" panose="020F0502020204030204" pitchFamily="34" charset="0"/>
                        </a:rPr>
                        <a:t>(Outbound IVR)</a:t>
                      </a:r>
                      <a:endParaRPr lang="en-US" sz="1000" b="1" kern="1200" dirty="0">
                        <a:solidFill>
                          <a:schemeClr val="bg1"/>
                        </a:solidFill>
                        <a:latin typeface="+mn-lt"/>
                        <a:ea typeface="+mn-ea"/>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pPr marL="0" algn="ctr" rtl="0" eaLnBrk="1" fontAlgn="ctr" latinLnBrk="0" hangingPunct="1">
                        <a:spcBef>
                          <a:spcPts val="0"/>
                        </a:spcBef>
                        <a:spcAft>
                          <a:spcPts val="0"/>
                        </a:spcAft>
                      </a:pPr>
                      <a:endParaRPr lang="en-US" sz="1000" b="0" i="0" u="none" strike="noStrike" dirty="0">
                        <a:solidFill>
                          <a:schemeClr val="tx1"/>
                        </a:solidFill>
                        <a:effectLst/>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gridSpan="2">
                  <a:txBody>
                    <a:bodyPr/>
                    <a:lstStyle/>
                    <a:p>
                      <a:pPr algn="ctr"/>
                      <a:endParaRPr lang="en-US" dirty="0">
                        <a:solidFill>
                          <a:schemeClr val="tx1"/>
                        </a:solidFill>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000" dirty="0">
                        <a:latin typeface="+mj-lt"/>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ctr" rtl="0" eaLnBrk="1" fontAlgn="ctr" latinLnBrk="0" hangingPunct="1">
                        <a:spcBef>
                          <a:spcPts val="0"/>
                        </a:spcBef>
                        <a:spcAft>
                          <a:spcPts val="0"/>
                        </a:spcAft>
                      </a:pPr>
                      <a:endParaRPr lang="en-US" sz="1000" b="0" i="0" u="none" strike="noStrike" dirty="0">
                        <a:solidFill>
                          <a:schemeClr val="tx1"/>
                        </a:solidFill>
                        <a:effectLst/>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r>
              <a:tr h="674440">
                <a:tc>
                  <a:txBody>
                    <a:bodyPr/>
                    <a:lstStyle/>
                    <a:p>
                      <a:pPr marL="0" algn="l" rtl="0" eaLnBrk="1" fontAlgn="ctr" latinLnBrk="0" hangingPunct="1">
                        <a:spcBef>
                          <a:spcPts val="0"/>
                        </a:spcBef>
                        <a:spcAft>
                          <a:spcPts val="0"/>
                        </a:spcAft>
                      </a:pPr>
                      <a:r>
                        <a:rPr lang="en-US" sz="1000" b="1" kern="1200" dirty="0" smtClean="0">
                          <a:solidFill>
                            <a:schemeClr val="bg1"/>
                          </a:solidFill>
                          <a:latin typeface="+mn-lt"/>
                          <a:ea typeface="+mn-ea"/>
                          <a:cs typeface="Calibri" panose="020F0502020204030204" pitchFamily="34" charset="0"/>
                        </a:rPr>
                        <a:t>Live Agent</a:t>
                      </a:r>
                      <a:endParaRPr lang="en-US" sz="1000" b="1" kern="1200" dirty="0">
                        <a:solidFill>
                          <a:schemeClr val="bg1"/>
                        </a:solidFill>
                        <a:latin typeface="+mn-lt"/>
                        <a:ea typeface="+mn-ea"/>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gridSpan="6">
                  <a:txBody>
                    <a:bodyPr/>
                    <a:lstStyle/>
                    <a:p>
                      <a:pPr marL="0" algn="ctr" rtl="0" eaLnBrk="1" fontAlgn="ctr" latinLnBrk="0" hangingPunct="1">
                        <a:spcBef>
                          <a:spcPts val="0"/>
                        </a:spcBef>
                        <a:spcAft>
                          <a:spcPts val="0"/>
                        </a:spcAft>
                      </a:pPr>
                      <a:endParaRPr lang="en-US" sz="1000" b="1" i="1" u="none" strike="noStrike" dirty="0">
                        <a:solidFill>
                          <a:schemeClr val="tx2">
                            <a:lumMod val="60000"/>
                            <a:lumOff val="40000"/>
                          </a:schemeClr>
                        </a:solidFill>
                        <a:effectLst/>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pPr marL="0" algn="ctr" rtl="0" eaLnBrk="1" fontAlgn="ctr" latinLnBrk="0" hangingPunct="1">
                        <a:spcBef>
                          <a:spcPts val="0"/>
                        </a:spcBef>
                        <a:spcAft>
                          <a:spcPts val="0"/>
                        </a:spcAft>
                      </a:pPr>
                      <a:endParaRPr lang="en-US" sz="1200" b="0" i="0" u="none" strike="noStrike" dirty="0">
                        <a:effectLst/>
                        <a:latin typeface="+mj-lt"/>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hMerge="1">
                  <a:txBody>
                    <a:bodyPr/>
                    <a:lstStyle/>
                    <a:p>
                      <a:endParaRPr lang="en-US"/>
                    </a:p>
                  </a:txBody>
                  <a:tcPr/>
                </a:tc>
                <a:tc hMerge="1">
                  <a:txBody>
                    <a:bodyPr/>
                    <a:lstStyle/>
                    <a:p>
                      <a:endParaRPr lang="en-US"/>
                    </a:p>
                  </a:txBody>
                  <a:tcPr/>
                </a:tc>
              </a:tr>
              <a:tr h="674440">
                <a:tc>
                  <a:txBody>
                    <a:bodyPr/>
                    <a:lstStyle/>
                    <a:p>
                      <a:pPr marL="0" algn="l" rtl="0" eaLnBrk="1" fontAlgn="ctr" latinLnBrk="0" hangingPunct="1">
                        <a:spcBef>
                          <a:spcPts val="0"/>
                        </a:spcBef>
                        <a:spcAft>
                          <a:spcPts val="0"/>
                        </a:spcAft>
                      </a:pPr>
                      <a:r>
                        <a:rPr lang="en-US" sz="1000" b="1" kern="1200" dirty="0" smtClean="0">
                          <a:solidFill>
                            <a:schemeClr val="bg1"/>
                          </a:solidFill>
                          <a:latin typeface="+mn-lt"/>
                          <a:ea typeface="+mn-ea"/>
                          <a:cs typeface="Calibri" panose="020F0502020204030204" pitchFamily="34" charset="0"/>
                        </a:rPr>
                        <a:t>Letter (Lifecycle)</a:t>
                      </a:r>
                      <a:endParaRPr lang="en-US" sz="1000" b="1" kern="1200" dirty="0">
                        <a:solidFill>
                          <a:schemeClr val="bg1"/>
                        </a:solidFill>
                        <a:latin typeface="+mn-lt"/>
                        <a:ea typeface="+mn-ea"/>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gridSpan="6">
                  <a:txBody>
                    <a:bodyPr/>
                    <a:lstStyle/>
                    <a:p>
                      <a:pPr marL="0" algn="ctr" rtl="0" eaLnBrk="1" fontAlgn="ctr" latinLnBrk="0" hangingPunct="1">
                        <a:spcBef>
                          <a:spcPts val="0"/>
                        </a:spcBef>
                        <a:spcAft>
                          <a:spcPts val="0"/>
                        </a:spcAft>
                      </a:pPr>
                      <a:endParaRPr lang="en-US" sz="1000" b="0" i="0" u="none" strike="noStrike" dirty="0">
                        <a:solidFill>
                          <a:schemeClr val="tx1"/>
                        </a:solidFill>
                        <a:effectLst/>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sz="1200" dirty="0">
                        <a:latin typeface="+mj-lt"/>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674440">
                <a:tc>
                  <a:txBody>
                    <a:bodyPr/>
                    <a:lstStyle/>
                    <a:p>
                      <a:pPr marL="0" algn="l" rtl="0" eaLnBrk="1" fontAlgn="ctr" latinLnBrk="0" hangingPunct="1">
                        <a:spcBef>
                          <a:spcPts val="0"/>
                        </a:spcBef>
                        <a:spcAft>
                          <a:spcPts val="0"/>
                        </a:spcAft>
                      </a:pPr>
                      <a:r>
                        <a:rPr lang="en-US" sz="1000" b="1" kern="1200" dirty="0" smtClean="0">
                          <a:solidFill>
                            <a:schemeClr val="bg1"/>
                          </a:solidFill>
                          <a:latin typeface="+mn-lt"/>
                          <a:ea typeface="+mn-ea"/>
                          <a:cs typeface="Calibri" panose="020F0502020204030204" pitchFamily="34" charset="0"/>
                        </a:rPr>
                        <a:t>Letter (specialty)</a:t>
                      </a:r>
                      <a:endParaRPr lang="en-US" sz="1000" b="1" kern="1200" dirty="0">
                        <a:solidFill>
                          <a:schemeClr val="bg1"/>
                        </a:solidFill>
                        <a:latin typeface="+mn-lt"/>
                        <a:ea typeface="+mn-ea"/>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gridSpan="6">
                  <a:txBody>
                    <a:bodyPr/>
                    <a:lstStyle/>
                    <a:p>
                      <a:pPr marL="0" algn="ctr" rtl="0" eaLnBrk="1" fontAlgn="ctr" latinLnBrk="0" hangingPunct="1">
                        <a:spcBef>
                          <a:spcPts val="0"/>
                        </a:spcBef>
                        <a:spcAft>
                          <a:spcPts val="0"/>
                        </a:spcAft>
                      </a:pPr>
                      <a:endParaRPr lang="en-US" sz="1000" b="0" i="0" u="none" strike="noStrike" dirty="0">
                        <a:solidFill>
                          <a:schemeClr val="tx1"/>
                        </a:solidFill>
                        <a:effectLst/>
                        <a:latin typeface="+mn-lt"/>
                        <a:cs typeface="Calibri" panose="020F050202020403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5" name="Rectangle 115"/>
          <p:cNvSpPr>
            <a:spLocks noChangeArrowheads="1"/>
          </p:cNvSpPr>
          <p:nvPr/>
        </p:nvSpPr>
        <p:spPr bwMode="gray">
          <a:xfrm>
            <a:off x="1794476" y="2016684"/>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smtClean="0">
                <a:solidFill>
                  <a:srgbClr val="424242"/>
                </a:solidFill>
              </a:rPr>
              <a:t>Hypothesis</a:t>
            </a:r>
            <a:r>
              <a:rPr lang="en-US" sz="1100" dirty="0" smtClean="0">
                <a:solidFill>
                  <a:srgbClr val="424242"/>
                </a:solidFill>
              </a:rPr>
              <a:t>:…….</a:t>
            </a: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p:txBody>
      </p:sp>
      <p:sp>
        <p:nvSpPr>
          <p:cNvPr id="6" name="Rectangle 115"/>
          <p:cNvSpPr>
            <a:spLocks noChangeArrowheads="1"/>
          </p:cNvSpPr>
          <p:nvPr/>
        </p:nvSpPr>
        <p:spPr bwMode="gray">
          <a:xfrm>
            <a:off x="1794476" y="2731880"/>
            <a:ext cx="3191862"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a:solidFill>
                  <a:srgbClr val="424242"/>
                </a:solidFill>
              </a:rPr>
              <a:t>Hypothesis :…….</a:t>
            </a:r>
            <a:endParaRPr lang="en-US" sz="1100" dirty="0" smtClean="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p:txBody>
      </p:sp>
      <p:sp>
        <p:nvSpPr>
          <p:cNvPr id="7" name="Rectangle 115"/>
          <p:cNvSpPr>
            <a:spLocks noChangeArrowheads="1"/>
          </p:cNvSpPr>
          <p:nvPr/>
        </p:nvSpPr>
        <p:spPr bwMode="gray">
          <a:xfrm>
            <a:off x="3000168" y="3447076"/>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a:solidFill>
                  <a:srgbClr val="424242"/>
                </a:solidFill>
              </a:rPr>
              <a:t>Hypothesis :…….</a:t>
            </a:r>
            <a:endParaRPr lang="en-US" sz="1100" dirty="0" smtClean="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p:txBody>
      </p:sp>
      <p:sp>
        <p:nvSpPr>
          <p:cNvPr id="8" name="Rectangle 115"/>
          <p:cNvSpPr>
            <a:spLocks noChangeArrowheads="1"/>
          </p:cNvSpPr>
          <p:nvPr/>
        </p:nvSpPr>
        <p:spPr bwMode="gray">
          <a:xfrm>
            <a:off x="5136419" y="3447076"/>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a:solidFill>
                  <a:srgbClr val="424242"/>
                </a:solidFill>
              </a:rPr>
              <a:t>Hypothesis :…….</a:t>
            </a:r>
            <a:endParaRPr lang="en-US" sz="1100" dirty="0" smtClean="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p:txBody>
      </p:sp>
      <p:sp>
        <p:nvSpPr>
          <p:cNvPr id="9" name="Rectangle 115"/>
          <p:cNvSpPr>
            <a:spLocks noChangeArrowheads="1"/>
          </p:cNvSpPr>
          <p:nvPr/>
        </p:nvSpPr>
        <p:spPr bwMode="gray">
          <a:xfrm>
            <a:off x="1794476" y="4518173"/>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a:solidFill>
                  <a:srgbClr val="424242"/>
                </a:solidFill>
              </a:rPr>
              <a:t>Hypothesis :…….</a:t>
            </a:r>
            <a:endParaRPr lang="en-US" sz="1100" dirty="0" smtClean="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p:txBody>
      </p:sp>
      <p:sp>
        <p:nvSpPr>
          <p:cNvPr id="10" name="Rectangle 115"/>
          <p:cNvSpPr>
            <a:spLocks noChangeArrowheads="1"/>
          </p:cNvSpPr>
          <p:nvPr/>
        </p:nvSpPr>
        <p:spPr bwMode="gray">
          <a:xfrm>
            <a:off x="1794476" y="5233369"/>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a:solidFill>
                  <a:srgbClr val="424242"/>
                </a:solidFill>
              </a:rPr>
              <a:t>Hypothesis :…….</a:t>
            </a:r>
            <a:endParaRPr lang="en-US" sz="1100" dirty="0" smtClean="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p:txBody>
      </p:sp>
      <p:sp>
        <p:nvSpPr>
          <p:cNvPr id="11" name="Rectangle 115"/>
          <p:cNvSpPr>
            <a:spLocks noChangeArrowheads="1"/>
          </p:cNvSpPr>
          <p:nvPr/>
        </p:nvSpPr>
        <p:spPr bwMode="gray">
          <a:xfrm>
            <a:off x="1794476" y="5871804"/>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2"/>
              </a:buBlip>
              <a:defRPr/>
            </a:pPr>
            <a:r>
              <a:rPr lang="en-US" sz="1100" dirty="0">
                <a:solidFill>
                  <a:srgbClr val="424242"/>
                </a:solidFill>
              </a:rPr>
              <a:t>Hypothesis :…….</a:t>
            </a:r>
            <a:endParaRPr lang="en-US" sz="1100" dirty="0" smtClean="0">
              <a:solidFill>
                <a:srgbClr val="424242"/>
              </a:solidFill>
            </a:endParaRPr>
          </a:p>
          <a:p>
            <a:pPr marL="171450" indent="-171450">
              <a:spcBef>
                <a:spcPct val="20000"/>
              </a:spcBef>
              <a:buClr>
                <a:srgbClr val="424242"/>
              </a:buClr>
              <a:buSzPct val="100000"/>
              <a:buFontTx/>
              <a:buBlip>
                <a:blip r:embed="rId2"/>
              </a:buBlip>
              <a:defRPr/>
            </a:pPr>
            <a:r>
              <a:rPr lang="en-US" altLang="zh-CN" sz="1100" dirty="0" smtClean="0">
                <a:solidFill>
                  <a:srgbClr val="424242"/>
                </a:solidFill>
                <a:sym typeface="Trebuchet MS" pitchFamily="34" charset="0"/>
              </a:rPr>
              <a:t>Initiative:……..</a:t>
            </a:r>
            <a:endParaRPr lang="en-US" altLang="zh-CN" sz="1100" dirty="0" smtClean="0">
              <a:solidFill>
                <a:srgbClr val="424242"/>
              </a:solidFill>
              <a:sym typeface="Trebuchet MS" pitchFamily="34" charset="0"/>
            </a:endParaRPr>
          </a:p>
        </p:txBody>
      </p:sp>
      <p:sp>
        <p:nvSpPr>
          <p:cNvPr id="12" name="Rectangle 11"/>
          <p:cNvSpPr/>
          <p:nvPr/>
        </p:nvSpPr>
        <p:spPr>
          <a:xfrm>
            <a:off x="-1544757" y="1651281"/>
            <a:ext cx="1143000" cy="2106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Pranjal + Ashutosh</a:t>
            </a:r>
            <a:endParaRPr lang="en-US" dirty="0"/>
          </a:p>
        </p:txBody>
      </p:sp>
    </p:spTree>
    <p:extLst>
      <p:ext uri="{BB962C8B-B14F-4D97-AF65-F5344CB8AC3E}">
        <p14:creationId xmlns:p14="http://schemas.microsoft.com/office/powerpoint/2010/main" val="4232778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Debt-restructuring Strategy</a:t>
            </a:r>
            <a:endParaRPr lang="en-US" dirty="0"/>
          </a:p>
        </p:txBody>
      </p:sp>
      <p:cxnSp>
        <p:nvCxnSpPr>
          <p:cNvPr id="8" name="Straight Connector 7">
            <a:extLst>
              <a:ext uri="{FF2B5EF4-FFF2-40B4-BE49-F238E27FC236}">
                <a16:creationId xmlns:a16="http://schemas.microsoft.com/office/drawing/2014/main" xmlns="" id="{46E79F70-CBD0-4CE4-9E99-33C43EC91455}"/>
              </a:ext>
            </a:extLst>
          </p:cNvPr>
          <p:cNvCxnSpPr/>
          <p:nvPr/>
        </p:nvCxnSpPr>
        <p:spPr>
          <a:xfrm>
            <a:off x="6829885" y="1446342"/>
            <a:ext cx="1719875" cy="0"/>
          </a:xfrm>
          <a:prstGeom prst="line">
            <a:avLst/>
          </a:prstGeom>
          <a:noFill/>
          <a:ln w="28575" cap="flat" cmpd="sng" algn="ctr">
            <a:solidFill>
              <a:srgbClr val="00A0C0"/>
            </a:solidFill>
            <a:prstDash val="solid"/>
          </a:ln>
          <a:effectLst/>
        </p:spPr>
      </p:cxnSp>
      <p:cxnSp>
        <p:nvCxnSpPr>
          <p:cNvPr id="9" name="Straight Connector 8">
            <a:extLst>
              <a:ext uri="{FF2B5EF4-FFF2-40B4-BE49-F238E27FC236}">
                <a16:creationId xmlns:a16="http://schemas.microsoft.com/office/drawing/2014/main" xmlns="" id="{0F8BBC11-0BAA-468B-ADFC-53BEE07C3609}"/>
              </a:ext>
            </a:extLst>
          </p:cNvPr>
          <p:cNvCxnSpPr/>
          <p:nvPr/>
        </p:nvCxnSpPr>
        <p:spPr>
          <a:xfrm>
            <a:off x="6829885" y="2402794"/>
            <a:ext cx="1719875" cy="0"/>
          </a:xfrm>
          <a:prstGeom prst="line">
            <a:avLst/>
          </a:prstGeom>
          <a:noFill/>
          <a:ln w="28575" cap="flat" cmpd="sng" algn="ctr">
            <a:solidFill>
              <a:srgbClr val="00A0C0"/>
            </a:solidFill>
            <a:prstDash val="solid"/>
          </a:ln>
          <a:effectLst/>
        </p:spPr>
      </p:cxnSp>
      <p:cxnSp>
        <p:nvCxnSpPr>
          <p:cNvPr id="10" name="Straight Connector 9">
            <a:extLst>
              <a:ext uri="{FF2B5EF4-FFF2-40B4-BE49-F238E27FC236}">
                <a16:creationId xmlns:a16="http://schemas.microsoft.com/office/drawing/2014/main" xmlns="" id="{A9790966-0564-44C8-BA94-BA3FB5588751}"/>
              </a:ext>
            </a:extLst>
          </p:cNvPr>
          <p:cNvCxnSpPr/>
          <p:nvPr/>
        </p:nvCxnSpPr>
        <p:spPr>
          <a:xfrm>
            <a:off x="4172307" y="1458615"/>
            <a:ext cx="1719875" cy="0"/>
          </a:xfrm>
          <a:prstGeom prst="line">
            <a:avLst/>
          </a:prstGeom>
          <a:noFill/>
          <a:ln w="28575" cap="flat" cmpd="sng" algn="ctr">
            <a:solidFill>
              <a:srgbClr val="0BD0D9"/>
            </a:solidFill>
            <a:prstDash val="solid"/>
          </a:ln>
          <a:effectLst/>
        </p:spPr>
      </p:cxnSp>
      <p:cxnSp>
        <p:nvCxnSpPr>
          <p:cNvPr id="11" name="Straight Connector 10">
            <a:extLst>
              <a:ext uri="{FF2B5EF4-FFF2-40B4-BE49-F238E27FC236}">
                <a16:creationId xmlns:a16="http://schemas.microsoft.com/office/drawing/2014/main" xmlns="" id="{8042E8B4-8D4C-464A-B774-F2F0B23B94F8}"/>
              </a:ext>
            </a:extLst>
          </p:cNvPr>
          <p:cNvCxnSpPr/>
          <p:nvPr/>
        </p:nvCxnSpPr>
        <p:spPr>
          <a:xfrm>
            <a:off x="4172307" y="2415067"/>
            <a:ext cx="1719875" cy="0"/>
          </a:xfrm>
          <a:prstGeom prst="line">
            <a:avLst/>
          </a:prstGeom>
          <a:noFill/>
          <a:ln w="28575" cap="flat" cmpd="sng" algn="ctr">
            <a:solidFill>
              <a:srgbClr val="0BD0D9"/>
            </a:solidFill>
            <a:prstDash val="solid"/>
          </a:ln>
          <a:effectLst/>
        </p:spPr>
      </p:cxnSp>
      <p:cxnSp>
        <p:nvCxnSpPr>
          <p:cNvPr id="12" name="Straight Connector 11">
            <a:extLst>
              <a:ext uri="{FF2B5EF4-FFF2-40B4-BE49-F238E27FC236}">
                <a16:creationId xmlns:a16="http://schemas.microsoft.com/office/drawing/2014/main" xmlns="" id="{DE9E1B9D-1C40-4A18-88E0-29DF8DCD83D6}"/>
              </a:ext>
            </a:extLst>
          </p:cNvPr>
          <p:cNvCxnSpPr/>
          <p:nvPr/>
        </p:nvCxnSpPr>
        <p:spPr>
          <a:xfrm>
            <a:off x="1543370" y="1446342"/>
            <a:ext cx="1719875" cy="0"/>
          </a:xfrm>
          <a:prstGeom prst="line">
            <a:avLst/>
          </a:prstGeom>
          <a:noFill/>
          <a:ln w="28575" cap="flat" cmpd="sng" algn="ctr">
            <a:solidFill>
              <a:srgbClr val="0B68B4"/>
            </a:solidFill>
            <a:prstDash val="solid"/>
          </a:ln>
          <a:effectLst/>
        </p:spPr>
      </p:cxnSp>
      <p:cxnSp>
        <p:nvCxnSpPr>
          <p:cNvPr id="13" name="Straight Connector 12">
            <a:extLst>
              <a:ext uri="{FF2B5EF4-FFF2-40B4-BE49-F238E27FC236}">
                <a16:creationId xmlns:a16="http://schemas.microsoft.com/office/drawing/2014/main" xmlns="" id="{3915576F-F019-4903-968D-2C708962D8E0}"/>
              </a:ext>
            </a:extLst>
          </p:cNvPr>
          <p:cNvCxnSpPr/>
          <p:nvPr/>
        </p:nvCxnSpPr>
        <p:spPr>
          <a:xfrm>
            <a:off x="1543370" y="2402794"/>
            <a:ext cx="1719875" cy="0"/>
          </a:xfrm>
          <a:prstGeom prst="line">
            <a:avLst/>
          </a:prstGeom>
          <a:noFill/>
          <a:ln w="28575" cap="flat" cmpd="sng" algn="ctr">
            <a:solidFill>
              <a:srgbClr val="0B68B4"/>
            </a:solidFill>
            <a:prstDash val="solid"/>
          </a:ln>
          <a:effectLst/>
        </p:spPr>
      </p:cxnSp>
      <p:sp>
        <p:nvSpPr>
          <p:cNvPr id="14" name="TextBox 13">
            <a:extLst>
              <a:ext uri="{FF2B5EF4-FFF2-40B4-BE49-F238E27FC236}">
                <a16:creationId xmlns:a16="http://schemas.microsoft.com/office/drawing/2014/main" xmlns="" id="{3107A825-EC8F-4F51-A5DC-8B2061C3BCB2}"/>
              </a:ext>
            </a:extLst>
          </p:cNvPr>
          <p:cNvSpPr txBox="1"/>
          <p:nvPr/>
        </p:nvSpPr>
        <p:spPr>
          <a:xfrm>
            <a:off x="1466954" y="2430373"/>
            <a:ext cx="1883881" cy="307777"/>
          </a:xfrm>
          <a:prstGeom prst="rect">
            <a:avLst/>
          </a:prstGeom>
          <a:noFill/>
        </p:spPr>
        <p:txBody>
          <a:bodyPr wrap="square" rtlCol="0">
            <a:spAutoFit/>
          </a:bodyPr>
          <a:lstStyle/>
          <a:p>
            <a:pPr algn="ctr" defTabSz="457200"/>
            <a:r>
              <a:rPr lang="en-US" sz="1400" b="1" dirty="0" err="1" smtClean="0">
                <a:solidFill>
                  <a:srgbClr val="0B68B4"/>
                </a:solidFill>
                <a:latin typeface="Arial"/>
              </a:rPr>
              <a:t>Forebearance</a:t>
            </a:r>
            <a:endParaRPr lang="en-US" sz="1400" b="1" dirty="0">
              <a:solidFill>
                <a:srgbClr val="0B68B4"/>
              </a:solidFill>
              <a:latin typeface="Arial"/>
            </a:endParaRPr>
          </a:p>
        </p:txBody>
      </p:sp>
      <p:sp>
        <p:nvSpPr>
          <p:cNvPr id="15" name="TextBox 14">
            <a:extLst>
              <a:ext uri="{FF2B5EF4-FFF2-40B4-BE49-F238E27FC236}">
                <a16:creationId xmlns:a16="http://schemas.microsoft.com/office/drawing/2014/main" xmlns="" id="{78AE3CC3-1B21-4B63-9C5E-A4D3F27E6B7B}"/>
              </a:ext>
            </a:extLst>
          </p:cNvPr>
          <p:cNvSpPr txBox="1"/>
          <p:nvPr/>
        </p:nvSpPr>
        <p:spPr>
          <a:xfrm>
            <a:off x="4095886" y="2442646"/>
            <a:ext cx="1872715" cy="307777"/>
          </a:xfrm>
          <a:prstGeom prst="rect">
            <a:avLst/>
          </a:prstGeom>
          <a:noFill/>
        </p:spPr>
        <p:txBody>
          <a:bodyPr wrap="square" rtlCol="0">
            <a:spAutoFit/>
          </a:bodyPr>
          <a:lstStyle/>
          <a:p>
            <a:pPr algn="ctr" defTabSz="457200"/>
            <a:r>
              <a:rPr lang="en-US" sz="1400" b="1" dirty="0" smtClean="0">
                <a:solidFill>
                  <a:srgbClr val="0BD0D9"/>
                </a:solidFill>
                <a:latin typeface="Arial"/>
              </a:rPr>
              <a:t>Re-age</a:t>
            </a:r>
            <a:endParaRPr lang="en-US" sz="1400" b="1" dirty="0">
              <a:solidFill>
                <a:srgbClr val="0BD0D9"/>
              </a:solidFill>
              <a:latin typeface="Arial"/>
            </a:endParaRPr>
          </a:p>
        </p:txBody>
      </p:sp>
      <p:sp>
        <p:nvSpPr>
          <p:cNvPr id="16" name="TextBox 15">
            <a:extLst>
              <a:ext uri="{FF2B5EF4-FFF2-40B4-BE49-F238E27FC236}">
                <a16:creationId xmlns:a16="http://schemas.microsoft.com/office/drawing/2014/main" xmlns="" id="{9701A045-D79A-405C-9DE8-7E91A9AD546E}"/>
              </a:ext>
            </a:extLst>
          </p:cNvPr>
          <p:cNvSpPr txBox="1"/>
          <p:nvPr/>
        </p:nvSpPr>
        <p:spPr>
          <a:xfrm>
            <a:off x="6923634" y="2430373"/>
            <a:ext cx="1532374" cy="307777"/>
          </a:xfrm>
          <a:prstGeom prst="rect">
            <a:avLst/>
          </a:prstGeom>
          <a:noFill/>
        </p:spPr>
        <p:txBody>
          <a:bodyPr wrap="square" rtlCol="0">
            <a:spAutoFit/>
          </a:bodyPr>
          <a:lstStyle/>
          <a:p>
            <a:pPr algn="ctr" defTabSz="457200"/>
            <a:r>
              <a:rPr lang="en-US" sz="1400" b="1" dirty="0" smtClean="0">
                <a:solidFill>
                  <a:srgbClr val="00A0C0"/>
                </a:solidFill>
                <a:latin typeface="Arial"/>
              </a:rPr>
              <a:t>Settlement</a:t>
            </a:r>
            <a:endParaRPr lang="en-US" sz="1400" b="1" dirty="0">
              <a:solidFill>
                <a:srgbClr val="00A0C0"/>
              </a:solidFill>
              <a:latin typeface="Arial"/>
            </a:endParaRPr>
          </a:p>
        </p:txBody>
      </p:sp>
      <p:pic>
        <p:nvPicPr>
          <p:cNvPr id="24" name="Picture 23">
            <a:extLst>
              <a:ext uri="{FF2B5EF4-FFF2-40B4-BE49-F238E27FC236}">
                <a16:creationId xmlns:a16="http://schemas.microsoft.com/office/drawing/2014/main" xmlns="" id="{EF87A302-D13F-49DD-A3DF-695FFC655C74}"/>
              </a:ext>
            </a:extLst>
          </p:cNvPr>
          <p:cNvPicPr>
            <a:picLocks noChangeAspect="1"/>
          </p:cNvPicPr>
          <p:nvPr/>
        </p:nvPicPr>
        <p:blipFill>
          <a:blip r:embed="rId2"/>
          <a:stretch>
            <a:fillRect/>
          </a:stretch>
        </p:blipFill>
        <p:spPr>
          <a:xfrm>
            <a:off x="4613802" y="1503952"/>
            <a:ext cx="819150" cy="838200"/>
          </a:xfrm>
          <a:prstGeom prst="rect">
            <a:avLst/>
          </a:prstGeom>
        </p:spPr>
      </p:pic>
      <p:pic>
        <p:nvPicPr>
          <p:cNvPr id="26" name="Picture 25"/>
          <p:cNvPicPr>
            <a:picLocks noChangeAspect="1"/>
          </p:cNvPicPr>
          <p:nvPr/>
        </p:nvPicPr>
        <p:blipFill>
          <a:blip r:embed="rId3"/>
          <a:stretch>
            <a:fillRect/>
          </a:stretch>
        </p:blipFill>
        <p:spPr>
          <a:xfrm>
            <a:off x="2090434" y="1505375"/>
            <a:ext cx="625746" cy="709179"/>
          </a:xfrm>
          <a:prstGeom prst="rect">
            <a:avLst/>
          </a:prstGeom>
        </p:spPr>
      </p:pic>
      <p:pic>
        <p:nvPicPr>
          <p:cNvPr id="27" name="Picture 26"/>
          <p:cNvPicPr>
            <a:picLocks noChangeAspect="1"/>
          </p:cNvPicPr>
          <p:nvPr/>
        </p:nvPicPr>
        <p:blipFill>
          <a:blip r:embed="rId4"/>
          <a:stretch>
            <a:fillRect/>
          </a:stretch>
        </p:blipFill>
        <p:spPr>
          <a:xfrm>
            <a:off x="7330574" y="1503952"/>
            <a:ext cx="904874" cy="864919"/>
          </a:xfrm>
          <a:prstGeom prst="rect">
            <a:avLst/>
          </a:prstGeom>
        </p:spPr>
      </p:pic>
      <p:sp>
        <p:nvSpPr>
          <p:cNvPr id="28" name="Rectangle 115"/>
          <p:cNvSpPr>
            <a:spLocks noChangeArrowheads="1"/>
          </p:cNvSpPr>
          <p:nvPr/>
        </p:nvSpPr>
        <p:spPr bwMode="gray">
          <a:xfrm>
            <a:off x="1637370" y="3022824"/>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5"/>
              </a:buBlip>
              <a:defRPr/>
            </a:pPr>
            <a:r>
              <a:rPr lang="en-US" sz="1100" dirty="0" smtClean="0">
                <a:solidFill>
                  <a:srgbClr val="424242"/>
                </a:solidFill>
              </a:rPr>
              <a:t>Initiative </a:t>
            </a:r>
            <a:r>
              <a:rPr lang="en-US" sz="1100" dirty="0">
                <a:solidFill>
                  <a:srgbClr val="424242"/>
                </a:solidFill>
              </a:rPr>
              <a:t>:…….</a:t>
            </a:r>
            <a:endParaRPr lang="en-US" sz="1100" dirty="0" smtClean="0">
              <a:solidFill>
                <a:srgbClr val="424242"/>
              </a:solidFill>
            </a:endParaRPr>
          </a:p>
          <a:p>
            <a:pPr marL="171450" indent="-171450">
              <a:spcBef>
                <a:spcPct val="20000"/>
              </a:spcBef>
              <a:buClr>
                <a:srgbClr val="424242"/>
              </a:buClr>
              <a:buSzPct val="100000"/>
              <a:buFontTx/>
              <a:buBlip>
                <a:blip r:embed="rId5"/>
              </a:buBlip>
              <a:defRPr/>
            </a:pPr>
            <a:r>
              <a:rPr lang="en-US" altLang="zh-CN" sz="1100" dirty="0" smtClean="0">
                <a:solidFill>
                  <a:srgbClr val="424242"/>
                </a:solidFill>
                <a:sym typeface="Trebuchet MS" pitchFamily="34" charset="0"/>
              </a:rPr>
              <a:t>Impact:……..</a:t>
            </a:r>
            <a:endParaRPr lang="en-US" altLang="zh-CN" sz="1100" dirty="0" smtClean="0">
              <a:solidFill>
                <a:srgbClr val="424242"/>
              </a:solidFill>
              <a:sym typeface="Trebuchet MS" pitchFamily="34" charset="0"/>
            </a:endParaRPr>
          </a:p>
        </p:txBody>
      </p:sp>
      <p:sp>
        <p:nvSpPr>
          <p:cNvPr id="29" name="Oval 28"/>
          <p:cNvSpPr/>
          <p:nvPr/>
        </p:nvSpPr>
        <p:spPr>
          <a:xfrm>
            <a:off x="1378377" y="3022824"/>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30" name="Rectangle 115"/>
          <p:cNvSpPr>
            <a:spLocks noChangeArrowheads="1"/>
          </p:cNvSpPr>
          <p:nvPr/>
        </p:nvSpPr>
        <p:spPr bwMode="gray">
          <a:xfrm>
            <a:off x="1637370" y="4055253"/>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5"/>
              </a:buBlip>
              <a:defRPr/>
            </a:pPr>
            <a:r>
              <a:rPr lang="en-US" sz="1100" dirty="0" smtClean="0">
                <a:solidFill>
                  <a:srgbClr val="424242"/>
                </a:solidFill>
              </a:rPr>
              <a:t>Initiative </a:t>
            </a:r>
            <a:r>
              <a:rPr lang="en-US" sz="1100" dirty="0">
                <a:solidFill>
                  <a:srgbClr val="424242"/>
                </a:solidFill>
              </a:rPr>
              <a:t>:…….</a:t>
            </a:r>
            <a:endParaRPr lang="en-US" sz="1100" dirty="0" smtClean="0">
              <a:solidFill>
                <a:srgbClr val="424242"/>
              </a:solidFill>
            </a:endParaRPr>
          </a:p>
          <a:p>
            <a:pPr marL="171450" indent="-171450">
              <a:spcBef>
                <a:spcPct val="20000"/>
              </a:spcBef>
              <a:buClr>
                <a:srgbClr val="424242"/>
              </a:buClr>
              <a:buSzPct val="100000"/>
              <a:buFontTx/>
              <a:buBlip>
                <a:blip r:embed="rId5"/>
              </a:buBlip>
              <a:defRPr/>
            </a:pPr>
            <a:r>
              <a:rPr lang="en-US" altLang="zh-CN" sz="1100" dirty="0" smtClean="0">
                <a:solidFill>
                  <a:srgbClr val="424242"/>
                </a:solidFill>
                <a:sym typeface="Trebuchet MS" pitchFamily="34" charset="0"/>
              </a:rPr>
              <a:t>Impact:……..</a:t>
            </a:r>
            <a:endParaRPr lang="en-US" altLang="zh-CN" sz="1100" dirty="0" smtClean="0">
              <a:solidFill>
                <a:srgbClr val="424242"/>
              </a:solidFill>
              <a:sym typeface="Trebuchet MS" pitchFamily="34" charset="0"/>
            </a:endParaRPr>
          </a:p>
        </p:txBody>
      </p:sp>
      <p:sp>
        <p:nvSpPr>
          <p:cNvPr id="31" name="Oval 30"/>
          <p:cNvSpPr/>
          <p:nvPr/>
        </p:nvSpPr>
        <p:spPr>
          <a:xfrm>
            <a:off x="1378377" y="4050482"/>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2</a:t>
            </a:r>
          </a:p>
        </p:txBody>
      </p:sp>
      <p:sp>
        <p:nvSpPr>
          <p:cNvPr id="32" name="Rectangle 115"/>
          <p:cNvSpPr>
            <a:spLocks noChangeArrowheads="1"/>
          </p:cNvSpPr>
          <p:nvPr/>
        </p:nvSpPr>
        <p:spPr bwMode="gray">
          <a:xfrm>
            <a:off x="4354142" y="3039803"/>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5"/>
              </a:buBlip>
              <a:defRPr/>
            </a:pPr>
            <a:r>
              <a:rPr lang="en-US" sz="1100" dirty="0" smtClean="0">
                <a:solidFill>
                  <a:srgbClr val="424242"/>
                </a:solidFill>
              </a:rPr>
              <a:t>Initiative </a:t>
            </a:r>
            <a:r>
              <a:rPr lang="en-US" sz="1100" dirty="0">
                <a:solidFill>
                  <a:srgbClr val="424242"/>
                </a:solidFill>
              </a:rPr>
              <a:t>:…….</a:t>
            </a:r>
            <a:endParaRPr lang="en-US" sz="1100" dirty="0" smtClean="0">
              <a:solidFill>
                <a:srgbClr val="424242"/>
              </a:solidFill>
            </a:endParaRPr>
          </a:p>
          <a:p>
            <a:pPr marL="171450" indent="-171450">
              <a:spcBef>
                <a:spcPct val="20000"/>
              </a:spcBef>
              <a:buClr>
                <a:srgbClr val="424242"/>
              </a:buClr>
              <a:buSzPct val="100000"/>
              <a:buFontTx/>
              <a:buBlip>
                <a:blip r:embed="rId5"/>
              </a:buBlip>
              <a:defRPr/>
            </a:pPr>
            <a:r>
              <a:rPr lang="en-US" altLang="zh-CN" sz="1100" dirty="0" smtClean="0">
                <a:solidFill>
                  <a:srgbClr val="424242"/>
                </a:solidFill>
                <a:sym typeface="Trebuchet MS" pitchFamily="34" charset="0"/>
              </a:rPr>
              <a:t>Impact:……..</a:t>
            </a:r>
            <a:endParaRPr lang="en-US" altLang="zh-CN" sz="1100" dirty="0" smtClean="0">
              <a:solidFill>
                <a:srgbClr val="424242"/>
              </a:solidFill>
              <a:sym typeface="Trebuchet MS" pitchFamily="34" charset="0"/>
            </a:endParaRPr>
          </a:p>
        </p:txBody>
      </p:sp>
      <p:sp>
        <p:nvSpPr>
          <p:cNvPr id="33" name="Oval 32"/>
          <p:cNvSpPr/>
          <p:nvPr/>
        </p:nvSpPr>
        <p:spPr>
          <a:xfrm>
            <a:off x="4109437" y="3039803"/>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a:rPr>
              <a:t>3</a:t>
            </a:r>
            <a:endParaRPr kumimoji="0" lang="en-US" sz="1200" b="0" i="0" u="none" strike="noStrike" kern="0" cap="none" spc="0" normalizeH="0" baseline="0" noProof="0" dirty="0" smtClean="0">
              <a:ln>
                <a:noFill/>
              </a:ln>
              <a:solidFill>
                <a:srgbClr val="FFFFFF"/>
              </a:solidFill>
              <a:effectLst/>
              <a:uLnTx/>
              <a:uFillTx/>
              <a:latin typeface="Century Gothic"/>
              <a:ea typeface="+mn-ea"/>
              <a:cs typeface="+mn-cs"/>
            </a:endParaRPr>
          </a:p>
        </p:txBody>
      </p:sp>
      <p:sp>
        <p:nvSpPr>
          <p:cNvPr id="34" name="Rectangle 115"/>
          <p:cNvSpPr>
            <a:spLocks noChangeArrowheads="1"/>
          </p:cNvSpPr>
          <p:nvPr/>
        </p:nvSpPr>
        <p:spPr bwMode="gray">
          <a:xfrm>
            <a:off x="7204077" y="3022824"/>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5"/>
              </a:buBlip>
              <a:defRPr/>
            </a:pPr>
            <a:r>
              <a:rPr lang="en-US" sz="1100" dirty="0" smtClean="0">
                <a:solidFill>
                  <a:srgbClr val="424242"/>
                </a:solidFill>
              </a:rPr>
              <a:t>Initiative </a:t>
            </a:r>
            <a:r>
              <a:rPr lang="en-US" sz="1100" dirty="0">
                <a:solidFill>
                  <a:srgbClr val="424242"/>
                </a:solidFill>
              </a:rPr>
              <a:t>:…….</a:t>
            </a:r>
            <a:endParaRPr lang="en-US" sz="1100" dirty="0" smtClean="0">
              <a:solidFill>
                <a:srgbClr val="424242"/>
              </a:solidFill>
            </a:endParaRPr>
          </a:p>
          <a:p>
            <a:pPr marL="171450" indent="-171450">
              <a:spcBef>
                <a:spcPct val="20000"/>
              </a:spcBef>
              <a:buClr>
                <a:srgbClr val="424242"/>
              </a:buClr>
              <a:buSzPct val="100000"/>
              <a:buFontTx/>
              <a:buBlip>
                <a:blip r:embed="rId5"/>
              </a:buBlip>
              <a:defRPr/>
            </a:pPr>
            <a:r>
              <a:rPr lang="en-US" altLang="zh-CN" sz="1100" dirty="0" smtClean="0">
                <a:solidFill>
                  <a:srgbClr val="424242"/>
                </a:solidFill>
                <a:sym typeface="Trebuchet MS" pitchFamily="34" charset="0"/>
              </a:rPr>
              <a:t>Impact:……..</a:t>
            </a:r>
            <a:endParaRPr lang="en-US" altLang="zh-CN" sz="1100" dirty="0" smtClean="0">
              <a:solidFill>
                <a:srgbClr val="424242"/>
              </a:solidFill>
              <a:sym typeface="Trebuchet MS" pitchFamily="34" charset="0"/>
            </a:endParaRPr>
          </a:p>
        </p:txBody>
      </p:sp>
      <p:sp>
        <p:nvSpPr>
          <p:cNvPr id="35" name="Oval 34"/>
          <p:cNvSpPr/>
          <p:nvPr/>
        </p:nvSpPr>
        <p:spPr>
          <a:xfrm>
            <a:off x="6973657" y="3022824"/>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smtClean="0">
                <a:solidFill>
                  <a:srgbClr val="FFFFFF"/>
                </a:solidFill>
                <a:latin typeface="Century Gothic"/>
              </a:rPr>
              <a:t>4</a:t>
            </a:r>
            <a:endParaRPr kumimoji="0" lang="en-US" sz="1200" b="0" i="0" u="none" strike="noStrike" kern="0" cap="none" spc="0" normalizeH="0" baseline="0" noProof="0" dirty="0" smtClean="0">
              <a:ln>
                <a:noFill/>
              </a:ln>
              <a:solidFill>
                <a:srgbClr val="FFFFFF"/>
              </a:solidFill>
              <a:effectLst/>
              <a:uLnTx/>
              <a:uFillTx/>
              <a:latin typeface="Century Gothic"/>
              <a:ea typeface="+mn-ea"/>
              <a:cs typeface="+mn-cs"/>
            </a:endParaRPr>
          </a:p>
        </p:txBody>
      </p:sp>
      <p:sp>
        <p:nvSpPr>
          <p:cNvPr id="36" name="Rectangle 119"/>
          <p:cNvSpPr>
            <a:spLocks noChangeArrowheads="1"/>
          </p:cNvSpPr>
          <p:nvPr/>
        </p:nvSpPr>
        <p:spPr bwMode="gray">
          <a:xfrm>
            <a:off x="183111" y="2596533"/>
            <a:ext cx="1052895" cy="2018329"/>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Strategy Initiatives</a:t>
            </a:r>
            <a:endParaRPr lang="en-US" sz="1200" b="1" dirty="0">
              <a:solidFill>
                <a:srgbClr val="FFFFFF"/>
              </a:solidFill>
              <a:ea typeface="Gulim" pitchFamily="34" charset="-127"/>
              <a:cs typeface="Arial" pitchFamily="34" charset="0"/>
            </a:endParaRPr>
          </a:p>
        </p:txBody>
      </p:sp>
      <p:sp>
        <p:nvSpPr>
          <p:cNvPr id="37" name="Rectangle 119"/>
          <p:cNvSpPr>
            <a:spLocks noChangeArrowheads="1"/>
          </p:cNvSpPr>
          <p:nvPr/>
        </p:nvSpPr>
        <p:spPr bwMode="gray">
          <a:xfrm>
            <a:off x="197399" y="4773842"/>
            <a:ext cx="1052895" cy="1728268"/>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MIS</a:t>
            </a:r>
            <a:endParaRPr lang="en-US" sz="1200" b="1" dirty="0">
              <a:solidFill>
                <a:srgbClr val="FFFFFF"/>
              </a:solidFill>
              <a:ea typeface="Gulim" pitchFamily="34" charset="-127"/>
              <a:cs typeface="Arial" pitchFamily="34" charset="0"/>
            </a:endParaRPr>
          </a:p>
        </p:txBody>
      </p:sp>
      <p:sp>
        <p:nvSpPr>
          <p:cNvPr id="38" name="Rectangle 115"/>
          <p:cNvSpPr>
            <a:spLocks noChangeArrowheads="1"/>
          </p:cNvSpPr>
          <p:nvPr/>
        </p:nvSpPr>
        <p:spPr bwMode="gray">
          <a:xfrm>
            <a:off x="1667314" y="4919387"/>
            <a:ext cx="1975999"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5"/>
              </a:buBlip>
              <a:defRPr/>
            </a:pPr>
            <a:r>
              <a:rPr lang="en-US" sz="1100" dirty="0" smtClean="0">
                <a:solidFill>
                  <a:srgbClr val="424242"/>
                </a:solidFill>
              </a:rPr>
              <a:t>…</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5"/>
              </a:buBlip>
              <a:defRPr/>
            </a:pPr>
            <a:r>
              <a:rPr lang="en-US" sz="1100" dirty="0" smtClean="0">
                <a:solidFill>
                  <a:srgbClr val="424242"/>
                </a:solidFill>
              </a:rPr>
              <a:t>Result</a:t>
            </a:r>
            <a:r>
              <a:rPr lang="en-US" sz="1100" dirty="0" smtClean="0">
                <a:solidFill>
                  <a:srgbClr val="424242"/>
                </a:solidFill>
              </a:rPr>
              <a:t>: … </a:t>
            </a:r>
            <a:endParaRPr lang="en-US" sz="1100" dirty="0" smtClean="0">
              <a:solidFill>
                <a:srgbClr val="424242"/>
              </a:solidFill>
            </a:endParaRPr>
          </a:p>
        </p:txBody>
      </p:sp>
      <p:sp>
        <p:nvSpPr>
          <p:cNvPr id="39" name="Oval 38"/>
          <p:cNvSpPr/>
          <p:nvPr/>
        </p:nvSpPr>
        <p:spPr>
          <a:xfrm>
            <a:off x="1406210" y="4940980"/>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40" name="Rectangle 39"/>
          <p:cNvSpPr/>
          <p:nvPr/>
        </p:nvSpPr>
        <p:spPr>
          <a:xfrm>
            <a:off x="-1544757" y="1651281"/>
            <a:ext cx="1143000" cy="2106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Vinay</a:t>
            </a:r>
            <a:endParaRPr lang="en-US" dirty="0"/>
          </a:p>
        </p:txBody>
      </p:sp>
    </p:spTree>
    <p:extLst>
      <p:ext uri="{BB962C8B-B14F-4D97-AF65-F5344CB8AC3E}">
        <p14:creationId xmlns:p14="http://schemas.microsoft.com/office/powerpoint/2010/main" val="2923139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XL Template 2017">
  <a:themeElements>
    <a:clrScheme name="Custom 1">
      <a:dk1>
        <a:srgbClr val="3F3F3F"/>
      </a:dk1>
      <a:lt1>
        <a:srgbClr val="FFFFFF"/>
      </a:lt1>
      <a:dk2>
        <a:srgbClr val="000000"/>
      </a:dk2>
      <a:lt2>
        <a:srgbClr val="FFFFFF"/>
      </a:lt2>
      <a:accent1>
        <a:srgbClr val="F78C34"/>
      </a:accent1>
      <a:accent2>
        <a:srgbClr val="FABA85"/>
      </a:accent2>
      <a:accent3>
        <a:srgbClr val="FCD1AE"/>
      </a:accent3>
      <a:accent4>
        <a:srgbClr val="008ED0"/>
      </a:accent4>
      <a:accent5>
        <a:srgbClr val="66BBE3"/>
      </a:accent5>
      <a:accent6>
        <a:srgbClr val="99D2EC"/>
      </a:accent6>
      <a:hlink>
        <a:srgbClr val="008ED0"/>
      </a:hlink>
      <a:folHlink>
        <a:srgbClr val="66BBE3"/>
      </a:folHlink>
    </a:clrScheme>
    <a:fontScheme name="EXL Brand MS Fonts">
      <a:majorFont>
        <a:latin typeface="Trebuchet MS"/>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27013" indent="-227013">
          <a:buBlip>
            <a:blip xmlns:r="http://schemas.openxmlformats.org/officeDocument/2006/relationships" r:embed="rId1"/>
          </a:buBlip>
          <a:defRPr dirty="0" smtClean="0">
            <a:latin typeface="Century Gothic"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61277</TotalTime>
  <Words>1603</Words>
  <Application>Microsoft Office PowerPoint</Application>
  <PresentationFormat>On-screen Show (4:3)</PresentationFormat>
  <Paragraphs>391</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Gulim</vt:lpstr>
      <vt:lpstr>ＭＳ Ｐゴシック</vt:lpstr>
      <vt:lpstr>宋体</vt:lpstr>
      <vt:lpstr>Arial</vt:lpstr>
      <vt:lpstr>Calibri</vt:lpstr>
      <vt:lpstr>Century Gothic</vt:lpstr>
      <vt:lpstr>Trebuchet MS</vt:lpstr>
      <vt:lpstr>Verdana</vt:lpstr>
      <vt:lpstr>Wingdings</vt:lpstr>
      <vt:lpstr>EXL Template 2017</vt:lpstr>
      <vt:lpstr>EXL Analytics</vt:lpstr>
      <vt:lpstr>1. Overview of Collection Strategies</vt:lpstr>
      <vt:lpstr>PowerPoint Presentation</vt:lpstr>
      <vt:lpstr>PowerPoint Presentation</vt:lpstr>
      <vt:lpstr>PowerPoint Presentation</vt:lpstr>
      <vt:lpstr>2. Selected Work in the past 12 months</vt:lpstr>
      <vt:lpstr>PowerPoint Presentation</vt:lpstr>
      <vt:lpstr>PowerPoint Presentation</vt:lpstr>
      <vt:lpstr>PowerPoint Presentation</vt:lpstr>
      <vt:lpstr>PowerPoint Presentation</vt:lpstr>
      <vt:lpstr>PowerPoint Presentation</vt:lpstr>
      <vt:lpstr>3. Case-Studies</vt:lpstr>
      <vt:lpstr>PowerPoint Presentation</vt:lpstr>
      <vt:lpstr>PowerPoint Presentation</vt:lpstr>
      <vt:lpstr>PowerPoint Presentation</vt:lpstr>
      <vt:lpstr>PowerPoint Presentation</vt:lpstr>
      <vt:lpstr>PowerPoint Presentation</vt:lpstr>
      <vt:lpstr>PowerPoint Presentation</vt:lpstr>
      <vt:lpstr>4. Journey of Collections Strategy</vt:lpstr>
      <vt:lpstr>PowerPoint Presentation</vt:lpstr>
      <vt:lpstr>4. Opportunity Map</vt:lpstr>
      <vt:lpstr>PowerPoint Presentation</vt:lpstr>
    </vt:vector>
  </TitlesOfParts>
  <Company>EXLService.com (I) Pvt.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Analytics and NextGen Analytics</dc:title>
  <dc:creator>Dskadmin</dc:creator>
  <cp:lastModifiedBy>Puneet Murarka</cp:lastModifiedBy>
  <cp:revision>1053</cp:revision>
  <cp:lastPrinted>2017-11-13T18:03:50Z</cp:lastPrinted>
  <dcterms:created xsi:type="dcterms:W3CDTF">2017-07-24T10:43:57Z</dcterms:created>
  <dcterms:modified xsi:type="dcterms:W3CDTF">2018-06-27T10:36:01Z</dcterms:modified>
</cp:coreProperties>
</file>