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84" r:id="rId5"/>
    <p:sldId id="259" r:id="rId6"/>
    <p:sldId id="260" r:id="rId7"/>
    <p:sldId id="291" r:id="rId8"/>
    <p:sldId id="292" r:id="rId9"/>
    <p:sldId id="293" r:id="rId10"/>
    <p:sldId id="294" r:id="rId11"/>
    <p:sldId id="299" r:id="rId12"/>
    <p:sldId id="295" r:id="rId13"/>
    <p:sldId id="298" r:id="rId14"/>
    <p:sldId id="297" r:id="rId15"/>
    <p:sldId id="296" r:id="rId16"/>
    <p:sldId id="300" r:id="rId17"/>
    <p:sldId id="304" r:id="rId18"/>
    <p:sldId id="303" r:id="rId19"/>
    <p:sldId id="302" r:id="rId20"/>
    <p:sldId id="301" r:id="rId21"/>
    <p:sldId id="305" r:id="rId22"/>
    <p:sldId id="285" r:id="rId23"/>
    <p:sldId id="286" r:id="rId24"/>
    <p:sldId id="290" r:id="rId25"/>
    <p:sldId id="289" r:id="rId26"/>
    <p:sldId id="280" r:id="rId27"/>
    <p:sldId id="308" r:id="rId28"/>
    <p:sldId id="307" r:id="rId29"/>
    <p:sldId id="306" r:id="rId30"/>
    <p:sldId id="283"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20" autoAdjust="0"/>
  </p:normalViewPr>
  <p:slideViewPr>
    <p:cSldViewPr snapToGrid="0">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64498ab904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g164498ab904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g164498ab904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64498ab904_0_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164498ab904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g164498ab904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t>26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a:extLst>
            <a:ext uri="{FF2B5EF4-FFF2-40B4-BE49-F238E27FC236}">
              <a16:creationId xmlns:a16="http://schemas.microsoft.com/office/drawing/2014/main" id="{CEE3E1CB-6343-6724-114A-432F45FE4719}"/>
            </a:ext>
          </a:extLst>
        </p:cNvPr>
        <p:cNvGrpSpPr/>
        <p:nvPr/>
      </p:nvGrpSpPr>
      <p:grpSpPr>
        <a:xfrm>
          <a:off x="0" y="0"/>
          <a:ext cx="0" cy="0"/>
          <a:chOff x="0" y="0"/>
          <a:chExt cx="0" cy="0"/>
        </a:xfrm>
      </p:grpSpPr>
      <p:sp>
        <p:nvSpPr>
          <p:cNvPr id="291" name="Google Shape;291;p14:notes">
            <a:extLst>
              <a:ext uri="{FF2B5EF4-FFF2-40B4-BE49-F238E27FC236}">
                <a16:creationId xmlns:a16="http://schemas.microsoft.com/office/drawing/2014/main" id="{F75EBAF9-DA2D-7BE7-D966-5CEDC03E495C}"/>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14:notes">
            <a:extLst>
              <a:ext uri="{FF2B5EF4-FFF2-40B4-BE49-F238E27FC236}">
                <a16:creationId xmlns:a16="http://schemas.microsoft.com/office/drawing/2014/main" id="{CE9E4859-5255-ED38-95C8-39A91C38D986}"/>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14:notes">
            <a:extLst>
              <a:ext uri="{FF2B5EF4-FFF2-40B4-BE49-F238E27FC236}">
                <a16:creationId xmlns:a16="http://schemas.microsoft.com/office/drawing/2014/main" id="{849BBB87-C944-76B5-5E49-B522BF1F9A08}"/>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t>27</a:t>
            </a:fld>
            <a:endParaRPr lang="en-US"/>
          </a:p>
        </p:txBody>
      </p:sp>
    </p:spTree>
    <p:extLst>
      <p:ext uri="{BB962C8B-B14F-4D97-AF65-F5344CB8AC3E}">
        <p14:creationId xmlns:p14="http://schemas.microsoft.com/office/powerpoint/2010/main" val="792383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a:extLst>
            <a:ext uri="{FF2B5EF4-FFF2-40B4-BE49-F238E27FC236}">
              <a16:creationId xmlns:a16="http://schemas.microsoft.com/office/drawing/2014/main" id="{C895E687-FF7B-304D-531A-146E655E93FC}"/>
            </a:ext>
          </a:extLst>
        </p:cNvPr>
        <p:cNvGrpSpPr/>
        <p:nvPr/>
      </p:nvGrpSpPr>
      <p:grpSpPr>
        <a:xfrm>
          <a:off x="0" y="0"/>
          <a:ext cx="0" cy="0"/>
          <a:chOff x="0" y="0"/>
          <a:chExt cx="0" cy="0"/>
        </a:xfrm>
      </p:grpSpPr>
      <p:sp>
        <p:nvSpPr>
          <p:cNvPr id="291" name="Google Shape;291;p14:notes">
            <a:extLst>
              <a:ext uri="{FF2B5EF4-FFF2-40B4-BE49-F238E27FC236}">
                <a16:creationId xmlns:a16="http://schemas.microsoft.com/office/drawing/2014/main" id="{F101ABC1-54B7-DC99-D3F4-91EC373CE3DC}"/>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14:notes">
            <a:extLst>
              <a:ext uri="{FF2B5EF4-FFF2-40B4-BE49-F238E27FC236}">
                <a16:creationId xmlns:a16="http://schemas.microsoft.com/office/drawing/2014/main" id="{64E86D21-79A0-3134-2F63-03F0BBD4F2AA}"/>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14:notes">
            <a:extLst>
              <a:ext uri="{FF2B5EF4-FFF2-40B4-BE49-F238E27FC236}">
                <a16:creationId xmlns:a16="http://schemas.microsoft.com/office/drawing/2014/main" id="{F019B340-CCD9-554C-B234-CA0C4B31980C}"/>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t>28</a:t>
            </a:fld>
            <a:endParaRPr lang="en-US"/>
          </a:p>
        </p:txBody>
      </p:sp>
    </p:spTree>
    <p:extLst>
      <p:ext uri="{BB962C8B-B14F-4D97-AF65-F5344CB8AC3E}">
        <p14:creationId xmlns:p14="http://schemas.microsoft.com/office/powerpoint/2010/main" val="4168910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a:extLst>
            <a:ext uri="{FF2B5EF4-FFF2-40B4-BE49-F238E27FC236}">
              <a16:creationId xmlns:a16="http://schemas.microsoft.com/office/drawing/2014/main" id="{1B2BC405-C60A-58FB-FB47-7BA129511235}"/>
            </a:ext>
          </a:extLst>
        </p:cNvPr>
        <p:cNvGrpSpPr/>
        <p:nvPr/>
      </p:nvGrpSpPr>
      <p:grpSpPr>
        <a:xfrm>
          <a:off x="0" y="0"/>
          <a:ext cx="0" cy="0"/>
          <a:chOff x="0" y="0"/>
          <a:chExt cx="0" cy="0"/>
        </a:xfrm>
      </p:grpSpPr>
      <p:sp>
        <p:nvSpPr>
          <p:cNvPr id="291" name="Google Shape;291;p14:notes">
            <a:extLst>
              <a:ext uri="{FF2B5EF4-FFF2-40B4-BE49-F238E27FC236}">
                <a16:creationId xmlns:a16="http://schemas.microsoft.com/office/drawing/2014/main" id="{F0D04BCF-C9BD-8F5A-3331-63DAC34D0B6E}"/>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14:notes">
            <a:extLst>
              <a:ext uri="{FF2B5EF4-FFF2-40B4-BE49-F238E27FC236}">
                <a16:creationId xmlns:a16="http://schemas.microsoft.com/office/drawing/2014/main" id="{FC2861C1-F992-12F4-F4DB-678009911987}"/>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14:notes">
            <a:extLst>
              <a:ext uri="{FF2B5EF4-FFF2-40B4-BE49-F238E27FC236}">
                <a16:creationId xmlns:a16="http://schemas.microsoft.com/office/drawing/2014/main" id="{46FCAFEF-BBFF-4818-9662-DDB3D5076833}"/>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t>29</a:t>
            </a:fld>
            <a:endParaRPr lang="en-US"/>
          </a:p>
        </p:txBody>
      </p:sp>
    </p:spTree>
    <p:extLst>
      <p:ext uri="{BB962C8B-B14F-4D97-AF65-F5344CB8AC3E}">
        <p14:creationId xmlns:p14="http://schemas.microsoft.com/office/powerpoint/2010/main" val="902351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panose="020F0502020204030204"/>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9" name="Google Shape;39;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5" name="Google Shape;45;p2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6" name="Google Shape;46;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2" name="Google Shape;52;p2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3" name="Google Shape;53;p2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4" name="Google Shape;54;p2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5" name="Google Shape;5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5"/>
          <p:cNvSpPr>
            <a:spLocks noGrp="1"/>
          </p:cNvSpPr>
          <p:nvPr>
            <p:ph type="pic" idx="2"/>
          </p:nvPr>
        </p:nvSpPr>
        <p:spPr>
          <a:xfrm>
            <a:off x="1792288" y="612775"/>
            <a:ext cx="5486400" cy="4114800"/>
          </a:xfrm>
          <a:prstGeom prst="rect">
            <a:avLst/>
          </a:prstGeom>
          <a:noFill/>
          <a:ln>
            <a:noFill/>
          </a:ln>
        </p:spPr>
      </p:sp>
      <p:sp>
        <p:nvSpPr>
          <p:cNvPr id="68" name="Google Shape;68;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ct val="125000"/>
              <a:buFont typeface="Calibri" panose="020F0502020204030204"/>
              <a:buNone/>
            </a:pPr>
            <a:r>
              <a:rPr lang="en-IN" sz="3600" b="1" dirty="0" err="1"/>
              <a:t>Paramov</a:t>
            </a:r>
            <a:r>
              <a:rPr lang="en-IN" sz="3600" b="1" dirty="0"/>
              <a:t>: Smart IOT based </a:t>
            </a:r>
            <a:r>
              <a:rPr lang="en-US" sz="3600" b="1" dirty="0"/>
              <a:t>Paralysis Patient Monitoring System</a:t>
            </a:r>
            <a:endParaRPr sz="3600" dirty="0"/>
          </a:p>
        </p:txBody>
      </p:sp>
      <p:sp>
        <p:nvSpPr>
          <p:cNvPr id="89" name="Google Shape;89;p1"/>
          <p:cNvSpPr txBox="1">
            <a:spLocks noGrp="1"/>
          </p:cNvSpPr>
          <p:nvPr>
            <p:ph type="subTitle" idx="1"/>
          </p:nvPr>
        </p:nvSpPr>
        <p:spPr>
          <a:xfrm>
            <a:off x="1371600" y="4114800"/>
            <a:ext cx="6400800" cy="1981200"/>
          </a:xfrm>
          <a:prstGeom prst="rect">
            <a:avLst/>
          </a:prstGeom>
          <a:noFill/>
          <a:ln>
            <a:noFill/>
          </a:ln>
        </p:spPr>
        <p:txBody>
          <a:bodyPr spcFirstLastPara="1" wrap="square" lIns="91425" tIns="45700" rIns="91425" bIns="45700" anchor="t" anchorCtr="0">
            <a:normAutofit fontScale="85000" lnSpcReduction="20000"/>
          </a:bodyPr>
          <a:lstStyle/>
          <a:p>
            <a:pPr marL="0" indent="0">
              <a:spcBef>
                <a:spcPts val="0"/>
              </a:spcBef>
              <a:buSzPct val="100000"/>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Vanshaj Barnwal(RA2011032010035)</a:t>
            </a:r>
          </a:p>
          <a:p>
            <a:pPr marL="0" lvl="0" indent="0" algn="ctr" rtl="0">
              <a:lnSpc>
                <a:spcPct val="100000"/>
              </a:lnSpc>
              <a:spcBef>
                <a:spcPts val="0"/>
              </a:spcBef>
              <a:spcAft>
                <a:spcPts val="0"/>
              </a:spcAft>
              <a:buClr>
                <a:srgbClr val="888888"/>
              </a:buClr>
              <a:buSzPct val="10000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Vinay Poddar(RA2011032010061)</a:t>
            </a:r>
            <a:endParaRPr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algn="ctr" rtl="0">
              <a:lnSpc>
                <a:spcPct val="100000"/>
              </a:lnSpc>
              <a:spcBef>
                <a:spcPts val="590"/>
              </a:spcBef>
              <a:spcAft>
                <a:spcPts val="0"/>
              </a:spcAft>
              <a:buClr>
                <a:srgbClr val="888888"/>
              </a:buClr>
              <a:buSzPct val="10000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Batch ID:</a:t>
            </a:r>
            <a:endParaRPr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spcBef>
                <a:spcPts val="590"/>
              </a:spcBef>
              <a:buSzPct val="100000"/>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Guide name and Designation: </a:t>
            </a:r>
          </a:p>
          <a:p>
            <a:pPr marL="0" indent="0">
              <a:spcBef>
                <a:spcPts val="590"/>
              </a:spcBef>
              <a:buSzPct val="100000"/>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Ms.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Saisanthiya</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D, Assistant Professor</a:t>
            </a:r>
            <a:endParaRPr lang="en-IN"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lvl="0" indent="0" algn="ctr" rtl="0">
              <a:lnSpc>
                <a:spcPct val="100000"/>
              </a:lnSpc>
              <a:spcBef>
                <a:spcPts val="590"/>
              </a:spcBef>
              <a:spcAft>
                <a:spcPts val="0"/>
              </a:spcAft>
              <a:buClr>
                <a:srgbClr val="888888"/>
              </a:buClr>
              <a:buSzPct val="100000"/>
              <a:buNone/>
            </a:pPr>
            <a:endParaRPr dirty="0">
              <a:solidFill>
                <a:schemeClr val="tx1"/>
              </a:solidFill>
            </a:endParaRPr>
          </a:p>
          <a:p>
            <a:pPr marL="0" lvl="0" indent="0" algn="ctr" rtl="0">
              <a:lnSpc>
                <a:spcPct val="100000"/>
              </a:lnSpc>
              <a:spcBef>
                <a:spcPts val="590"/>
              </a:spcBef>
              <a:spcAft>
                <a:spcPts val="0"/>
              </a:spcAft>
              <a:buClr>
                <a:srgbClr val="888888"/>
              </a:buClr>
              <a:buSzPct val="100000"/>
              <a:buNone/>
            </a:pPr>
            <a:endParaRPr dirty="0"/>
          </a:p>
        </p:txBody>
      </p:sp>
      <p:pic>
        <p:nvPicPr>
          <p:cNvPr id="90" name="Google Shape;90;p1"/>
          <p:cNvPicPr preferRelativeResize="0"/>
          <p:nvPr/>
        </p:nvPicPr>
        <p:blipFill rotWithShape="1">
          <a:blip r:embed="rId3"/>
          <a:srcRect/>
          <a:stretch>
            <a:fillRect/>
          </a:stretch>
        </p:blipFill>
        <p:spPr>
          <a:xfrm>
            <a:off x="228600" y="553353"/>
            <a:ext cx="2237740" cy="755015"/>
          </a:xfrm>
          <a:prstGeom prst="rect">
            <a:avLst/>
          </a:prstGeom>
          <a:noFill/>
          <a:ln>
            <a:noFill/>
          </a:ln>
        </p:spPr>
      </p:pic>
      <p:sp>
        <p:nvSpPr>
          <p:cNvPr id="91" name="Google Shape;91;p1"/>
          <p:cNvSpPr/>
          <p:nvPr/>
        </p:nvSpPr>
        <p:spPr>
          <a:xfrm>
            <a:off x="2792400" y="415750"/>
            <a:ext cx="6172200" cy="1200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SRM INSTITUTE OF SCIENCE AND TECHNOLOGY </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COLLEGE OF ENGINEERING AND TECHNOLOGY</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18CSP1079 - MAJOR PROJECT</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2415B-477C-DB56-04C2-F0544DC72B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CF5CE-14DF-1FA6-DF25-75CD86BE4F7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Review</a:t>
            </a:r>
          </a:p>
        </p:txBody>
      </p:sp>
      <p:sp>
        <p:nvSpPr>
          <p:cNvPr id="3" name="Text Placeholder 2">
            <a:extLst>
              <a:ext uri="{FF2B5EF4-FFF2-40B4-BE49-F238E27FC236}">
                <a16:creationId xmlns:a16="http://schemas.microsoft.com/office/drawing/2014/main" id="{87F7B4EE-8DB4-4295-1D35-7730F03552DA}"/>
              </a:ext>
            </a:extLst>
          </p:cNvPr>
          <p:cNvSpPr>
            <a:spLocks noGrp="1"/>
          </p:cNvSpPr>
          <p:nvPr>
            <p:ph type="body" idx="1"/>
          </p:nvPr>
        </p:nvSpPr>
        <p:spPr/>
        <p:txBody>
          <a:bodyPr>
            <a:normAutofit lnSpcReduction="10000"/>
          </a:bodyPr>
          <a:lstStyle/>
          <a:p>
            <a:pPr marL="114300" indent="0" algn="just">
              <a:buNone/>
            </a:pP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[4]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When a patient enters the stage of paralysis, it is quite impossible to determine when he or she may regain consciousness. The paralysis may continue from days, weeks, months, and years together. It becomes difficult for hospital professionals to continually watch and monitor the patient in these settings, and little body movements, realistic indicators, and aberrant activity might be overlooked.[32] To avoid this circumstance, the suggested system is outfitted with a variety of portable sensors that are affixed to the patient's body. Health monitoring has played a major role in the healthcare industry. It is a high-quality alternative for traditional health management. In this digital world, e-health plays an active role which includes improvised healthiness in low cost and high quality. Medical informatics in this century leads a major role, it comprises of technology used for sharing, retrieving medical information for a new path. Technologies that include the Internet of Things (IoT)[28] and Artificial Intelligence (AI) are used in telemedicine. The major advantages of telemedicine are the minimization of travel time and cost. By adopting these technologies the work contributes to monitoring the vital parameters effectively.[4]</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FC0EB50-EDF7-3370-E811-A7E514A947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3849951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776FF-4215-F8FD-E00B-DA23978164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430EC3-570B-74EA-60D4-32ABF00CAB1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Review</a:t>
            </a:r>
          </a:p>
        </p:txBody>
      </p:sp>
      <p:sp>
        <p:nvSpPr>
          <p:cNvPr id="3" name="Text Placeholder 2">
            <a:extLst>
              <a:ext uri="{FF2B5EF4-FFF2-40B4-BE49-F238E27FC236}">
                <a16:creationId xmlns:a16="http://schemas.microsoft.com/office/drawing/2014/main" id="{101ACBB8-879B-4BED-710D-85FA7304486A}"/>
              </a:ext>
            </a:extLst>
          </p:cNvPr>
          <p:cNvSpPr>
            <a:spLocks noGrp="1"/>
          </p:cNvSpPr>
          <p:nvPr>
            <p:ph type="body" idx="1"/>
          </p:nvPr>
        </p:nvSpPr>
        <p:spPr/>
        <p:txBody>
          <a:bodyPr>
            <a:normAutofit/>
          </a:bodyPr>
          <a:lstStyle/>
          <a:p>
            <a:pPr marL="114300" indent="0" algn="just">
              <a:lnSpc>
                <a:spcPct val="107000"/>
              </a:lnSpc>
              <a:spcAft>
                <a:spcPts val="800"/>
              </a:spcAf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[5]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these recent years, people are much more concerned about their health as diseases arising day by day are more. Hence it is very much important to monitor the health. This paper presents the design and implementation of IOT based health monitoring system which incorporates temperature and pulse rate sensors. The patient’s body will be monitored continuously and the doctor can know about the patient’s condition while sitting somewhere in front of a computer screen. Whenever the condition of the patient goes abnormal an alert will be sent to the doctor through the mail so that he can diagnose the problem immediately which helps to save patient’s life. The main purpose of this project is to inform the doctor about the patient’s health condition time to time and if any abnormality occurs, the doctor can take the best step immediately.</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[5]</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7CDF206C-7EFA-4C58-39E4-6634301425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2286282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98302-E70C-C508-0D41-A13813E33A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0CBC55-8FBA-5E42-BAE6-892BC109642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Review</a:t>
            </a:r>
          </a:p>
        </p:txBody>
      </p:sp>
      <p:sp>
        <p:nvSpPr>
          <p:cNvPr id="3" name="Text Placeholder 2">
            <a:extLst>
              <a:ext uri="{FF2B5EF4-FFF2-40B4-BE49-F238E27FC236}">
                <a16:creationId xmlns:a16="http://schemas.microsoft.com/office/drawing/2014/main" id="{56B433D8-53B8-6D27-16D2-651A470F3FAF}"/>
              </a:ext>
            </a:extLst>
          </p:cNvPr>
          <p:cNvSpPr>
            <a:spLocks noGrp="1"/>
          </p:cNvSpPr>
          <p:nvPr>
            <p:ph type="body" idx="1"/>
          </p:nvPr>
        </p:nvSpPr>
        <p:spPr/>
        <p:txBody>
          <a:bodyPr>
            <a:normAutofit/>
          </a:bodyPr>
          <a:lstStyle/>
          <a:p>
            <a:pPr marL="114300" indent="0" algn="just">
              <a:lnSpc>
                <a:spcPct val="107000"/>
              </a:lnSpc>
              <a:spcAft>
                <a:spcPts val="800"/>
              </a:spcAf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[6]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proposed system highlights the shortcomings in our traditional healthcare system with the increasing aging population and overcome it by giving affordable, secured, fast and portable system by utilization technically sound devices(Arduino, raspberry pi ,sensors) and systems(IoT, Network topologies). Although this system is good tool for remote patientcare, but still future improvement can be made to make it more efficient. Adding a video conversation between patient and doctor can make the system more patient’s friendly. GSM/GPRS module can be used to create message alert whenever patient sensor data is approaching to abnormality. Addition of more health-related sensor will make one’s life more independent and convenient. [6]</a:t>
            </a:r>
          </a:p>
          <a:p>
            <a:endParaRPr lang="en-IN" dirty="0"/>
          </a:p>
        </p:txBody>
      </p:sp>
      <p:sp>
        <p:nvSpPr>
          <p:cNvPr id="4" name="Slide Number Placeholder 3">
            <a:extLst>
              <a:ext uri="{FF2B5EF4-FFF2-40B4-BE49-F238E27FC236}">
                <a16:creationId xmlns:a16="http://schemas.microsoft.com/office/drawing/2014/main" id="{B9F9313F-6C4C-D981-3519-4091F4C2D6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3705639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A97D0-8541-C5CA-7F25-4BD20860A1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400AAD-E099-B84F-8A94-F94606D4737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Review</a:t>
            </a:r>
          </a:p>
        </p:txBody>
      </p:sp>
      <p:sp>
        <p:nvSpPr>
          <p:cNvPr id="3" name="Text Placeholder 2">
            <a:extLst>
              <a:ext uri="{FF2B5EF4-FFF2-40B4-BE49-F238E27FC236}">
                <a16:creationId xmlns:a16="http://schemas.microsoft.com/office/drawing/2014/main" id="{58053241-ED63-F9EA-14E0-0E79533F241B}"/>
              </a:ext>
            </a:extLst>
          </p:cNvPr>
          <p:cNvSpPr>
            <a:spLocks noGrp="1"/>
          </p:cNvSpPr>
          <p:nvPr>
            <p:ph type="body" idx="1"/>
          </p:nvPr>
        </p:nvSpPr>
        <p:spPr/>
        <p:txBody>
          <a:bodyPr>
            <a:normAutofit/>
          </a:bodyPr>
          <a:lstStyle/>
          <a:p>
            <a:pPr marL="114300" indent="0" algn="just">
              <a:lnSpc>
                <a:spcPct val="107000"/>
              </a:lnSpc>
              <a:spcAft>
                <a:spcPts val="800"/>
              </a:spcAf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[7]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As health care administrations are essential piece of our society, computerizing these services reduces the weight on people and facilitates the measuring procedure. Additionally the easy of access of this system helps patients to rely on it. The goal of creating such a system is to decrease health mind costs by diminishing doctor office visits, hospitalizations, and demonstrative testing method. Many further upgrades can be made in the proposed system to improve it and make it effortlessly versatile, for example, including more propelled sensors. The system is expected to track and sense the ongoing (real time) information with the assistance of various sensors and help to enhance the nature of healthcare. [7]</a:t>
            </a:r>
          </a:p>
          <a:p>
            <a:endParaRPr lang="en-IN" dirty="0"/>
          </a:p>
        </p:txBody>
      </p:sp>
      <p:sp>
        <p:nvSpPr>
          <p:cNvPr id="4" name="Slide Number Placeholder 3">
            <a:extLst>
              <a:ext uri="{FF2B5EF4-FFF2-40B4-BE49-F238E27FC236}">
                <a16:creationId xmlns:a16="http://schemas.microsoft.com/office/drawing/2014/main" id="{1DD00E84-F1AF-7BDC-49CB-FE9EA6A888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098178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D3469-0C0F-CD26-DF98-1AF61A074F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839144-15C4-D588-5D01-093F630430B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Review</a:t>
            </a:r>
          </a:p>
        </p:txBody>
      </p:sp>
      <p:sp>
        <p:nvSpPr>
          <p:cNvPr id="3" name="Text Placeholder 2">
            <a:extLst>
              <a:ext uri="{FF2B5EF4-FFF2-40B4-BE49-F238E27FC236}">
                <a16:creationId xmlns:a16="http://schemas.microsoft.com/office/drawing/2014/main" id="{C7D891E2-E672-ADB5-7703-96981CBFCB5F}"/>
              </a:ext>
            </a:extLst>
          </p:cNvPr>
          <p:cNvSpPr>
            <a:spLocks noGrp="1"/>
          </p:cNvSpPr>
          <p:nvPr>
            <p:ph type="body" idx="1"/>
          </p:nvPr>
        </p:nvSpPr>
        <p:spPr>
          <a:xfrm>
            <a:off x="457200" y="1326357"/>
            <a:ext cx="8229600" cy="5121275"/>
          </a:xfrm>
        </p:spPr>
        <p:txBody>
          <a:bodyPr>
            <a:normAutofit fontScale="62500" lnSpcReduction="20000"/>
          </a:bodyPr>
          <a:lstStyle/>
          <a:p>
            <a:pPr marL="114300" indent="0" algn="just">
              <a:lnSpc>
                <a:spcPct val="107000"/>
              </a:lnSpc>
              <a:spcAft>
                <a:spcPts val="800"/>
              </a:spcAft>
              <a:buNone/>
            </a:pPr>
            <a:r>
              <a:rPr lang="en-IN" sz="29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[8] </a:t>
            </a: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This paper discusses the importance of a communication system for paralyzed patients and highlights the benefits it brings, such as enabling them to express their thoughts and improving their quality of life. It also mentions future possibilities for an IoT-based Paralysis Healthcare System. The integration of machine learning algorithms is suggested as a means to learn from user data and make health predictions, enhancing proactive care. The system's integration with other medical devices, such as smart beds and wheelchairs, is proposed to provide comprehensive health monitoring and assistance. The development of more advanced sensors, like EEG sensors and pressure sensors, is mentioned to provide more detailed and accurate health data for paralyzed patients. Restrictions apply. the system's application to include other conditions beyond paralysis, enabling real-time health monitoring and assistance for individuals with conditions like Parkinson's disease or multiple sclerosis. Integration with telemedicine technology is proposed to offer remote consultations and access to medical advice and support without leaving home. Future enhancements are discussed, including wireless capabilities in the goggles for eye blink detection, making the system more convenient and user-friendly. Security indications and direct monitoring of parameters on mobile devices are mentioned to improve patient monitoring, especially in hospital settings. [8]</a:t>
            </a:r>
          </a:p>
          <a:p>
            <a:endParaRPr lang="en-IN" dirty="0"/>
          </a:p>
        </p:txBody>
      </p:sp>
      <p:sp>
        <p:nvSpPr>
          <p:cNvPr id="4" name="Slide Number Placeholder 3">
            <a:extLst>
              <a:ext uri="{FF2B5EF4-FFF2-40B4-BE49-F238E27FC236}">
                <a16:creationId xmlns:a16="http://schemas.microsoft.com/office/drawing/2014/main" id="{DAF3B7B7-E57E-9253-9FFC-424A921EEE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2627737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04973-897A-5486-24E4-60C5D57CF0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967393-04F3-FA4D-2A51-E62E553BCF7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Review</a:t>
            </a:r>
          </a:p>
        </p:txBody>
      </p:sp>
      <p:sp>
        <p:nvSpPr>
          <p:cNvPr id="3" name="Text Placeholder 2">
            <a:extLst>
              <a:ext uri="{FF2B5EF4-FFF2-40B4-BE49-F238E27FC236}">
                <a16:creationId xmlns:a16="http://schemas.microsoft.com/office/drawing/2014/main" id="{EA0D2BE8-636B-36C3-C04A-B1D1774AD85C}"/>
              </a:ext>
            </a:extLst>
          </p:cNvPr>
          <p:cNvSpPr>
            <a:spLocks noGrp="1"/>
          </p:cNvSpPr>
          <p:nvPr>
            <p:ph type="body" idx="1"/>
          </p:nvPr>
        </p:nvSpPr>
        <p:spPr>
          <a:xfrm>
            <a:off x="457200" y="1417638"/>
            <a:ext cx="8229600" cy="5165724"/>
          </a:xfrm>
        </p:spPr>
        <p:txBody>
          <a:bodyPr>
            <a:normAutofit lnSpcReduction="10000"/>
          </a:bodyPr>
          <a:lstStyle/>
          <a:p>
            <a:pPr marL="114300" indent="0" algn="just">
              <a:lnSpc>
                <a:spcPct val="107000"/>
              </a:lnSpc>
              <a:spcAft>
                <a:spcPts val="800"/>
              </a:spcAf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[9] 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his IOT based solution allows users to determine their health parameters, which could help regulate their health over time. Eventually, the patients could seek medical assistance if the need arises. They could easily share their health parameter data instantly within one application with the doctor. As we know, the IOT is now considered one of the most desirable solutions in health monitoring. It makes sure that the parameter data is secured inside the cloud, and the most important thing is that any doctor can monitor the health of any patient at any distance. The paper is about an IOT-based health monitoring system using Arduino that has been developed. The system will measure a patient’s body temperature, heartbeat, and the SpO2 levels in the blood and send the data to an app via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Bluetooth.An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Arduino based IOT-based health monitoring system has been created. As a result, the suggested system is equipped to measure a patient's body temperature, heart rate, blood oxygen levels, and hand muscle activity on three axes. The measured values of the each sensor is send to controller in which the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nodemcu</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is connected with Wi-Fi. It will collect the information and send it to the bio app in which the details of the patient condition is shown. In future there will be an advanced method in which the overall function of the body can view through the mobile phone. [9]</a:t>
            </a:r>
          </a:p>
          <a:p>
            <a:endParaRPr lang="en-IN" dirty="0"/>
          </a:p>
        </p:txBody>
      </p:sp>
      <p:sp>
        <p:nvSpPr>
          <p:cNvPr id="4" name="Slide Number Placeholder 3">
            <a:extLst>
              <a:ext uri="{FF2B5EF4-FFF2-40B4-BE49-F238E27FC236}">
                <a16:creationId xmlns:a16="http://schemas.microsoft.com/office/drawing/2014/main" id="{6C7E83F7-9BAA-9448-B37A-DDBE50EA56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554254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CD184-1D7F-E434-95AA-947411AE21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81E344-1835-9CBD-ECD2-9CED8550B7C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Review</a:t>
            </a:r>
          </a:p>
        </p:txBody>
      </p:sp>
      <p:sp>
        <p:nvSpPr>
          <p:cNvPr id="3" name="Text Placeholder 2">
            <a:extLst>
              <a:ext uri="{FF2B5EF4-FFF2-40B4-BE49-F238E27FC236}">
                <a16:creationId xmlns:a16="http://schemas.microsoft.com/office/drawing/2014/main" id="{21C98C04-BB83-F2BB-7972-26901986C587}"/>
              </a:ext>
            </a:extLst>
          </p:cNvPr>
          <p:cNvSpPr>
            <a:spLocks noGrp="1"/>
          </p:cNvSpPr>
          <p:nvPr>
            <p:ph type="body" idx="1"/>
          </p:nvPr>
        </p:nvSpPr>
        <p:spPr>
          <a:xfrm>
            <a:off x="457200" y="1417638"/>
            <a:ext cx="8229600" cy="5165724"/>
          </a:xfrm>
        </p:spPr>
        <p:txBody>
          <a:bodyPr>
            <a:normAutofit/>
          </a:bodyPr>
          <a:lstStyle/>
          <a:p>
            <a:pPr marL="114300" indent="0" algn="just">
              <a:lnSpc>
                <a:spcPct val="107000"/>
              </a:lnSpc>
              <a:spcAft>
                <a:spcPts val="800"/>
              </a:spcAf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[10]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IoT based real time health monitoring system would make the life easier for all patients as they were able to measure different health parameters themselves. Patients are able to send the obtained results from the device to the doctor without physically visiting the hospital. This device is for not only to save money and time but also reducing the risk of deteriorating the patient’s health due to travelling. The device takes five inputs from the patient to perform the medical tests digitally and display the results on an OLED display and on their Mobile Phone app. This system will reduce the waiting time of the patients by producing immediate results. In addition to quick results the device is inexpensive, so it is affordable to everyone. The output results obtained were satisfactory even though there were some occasional error values which can be improved in the future. Also the device is user friendly and suitable for human body. In the future, an alert system could be attached to the prototype, which would notify the patient if the medical test results are abnormal. The system can also be designed to give the patient immediate feedback based on the results produced.[10]</a:t>
            </a:r>
          </a:p>
          <a:p>
            <a:endParaRPr lang="en-IN" dirty="0"/>
          </a:p>
        </p:txBody>
      </p:sp>
      <p:sp>
        <p:nvSpPr>
          <p:cNvPr id="4" name="Slide Number Placeholder 3">
            <a:extLst>
              <a:ext uri="{FF2B5EF4-FFF2-40B4-BE49-F238E27FC236}">
                <a16:creationId xmlns:a16="http://schemas.microsoft.com/office/drawing/2014/main" id="{4EE3A174-3AA7-EA75-4644-ED37BBB208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2804163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4D707-ED60-4C5B-7C02-A65BC5ED7B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98494E-259D-5F6E-F6EB-F33EE0AF0A5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Review</a:t>
            </a:r>
          </a:p>
        </p:txBody>
      </p:sp>
      <p:sp>
        <p:nvSpPr>
          <p:cNvPr id="3" name="Text Placeholder 2">
            <a:extLst>
              <a:ext uri="{FF2B5EF4-FFF2-40B4-BE49-F238E27FC236}">
                <a16:creationId xmlns:a16="http://schemas.microsoft.com/office/drawing/2014/main" id="{A5EADE29-19A1-02D7-355D-447F18740E35}"/>
              </a:ext>
            </a:extLst>
          </p:cNvPr>
          <p:cNvSpPr>
            <a:spLocks noGrp="1"/>
          </p:cNvSpPr>
          <p:nvPr>
            <p:ph type="body" idx="1"/>
          </p:nvPr>
        </p:nvSpPr>
        <p:spPr>
          <a:xfrm>
            <a:off x="457200" y="1417638"/>
            <a:ext cx="8229600" cy="5165724"/>
          </a:xfrm>
        </p:spPr>
        <p:txBody>
          <a:bodyPr>
            <a:normAutofit/>
          </a:bodyPr>
          <a:lstStyle/>
          <a:p>
            <a:pPr marL="114300" indent="0" algn="just">
              <a:lnSpc>
                <a:spcPct val="107000"/>
              </a:lnSpc>
              <a:spcAft>
                <a:spcPts val="800"/>
              </a:spcAf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[11]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results of the project is observed in chart format, these values might not precise to the original values but they meet the standards of each respective fields. Evaluation from these results helps to determine the health condition of the patients. The project module of Remote health Monitoring has been effective in monitoring health conditions. It helps everyone in daily routine of health consciousness. It helps in measuring health condition from a toddler to an older person. This module minimizes time of patient and reduces hospital visiting's and also gives a friendly experience with all kinds of sensors. The main aim of this project is to make it mobile and to provide an easy place to accommodate in homes. Futuristic scope to the present are often a combined unit which acquires less space and is simpler to work in any environmental conditions and not affecting the results specially in outdoor monitoring.[11]</a:t>
            </a:r>
          </a:p>
          <a:p>
            <a:endParaRPr lang="en-IN" dirty="0"/>
          </a:p>
        </p:txBody>
      </p:sp>
      <p:sp>
        <p:nvSpPr>
          <p:cNvPr id="4" name="Slide Number Placeholder 3">
            <a:extLst>
              <a:ext uri="{FF2B5EF4-FFF2-40B4-BE49-F238E27FC236}">
                <a16:creationId xmlns:a16="http://schemas.microsoft.com/office/drawing/2014/main" id="{3FD273BF-BE05-BE1C-96E9-2B02AF40F3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2052489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195B8-AD2D-C825-15AD-57C2695AFC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99301E-1421-EBFC-267C-61BD8D0A816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Review</a:t>
            </a:r>
          </a:p>
        </p:txBody>
      </p:sp>
      <p:sp>
        <p:nvSpPr>
          <p:cNvPr id="3" name="Text Placeholder 2">
            <a:extLst>
              <a:ext uri="{FF2B5EF4-FFF2-40B4-BE49-F238E27FC236}">
                <a16:creationId xmlns:a16="http://schemas.microsoft.com/office/drawing/2014/main" id="{0C8A15AB-B64D-59B3-D682-D584B6DBFA3C}"/>
              </a:ext>
            </a:extLst>
          </p:cNvPr>
          <p:cNvSpPr>
            <a:spLocks noGrp="1"/>
          </p:cNvSpPr>
          <p:nvPr>
            <p:ph type="body" idx="1"/>
          </p:nvPr>
        </p:nvSpPr>
        <p:spPr>
          <a:xfrm>
            <a:off x="457200" y="1417638"/>
            <a:ext cx="8229600" cy="5165724"/>
          </a:xfrm>
        </p:spPr>
        <p:txBody>
          <a:bodyPr>
            <a:normAutofit lnSpcReduction="10000"/>
          </a:bodyPr>
          <a:lstStyle/>
          <a:p>
            <a:pPr marL="114300" indent="0" algn="just">
              <a:lnSpc>
                <a:spcPct val="107000"/>
              </a:lnSpc>
              <a:spcAft>
                <a:spcPts val="800"/>
              </a:spcAf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[12]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 portable and real-time device has been introduced. It can be used in daily medical applications. The proposed system utilizes various sensors to capture the patient vital signals and associated biomarkers and provides access to this data either locally or remotely.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NodeMCU</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microcontroller is used to process data and provide connectivity to the Firebase server to deliver the health records. The developed system supports both local monitoring, by displaying readings and plots on the built-in display or sending them to a mobile application within the range of a local network, and remote monitoring by sending the readings to the Firebase cloud server. In the later mode, the remote monitoring dashboard is located in a trustworthy healthcare facility. To validate the accuracy of measurements, the proposed system results were compared to those of a commercial medical device. It is demonstrated that the measurements of the two devices are closely relative. The highest reported error rates for readings of the HR, blood oxygen level, and body temperature are 2.67%, 2.04%, and 1.58%, respectively. Additionally, both the Bland–Altman plot and the linear regression test demonstrated strong agreement with the reference data. This indicates the effectiveness and applicability of the proposed system for patients and elderly people at homes and healthcare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centers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[12]</a:t>
            </a:r>
          </a:p>
          <a:p>
            <a:endParaRPr lang="en-IN" dirty="0"/>
          </a:p>
        </p:txBody>
      </p:sp>
      <p:sp>
        <p:nvSpPr>
          <p:cNvPr id="4" name="Slide Number Placeholder 3">
            <a:extLst>
              <a:ext uri="{FF2B5EF4-FFF2-40B4-BE49-F238E27FC236}">
                <a16:creationId xmlns:a16="http://schemas.microsoft.com/office/drawing/2014/main" id="{AAC39190-9D5D-F40C-4BC2-F7DEFE9970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4158904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4C7E8-4CB4-CD29-6EC1-D1F9F94D75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E73FCE-0FB3-1516-D8E2-5D7BE189E53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Review</a:t>
            </a:r>
          </a:p>
        </p:txBody>
      </p:sp>
      <p:sp>
        <p:nvSpPr>
          <p:cNvPr id="3" name="Text Placeholder 2">
            <a:extLst>
              <a:ext uri="{FF2B5EF4-FFF2-40B4-BE49-F238E27FC236}">
                <a16:creationId xmlns:a16="http://schemas.microsoft.com/office/drawing/2014/main" id="{7D0EAE1D-F5C2-8166-4768-EC53720D585C}"/>
              </a:ext>
            </a:extLst>
          </p:cNvPr>
          <p:cNvSpPr>
            <a:spLocks noGrp="1"/>
          </p:cNvSpPr>
          <p:nvPr>
            <p:ph type="body" idx="1"/>
          </p:nvPr>
        </p:nvSpPr>
        <p:spPr>
          <a:xfrm>
            <a:off x="457200" y="1417638"/>
            <a:ext cx="8229600" cy="5165724"/>
          </a:xfrm>
        </p:spPr>
        <p:txBody>
          <a:bodyPr>
            <a:normAutofit/>
          </a:bodyPr>
          <a:lstStyle/>
          <a:p>
            <a:pPr marL="114300" indent="0" algn="just">
              <a:lnSpc>
                <a:spcPct val="107000"/>
              </a:lnSpc>
              <a:spcAft>
                <a:spcPts val="800"/>
              </a:spcAf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[13]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this paper, we have proposed and implemented a Smart Health Monitoring System. It is working successfully. By using biomedical sensors, we saved patient’s data viz. temperature and heart beat rate in SD card. The data is further uploaded in the server. We also developed an android application named s-Health. In this app patient can see nearby hospitals, home remedies , use medicine reminder and doctors’ can see their patients’ health parameter in s- Health application to diagnose the results sitting far away from the patients. For future work, we can increase the functionality of system by adding more sensors and by making our app more dynamic in terms of nearby hospitals and home remedies. [13]</a:t>
            </a:r>
          </a:p>
          <a:p>
            <a:endParaRPr lang="en-IN" dirty="0"/>
          </a:p>
        </p:txBody>
      </p:sp>
      <p:sp>
        <p:nvSpPr>
          <p:cNvPr id="4" name="Slide Number Placeholder 3">
            <a:extLst>
              <a:ext uri="{FF2B5EF4-FFF2-40B4-BE49-F238E27FC236}">
                <a16:creationId xmlns:a16="http://schemas.microsoft.com/office/drawing/2014/main" id="{4D2226DA-9F47-DC1B-78E4-6E6DF85C81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276471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      </a:t>
            </a:r>
            <a:r>
              <a:rPr lang="en-US" sz="4000" b="1" dirty="0"/>
              <a:t>Table of contents</a:t>
            </a:r>
            <a:endParaRPr lang="en-US" b="1" dirty="0"/>
          </a:p>
        </p:txBody>
      </p:sp>
      <p:sp>
        <p:nvSpPr>
          <p:cNvPr id="97" name="Google Shape;97;p2"/>
          <p:cNvSpPr txBox="1">
            <a:spLocks noGrp="1"/>
          </p:cNvSpPr>
          <p:nvPr>
            <p:ph type="body" idx="1"/>
          </p:nvPr>
        </p:nvSpPr>
        <p:spPr>
          <a:xfrm>
            <a:off x="457200" y="1587083"/>
            <a:ext cx="8547300" cy="45261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00000"/>
              </a:lnSpc>
              <a:spcBef>
                <a:spcPts val="0"/>
              </a:spcBef>
              <a:spcAft>
                <a:spcPts val="0"/>
              </a:spcAft>
              <a:buClr>
                <a:schemeClr val="dk1"/>
              </a:buClr>
              <a:buSzPct val="100000"/>
              <a:buNone/>
            </a:pPr>
            <a:endParaRPr dirty="0"/>
          </a:p>
          <a:p>
            <a:pPr marL="457200" lvl="0" indent="-325755" algn="l" rtl="0">
              <a:lnSpc>
                <a:spcPct val="100000"/>
              </a:lnSpc>
              <a:spcBef>
                <a:spcPts val="0"/>
              </a:spcBef>
              <a:spcAft>
                <a:spcPts val="0"/>
              </a:spcAft>
              <a:buSzPct val="56000"/>
              <a:buChar char="•"/>
            </a:pPr>
            <a:r>
              <a:rPr lang="en-US" dirty="0"/>
              <a:t>Project Title And Abstract</a:t>
            </a:r>
            <a:endParaRPr dirty="0"/>
          </a:p>
          <a:p>
            <a:pPr marL="457200" lvl="0" indent="-325755" algn="l" rtl="0">
              <a:lnSpc>
                <a:spcPct val="100000"/>
              </a:lnSpc>
              <a:spcBef>
                <a:spcPts val="0"/>
              </a:spcBef>
              <a:spcAft>
                <a:spcPts val="0"/>
              </a:spcAft>
              <a:buSzPct val="56000"/>
              <a:buChar char="•"/>
            </a:pPr>
            <a:r>
              <a:rPr lang="en-US" dirty="0"/>
              <a:t>Problem Statement</a:t>
            </a:r>
          </a:p>
          <a:p>
            <a:pPr marL="457200" lvl="0" indent="-325755" algn="l" rtl="0">
              <a:lnSpc>
                <a:spcPct val="100000"/>
              </a:lnSpc>
              <a:spcBef>
                <a:spcPts val="0"/>
              </a:spcBef>
              <a:spcAft>
                <a:spcPts val="0"/>
              </a:spcAft>
              <a:buSzPct val="56000"/>
              <a:buChar char="•"/>
            </a:pPr>
            <a:r>
              <a:rPr lang="en-IN" dirty="0"/>
              <a:t>Solution</a:t>
            </a:r>
            <a:endParaRPr dirty="0"/>
          </a:p>
          <a:p>
            <a:pPr marL="457200" lvl="0" indent="-325755" algn="l" rtl="0">
              <a:lnSpc>
                <a:spcPct val="100000"/>
              </a:lnSpc>
              <a:spcBef>
                <a:spcPts val="0"/>
              </a:spcBef>
              <a:spcAft>
                <a:spcPts val="0"/>
              </a:spcAft>
              <a:buSzPct val="56000"/>
              <a:buChar char="•"/>
            </a:pPr>
            <a:r>
              <a:rPr lang="en-US" dirty="0"/>
              <a:t>Objectives</a:t>
            </a:r>
          </a:p>
          <a:p>
            <a:pPr marL="457200" lvl="0" indent="-325755" algn="l" rtl="0">
              <a:lnSpc>
                <a:spcPct val="100000"/>
              </a:lnSpc>
              <a:spcBef>
                <a:spcPts val="0"/>
              </a:spcBef>
              <a:spcAft>
                <a:spcPts val="0"/>
              </a:spcAft>
              <a:buSzPct val="56000"/>
              <a:buChar char="•"/>
            </a:pPr>
            <a:r>
              <a:rPr lang="en-US" dirty="0"/>
              <a:t>Literature Review</a:t>
            </a:r>
          </a:p>
          <a:p>
            <a:pPr marL="457200" lvl="0" indent="-325755" algn="l" rtl="0">
              <a:lnSpc>
                <a:spcPct val="100000"/>
              </a:lnSpc>
              <a:spcBef>
                <a:spcPts val="0"/>
              </a:spcBef>
              <a:spcAft>
                <a:spcPts val="0"/>
              </a:spcAft>
              <a:buSzPct val="56000"/>
              <a:buChar char="•"/>
            </a:pPr>
            <a:r>
              <a:rPr lang="en-US" dirty="0"/>
              <a:t>Architecture Diagram</a:t>
            </a:r>
          </a:p>
          <a:p>
            <a:pPr indent="-325755">
              <a:spcBef>
                <a:spcPts val="0"/>
              </a:spcBef>
              <a:buSzPct val="56000"/>
            </a:pPr>
            <a:r>
              <a:rPr lang="en-US" dirty="0"/>
              <a:t>Flow Diagram</a:t>
            </a:r>
          </a:p>
          <a:p>
            <a:pPr indent="-325755">
              <a:spcBef>
                <a:spcPts val="0"/>
              </a:spcBef>
              <a:buSzPct val="56000"/>
            </a:pPr>
            <a:r>
              <a:rPr lang="en-US" dirty="0"/>
              <a:t>Modules</a:t>
            </a:r>
          </a:p>
          <a:p>
            <a:pPr indent="-325755">
              <a:spcBef>
                <a:spcPts val="0"/>
              </a:spcBef>
              <a:buSzPct val="56000"/>
            </a:pPr>
            <a:r>
              <a:rPr lang="en-US" dirty="0"/>
              <a:t>Conclusion</a:t>
            </a:r>
            <a:endParaRPr dirty="0"/>
          </a:p>
          <a:p>
            <a:pPr marL="457200" lvl="0" indent="-325755" algn="l" rtl="0">
              <a:lnSpc>
                <a:spcPct val="100000"/>
              </a:lnSpc>
              <a:spcBef>
                <a:spcPts val="0"/>
              </a:spcBef>
              <a:spcAft>
                <a:spcPts val="0"/>
              </a:spcAft>
              <a:buSzPct val="56000"/>
              <a:buChar char="•"/>
            </a:pPr>
            <a:r>
              <a:rPr lang="en-US" dirty="0"/>
              <a:t>References </a:t>
            </a:r>
            <a:endParaRPr dirty="0"/>
          </a:p>
          <a:p>
            <a:pPr marL="342900" lvl="0" indent="-139700" algn="l" rtl="0">
              <a:lnSpc>
                <a:spcPct val="100000"/>
              </a:lnSpc>
              <a:spcBef>
                <a:spcPts val="640"/>
              </a:spcBef>
              <a:spcAft>
                <a:spcPts val="0"/>
              </a:spcAft>
              <a:buClr>
                <a:schemeClr val="dk1"/>
              </a:buClr>
              <a:buSzPct val="100000"/>
              <a:buNone/>
            </a:pPr>
            <a:endParaRPr dirty="0"/>
          </a:p>
        </p:txBody>
      </p:sp>
      <p:pic>
        <p:nvPicPr>
          <p:cNvPr id="98" name="Google Shape;98;p2"/>
          <p:cNvPicPr preferRelativeResize="0"/>
          <p:nvPr/>
        </p:nvPicPr>
        <p:blipFill rotWithShape="1">
          <a:blip r:embed="rId3"/>
          <a:srcRect/>
          <a:stretch>
            <a:fillRect/>
          </a:stretch>
        </p:blipFill>
        <p:spPr>
          <a:xfrm>
            <a:off x="228600" y="553353"/>
            <a:ext cx="2237740" cy="755015"/>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51933-62C3-4B2E-97F1-E3F088AFE3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875E85-84C8-0672-E793-2358E916D0A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Review</a:t>
            </a:r>
          </a:p>
        </p:txBody>
      </p:sp>
      <p:sp>
        <p:nvSpPr>
          <p:cNvPr id="3" name="Text Placeholder 2">
            <a:extLst>
              <a:ext uri="{FF2B5EF4-FFF2-40B4-BE49-F238E27FC236}">
                <a16:creationId xmlns:a16="http://schemas.microsoft.com/office/drawing/2014/main" id="{1D465F7A-2572-2F30-1DA0-A78B2790A9E5}"/>
              </a:ext>
            </a:extLst>
          </p:cNvPr>
          <p:cNvSpPr>
            <a:spLocks noGrp="1"/>
          </p:cNvSpPr>
          <p:nvPr>
            <p:ph type="body" idx="1"/>
          </p:nvPr>
        </p:nvSpPr>
        <p:spPr>
          <a:xfrm>
            <a:off x="457200" y="1417638"/>
            <a:ext cx="8229600" cy="5165724"/>
          </a:xfrm>
        </p:spPr>
        <p:txBody>
          <a:bodyPr>
            <a:normAutofit/>
          </a:bodyPr>
          <a:lstStyle/>
          <a:p>
            <a:pPr marL="114300" indent="0" algn="just">
              <a:lnSpc>
                <a:spcPct val="107000"/>
              </a:lnSpc>
              <a:spcAft>
                <a:spcPts val="800"/>
              </a:spcAf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[14]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primary objective of our paper is that the patient can’t visit the doctor directly. So, our project is very helpful in this pandemic situation. Arduino is used to powering the entire system. Even if the patient is at home, their health state can be tracked in real-time using various sensors, and we can determine whether they are normal or abnormal. It is also able to know the patient’s health situation without consulting of doctor physically. [14]</a:t>
            </a:r>
          </a:p>
          <a:p>
            <a:endParaRPr lang="en-IN" dirty="0"/>
          </a:p>
        </p:txBody>
      </p:sp>
      <p:sp>
        <p:nvSpPr>
          <p:cNvPr id="4" name="Slide Number Placeholder 3">
            <a:extLst>
              <a:ext uri="{FF2B5EF4-FFF2-40B4-BE49-F238E27FC236}">
                <a16:creationId xmlns:a16="http://schemas.microsoft.com/office/drawing/2014/main" id="{3902BCFF-1313-FB23-DC18-7492BB0532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4133563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AA177-5E17-2661-098E-DE4F58B559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1B5978-2348-8F36-CA48-289090AFFED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Review</a:t>
            </a:r>
          </a:p>
        </p:txBody>
      </p:sp>
      <p:sp>
        <p:nvSpPr>
          <p:cNvPr id="3" name="Text Placeholder 2">
            <a:extLst>
              <a:ext uri="{FF2B5EF4-FFF2-40B4-BE49-F238E27FC236}">
                <a16:creationId xmlns:a16="http://schemas.microsoft.com/office/drawing/2014/main" id="{7FBA0F04-A5CD-9329-B237-36991DD753A4}"/>
              </a:ext>
            </a:extLst>
          </p:cNvPr>
          <p:cNvSpPr>
            <a:spLocks noGrp="1"/>
          </p:cNvSpPr>
          <p:nvPr>
            <p:ph type="body" idx="1"/>
          </p:nvPr>
        </p:nvSpPr>
        <p:spPr>
          <a:xfrm>
            <a:off x="457200" y="1417638"/>
            <a:ext cx="8229600" cy="5165724"/>
          </a:xfrm>
        </p:spPr>
        <p:txBody>
          <a:bodyPr>
            <a:normAutofit/>
          </a:bodyPr>
          <a:lstStyle/>
          <a:p>
            <a:pPr marL="114300" indent="0" algn="just">
              <a:lnSpc>
                <a:spcPct val="107000"/>
              </a:lnSpc>
              <a:spcAft>
                <a:spcPts val="800"/>
              </a:spcAf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[15]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the survey paper we try to briefly describe the problem to paralysis patient and the different techniques that can be used. Using the wheel chair as an alternative is simple but it’s quite expensive and difficult to maintain it efficiency. In the survey we found that android application can made instead of making use of a wheelchair. The main advantage of using and android application is that it’s cheap in cost and can be used anywhere without any casualties. The use of the android application is less time consuming. [15]</a:t>
            </a:r>
          </a:p>
          <a:p>
            <a:endParaRPr lang="en-IN" dirty="0"/>
          </a:p>
        </p:txBody>
      </p:sp>
      <p:sp>
        <p:nvSpPr>
          <p:cNvPr id="4" name="Slide Number Placeholder 3">
            <a:extLst>
              <a:ext uri="{FF2B5EF4-FFF2-40B4-BE49-F238E27FC236}">
                <a16:creationId xmlns:a16="http://schemas.microsoft.com/office/drawing/2014/main" id="{95BE7678-ACD0-A8C0-FA99-53CF61545E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3881588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E3B15C-C684-2A2B-F4E6-29F6D8BA01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7" name="AutoShape 6">
            <a:extLst>
              <a:ext uri="{FF2B5EF4-FFF2-40B4-BE49-F238E27FC236}">
                <a16:creationId xmlns:a16="http://schemas.microsoft.com/office/drawing/2014/main" id="{5828D354-B418-3A9D-23EB-AD98ADA32E6E}"/>
              </a:ext>
            </a:extLst>
          </p:cNvPr>
          <p:cNvSpPr>
            <a:spLocks noGrp="1" noChangeAspect="1" noChangeArrowheads="1"/>
          </p:cNvSpPr>
          <p:nvPr>
            <p:ph type="body" idx="1"/>
          </p:nvPr>
        </p:nvSpPr>
        <p:spPr bwMode="auto">
          <a:xfrm>
            <a:off x="457200" y="542260"/>
            <a:ext cx="8229600" cy="55839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14300" indent="0">
              <a:buNone/>
            </a:pPr>
            <a:r>
              <a:rPr lang="en-IN" b="1" dirty="0"/>
              <a:t>                 </a:t>
            </a:r>
            <a:r>
              <a:rPr lang="en-IN" sz="4000" b="1" dirty="0"/>
              <a:t>Architecture Diagram</a:t>
            </a:r>
            <a:endParaRPr lang="en-IN" b="1" dirty="0"/>
          </a:p>
        </p:txBody>
      </p:sp>
      <p:pic>
        <p:nvPicPr>
          <p:cNvPr id="3" name="Picture 2">
            <a:extLst>
              <a:ext uri="{FF2B5EF4-FFF2-40B4-BE49-F238E27FC236}">
                <a16:creationId xmlns:a16="http://schemas.microsoft.com/office/drawing/2014/main" id="{B4499A30-F1B4-EB19-CBB6-060A00019425}"/>
              </a:ext>
            </a:extLst>
          </p:cNvPr>
          <p:cNvPicPr>
            <a:picLocks noChangeAspect="1"/>
          </p:cNvPicPr>
          <p:nvPr/>
        </p:nvPicPr>
        <p:blipFill>
          <a:blip r:embed="rId2"/>
          <a:stretch>
            <a:fillRect/>
          </a:stretch>
        </p:blipFill>
        <p:spPr>
          <a:xfrm>
            <a:off x="1392347" y="1730375"/>
            <a:ext cx="6619875" cy="4991100"/>
          </a:xfrm>
          <a:prstGeom prst="rect">
            <a:avLst/>
          </a:prstGeom>
        </p:spPr>
      </p:pic>
    </p:spTree>
    <p:extLst>
      <p:ext uri="{BB962C8B-B14F-4D97-AF65-F5344CB8AC3E}">
        <p14:creationId xmlns:p14="http://schemas.microsoft.com/office/powerpoint/2010/main" val="79128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9476D6-4AE7-7E82-9251-80C07F3C50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6" name="AutoShape 4">
            <a:extLst>
              <a:ext uri="{FF2B5EF4-FFF2-40B4-BE49-F238E27FC236}">
                <a16:creationId xmlns:a16="http://schemas.microsoft.com/office/drawing/2014/main" id="{427189F6-A31D-95A1-5F8E-6612B71EA52B}"/>
              </a:ext>
            </a:extLst>
          </p:cNvPr>
          <p:cNvSpPr>
            <a:spLocks noGrp="1" noChangeAspect="1" noChangeArrowheads="1"/>
          </p:cNvSpPr>
          <p:nvPr>
            <p:ph type="body" idx="1"/>
          </p:nvPr>
        </p:nvSpPr>
        <p:spPr bwMode="auto">
          <a:xfrm>
            <a:off x="361950" y="366713"/>
            <a:ext cx="8229600" cy="45259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114300" indent="0">
              <a:buNone/>
            </a:pPr>
            <a:r>
              <a:rPr lang="en-IN" sz="4000" dirty="0"/>
              <a:t>                    </a:t>
            </a:r>
            <a:r>
              <a:rPr lang="en-IN" sz="4000" b="1" dirty="0"/>
              <a:t>Flow Diagram</a:t>
            </a:r>
          </a:p>
        </p:txBody>
      </p:sp>
      <p:pic>
        <p:nvPicPr>
          <p:cNvPr id="8" name="Picture 7">
            <a:extLst>
              <a:ext uri="{FF2B5EF4-FFF2-40B4-BE49-F238E27FC236}">
                <a16:creationId xmlns:a16="http://schemas.microsoft.com/office/drawing/2014/main" id="{DFA542D5-EF12-E2C7-53C4-A2B39202658A}"/>
              </a:ext>
            </a:extLst>
          </p:cNvPr>
          <p:cNvPicPr>
            <a:picLocks noChangeAspect="1"/>
          </p:cNvPicPr>
          <p:nvPr/>
        </p:nvPicPr>
        <p:blipFill>
          <a:blip r:embed="rId2"/>
          <a:stretch>
            <a:fillRect/>
          </a:stretch>
        </p:blipFill>
        <p:spPr>
          <a:xfrm>
            <a:off x="1375457" y="1205206"/>
            <a:ext cx="6202585" cy="5516269"/>
          </a:xfrm>
          <a:prstGeom prst="rect">
            <a:avLst/>
          </a:prstGeom>
        </p:spPr>
      </p:pic>
    </p:spTree>
    <p:extLst>
      <p:ext uri="{BB962C8B-B14F-4D97-AF65-F5344CB8AC3E}">
        <p14:creationId xmlns:p14="http://schemas.microsoft.com/office/powerpoint/2010/main" val="801590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6AF1C-5E66-20F0-BCFC-B47AD20A4DD9}"/>
              </a:ext>
            </a:extLst>
          </p:cNvPr>
          <p:cNvSpPr>
            <a:spLocks noGrp="1"/>
          </p:cNvSpPr>
          <p:nvPr>
            <p:ph type="title"/>
          </p:nvPr>
        </p:nvSpPr>
        <p:spPr/>
        <p:txBody>
          <a:bodyPr>
            <a:normAutofit/>
          </a:bodyPr>
          <a:lstStyle/>
          <a:p>
            <a:r>
              <a:rPr lang="en-US" sz="4000" b="1" dirty="0"/>
              <a:t>Modules</a:t>
            </a:r>
            <a:endParaRPr lang="en-IN" sz="4000" b="1" dirty="0"/>
          </a:p>
        </p:txBody>
      </p:sp>
      <p:sp>
        <p:nvSpPr>
          <p:cNvPr id="3" name="Text Placeholder 2">
            <a:extLst>
              <a:ext uri="{FF2B5EF4-FFF2-40B4-BE49-F238E27FC236}">
                <a16:creationId xmlns:a16="http://schemas.microsoft.com/office/drawing/2014/main" id="{3B77A505-F8FD-FAAD-6612-1156992C34BE}"/>
              </a:ext>
            </a:extLst>
          </p:cNvPr>
          <p:cNvSpPr>
            <a:spLocks noGrp="1"/>
          </p:cNvSpPr>
          <p:nvPr>
            <p:ph type="body" idx="1"/>
          </p:nvPr>
        </p:nvSpPr>
        <p:spPr/>
        <p:txBody>
          <a:bodyPr>
            <a:normAutofit/>
          </a:bodyPr>
          <a:lstStyle/>
          <a:p>
            <a:r>
              <a:rPr lang="en-US" sz="2200" b="1" dirty="0"/>
              <a:t>Input</a:t>
            </a:r>
            <a:r>
              <a:rPr lang="en-US" sz="2200" dirty="0"/>
              <a:t> – This stage involves Arduino, sensors(hc-sr04) which captures the data. The data collection can be done using microprocessor(</a:t>
            </a:r>
            <a:r>
              <a:rPr lang="en-US" sz="2200" dirty="0" err="1"/>
              <a:t>NodeMCU</a:t>
            </a:r>
            <a:r>
              <a:rPr lang="en-US" sz="2200" dirty="0"/>
              <a:t>) which can be sent for processing </a:t>
            </a:r>
            <a:r>
              <a:rPr lang="en-US" sz="2200" dirty="0" err="1"/>
              <a:t>capablilities</a:t>
            </a:r>
            <a:r>
              <a:rPr lang="en-US" sz="2200" dirty="0"/>
              <a:t>.</a:t>
            </a:r>
          </a:p>
          <a:p>
            <a:r>
              <a:rPr lang="en-US" sz="2200" b="1" dirty="0"/>
              <a:t>Processing</a:t>
            </a:r>
            <a:r>
              <a:rPr lang="en-US" sz="2200" dirty="0"/>
              <a:t> – After data collection, the data needs to be sent to the cloud(using </a:t>
            </a:r>
            <a:r>
              <a:rPr lang="en-US" sz="2200" dirty="0" err="1"/>
              <a:t>Wifi</a:t>
            </a:r>
            <a:r>
              <a:rPr lang="en-US" sz="2200"/>
              <a:t>-Module) </a:t>
            </a:r>
            <a:r>
              <a:rPr lang="en-US" sz="2200" dirty="0"/>
              <a:t>over the MQTT protocol using publish and subscribe messaging transport. The message is sent to the output after data processing is done.</a:t>
            </a:r>
          </a:p>
          <a:p>
            <a:r>
              <a:rPr lang="en-US" sz="2200" b="1" dirty="0"/>
              <a:t>Output </a:t>
            </a:r>
            <a:r>
              <a:rPr lang="en-US" sz="2200" dirty="0"/>
              <a:t>– The actions which are need to be performed after data processing is to be displayed on the output device via. Mobile application.</a:t>
            </a:r>
            <a:endParaRPr lang="en-IN" sz="2200" dirty="0"/>
          </a:p>
        </p:txBody>
      </p:sp>
      <p:sp>
        <p:nvSpPr>
          <p:cNvPr id="4" name="Slide Number Placeholder 3">
            <a:extLst>
              <a:ext uri="{FF2B5EF4-FFF2-40B4-BE49-F238E27FC236}">
                <a16:creationId xmlns:a16="http://schemas.microsoft.com/office/drawing/2014/main" id="{1EB40406-DC3E-46D1-7435-F185F78B47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632199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1872-1B7A-71DE-A600-E449A7D8F09E}"/>
              </a:ext>
            </a:extLst>
          </p:cNvPr>
          <p:cNvSpPr>
            <a:spLocks noGrp="1"/>
          </p:cNvSpPr>
          <p:nvPr>
            <p:ph type="title"/>
          </p:nvPr>
        </p:nvSpPr>
        <p:spPr/>
        <p:txBody>
          <a:bodyPr>
            <a:normAutofit/>
          </a:bodyPr>
          <a:lstStyle/>
          <a:p>
            <a:r>
              <a:rPr lang="en-US" sz="4000" b="1" dirty="0"/>
              <a:t>Conclusion</a:t>
            </a:r>
            <a:endParaRPr lang="en-IN" sz="4000" b="1" dirty="0"/>
          </a:p>
        </p:txBody>
      </p:sp>
      <p:sp>
        <p:nvSpPr>
          <p:cNvPr id="3" name="Text Placeholder 2">
            <a:extLst>
              <a:ext uri="{FF2B5EF4-FFF2-40B4-BE49-F238E27FC236}">
                <a16:creationId xmlns:a16="http://schemas.microsoft.com/office/drawing/2014/main" id="{CC37A954-84C2-614A-B3F1-EF08C1DA6BB1}"/>
              </a:ext>
            </a:extLst>
          </p:cNvPr>
          <p:cNvSpPr>
            <a:spLocks noGrp="1"/>
          </p:cNvSpPr>
          <p:nvPr>
            <p:ph type="body" idx="1"/>
          </p:nvPr>
        </p:nvSpPr>
        <p:spPr/>
        <p:txBody>
          <a:bodyPr>
            <a:normAutofit fontScale="77500" lnSpcReduction="20000"/>
          </a:bodyPr>
          <a:lstStyle/>
          <a:p>
            <a:pPr>
              <a:lnSpc>
                <a:spcPct val="120000"/>
              </a:lnSpc>
            </a:pPr>
            <a:r>
              <a:rPr lang="en-US" dirty="0"/>
              <a:t>In conclusion, </a:t>
            </a:r>
            <a:r>
              <a:rPr lang="en-US" dirty="0" err="1"/>
              <a:t>Paramov</a:t>
            </a:r>
            <a:r>
              <a:rPr lang="en-US" dirty="0"/>
              <a:t>: IoT-enabled healthcare for paralysis patients makes it possible to know the patients' requirements and health state even when they are in a faraway location. </a:t>
            </a:r>
          </a:p>
          <a:p>
            <a:pPr>
              <a:lnSpc>
                <a:spcPct val="120000"/>
              </a:lnSpc>
            </a:pPr>
            <a:r>
              <a:rPr lang="en-US" dirty="0"/>
              <a:t>This system paradigm is essential since it serving as a helping tool for those who suffer from paralysis. .</a:t>
            </a:r>
          </a:p>
          <a:p>
            <a:pPr>
              <a:lnSpc>
                <a:spcPct val="120000"/>
              </a:lnSpc>
            </a:pPr>
            <a:r>
              <a:rPr lang="en-US" dirty="0"/>
              <a:t>The communications are stored in the IoT cloud, which provides a long-term picture of the patient's health. </a:t>
            </a:r>
          </a:p>
          <a:p>
            <a:pPr>
              <a:lnSpc>
                <a:spcPct val="120000"/>
              </a:lnSpc>
            </a:pPr>
            <a:r>
              <a:rPr lang="en-US" dirty="0"/>
              <a:t> </a:t>
            </a:r>
            <a:r>
              <a:rPr lang="en-US" dirty="0" err="1"/>
              <a:t>Paramov</a:t>
            </a:r>
            <a:r>
              <a:rPr lang="en-US" dirty="0"/>
              <a:t> has the potential to transform healthcare delivery by offering personalized, </a:t>
            </a:r>
            <a:r>
              <a:rPr lang="en-US" dirty="0" err="1"/>
              <a:t>realtime</a:t>
            </a:r>
            <a:r>
              <a:rPr lang="en-US" dirty="0"/>
              <a:t> care and monitoring to individuals with paralysis</a:t>
            </a:r>
            <a:endParaRPr lang="en-IN" dirty="0"/>
          </a:p>
        </p:txBody>
      </p:sp>
      <p:sp>
        <p:nvSpPr>
          <p:cNvPr id="4" name="Slide Number Placeholder 3">
            <a:extLst>
              <a:ext uri="{FF2B5EF4-FFF2-40B4-BE49-F238E27FC236}">
                <a16:creationId xmlns:a16="http://schemas.microsoft.com/office/drawing/2014/main" id="{1CA1E4BE-5151-D87C-EDA6-F3E6FAB629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extLst>
      <p:ext uri="{BB962C8B-B14F-4D97-AF65-F5344CB8AC3E}">
        <p14:creationId xmlns:p14="http://schemas.microsoft.com/office/powerpoint/2010/main" val="3295485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4000" b="1" dirty="0"/>
              <a:t>REFERENCES</a:t>
            </a:r>
            <a:endParaRPr lang="en-US" b="1" dirty="0"/>
          </a:p>
        </p:txBody>
      </p:sp>
      <p:sp>
        <p:nvSpPr>
          <p:cNvPr id="296" name="Google Shape;296;p14"/>
          <p:cNvSpPr txBox="1">
            <a:spLocks noGrp="1"/>
          </p:cNvSpPr>
          <p:nvPr>
            <p:ph type="body" idx="1"/>
          </p:nvPr>
        </p:nvSpPr>
        <p:spPr>
          <a:xfrm>
            <a:off x="457200" y="959644"/>
            <a:ext cx="8229600" cy="4938712"/>
          </a:xfrm>
          <a:prstGeom prst="rect">
            <a:avLst/>
          </a:prstGeom>
          <a:noFill/>
          <a:ln>
            <a:noFill/>
          </a:ln>
        </p:spPr>
        <p:txBody>
          <a:bodyPr spcFirstLastPara="1" wrap="square" lIns="91425" tIns="45700" rIns="91425" bIns="45700" anchor="t" anchorCtr="0">
            <a:noAutofit/>
          </a:bodyPr>
          <a:lstStyle/>
          <a:p>
            <a:pPr marL="114300" indent="0" algn="just">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Pandey, M., Chaudhari, K., Kumar, R., Shinde, A.,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Totla</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D., &amp; Mali, N. D. (2018, August). Assistance for paralyzed patient using eye motion detection. In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2018 Fourth International Conference on Computing Communication Control and Automation (ICCUBEA)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(pp. 1-5). IEEE.</a:t>
            </a:r>
          </a:p>
          <a:p>
            <a:pPr marL="114300" indent="0" algn="just">
              <a:lnSpc>
                <a:spcPct val="107000"/>
              </a:lnSpc>
              <a:spcAft>
                <a:spcPts val="800"/>
              </a:spcAf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[2] Kumar, M. V.,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Pandurangan</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K., &amp;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Vinu</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R. (2021, November). Automated paralysis patient monitoring system. In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2021 IEEE National Biomedical Engineering Conference (NBEC)</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(pp. 71-76). IEEE.</a:t>
            </a:r>
          </a:p>
          <a:p>
            <a:pPr marL="114300" indent="0" algn="just">
              <a:lnSpc>
                <a:spcPct val="107000"/>
              </a:lnSpc>
              <a:spcAft>
                <a:spcPts val="800"/>
              </a:spcAf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[3] Fan, Xiao,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Wanrong</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Sun,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Aifeng</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Ren, Dou Fan, Nan Zhao, Daniyal Haider,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Xiaodong</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Yang, and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Qammer</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H. Abbasi. "Detection and diagnosis of paralysis agitans."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IEEE Access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6 (2018): 73023-73029.</a:t>
            </a:r>
          </a:p>
          <a:p>
            <a:pPr marL="114300" indent="0" algn="just">
              <a:lnSpc>
                <a:spcPct val="107000"/>
              </a:lnSpc>
              <a:spcAft>
                <a:spcPts val="800"/>
              </a:spcAf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[4] Varghese, N.,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Hepsiba</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D., &amp; Anand, L. V. (2022, April). Health Monitoring and Observatory System for Paralysed Patients using Blynk Application. In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2022 6th International Conference on Devices, Circuits and Systems (ICDCS)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(pp. 322-326). IEEE.</a:t>
            </a:r>
          </a:p>
          <a:p>
            <a:pPr marL="114300" indent="0" algn="just">
              <a:lnSpc>
                <a:spcPct val="107000"/>
              </a:lnSpc>
              <a:spcAft>
                <a:spcPts val="800"/>
              </a:spcAf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[5] Priya, A. D., &amp; Sundar, S. (2019, March). Health monitoring system using IoT. In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2019 International Conference on Vision Towards Emerging Trends in Communication and Networking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ViTECoN</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(pp. 1-3). IEEE.</a:t>
            </a:r>
          </a:p>
          <a:p>
            <a:pPr marL="114300" indent="0" algn="just">
              <a:lnSpc>
                <a:spcPct val="107000"/>
              </a:lnSpc>
              <a:spcAft>
                <a:spcPts val="800"/>
              </a:spcAft>
              <a:buNone/>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lnSpc>
                <a:spcPct val="100000"/>
              </a:lnSpc>
              <a:spcBef>
                <a:spcPts val="360"/>
              </a:spcBef>
              <a:spcAft>
                <a:spcPts val="0"/>
              </a:spcAft>
              <a:buSzPts val="1800"/>
              <a:buNone/>
            </a:pPr>
            <a:endParaRPr lang="en-US" sz="1600" dirty="0"/>
          </a:p>
        </p:txBody>
      </p:sp>
      <p:sp>
        <p:nvSpPr>
          <p:cNvPr id="297" name="Google Shape;297;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4">
          <a:extLst>
            <a:ext uri="{FF2B5EF4-FFF2-40B4-BE49-F238E27FC236}">
              <a16:creationId xmlns:a16="http://schemas.microsoft.com/office/drawing/2014/main" id="{64406C74-03D4-17A4-6781-660AD44F2E7D}"/>
            </a:ext>
          </a:extLst>
        </p:cNvPr>
        <p:cNvGrpSpPr/>
        <p:nvPr/>
      </p:nvGrpSpPr>
      <p:grpSpPr>
        <a:xfrm>
          <a:off x="0" y="0"/>
          <a:ext cx="0" cy="0"/>
          <a:chOff x="0" y="0"/>
          <a:chExt cx="0" cy="0"/>
        </a:xfrm>
      </p:grpSpPr>
      <p:sp>
        <p:nvSpPr>
          <p:cNvPr id="295" name="Google Shape;295;p14">
            <a:extLst>
              <a:ext uri="{FF2B5EF4-FFF2-40B4-BE49-F238E27FC236}">
                <a16:creationId xmlns:a16="http://schemas.microsoft.com/office/drawing/2014/main" id="{6F9D3C10-EB11-F5D6-FC9F-8BF442D29922}"/>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4000" b="1" dirty="0"/>
              <a:t>REFERENCES</a:t>
            </a:r>
            <a:endParaRPr lang="en-US" b="1" dirty="0"/>
          </a:p>
        </p:txBody>
      </p:sp>
      <p:sp>
        <p:nvSpPr>
          <p:cNvPr id="296" name="Google Shape;296;p14">
            <a:extLst>
              <a:ext uri="{FF2B5EF4-FFF2-40B4-BE49-F238E27FC236}">
                <a16:creationId xmlns:a16="http://schemas.microsoft.com/office/drawing/2014/main" id="{AB73BB85-215F-9BBB-37EF-B74E38B6D720}"/>
              </a:ext>
            </a:extLst>
          </p:cNvPr>
          <p:cNvSpPr txBox="1">
            <a:spLocks noGrp="1"/>
          </p:cNvSpPr>
          <p:nvPr>
            <p:ph type="body" idx="1"/>
          </p:nvPr>
        </p:nvSpPr>
        <p:spPr>
          <a:xfrm>
            <a:off x="457200" y="1045498"/>
            <a:ext cx="8229600" cy="4938712"/>
          </a:xfrm>
          <a:prstGeom prst="rect">
            <a:avLst/>
          </a:prstGeom>
          <a:noFill/>
          <a:ln>
            <a:noFill/>
          </a:ln>
        </p:spPr>
        <p:txBody>
          <a:bodyPr spcFirstLastPara="1" wrap="square" lIns="91425" tIns="45700" rIns="91425" bIns="45700" anchor="t" anchorCtr="0">
            <a:noAutofit/>
          </a:bodyPr>
          <a:lstStyle/>
          <a:p>
            <a:pPr marL="114300" indent="0" algn="just">
              <a:lnSpc>
                <a:spcPct val="107000"/>
              </a:lnSpc>
              <a:spcAft>
                <a:spcPts val="800"/>
              </a:spcAf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[6] Zeb, K., Mahmood, A., Uddin, W., Khan, M. A., &amp; Kim, H. J. (2019, January). Healthcare monitoring system and transforming monitored data into real time clinical feedback based on IoT using Raspberry Pi. In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2019 2nd International Conference on Computing, Mathematics and Engineering Technologies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iCoMET</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(pp. 1-6). IEEE.</a:t>
            </a:r>
          </a:p>
          <a:p>
            <a:pPr marL="114300" indent="0" algn="just">
              <a:lnSpc>
                <a:spcPct val="107000"/>
              </a:lnSpc>
              <a:spcAft>
                <a:spcPts val="800"/>
              </a:spcAf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[7] Shaikh, S., &amp;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Chitre</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V. (2017, May). Healthcare monitoring system using IoT. In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2017 International Conference on Trends in Electronics and Informatics (ICEI)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(pp. 374-377). IEEE.</a:t>
            </a:r>
          </a:p>
          <a:p>
            <a:pPr marL="114300" indent="0" algn="just">
              <a:lnSpc>
                <a:spcPct val="107000"/>
              </a:lnSpc>
              <a:spcAft>
                <a:spcPts val="800"/>
              </a:spcAf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[8]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Annepu</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Visalakshi</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Adnan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Naji</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Jameel AL-Tamimi, H. S. S.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Aljibori</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Naga Raju Challa,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Kalapraveen</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Bagadi</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M. N. Mohammed, Oday I. Abdullah, M.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Alfiras</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and Rabab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Alayham</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Abbas Helmi. "Implementation of an Efficient IoT Enabled Automated Paralysis Healthcare System." In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2023 IEEE 8th International Conference on Engineering Technologies and Applied Sciences (ICETAS)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pp. 1-6. IEEE, 2023.</a:t>
            </a:r>
          </a:p>
          <a:p>
            <a:pPr marL="114300" indent="0" algn="just">
              <a:lnSpc>
                <a:spcPct val="107000"/>
              </a:lnSpc>
              <a:spcAft>
                <a:spcPts val="800"/>
              </a:spcAf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[9] Usha, S.,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Jeevitha</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G., Logesh, M., Karthik, M.,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Kaviyaa</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M., &amp; Prasanth, S. S. (2023, September). IoT based Integrated Health Care Monitoring System. In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2023 4th International Conference on Smart Electronics and Communication (ICOSEC)</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(pp. 353-358). IEEE.</a:t>
            </a:r>
          </a:p>
          <a:p>
            <a:pPr marL="0" lvl="0" indent="0" algn="l" rtl="0">
              <a:lnSpc>
                <a:spcPct val="100000"/>
              </a:lnSpc>
              <a:spcBef>
                <a:spcPts val="360"/>
              </a:spcBef>
              <a:spcAft>
                <a:spcPts val="0"/>
              </a:spcAft>
              <a:buSzPts val="1800"/>
              <a:buNone/>
            </a:pPr>
            <a:endParaRPr lang="en-US" sz="1600" dirty="0"/>
          </a:p>
        </p:txBody>
      </p:sp>
      <p:sp>
        <p:nvSpPr>
          <p:cNvPr id="297" name="Google Shape;297;p14">
            <a:extLst>
              <a:ext uri="{FF2B5EF4-FFF2-40B4-BE49-F238E27FC236}">
                <a16:creationId xmlns:a16="http://schemas.microsoft.com/office/drawing/2014/main" id="{E08AE906-EAAD-DE88-B93E-2FFBF2FFF76B}"/>
              </a:ext>
            </a:extLst>
          </p:cNvPr>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27</a:t>
            </a:fld>
            <a:endParaRPr lang="en-US"/>
          </a:p>
        </p:txBody>
      </p:sp>
    </p:spTree>
    <p:extLst>
      <p:ext uri="{BB962C8B-B14F-4D97-AF65-F5344CB8AC3E}">
        <p14:creationId xmlns:p14="http://schemas.microsoft.com/office/powerpoint/2010/main" val="3985877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4">
          <a:extLst>
            <a:ext uri="{FF2B5EF4-FFF2-40B4-BE49-F238E27FC236}">
              <a16:creationId xmlns:a16="http://schemas.microsoft.com/office/drawing/2014/main" id="{13E50C76-B69B-4C89-09AF-9B3FC9F58AFF}"/>
            </a:ext>
          </a:extLst>
        </p:cNvPr>
        <p:cNvGrpSpPr/>
        <p:nvPr/>
      </p:nvGrpSpPr>
      <p:grpSpPr>
        <a:xfrm>
          <a:off x="0" y="0"/>
          <a:ext cx="0" cy="0"/>
          <a:chOff x="0" y="0"/>
          <a:chExt cx="0" cy="0"/>
        </a:xfrm>
      </p:grpSpPr>
      <p:sp>
        <p:nvSpPr>
          <p:cNvPr id="295" name="Google Shape;295;p14">
            <a:extLst>
              <a:ext uri="{FF2B5EF4-FFF2-40B4-BE49-F238E27FC236}">
                <a16:creationId xmlns:a16="http://schemas.microsoft.com/office/drawing/2014/main" id="{23478CF9-37F8-1001-A42F-F8388901A622}"/>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4000" b="1" dirty="0"/>
              <a:t>REFERENCES</a:t>
            </a:r>
            <a:endParaRPr lang="en-US" b="1" dirty="0"/>
          </a:p>
        </p:txBody>
      </p:sp>
      <p:sp>
        <p:nvSpPr>
          <p:cNvPr id="296" name="Google Shape;296;p14">
            <a:extLst>
              <a:ext uri="{FF2B5EF4-FFF2-40B4-BE49-F238E27FC236}">
                <a16:creationId xmlns:a16="http://schemas.microsoft.com/office/drawing/2014/main" id="{98123FB7-BC71-F9FC-C64C-179A2790EC0C}"/>
              </a:ext>
            </a:extLst>
          </p:cNvPr>
          <p:cNvSpPr txBox="1">
            <a:spLocks noGrp="1"/>
          </p:cNvSpPr>
          <p:nvPr>
            <p:ph type="body" idx="1"/>
          </p:nvPr>
        </p:nvSpPr>
        <p:spPr>
          <a:xfrm>
            <a:off x="457200" y="1226252"/>
            <a:ext cx="8229600" cy="4938712"/>
          </a:xfrm>
          <a:prstGeom prst="rect">
            <a:avLst/>
          </a:prstGeom>
          <a:noFill/>
          <a:ln>
            <a:noFill/>
          </a:ln>
        </p:spPr>
        <p:txBody>
          <a:bodyPr spcFirstLastPara="1" wrap="square" lIns="91425" tIns="45700" rIns="91425" bIns="45700" anchor="t" anchorCtr="0">
            <a:noAutofit/>
          </a:bodyPr>
          <a:lstStyle/>
          <a:p>
            <a:pPr marL="0" indent="0" algn="jus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[10] Akash, M. R. R., &amp;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Shikder</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K. (2020, February). IoT based real time health           monitoring system. In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2020 Research, Innovation, Knowledge Management and Technology Application for Business Sustainability (INBUSH)</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(pp. 167-171). IEEE.</a:t>
            </a:r>
          </a:p>
          <a:p>
            <a:pPr marL="0" indent="0" algn="jus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[11] Akram, P. Saleem, M.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Ramesha</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Sai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Aamani</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Sindhu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Valiveti</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Shaik Sohail, and K. Teja Samba Siva Rao. "IoT based remote patient health monitoring system." In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2021 7th International Conference on Advanced Computing and Communication Systems (ICACCS)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vol. 1, pp. 1519-1524. IEEE, 2021.</a:t>
            </a:r>
          </a:p>
          <a:p>
            <a:pPr marL="0" indent="0" algn="jus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[12] Siam, Ali I., Mohammed A. El-</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Affendi</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Atef Abou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Elazm</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Ghada</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M. El-</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Banby</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Nirmeen</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 El-</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Bahnasawy</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Fathi</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E. Abd El-</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Samie</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and Ahmed A. Abd El-Latif. "Portable and real-time IoT-based healthcare monitoring system for daily medical applications."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IEEE Transactions on Computational Social Systems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(2022).</a:t>
            </a:r>
          </a:p>
          <a:p>
            <a:pPr marL="0" indent="0" algn="jus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[13] Khan, T., &amp; Chattopadhyay, M. K. (2017, August). Smart health monitoring system. In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2017 International Conference on Information, Communication, Instrumentation and Control (ICICIC)</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(pp. 1-6). IEEE.</a:t>
            </a:r>
          </a:p>
          <a:p>
            <a:pPr marL="0" indent="0">
              <a:buNone/>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lnSpc>
                <a:spcPct val="100000"/>
              </a:lnSpc>
              <a:spcBef>
                <a:spcPts val="360"/>
              </a:spcBef>
              <a:spcAft>
                <a:spcPts val="0"/>
              </a:spcAft>
              <a:buSzPts val="1800"/>
              <a:buNone/>
            </a:pPr>
            <a:endParaRPr lang="en-US" sz="1600" dirty="0"/>
          </a:p>
        </p:txBody>
      </p:sp>
      <p:sp>
        <p:nvSpPr>
          <p:cNvPr id="297" name="Google Shape;297;p14">
            <a:extLst>
              <a:ext uri="{FF2B5EF4-FFF2-40B4-BE49-F238E27FC236}">
                <a16:creationId xmlns:a16="http://schemas.microsoft.com/office/drawing/2014/main" id="{E0C722EB-8A81-B900-1896-9868AEEE0E51}"/>
              </a:ext>
            </a:extLst>
          </p:cNvPr>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28</a:t>
            </a:fld>
            <a:endParaRPr lang="en-US"/>
          </a:p>
        </p:txBody>
      </p:sp>
    </p:spTree>
    <p:extLst>
      <p:ext uri="{BB962C8B-B14F-4D97-AF65-F5344CB8AC3E}">
        <p14:creationId xmlns:p14="http://schemas.microsoft.com/office/powerpoint/2010/main" val="1450639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4">
          <a:extLst>
            <a:ext uri="{FF2B5EF4-FFF2-40B4-BE49-F238E27FC236}">
              <a16:creationId xmlns:a16="http://schemas.microsoft.com/office/drawing/2014/main" id="{678B97EF-6352-BADB-5734-37C85A8C533B}"/>
            </a:ext>
          </a:extLst>
        </p:cNvPr>
        <p:cNvGrpSpPr/>
        <p:nvPr/>
      </p:nvGrpSpPr>
      <p:grpSpPr>
        <a:xfrm>
          <a:off x="0" y="0"/>
          <a:ext cx="0" cy="0"/>
          <a:chOff x="0" y="0"/>
          <a:chExt cx="0" cy="0"/>
        </a:xfrm>
      </p:grpSpPr>
      <p:sp>
        <p:nvSpPr>
          <p:cNvPr id="295" name="Google Shape;295;p14">
            <a:extLst>
              <a:ext uri="{FF2B5EF4-FFF2-40B4-BE49-F238E27FC236}">
                <a16:creationId xmlns:a16="http://schemas.microsoft.com/office/drawing/2014/main" id="{AC4D67C7-153A-F652-AE44-858B838A137C}"/>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4000" b="1" dirty="0"/>
              <a:t>REFERENCES</a:t>
            </a:r>
            <a:endParaRPr lang="en-US" b="1" dirty="0"/>
          </a:p>
        </p:txBody>
      </p:sp>
      <p:sp>
        <p:nvSpPr>
          <p:cNvPr id="296" name="Google Shape;296;p14">
            <a:extLst>
              <a:ext uri="{FF2B5EF4-FFF2-40B4-BE49-F238E27FC236}">
                <a16:creationId xmlns:a16="http://schemas.microsoft.com/office/drawing/2014/main" id="{7ECF4614-0988-70D4-6363-98030A3D094E}"/>
              </a:ext>
            </a:extLst>
          </p:cNvPr>
          <p:cNvSpPr txBox="1">
            <a:spLocks noGrp="1"/>
          </p:cNvSpPr>
          <p:nvPr>
            <p:ph type="body" idx="1"/>
          </p:nvPr>
        </p:nvSpPr>
        <p:spPr>
          <a:xfrm>
            <a:off x="457200" y="1417638"/>
            <a:ext cx="8229600" cy="4938712"/>
          </a:xfrm>
          <a:prstGeom prst="rect">
            <a:avLst/>
          </a:prstGeom>
          <a:noFill/>
          <a:ln>
            <a:noFill/>
          </a:ln>
        </p:spPr>
        <p:txBody>
          <a:bodyPr spcFirstLastPara="1" wrap="square" lIns="91425" tIns="45700" rIns="91425" bIns="45700" anchor="t" anchorCtr="0">
            <a:noAutofit/>
          </a:bodyPr>
          <a:lstStyle/>
          <a:p>
            <a:pPr marL="114300" indent="0" algn="just">
              <a:lnSpc>
                <a:spcPct val="107000"/>
              </a:lnSpc>
              <a:spcAft>
                <a:spcPts val="800"/>
              </a:spcAf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[14] Kishore, A. S., Chinni, G. R., </a:t>
            </a:r>
            <a:r>
              <a:rPr lang="en-IN"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JayaLakshmi</a:t>
            </a: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G., &amp; Reddy, K. S. K. (2023, February). Smart Healthcare Monitoring System Using IoT Technology. In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2023 11th International Conference on Internet of Everything, Microwave Engineering, Communication and Networks (IEMECON)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(pp. 1-5). IEEE.</a:t>
            </a:r>
          </a:p>
          <a:p>
            <a:pPr marL="114300" indent="0" algn="just">
              <a:lnSpc>
                <a:spcPct val="107000"/>
              </a:lnSpc>
              <a:spcAft>
                <a:spcPts val="800"/>
              </a:spcAf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[15] Pirani, Z., Momin, A., Kadri, A., &amp; Shaikh, A. (2018, June). Survey of Numerous Accessible Applications for Paralysis Patients. In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2018 Second International Conference on Intelligent Computing and Control Systems (ICICCS)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(pp. 1965-1969). IEEE.</a:t>
            </a:r>
          </a:p>
          <a:p>
            <a:pPr marL="0" lvl="0" indent="0" algn="l" rtl="0">
              <a:lnSpc>
                <a:spcPct val="100000"/>
              </a:lnSpc>
              <a:spcBef>
                <a:spcPts val="360"/>
              </a:spcBef>
              <a:spcAft>
                <a:spcPts val="0"/>
              </a:spcAft>
              <a:buSzPts val="1800"/>
              <a:buNone/>
            </a:pPr>
            <a:endParaRPr lang="en-US" sz="1600" dirty="0"/>
          </a:p>
        </p:txBody>
      </p:sp>
      <p:sp>
        <p:nvSpPr>
          <p:cNvPr id="297" name="Google Shape;297;p14">
            <a:extLst>
              <a:ext uri="{FF2B5EF4-FFF2-40B4-BE49-F238E27FC236}">
                <a16:creationId xmlns:a16="http://schemas.microsoft.com/office/drawing/2014/main" id="{492E3B41-F073-474F-0D3A-9A546D883BF0}"/>
              </a:ext>
            </a:extLst>
          </p:cNvPr>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29</a:t>
            </a:fld>
            <a:endParaRPr lang="en-US"/>
          </a:p>
        </p:txBody>
      </p:sp>
    </p:spTree>
    <p:extLst>
      <p:ext uri="{BB962C8B-B14F-4D97-AF65-F5344CB8AC3E}">
        <p14:creationId xmlns:p14="http://schemas.microsoft.com/office/powerpoint/2010/main" val="266034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4000" b="1" dirty="0"/>
              <a:t>Abstract</a:t>
            </a:r>
          </a:p>
        </p:txBody>
      </p:sp>
      <p:sp>
        <p:nvSpPr>
          <p:cNvPr id="108" name="Google Shape;108;p3"/>
          <p:cNvSpPr txBox="1">
            <a:spLocks noGrp="1"/>
          </p:cNvSpPr>
          <p:nvPr>
            <p:ph type="body" idx="1"/>
          </p:nvPr>
        </p:nvSpPr>
        <p:spPr>
          <a:xfrm>
            <a:off x="457200" y="1539044"/>
            <a:ext cx="8229600" cy="4695900"/>
          </a:xfrm>
          <a:prstGeom prst="rect">
            <a:avLst/>
          </a:prstGeom>
          <a:noFill/>
          <a:ln>
            <a:noFill/>
          </a:ln>
        </p:spPr>
        <p:txBody>
          <a:bodyPr spcFirstLastPara="1" wrap="square" lIns="91425" tIns="45700" rIns="91425" bIns="45700" anchor="t" anchorCtr="0">
            <a:normAutofit fontScale="92500" lnSpcReduction="10000"/>
          </a:bodyPr>
          <a:lstStyle/>
          <a:p>
            <a:pPr indent="-457200">
              <a:buSzPct val="6600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People who are paralyzed cannot express their demands since they cannot talk effectively. A paralytic smart health system can let patients and caregivers communicate more easily. </a:t>
            </a:r>
          </a:p>
          <a:p>
            <a:pPr indent="-457200">
              <a:buSzPct val="6600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To recognize gestures and perform intricate hand and finger motions, combine several sensor types such as pressure, gyroscopes, and accelerometers.</a:t>
            </a:r>
          </a:p>
          <a:p>
            <a:pPr indent="-457200">
              <a:buSzPct val="6600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Continuous data streams monitor vital signs, activity, sleep, and environmental interactions, enabling early detection of complications, infections, and falls, and triggering preventative interventions.</a:t>
            </a:r>
          </a:p>
          <a:p>
            <a:pPr lvl="0" indent="-457200" algn="l" rtl="0">
              <a:lnSpc>
                <a:spcPct val="100000"/>
              </a:lnSpc>
              <a:spcBef>
                <a:spcPts val="360"/>
              </a:spcBef>
              <a:spcAft>
                <a:spcPts val="0"/>
              </a:spcAft>
              <a:buSzPct val="6600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To help caregivers make wise decisions, the smart gloves have to offer real-time feedback on finger movements.</a:t>
            </a:r>
          </a:p>
          <a:p>
            <a:pPr lvl="0" indent="-457200" algn="l" rtl="0">
              <a:lnSpc>
                <a:spcPct val="100000"/>
              </a:lnSpc>
              <a:spcBef>
                <a:spcPts val="360"/>
              </a:spcBef>
              <a:spcAft>
                <a:spcPts val="0"/>
              </a:spcAft>
              <a:buSzPct val="6600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User-friendly interface for easy monitoring and management of Smart Paralysis Healthcare System.</a:t>
            </a:r>
          </a:p>
        </p:txBody>
      </p:sp>
      <p:sp>
        <p:nvSpPr>
          <p:cNvPr id="109" name="Google Shape;109;p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endParaRPr dirty="0">
              <a:solidFill>
                <a:srgbClr val="FF0000"/>
              </a:solidFill>
            </a:endParaRPr>
          </a:p>
          <a:p>
            <a:pPr marL="0" lvl="0" indent="0" algn="ctr" rtl="0">
              <a:lnSpc>
                <a:spcPct val="100000"/>
              </a:lnSpc>
              <a:spcBef>
                <a:spcPts val="640"/>
              </a:spcBef>
              <a:spcAft>
                <a:spcPts val="0"/>
              </a:spcAft>
              <a:buClr>
                <a:schemeClr val="dk1"/>
              </a:buClr>
              <a:buSzPts val="3200"/>
              <a:buNone/>
            </a:pPr>
            <a:endParaRPr dirty="0">
              <a:solidFill>
                <a:srgbClr val="FF0000"/>
              </a:solidFill>
            </a:endParaRPr>
          </a:p>
          <a:p>
            <a:pPr marL="0" lvl="0" indent="0" algn="ctr" rtl="0">
              <a:lnSpc>
                <a:spcPct val="100000"/>
              </a:lnSpc>
              <a:spcBef>
                <a:spcPts val="640"/>
              </a:spcBef>
              <a:spcAft>
                <a:spcPts val="0"/>
              </a:spcAft>
              <a:buClr>
                <a:srgbClr val="FF0000"/>
              </a:buClr>
              <a:buSzPts val="3200"/>
              <a:buNone/>
            </a:pPr>
            <a:r>
              <a:rPr lang="en-US" sz="5000" b="1" dirty="0">
                <a:solidFill>
                  <a:schemeClr val="tx1"/>
                </a:solidFill>
              </a:rPr>
              <a:t>Thank</a:t>
            </a:r>
            <a:r>
              <a:rPr lang="en-IN" altLang="en-US" sz="5000" b="1" dirty="0">
                <a:solidFill>
                  <a:schemeClr val="tx1"/>
                </a:solidFill>
              </a:rPr>
              <a:t> You</a:t>
            </a:r>
          </a:p>
        </p:txBody>
      </p:sp>
      <p:pic>
        <p:nvPicPr>
          <p:cNvPr id="320" name="Google Shape;320;p15"/>
          <p:cNvPicPr preferRelativeResize="0"/>
          <p:nvPr/>
        </p:nvPicPr>
        <p:blipFill rotWithShape="1">
          <a:blip r:embed="rId3"/>
          <a:srcRect/>
          <a:stretch>
            <a:fillRect/>
          </a:stretch>
        </p:blipFill>
        <p:spPr>
          <a:xfrm>
            <a:off x="381000" y="457200"/>
            <a:ext cx="2237740" cy="755015"/>
          </a:xfrm>
          <a:prstGeom prst="rect">
            <a:avLst/>
          </a:prstGeom>
          <a:noFill/>
          <a:ln>
            <a:noFill/>
          </a:ln>
        </p:spPr>
      </p:pic>
      <p:sp>
        <p:nvSpPr>
          <p:cNvPr id="323" name="Google Shape;32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4350" y="450351"/>
            <a:ext cx="5575300" cy="818515"/>
          </a:xfrm>
        </p:spPr>
        <p:txBody>
          <a:bodyPr>
            <a:normAutofit/>
          </a:bodyPr>
          <a:lstStyle/>
          <a:p>
            <a:r>
              <a:rPr lang="en-IN" altLang="en-US" sz="4000" b="1" dirty="0"/>
              <a:t>Problem Statement</a:t>
            </a:r>
          </a:p>
        </p:txBody>
      </p:sp>
      <p:sp>
        <p:nvSpPr>
          <p:cNvPr id="3" name="Text Placeholder 2"/>
          <p:cNvSpPr>
            <a:spLocks noGrp="1"/>
          </p:cNvSpPr>
          <p:nvPr>
            <p:ph type="body" idx="1"/>
          </p:nvPr>
        </p:nvSpPr>
        <p:spPr>
          <a:xfrm>
            <a:off x="457200" y="1659020"/>
            <a:ext cx="8229600" cy="4525963"/>
          </a:xfrm>
        </p:spPr>
        <p:txBody>
          <a:bodyPr>
            <a:noAutofit/>
          </a:bodyPr>
          <a:lstStyle/>
          <a:p>
            <a:pPr marL="571500" indent="-457200">
              <a:buFont typeface="+mj-lt"/>
              <a:buAutoNum type="arabicPeriod"/>
            </a:pPr>
            <a:r>
              <a:rPr lang="en-US" sz="2200" dirty="0"/>
              <a:t>Paralyzed people are unable to communicate their needs since they cannot speak clearly. A paralytic smart health system can facilitate communication between patient and caregivers. </a:t>
            </a:r>
          </a:p>
          <a:p>
            <a:pPr marL="571500" indent="-457200">
              <a:buFont typeface="+mj-lt"/>
              <a:buAutoNum type="arabicPeriod"/>
            </a:pPr>
            <a:r>
              <a:rPr lang="en-US" sz="2200" dirty="0"/>
              <a:t>Traditional rehabilitation methods often have limited effectiveness, are time-consuming, and require intensive therapist involvement. </a:t>
            </a:r>
          </a:p>
          <a:p>
            <a:pPr marL="571500" indent="-457200">
              <a:buFont typeface="+mj-lt"/>
              <a:buAutoNum type="arabicPeriod"/>
            </a:pPr>
            <a:r>
              <a:rPr lang="en-US" sz="2200" dirty="0"/>
              <a:t>Paralyzed patients find difficulty in communicating pain, discomfort, or needs to caregivers. </a:t>
            </a:r>
          </a:p>
          <a:p>
            <a:pPr marL="571500" indent="-457200">
              <a:buFont typeface="+mj-lt"/>
              <a:buAutoNum type="arabicPeriod"/>
            </a:pPr>
            <a:r>
              <a:rPr lang="en-US" sz="2200" dirty="0"/>
              <a:t>User interface should be friendly, otherwise it will be difficult to understand and use the smart paralytic health system.</a:t>
            </a:r>
          </a:p>
          <a:p>
            <a:pPr marL="571500" indent="-457200">
              <a:buFont typeface="+mj-lt"/>
              <a:buAutoNum type="arabicPeriod"/>
            </a:pPr>
            <a:r>
              <a:rPr lang="en-US" sz="2200" dirty="0"/>
              <a:t>Existing assistive devices for hand paralysis often lack precision, intuitive control, and adaptability to individual needs.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64498ab904_0_1"/>
          <p:cNvSpPr txBox="1">
            <a:spLocks noGrp="1"/>
          </p:cNvSpPr>
          <p:nvPr>
            <p:ph type="title"/>
          </p:nvPr>
        </p:nvSpPr>
        <p:spPr>
          <a:xfrm>
            <a:off x="2502535" y="520065"/>
            <a:ext cx="4139565" cy="45974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ts val="1800"/>
              <a:buNone/>
            </a:pPr>
            <a:r>
              <a:rPr lang="en-IN" altLang="en-US" b="1" dirty="0"/>
              <a:t>Solution</a:t>
            </a:r>
          </a:p>
        </p:txBody>
      </p:sp>
      <p:sp>
        <p:nvSpPr>
          <p:cNvPr id="116" name="Google Shape;116;g164498ab904_0_1"/>
          <p:cNvSpPr txBox="1">
            <a:spLocks noGrp="1"/>
          </p:cNvSpPr>
          <p:nvPr>
            <p:ph type="body" idx="1"/>
          </p:nvPr>
        </p:nvSpPr>
        <p:spPr>
          <a:xfrm>
            <a:off x="457200" y="979805"/>
            <a:ext cx="8229600" cy="4526100"/>
          </a:xfrm>
          <a:prstGeom prst="rect">
            <a:avLst/>
          </a:prstGeom>
          <a:noFill/>
          <a:ln>
            <a:noFill/>
          </a:ln>
        </p:spPr>
        <p:txBody>
          <a:bodyPr spcFirstLastPara="1" wrap="square" lIns="91425" tIns="45700" rIns="91425" bIns="45700" anchor="t" anchorCtr="0">
            <a:noAutofit/>
          </a:bodyPr>
          <a:lstStyle/>
          <a:p>
            <a:pPr marL="66675" lvl="0" indent="0" algn="l" rtl="0">
              <a:lnSpc>
                <a:spcPct val="115000"/>
              </a:lnSpc>
              <a:spcBef>
                <a:spcPts val="0"/>
              </a:spcBef>
              <a:spcAft>
                <a:spcPts val="0"/>
              </a:spcAft>
              <a:buSzPts val="2550"/>
              <a:buFont typeface="Calibri" panose="020F0502020204030204"/>
              <a:buNone/>
            </a:pPr>
            <a:r>
              <a:rPr lang="en-US" sz="2100" b="0" i="0" dirty="0">
                <a:solidFill>
                  <a:srgbClr val="000000"/>
                </a:solidFill>
                <a:effectLst/>
              </a:rPr>
              <a:t>Key features of </a:t>
            </a:r>
            <a:r>
              <a:rPr lang="en-US" sz="2100" dirty="0">
                <a:solidFill>
                  <a:srgbClr val="000000"/>
                </a:solidFill>
              </a:rPr>
              <a:t>Smart Paralytic Healthcare System</a:t>
            </a:r>
            <a:r>
              <a:rPr lang="en-US" sz="2100" b="0" i="0" dirty="0">
                <a:solidFill>
                  <a:srgbClr val="000000"/>
                </a:solidFill>
                <a:effectLst/>
              </a:rPr>
              <a:t>:</a:t>
            </a:r>
          </a:p>
          <a:p>
            <a:pPr marL="523875" lvl="0" indent="-457200" algn="l" rtl="0">
              <a:lnSpc>
                <a:spcPct val="115000"/>
              </a:lnSpc>
              <a:spcBef>
                <a:spcPts val="0"/>
              </a:spcBef>
              <a:spcAft>
                <a:spcPts val="0"/>
              </a:spcAft>
              <a:buSzPts val="2550"/>
              <a:buFont typeface="+mj-lt"/>
              <a:buAutoNum type="arabicPeriod"/>
            </a:pPr>
            <a:r>
              <a:rPr lang="en-US" sz="2100" b="1" i="0" dirty="0">
                <a:solidFill>
                  <a:srgbClr val="000000"/>
                </a:solidFill>
                <a:effectLst/>
              </a:rPr>
              <a:t>User-Friendly Interface:</a:t>
            </a:r>
            <a:r>
              <a:rPr lang="en-US" sz="2100" b="0" i="0" dirty="0">
                <a:solidFill>
                  <a:srgbClr val="000000"/>
                </a:solidFill>
                <a:effectLst/>
              </a:rPr>
              <a:t> Easily monitor and manage Smart paralytic healthcare system.</a:t>
            </a:r>
          </a:p>
          <a:p>
            <a:pPr marL="523875" lvl="0" indent="-457200" algn="l" rtl="0">
              <a:lnSpc>
                <a:spcPct val="115000"/>
              </a:lnSpc>
              <a:spcBef>
                <a:spcPts val="0"/>
              </a:spcBef>
              <a:spcAft>
                <a:spcPts val="0"/>
              </a:spcAft>
              <a:buSzPts val="2550"/>
              <a:buFont typeface="+mj-lt"/>
              <a:buAutoNum type="arabicPeriod"/>
            </a:pPr>
            <a:r>
              <a:rPr lang="en-US" sz="2100" b="1" i="0" dirty="0">
                <a:solidFill>
                  <a:srgbClr val="000000"/>
                </a:solidFill>
                <a:effectLst/>
              </a:rPr>
              <a:t>Restore Functional Movement: </a:t>
            </a:r>
            <a:r>
              <a:rPr lang="en-US" sz="2100" i="0" dirty="0">
                <a:solidFill>
                  <a:srgbClr val="000000"/>
                </a:solidFill>
                <a:effectLst/>
              </a:rPr>
              <a:t>Develop smart finger technologies that support or augment natural hand and finger movement, enabling daily tasks and activities.</a:t>
            </a:r>
          </a:p>
          <a:p>
            <a:pPr marL="523875" lvl="0" indent="-457200" algn="l" rtl="0">
              <a:lnSpc>
                <a:spcPct val="115000"/>
              </a:lnSpc>
              <a:spcBef>
                <a:spcPts val="0"/>
              </a:spcBef>
              <a:spcAft>
                <a:spcPts val="0"/>
              </a:spcAft>
              <a:buSzPts val="2550"/>
              <a:buFont typeface="+mj-lt"/>
              <a:buAutoNum type="arabicPeriod"/>
            </a:pPr>
            <a:r>
              <a:rPr lang="en-US" sz="2100" b="1" i="0" dirty="0">
                <a:solidFill>
                  <a:srgbClr val="000000"/>
                </a:solidFill>
                <a:effectLst/>
              </a:rPr>
              <a:t>Proactive Health Monitoring: </a:t>
            </a:r>
            <a:r>
              <a:rPr lang="en-US" sz="2100" i="0" dirty="0">
                <a:solidFill>
                  <a:srgbClr val="000000"/>
                </a:solidFill>
                <a:effectLst/>
              </a:rPr>
              <a:t>Utilize sensors to monitor</a:t>
            </a:r>
            <a:r>
              <a:rPr lang="en-US" sz="2100" b="1" i="0" dirty="0">
                <a:solidFill>
                  <a:srgbClr val="000000"/>
                </a:solidFill>
                <a:effectLst/>
              </a:rPr>
              <a:t> </a:t>
            </a:r>
            <a:r>
              <a:rPr lang="en-US" sz="2100" i="0" dirty="0">
                <a:solidFill>
                  <a:srgbClr val="000000"/>
                </a:solidFill>
                <a:effectLst/>
              </a:rPr>
              <a:t>Vital signs, activity, sleep, and environmental interactions for early detection of complications or risks. </a:t>
            </a:r>
          </a:p>
          <a:p>
            <a:pPr marL="523875" lvl="0" indent="-457200" algn="l" rtl="0">
              <a:lnSpc>
                <a:spcPct val="115000"/>
              </a:lnSpc>
              <a:spcBef>
                <a:spcPts val="0"/>
              </a:spcBef>
              <a:spcAft>
                <a:spcPts val="0"/>
              </a:spcAft>
              <a:buSzPts val="2550"/>
              <a:buFont typeface="+mj-lt"/>
              <a:buAutoNum type="arabicPeriod"/>
            </a:pPr>
            <a:r>
              <a:rPr lang="en-US" sz="2100" b="1" i="0" dirty="0">
                <a:solidFill>
                  <a:srgbClr val="000000"/>
                </a:solidFill>
                <a:effectLst/>
              </a:rPr>
              <a:t>Instant communication: </a:t>
            </a:r>
            <a:r>
              <a:rPr lang="en-US" sz="2100" i="0" dirty="0">
                <a:solidFill>
                  <a:srgbClr val="000000"/>
                </a:solidFill>
                <a:effectLst/>
              </a:rPr>
              <a:t>Smart devices enable patients to report discomfort or changes in well-being to caregivers for immediate response and support.</a:t>
            </a:r>
          </a:p>
          <a:p>
            <a:pPr marL="523875" lvl="0" indent="-457200" algn="l" rtl="0">
              <a:lnSpc>
                <a:spcPct val="115000"/>
              </a:lnSpc>
              <a:spcBef>
                <a:spcPts val="0"/>
              </a:spcBef>
              <a:spcAft>
                <a:spcPts val="0"/>
              </a:spcAft>
              <a:buSzPts val="2550"/>
              <a:buFont typeface="+mj-lt"/>
              <a:buAutoNum type="arabicPeriod"/>
            </a:pPr>
            <a:r>
              <a:rPr lang="en-US" sz="2100" b="1" i="0" dirty="0">
                <a:solidFill>
                  <a:srgbClr val="000000"/>
                </a:solidFill>
                <a:effectLst/>
              </a:rPr>
              <a:t>Data Security and Privacy: </a:t>
            </a:r>
            <a:r>
              <a:rPr lang="en-US" sz="2100" b="0" i="0" dirty="0">
                <a:solidFill>
                  <a:srgbClr val="000000"/>
                </a:solidFill>
                <a:effectLst/>
              </a:rPr>
              <a:t>Robust encryption measures for safeguarding sensitive information.</a:t>
            </a:r>
          </a:p>
        </p:txBody>
      </p:sp>
      <p:sp>
        <p:nvSpPr>
          <p:cNvPr id="117" name="Google Shape;117;g164498ab904_0_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164498ab904_0_8"/>
          <p:cNvSpPr txBox="1">
            <a:spLocks noGrp="1"/>
          </p:cNvSpPr>
          <p:nvPr>
            <p:ph type="title"/>
          </p:nvPr>
        </p:nvSpPr>
        <p:spPr>
          <a:xfrm>
            <a:off x="457200" y="268246"/>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4000" b="1" dirty="0"/>
              <a:t>Objectives</a:t>
            </a:r>
            <a:endParaRPr sz="4000" b="1" dirty="0"/>
          </a:p>
        </p:txBody>
      </p:sp>
      <p:sp>
        <p:nvSpPr>
          <p:cNvPr id="124" name="Google Shape;124;g164498ab904_0_8"/>
          <p:cNvSpPr txBox="1">
            <a:spLocks noGrp="1"/>
          </p:cNvSpPr>
          <p:nvPr>
            <p:ph type="body" idx="1"/>
          </p:nvPr>
        </p:nvSpPr>
        <p:spPr>
          <a:xfrm>
            <a:off x="457200" y="839746"/>
            <a:ext cx="8229600" cy="4526100"/>
          </a:xfrm>
          <a:prstGeom prst="rect">
            <a:avLst/>
          </a:prstGeom>
          <a:noFill/>
          <a:ln>
            <a:noFill/>
          </a:ln>
        </p:spPr>
        <p:txBody>
          <a:bodyPr spcFirstLastPara="1" wrap="square" lIns="91425" tIns="45700" rIns="91425" bIns="45700" anchor="t" anchorCtr="0">
            <a:noAutofit/>
          </a:bodyPr>
          <a:lstStyle/>
          <a:p>
            <a:pPr marL="914400" lvl="0" indent="-457200" algn="l" rtl="0">
              <a:lnSpc>
                <a:spcPct val="100000"/>
              </a:lnSpc>
              <a:spcBef>
                <a:spcPts val="360"/>
              </a:spcBef>
              <a:spcAft>
                <a:spcPts val="0"/>
              </a:spcAft>
              <a:buSzPts val="1800"/>
              <a:buFont typeface="+mj-lt"/>
              <a:buAutoNum type="arabicPeriod"/>
            </a:pPr>
            <a:endParaRPr lang="en-US" sz="2200" b="1" i="0" dirty="0">
              <a:effectLst/>
              <a:latin typeface="Calibri" panose="020F0502020204030204" pitchFamily="34" charset="0"/>
              <a:ea typeface="Calibri" panose="020F0502020204030204" pitchFamily="34" charset="0"/>
              <a:cs typeface="Calibri" panose="020F0502020204030204" pitchFamily="34" charset="0"/>
            </a:endParaRPr>
          </a:p>
          <a:p>
            <a:pPr marL="914400" lvl="0" indent="-457200" algn="l" rtl="0">
              <a:lnSpc>
                <a:spcPct val="100000"/>
              </a:lnSpc>
              <a:spcBef>
                <a:spcPts val="360"/>
              </a:spcBef>
              <a:spcAft>
                <a:spcPts val="0"/>
              </a:spcAft>
              <a:buSzPts val="1800"/>
              <a:buFont typeface="+mj-lt"/>
              <a:buAutoNum type="arabicPeriod"/>
            </a:pPr>
            <a:r>
              <a:rPr lang="en-US" sz="2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Multimodality: </a:t>
            </a:r>
            <a:r>
              <a:rPr lang="en-US"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Combine different sensor types like pressure, gyroscope, and accelerometer for richer data collection, enabling gesture recognition and complex hand/finger movements.</a:t>
            </a:r>
          </a:p>
          <a:p>
            <a:pPr marL="914400" lvl="0" indent="-457200" algn="l" rtl="0">
              <a:lnSpc>
                <a:spcPct val="100000"/>
              </a:lnSpc>
              <a:spcBef>
                <a:spcPts val="360"/>
              </a:spcBef>
              <a:spcAft>
                <a:spcPts val="0"/>
              </a:spcAft>
              <a:buSzPts val="1800"/>
              <a:buFont typeface="+mj-lt"/>
              <a:buAutoNum type="arabicPeriod"/>
            </a:pPr>
            <a:r>
              <a:rPr lang="en-US" sz="2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Fall prevention: </a:t>
            </a:r>
            <a:r>
              <a:rPr lang="en-US"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Monitor sudden movements or changes in position to identify potential fall risks and trigger alerts or alarms for assistance.</a:t>
            </a:r>
          </a:p>
          <a:p>
            <a:pPr marL="914400" lvl="0" indent="-457200" algn="l" rtl="0">
              <a:lnSpc>
                <a:spcPct val="100000"/>
              </a:lnSpc>
              <a:spcBef>
                <a:spcPts val="360"/>
              </a:spcBef>
              <a:spcAft>
                <a:spcPts val="0"/>
              </a:spcAft>
              <a:buSzPts val="1800"/>
              <a:buFont typeface="+mj-lt"/>
              <a:buAutoNum type="arabicPeriod"/>
            </a:pP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Real-time Feedback: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The smart gloves should provide real-time feedback on finger gesture, allowing caregiver to make well-informed decisions.</a:t>
            </a:r>
          </a:p>
          <a:p>
            <a:pPr marL="914400" indent="-457200">
              <a:buFont typeface="+mj-lt"/>
              <a:buAutoNum type="arabicPeriod"/>
            </a:pPr>
            <a:r>
              <a:rPr lang="en-US" sz="2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Comfort &amp; Safety: </a:t>
            </a:r>
            <a:r>
              <a:rPr lang="en-US"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Ensure the glove is durable, lightweight, and hypoallergenic for comfortable long-term wear. </a:t>
            </a:r>
          </a:p>
          <a:p>
            <a:pPr marL="914400" indent="-457200">
              <a:buFont typeface="+mj-lt"/>
              <a:buAutoNum type="arabicPeriod"/>
            </a:pPr>
            <a:r>
              <a:rPr lang="en-US" sz="2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 security: </a:t>
            </a:r>
            <a:r>
              <a:rPr lang="en-US"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Implement robust data encryption and privacy protocols to ensure user data confidentiality and prevent unauthorized access.</a:t>
            </a:r>
          </a:p>
          <a:p>
            <a:pPr marL="914400" lvl="0" indent="-457200" algn="l" rtl="0">
              <a:lnSpc>
                <a:spcPct val="100000"/>
              </a:lnSpc>
              <a:spcBef>
                <a:spcPts val="360"/>
              </a:spcBef>
              <a:spcAft>
                <a:spcPts val="0"/>
              </a:spcAft>
              <a:buSzPts val="1800"/>
              <a:buFont typeface="+mj-lt"/>
              <a:buAutoNum type="arabicPeriod"/>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0" indent="0" algn="l" rtl="0">
              <a:lnSpc>
                <a:spcPct val="100000"/>
              </a:lnSpc>
              <a:spcBef>
                <a:spcPts val="360"/>
              </a:spcBef>
              <a:spcAft>
                <a:spcPts val="0"/>
              </a:spcAft>
              <a:buSzPts val="1800"/>
              <a:buNone/>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914400" lvl="0" indent="-457200" algn="l" rtl="0">
              <a:lnSpc>
                <a:spcPct val="100000"/>
              </a:lnSpc>
              <a:spcBef>
                <a:spcPts val="360"/>
              </a:spcBef>
              <a:spcAft>
                <a:spcPts val="0"/>
              </a:spcAft>
              <a:buSzPts val="1800"/>
              <a:buFont typeface="+mj-lt"/>
              <a:buAutoNum type="arabicPeriod"/>
            </a:pPr>
            <a:endParaRPr sz="1900" dirty="0">
              <a:latin typeface="Calibri" panose="020F0502020204030204" pitchFamily="34" charset="0"/>
              <a:ea typeface="Calibri" panose="020F0502020204030204" pitchFamily="34" charset="0"/>
              <a:cs typeface="Calibri" panose="020F0502020204030204" pitchFamily="34" charset="0"/>
            </a:endParaRPr>
          </a:p>
          <a:p>
            <a:pPr marL="457200" lvl="0" indent="0" algn="l" rtl="0">
              <a:lnSpc>
                <a:spcPct val="100000"/>
              </a:lnSpc>
              <a:spcBef>
                <a:spcPts val="360"/>
              </a:spcBef>
              <a:spcAft>
                <a:spcPts val="0"/>
              </a:spcAft>
              <a:buSzPts val="1800"/>
              <a:buNone/>
            </a:pPr>
            <a:endParaRPr sz="1900" dirty="0">
              <a:latin typeface="Calibri" panose="020F0502020204030204" pitchFamily="34" charset="0"/>
              <a:ea typeface="Calibri" panose="020F0502020204030204" pitchFamily="34" charset="0"/>
              <a:cs typeface="Calibri" panose="020F0502020204030204" pitchFamily="34" charset="0"/>
            </a:endParaRPr>
          </a:p>
        </p:txBody>
      </p:sp>
      <p:sp>
        <p:nvSpPr>
          <p:cNvPr id="125" name="Google Shape;125;g164498ab904_0_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C839-5655-5415-B591-38659B624AA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Review</a:t>
            </a:r>
          </a:p>
        </p:txBody>
      </p:sp>
      <p:sp>
        <p:nvSpPr>
          <p:cNvPr id="3" name="Text Placeholder 2">
            <a:extLst>
              <a:ext uri="{FF2B5EF4-FFF2-40B4-BE49-F238E27FC236}">
                <a16:creationId xmlns:a16="http://schemas.microsoft.com/office/drawing/2014/main" id="{FC74178C-FA2A-CA75-CA42-CB9074184602}"/>
              </a:ext>
            </a:extLst>
          </p:cNvPr>
          <p:cNvSpPr>
            <a:spLocks noGrp="1"/>
          </p:cNvSpPr>
          <p:nvPr>
            <p:ph type="body" idx="1"/>
          </p:nvPr>
        </p:nvSpPr>
        <p:spPr/>
        <p:txBody>
          <a:bodyPr>
            <a:normAutofit lnSpcReduction="10000"/>
          </a:bodyPr>
          <a:lstStyle/>
          <a:p>
            <a:pPr marL="114300" indent="0" algn="jus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proposed system enables people with severe paralysis to communicate their thoughts and needs. It also helps patient to show their intellectual potential which can sometimes dispose their mental disability diagnosed by the doctor. The proposed patient provides a unique and new UI which can be easily controlled by any age group patient. The proposed system combines existing techniques in a new way to detect eye motion and eye blink detection. The Eye Motion Algorithm is used to determine left, right or no motion. The Eye Blink Detection Algorithm is used to determine voluntary and Involuntary eye blinks can be used as a blink gestures in the proposed system. These two algorithm helps the patient to navigate efficiently in the proposed system and communicate. The proposed system, Consumer Grade PC/Laptop and Logitech webcam of $23.53 is used which decrease the cost and boost the use of the system in various environment like private or government hospital personal nursing, home, etc. The system setup and maintenance doesn't require any skilled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labor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hence will reduce the cost of the system. The main drawback is system accuracy decrease in low lighting conditions and the webcam should always be in line of sight with eye of the patient.[1]</a:t>
            </a:r>
          </a:p>
          <a:p>
            <a:endParaRPr lang="en-IN" dirty="0"/>
          </a:p>
        </p:txBody>
      </p:sp>
      <p:sp>
        <p:nvSpPr>
          <p:cNvPr id="4" name="Slide Number Placeholder 3">
            <a:extLst>
              <a:ext uri="{FF2B5EF4-FFF2-40B4-BE49-F238E27FC236}">
                <a16:creationId xmlns:a16="http://schemas.microsoft.com/office/drawing/2014/main" id="{2A928D76-0F0E-23E6-E287-102DD29AC8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360337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94FEB-3DB3-3C46-BFB4-777FB4F20F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81A38-8010-24A0-B8E0-F87F08E3606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Review</a:t>
            </a:r>
          </a:p>
        </p:txBody>
      </p:sp>
      <p:sp>
        <p:nvSpPr>
          <p:cNvPr id="3" name="Text Placeholder 2">
            <a:extLst>
              <a:ext uri="{FF2B5EF4-FFF2-40B4-BE49-F238E27FC236}">
                <a16:creationId xmlns:a16="http://schemas.microsoft.com/office/drawing/2014/main" id="{E60992FA-BA00-5E9C-1400-AAFCDD4B6FE0}"/>
              </a:ext>
            </a:extLst>
          </p:cNvPr>
          <p:cNvSpPr>
            <a:spLocks noGrp="1"/>
          </p:cNvSpPr>
          <p:nvPr>
            <p:ph type="body" idx="1"/>
          </p:nvPr>
        </p:nvSpPr>
        <p:spPr/>
        <p:txBody>
          <a:bodyPr>
            <a:normAutofit/>
          </a:bodyPr>
          <a:lstStyle/>
          <a:p>
            <a:pPr marL="114300" indent="0" algn="just">
              <a:lnSpc>
                <a:spcPct val="107000"/>
              </a:lnSpc>
              <a:spcAft>
                <a:spcPts val="800"/>
              </a:spcAf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IoT enabled Paralysis patient healthcare helps to know the health status and needs of the patients by being at a remote place. This system model plays a vital role by being an assistive aid for people who are affected by paralysis. The IoT cloud stores the messages gives an overview of the health status of the patient over a period of time. Further development can be made by using additionally gyro sensor and flex sensors which brings in more applications to be included to our proposed system. Gyro sensor can be used for the purpose of measuring the rotational movement of the hand and flex sensor can be used to detect the motion made by individual fingers. GSM module can be used additionally for the purpose of sending the messages conveyed by the paralyzed patients by sending a SMS to the registered person.[2]</a:t>
            </a:r>
          </a:p>
          <a:p>
            <a:endParaRPr lang="en-IN" dirty="0"/>
          </a:p>
        </p:txBody>
      </p:sp>
      <p:sp>
        <p:nvSpPr>
          <p:cNvPr id="4" name="Slide Number Placeholder 3">
            <a:extLst>
              <a:ext uri="{FF2B5EF4-FFF2-40B4-BE49-F238E27FC236}">
                <a16:creationId xmlns:a16="http://schemas.microsoft.com/office/drawing/2014/main" id="{7E377378-13E2-5C95-B08E-E9FAB10AB6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079569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2B0E6-6F7E-C32D-214C-D5FD275C57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50A56F-8DC3-90F6-4A43-C41BD7ECF77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Review</a:t>
            </a:r>
          </a:p>
        </p:txBody>
      </p:sp>
      <p:sp>
        <p:nvSpPr>
          <p:cNvPr id="3" name="Text Placeholder 2">
            <a:extLst>
              <a:ext uri="{FF2B5EF4-FFF2-40B4-BE49-F238E27FC236}">
                <a16:creationId xmlns:a16="http://schemas.microsoft.com/office/drawing/2014/main" id="{ACD15B13-E362-C192-0329-BF586CFE526B}"/>
              </a:ext>
            </a:extLst>
          </p:cNvPr>
          <p:cNvSpPr>
            <a:spLocks noGrp="1"/>
          </p:cNvSpPr>
          <p:nvPr>
            <p:ph type="body" idx="1"/>
          </p:nvPr>
        </p:nvSpPr>
        <p:spPr/>
        <p:txBody>
          <a:bodyPr>
            <a:normAutofit lnSpcReduction="10000"/>
          </a:bodyPr>
          <a:lstStyle/>
          <a:p>
            <a:pPr marL="114300" indent="0" algn="just">
              <a:lnSpc>
                <a:spcPct val="107000"/>
              </a:lnSpc>
              <a:spcAft>
                <a:spcPts val="800"/>
              </a:spcAft>
              <a:buNone/>
            </a:pPr>
            <a:r>
              <a:rPr lang="en-IN"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this paper, it presents a complete diagnosis system for non-contact human abnormal gaits detection based on S-band wireless state information. The proposed system can help early detection of gait abnormalities, which is essential in clinical diagnosis. We mainly focused on four human gait patterns including normal, festination, small stride and turn. Hamper filter are utilized to detect outliers and wavelet transform are applied to filter the noise in wireless data. After obtaining the image of data, we then linearize the image, resize and chop it to a proper size. SVM was selected because its high precision and robustness in many traditional machine learning problems. It was applied to both binary classification and multi-class classification. Comparisons between using and not using image processing module illustrate that it can improve the performance of the system at least 5%. The multi-class accuracy rate of our method is 96.7% which demonstrate that our system is an efficient, low-cost and reliable solution for automatic detection and diagnosis paralysis agitans based on their abnormal gaits. The future task work on improve the speed on detection is warranted.[3]</a:t>
            </a:r>
          </a:p>
          <a:p>
            <a:endParaRPr lang="en-IN" dirty="0"/>
          </a:p>
        </p:txBody>
      </p:sp>
      <p:sp>
        <p:nvSpPr>
          <p:cNvPr id="4" name="Slide Number Placeholder 3">
            <a:extLst>
              <a:ext uri="{FF2B5EF4-FFF2-40B4-BE49-F238E27FC236}">
                <a16:creationId xmlns:a16="http://schemas.microsoft.com/office/drawing/2014/main" id="{18307D93-FE41-85BF-DB3F-FA9E015F2F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77270361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TotalTime>
  <Words>4302</Words>
  <Application>Microsoft Office PowerPoint</Application>
  <PresentationFormat>On-screen Show (4:3)</PresentationFormat>
  <Paragraphs>148</Paragraphs>
  <Slides>30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Times New Roman</vt:lpstr>
      <vt:lpstr>Calibri</vt:lpstr>
      <vt:lpstr>Office Theme</vt:lpstr>
      <vt:lpstr>Paramov: Smart IOT based Paralysis Patient Monitoring System</vt:lpstr>
      <vt:lpstr>      Table of contents</vt:lpstr>
      <vt:lpstr>Abstract</vt:lpstr>
      <vt:lpstr>Problem Statement</vt:lpstr>
      <vt:lpstr>Solution</vt:lpstr>
      <vt:lpstr>Objectives</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PowerPoint Presentation</vt:lpstr>
      <vt:lpstr>PowerPoint Presentation</vt:lpstr>
      <vt:lpstr>Modules</vt:lpstr>
      <vt:lpstr>Conclusion</vt:lpstr>
      <vt:lpstr>REFERENCES</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ANALYSIS FOR DIABETIC DISEASE USING HYBRID MACHINE LEARNING MODEL</dc:title>
  <dc:creator>VINAY PODDAR</dc:creator>
  <cp:lastModifiedBy>VINAY PODDAR</cp:lastModifiedBy>
  <cp:revision>27</cp:revision>
  <dcterms:created xsi:type="dcterms:W3CDTF">2023-07-28T05:05:59Z</dcterms:created>
  <dcterms:modified xsi:type="dcterms:W3CDTF">2024-02-16T18:37:54Z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103CF3006E6D4429AA370DDE6D8AC750</vt:lpwstr>
  </property>
  <property fmtid="{D5CDD505-2E9C-101B-9397-08002B2CF9AE}" pid="3" name="KSOProductBuildVer">
    <vt:lpwstr>1033-11.2.0.11537</vt:lpwstr>
  </property>
</Properties>
</file>