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84" r:id="rId5"/>
    <p:sldId id="259" r:id="rId6"/>
    <p:sldId id="260" r:id="rId7"/>
    <p:sldId id="287" r:id="rId8"/>
    <p:sldId id="288" r:id="rId9"/>
    <p:sldId id="292" r:id="rId10"/>
    <p:sldId id="293" r:id="rId11"/>
    <p:sldId id="298" r:id="rId12"/>
    <p:sldId id="299" r:id="rId13"/>
    <p:sldId id="300" r:id="rId14"/>
    <p:sldId id="301" r:id="rId15"/>
    <p:sldId id="294" r:id="rId16"/>
    <p:sldId id="295" r:id="rId17"/>
    <p:sldId id="296" r:id="rId18"/>
    <p:sldId id="297" r:id="rId19"/>
    <p:sldId id="285" r:id="rId20"/>
    <p:sldId id="286" r:id="rId21"/>
    <p:sldId id="290" r:id="rId22"/>
    <p:sldId id="302" r:id="rId23"/>
    <p:sldId id="289" r:id="rId24"/>
    <p:sldId id="280" r:id="rId25"/>
    <p:sldId id="283"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0" autoAdjust="0"/>
  </p:normalViewPr>
  <p:slideViewPr>
    <p:cSldViewPr snapToGrid="0">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4498ab904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g164498ab90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164498ab904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4498ab904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164498ab904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164498ab904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9" name="Google Shape;3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5" name="Google Shape;45;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6" name="Google Shape;4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2" name="Google Shape;52;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3" name="Google Shape;53;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4" name="Google Shape;54;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25000"/>
              <a:buFont typeface="Calibri" panose="020F0502020204030204"/>
              <a:buNone/>
            </a:pPr>
            <a:r>
              <a:rPr lang="en-IN" sz="5300" b="1" dirty="0" err="1"/>
              <a:t>AquaTrail</a:t>
            </a:r>
            <a:r>
              <a:rPr lang="en-IN" sz="5300" b="1" dirty="0"/>
              <a:t>: IOT Based Smart Water Bottle </a:t>
            </a:r>
            <a:endParaRPr sz="5300" b="1" dirty="0"/>
          </a:p>
          <a:p>
            <a:pPr marL="0" lvl="0" indent="0" algn="ctr" rtl="0">
              <a:lnSpc>
                <a:spcPct val="100000"/>
              </a:lnSpc>
              <a:spcBef>
                <a:spcPts val="0"/>
              </a:spcBef>
              <a:spcAft>
                <a:spcPts val="0"/>
              </a:spcAft>
              <a:buClr>
                <a:schemeClr val="dk1"/>
              </a:buClr>
              <a:buSzPct val="100000"/>
              <a:buFont typeface="Calibri" panose="020F0502020204030204"/>
              <a:buNone/>
            </a:pPr>
            <a:endParaRPr dirty="0"/>
          </a:p>
        </p:txBody>
      </p:sp>
      <p:sp>
        <p:nvSpPr>
          <p:cNvPr id="89" name="Google Shape;89;p1"/>
          <p:cNvSpPr txBox="1">
            <a:spLocks noGrp="1"/>
          </p:cNvSpPr>
          <p:nvPr>
            <p:ph type="subTitle" idx="1"/>
          </p:nvPr>
        </p:nvSpPr>
        <p:spPr>
          <a:xfrm>
            <a:off x="1371600" y="4114800"/>
            <a:ext cx="6400800" cy="1981200"/>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100000"/>
              </a:lnSpc>
              <a:spcBef>
                <a:spcPts val="0"/>
              </a:spcBef>
              <a:spcAft>
                <a:spcPts val="0"/>
              </a:spcAft>
              <a:buClr>
                <a:srgbClr val="888888"/>
              </a:buClr>
              <a:buSzPct val="10000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Vinay Poddar(RA2011032010061)</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ctr" rtl="0">
              <a:lnSpc>
                <a:spcPct val="100000"/>
              </a:lnSpc>
              <a:spcBef>
                <a:spcPts val="590"/>
              </a:spcBef>
              <a:spcAft>
                <a:spcPts val="0"/>
              </a:spcAft>
              <a:buClr>
                <a:srgbClr val="888888"/>
              </a:buClr>
              <a:buSzPct val="100000"/>
              <a:buNone/>
            </a:pP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Vanshaj</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Barnwal</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(RA2011032010035)</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ctr" rtl="0">
              <a:lnSpc>
                <a:spcPct val="100000"/>
              </a:lnSpc>
              <a:spcBef>
                <a:spcPts val="590"/>
              </a:spcBef>
              <a:spcAft>
                <a:spcPts val="0"/>
              </a:spcAft>
              <a:buClr>
                <a:srgbClr val="888888"/>
              </a:buClr>
              <a:buSzPct val="10000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Batch ID:</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spcBef>
                <a:spcPts val="590"/>
              </a:spcBef>
              <a:buSzPct val="100000"/>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Guide name and Designation: </a:t>
            </a:r>
          </a:p>
          <a:p>
            <a:pPr marL="0" indent="0">
              <a:spcBef>
                <a:spcPts val="590"/>
              </a:spcBef>
              <a:buSzPct val="100000"/>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Ms.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Saisanthiya</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D, Assistant Professor</a:t>
            </a:r>
            <a:endParaRPr lang="en-IN"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ctr" rtl="0">
              <a:lnSpc>
                <a:spcPct val="100000"/>
              </a:lnSpc>
              <a:spcBef>
                <a:spcPts val="590"/>
              </a:spcBef>
              <a:spcAft>
                <a:spcPts val="0"/>
              </a:spcAft>
              <a:buClr>
                <a:srgbClr val="888888"/>
              </a:buClr>
              <a:buSzPct val="100000"/>
              <a:buNone/>
            </a:pPr>
            <a:endParaRPr dirty="0">
              <a:solidFill>
                <a:schemeClr val="tx1"/>
              </a:solidFill>
            </a:endParaRPr>
          </a:p>
          <a:p>
            <a:pPr marL="0" lvl="0" indent="0" algn="ctr" rtl="0">
              <a:lnSpc>
                <a:spcPct val="100000"/>
              </a:lnSpc>
              <a:spcBef>
                <a:spcPts val="590"/>
              </a:spcBef>
              <a:spcAft>
                <a:spcPts val="0"/>
              </a:spcAft>
              <a:buClr>
                <a:srgbClr val="888888"/>
              </a:buClr>
              <a:buSzPct val="100000"/>
              <a:buNone/>
            </a:pPr>
            <a:endParaRPr dirty="0"/>
          </a:p>
        </p:txBody>
      </p:sp>
      <p:pic>
        <p:nvPicPr>
          <p:cNvPr id="90" name="Google Shape;90;p1"/>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91" name="Google Shape;91;p1"/>
          <p:cNvSpPr/>
          <p:nvPr/>
        </p:nvSpPr>
        <p:spPr>
          <a:xfrm>
            <a:off x="2792400" y="415750"/>
            <a:ext cx="6172200" cy="120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COLLEGE OF ENGINEERING AND TECHNOLOGY</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18CSP107L / 18CSP108L- MINOR PROJECT / INTERNSHIP</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EEA-08AA-C79C-8153-51CA9A15B331}"/>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40C30BB7-F5AF-D8D6-0D2E-69B890190F2D}"/>
              </a:ext>
            </a:extLst>
          </p:cNvPr>
          <p:cNvSpPr>
            <a:spLocks noGrp="1"/>
          </p:cNvSpPr>
          <p:nvPr>
            <p:ph type="body" idx="1"/>
          </p:nvPr>
        </p:nvSpPr>
        <p:spPr/>
        <p:txBody>
          <a:bodyPr/>
          <a:lstStyle/>
          <a:p>
            <a:pPr marL="114300" indent="0" algn="just">
              <a:buNone/>
            </a:pPr>
            <a:r>
              <a:rPr lang="en-US" sz="2400" b="1" dirty="0"/>
              <a:t>“A Fuzzy Logic Based Internet of Things (IoT) for Smart Water Bottle” by </a:t>
            </a:r>
            <a:r>
              <a:rPr lang="en-US" sz="2400" b="1" dirty="0" err="1"/>
              <a:t>Angga</a:t>
            </a:r>
            <a:r>
              <a:rPr lang="en-US" sz="2400" b="1" dirty="0"/>
              <a:t> Edwin </a:t>
            </a:r>
            <a:r>
              <a:rPr lang="en-US" sz="2400" b="1" dirty="0" err="1"/>
              <a:t>Wijanark</a:t>
            </a:r>
            <a:r>
              <a:rPr lang="en-US" sz="2400" b="1" dirty="0"/>
              <a:t>, </a:t>
            </a:r>
            <a:r>
              <a:rPr lang="en-US" sz="2400" b="1" dirty="0" err="1"/>
              <a:t>Maman</a:t>
            </a:r>
            <a:r>
              <a:rPr lang="en-US" sz="2400" b="1" dirty="0"/>
              <a:t> </a:t>
            </a:r>
            <a:r>
              <a:rPr lang="en-US" sz="2400" b="1" dirty="0" err="1"/>
              <a:t>Abdurohman</a:t>
            </a:r>
            <a:r>
              <a:rPr lang="en-US" sz="2400" b="1" dirty="0"/>
              <a:t> and </a:t>
            </a:r>
            <a:r>
              <a:rPr lang="en-US" sz="2400" b="1" dirty="0" err="1"/>
              <a:t>Maman</a:t>
            </a:r>
            <a:r>
              <a:rPr lang="en-US" sz="2400" b="1" dirty="0"/>
              <a:t> </a:t>
            </a:r>
            <a:r>
              <a:rPr lang="en-US" sz="2400" b="1" dirty="0" err="1"/>
              <a:t>Abdurohman</a:t>
            </a:r>
            <a:r>
              <a:rPr lang="en-US" sz="2400" b="1" dirty="0"/>
              <a:t>.</a:t>
            </a:r>
          </a:p>
          <a:p>
            <a:pPr marL="114300" indent="0" algn="just">
              <a:buNone/>
            </a:pPr>
            <a:endParaRPr lang="en-US" sz="2400" b="1" dirty="0"/>
          </a:p>
          <a:p>
            <a:pPr marL="114300" indent="0" algn="just">
              <a:buNone/>
            </a:pPr>
            <a:r>
              <a:rPr lang="en-US" sz="2200" dirty="0"/>
              <a:t>This paper proposes a system that develops a model based on fuzzy algorithm. Smart water bottle system </a:t>
            </a:r>
            <a:r>
              <a:rPr lang="en-US" sz="2200" spc="110" dirty="0"/>
              <a:t>provides the user with the prediction of their daily amount of water intake</a:t>
            </a:r>
            <a:r>
              <a:rPr lang="en-US" sz="2200" dirty="0"/>
              <a:t>.</a:t>
            </a:r>
            <a:r>
              <a:rPr lang="en-US" sz="1400" dirty="0"/>
              <a:t> </a:t>
            </a:r>
            <a:r>
              <a:rPr lang="en-US" sz="2200" dirty="0"/>
              <a:t>The results provided are also in accordance with the rules that have been made, namely low, medium and high. The fuzzy algorithm used in the IOT platform is less responsive or still has a long enough delay, and can display more accurate measurements.</a:t>
            </a:r>
            <a:endParaRPr lang="en-US" sz="2200" b="1" dirty="0"/>
          </a:p>
          <a:p>
            <a:pPr marL="114300" indent="0">
              <a:buNone/>
            </a:pPr>
            <a:endParaRPr lang="en-US" dirty="0"/>
          </a:p>
        </p:txBody>
      </p:sp>
      <p:sp>
        <p:nvSpPr>
          <p:cNvPr id="4" name="Slide Number Placeholder 3">
            <a:extLst>
              <a:ext uri="{FF2B5EF4-FFF2-40B4-BE49-F238E27FC236}">
                <a16:creationId xmlns:a16="http://schemas.microsoft.com/office/drawing/2014/main" id="{6EB62ACE-C7BC-3BC0-9B51-536CC19A6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18026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9047-704A-464D-DDB9-5C2FBFE425EE}"/>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189875AE-CEB3-EC3F-1EB8-57D34CEB4E6F}"/>
              </a:ext>
            </a:extLst>
          </p:cNvPr>
          <p:cNvSpPr>
            <a:spLocks noGrp="1"/>
          </p:cNvSpPr>
          <p:nvPr>
            <p:ph type="body" idx="1"/>
          </p:nvPr>
        </p:nvSpPr>
        <p:spPr/>
        <p:txBody>
          <a:bodyPr>
            <a:normAutofit/>
          </a:bodyPr>
          <a:lstStyle/>
          <a:p>
            <a:pPr marL="114300" indent="0" algn="just">
              <a:buNone/>
            </a:pPr>
            <a:r>
              <a:rPr lang="en-US" sz="2400" b="1" dirty="0"/>
              <a:t>“The Emerging Internet of Things Marketplace From an Industrial Perspective” by </a:t>
            </a:r>
            <a:r>
              <a:rPr lang="en-US" sz="2400" b="1" dirty="0" err="1"/>
              <a:t>Charith</a:t>
            </a:r>
            <a:r>
              <a:rPr lang="en-US" sz="2400" b="1" dirty="0"/>
              <a:t> Perera, Chi Harold Liu  and </a:t>
            </a:r>
            <a:r>
              <a:rPr lang="en-US" sz="2400" b="1" dirty="0" err="1"/>
              <a:t>Srimal</a:t>
            </a:r>
            <a:r>
              <a:rPr lang="en-US" sz="2400" b="1" dirty="0"/>
              <a:t> Jayawardena.</a:t>
            </a:r>
          </a:p>
          <a:p>
            <a:pPr marL="114300" indent="0" algn="just">
              <a:buNone/>
            </a:pPr>
            <a:endParaRPr lang="en-US" sz="2400" b="1" dirty="0"/>
          </a:p>
          <a:p>
            <a:pPr marL="114300" indent="0" algn="just">
              <a:buNone/>
            </a:pPr>
            <a:r>
              <a:rPr lang="en-US" sz="2200" dirty="0"/>
              <a:t>This paper presented a survey of the IoT solutions in the emerging marketplace. This paper classified the solutions in the market broadly into five categories: smart wearable, smart home, smart city, smart environment, and smart enterprise. It also the IoT solutions that have been proposed, designed, developed, and brought to market by industrial </a:t>
            </a:r>
            <a:r>
              <a:rPr lang="en-US" sz="2200" dirty="0" err="1"/>
              <a:t>organisations</a:t>
            </a:r>
            <a:endParaRPr lang="en-US" sz="2200" b="1" dirty="0"/>
          </a:p>
        </p:txBody>
      </p:sp>
      <p:sp>
        <p:nvSpPr>
          <p:cNvPr id="4" name="Slide Number Placeholder 3">
            <a:extLst>
              <a:ext uri="{FF2B5EF4-FFF2-40B4-BE49-F238E27FC236}">
                <a16:creationId xmlns:a16="http://schemas.microsoft.com/office/drawing/2014/main" id="{F7A87513-B5E8-DD4E-2B52-D0EA414B2F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01000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66DD-0C18-D80E-CBF7-2448B8A39D27}"/>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FC2CA23A-A244-DF93-77B6-7CA210E8C44F}"/>
              </a:ext>
            </a:extLst>
          </p:cNvPr>
          <p:cNvSpPr>
            <a:spLocks noGrp="1"/>
          </p:cNvSpPr>
          <p:nvPr>
            <p:ph type="body" idx="1"/>
          </p:nvPr>
        </p:nvSpPr>
        <p:spPr/>
        <p:txBody>
          <a:bodyPr>
            <a:normAutofit/>
          </a:bodyPr>
          <a:lstStyle/>
          <a:p>
            <a:pPr marL="114300" indent="0" algn="just">
              <a:buNone/>
            </a:pPr>
            <a:r>
              <a:rPr lang="en-US" sz="2400" b="1" dirty="0"/>
              <a:t>“IoT based </a:t>
            </a:r>
            <a:r>
              <a:rPr lang="en-US" sz="2400" b="1" dirty="0" err="1"/>
              <a:t>based</a:t>
            </a:r>
            <a:r>
              <a:rPr lang="en-US" sz="2400" b="1" dirty="0"/>
              <a:t> Sustainable Water Management” by Sreekanth Narendran, </a:t>
            </a:r>
            <a:r>
              <a:rPr lang="en-US" sz="2400" b="1" dirty="0" err="1"/>
              <a:t>Preeja</a:t>
            </a:r>
            <a:r>
              <a:rPr lang="en-US" sz="2400" b="1" dirty="0"/>
              <a:t> Pradeep and Maneesha </a:t>
            </a:r>
            <a:r>
              <a:rPr lang="en-US" sz="2400" b="1" dirty="0" err="1"/>
              <a:t>Vinodini</a:t>
            </a:r>
            <a:r>
              <a:rPr lang="en-US" sz="2400" b="1" dirty="0"/>
              <a:t> Ramesh.</a:t>
            </a:r>
          </a:p>
          <a:p>
            <a:pPr marL="114300" indent="0" algn="just">
              <a:buNone/>
            </a:pPr>
            <a:endParaRPr lang="en-US" sz="2200" b="1" dirty="0"/>
          </a:p>
          <a:p>
            <a:pPr marL="114300" indent="0" algn="just">
              <a:buNone/>
            </a:pPr>
            <a:r>
              <a:rPr lang="en-US" sz="2200" dirty="0"/>
              <a:t>This paper developed a system that will reduce human intervention in water management which is adaptable in both the urban and rural scenarios incorporating the sustainability factor. It come up with a viable system that automates the functions as well as increases the sustenance of the source in the long run. </a:t>
            </a:r>
            <a:endParaRPr lang="en-US" sz="2200" b="1" dirty="0"/>
          </a:p>
        </p:txBody>
      </p:sp>
      <p:sp>
        <p:nvSpPr>
          <p:cNvPr id="4" name="Slide Number Placeholder 3">
            <a:extLst>
              <a:ext uri="{FF2B5EF4-FFF2-40B4-BE49-F238E27FC236}">
                <a16:creationId xmlns:a16="http://schemas.microsoft.com/office/drawing/2014/main" id="{62AE7A4C-E736-CCD5-2881-C232EC6F12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18727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193D-917E-DD9B-E64A-EA53B8D56511}"/>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CD0F5198-2CF3-8C6C-D4FA-E6B4CEDAA000}"/>
              </a:ext>
            </a:extLst>
          </p:cNvPr>
          <p:cNvSpPr>
            <a:spLocks noGrp="1"/>
          </p:cNvSpPr>
          <p:nvPr>
            <p:ph type="body" idx="1"/>
          </p:nvPr>
        </p:nvSpPr>
        <p:spPr/>
        <p:txBody>
          <a:bodyPr>
            <a:normAutofit/>
          </a:bodyPr>
          <a:lstStyle/>
          <a:p>
            <a:pPr marL="114300" indent="0" algn="just">
              <a:buNone/>
            </a:pPr>
            <a:r>
              <a:rPr lang="en-US" sz="2400" b="1" dirty="0"/>
              <a:t>“Smart water level monitoring and management system using IoT” by </a:t>
            </a:r>
            <a:r>
              <a:rPr lang="en-US" sz="2400" b="1" dirty="0" err="1"/>
              <a:t>Anagha</a:t>
            </a:r>
            <a:r>
              <a:rPr lang="en-US" sz="2400" b="1" dirty="0"/>
              <a:t> Praveen, </a:t>
            </a:r>
            <a:r>
              <a:rPr lang="en-US" sz="2400" b="1" dirty="0" err="1"/>
              <a:t>R.Radhika</a:t>
            </a:r>
            <a:r>
              <a:rPr lang="en-US" sz="2400" b="1" dirty="0"/>
              <a:t>, Sidharth D, </a:t>
            </a:r>
            <a:r>
              <a:rPr lang="en-US" sz="2400" b="1" dirty="0" err="1"/>
              <a:t>Sreehari</a:t>
            </a:r>
            <a:r>
              <a:rPr lang="en-US" sz="2400" b="1" dirty="0"/>
              <a:t> </a:t>
            </a:r>
            <a:r>
              <a:rPr lang="en-US" sz="2400" b="1" dirty="0" err="1"/>
              <a:t>Ambat</a:t>
            </a:r>
            <a:r>
              <a:rPr lang="en-US" sz="2400" b="1" dirty="0"/>
              <a:t> and Anjali T. </a:t>
            </a:r>
          </a:p>
          <a:p>
            <a:pPr marL="114300" indent="0" algn="just">
              <a:buNone/>
            </a:pPr>
            <a:endParaRPr lang="en-US" sz="2400" b="1" dirty="0"/>
          </a:p>
          <a:p>
            <a:pPr marL="114300" indent="0" algn="just">
              <a:buNone/>
            </a:pPr>
            <a:r>
              <a:rPr lang="en-US" sz="2200" dirty="0"/>
              <a:t>This project uses an esp8266 module. There is an ultrasonic sensor, which helps us check the fluid level inside the tank and also alerts the user to switch on/off the motor based on the case conditions that are pre-set. The project’s main goal was not only to attain precise monitoring of water level but also to maintain safety control in the process of it</a:t>
            </a:r>
          </a:p>
          <a:p>
            <a:pPr marL="114300" indent="0">
              <a:buNone/>
            </a:pPr>
            <a:endParaRPr lang="en-US" sz="2400" b="1" dirty="0"/>
          </a:p>
        </p:txBody>
      </p:sp>
      <p:sp>
        <p:nvSpPr>
          <p:cNvPr id="4" name="Slide Number Placeholder 3">
            <a:extLst>
              <a:ext uri="{FF2B5EF4-FFF2-40B4-BE49-F238E27FC236}">
                <a16:creationId xmlns:a16="http://schemas.microsoft.com/office/drawing/2014/main" id="{8AFA7CC4-BC60-194C-5C38-E73A41F6DB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46992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2679-D54B-C535-483E-AC1E62DE8601}"/>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7059FE30-1C02-2812-00A9-83121DCA7001}"/>
              </a:ext>
            </a:extLst>
          </p:cNvPr>
          <p:cNvSpPr>
            <a:spLocks noGrp="1"/>
          </p:cNvSpPr>
          <p:nvPr>
            <p:ph type="body" idx="1"/>
          </p:nvPr>
        </p:nvSpPr>
        <p:spPr/>
        <p:txBody>
          <a:bodyPr>
            <a:normAutofit/>
          </a:bodyPr>
          <a:lstStyle/>
          <a:p>
            <a:pPr marL="114300" indent="0" algn="just">
              <a:buNone/>
            </a:pPr>
            <a:r>
              <a:rPr lang="en-US" sz="2400" b="1" dirty="0"/>
              <a:t>“Hydration Reminding Smart Bottle: IoT Experimentation” By</a:t>
            </a:r>
          </a:p>
          <a:p>
            <a:pPr marL="114300" indent="0" algn="just">
              <a:buNone/>
            </a:pPr>
            <a:r>
              <a:rPr lang="en-US" sz="2400" b="1" dirty="0"/>
              <a:t>Dr..</a:t>
            </a:r>
            <a:r>
              <a:rPr lang="en-US" sz="2400" b="1" dirty="0" err="1"/>
              <a:t>P.B.Pankajavalli</a:t>
            </a:r>
            <a:r>
              <a:rPr lang="en-US" sz="2400" b="1" dirty="0"/>
              <a:t>, </a:t>
            </a:r>
            <a:r>
              <a:rPr lang="en-US" sz="2400" b="1" dirty="0" err="1"/>
              <a:t>Mr.R.Saikumar</a:t>
            </a:r>
            <a:r>
              <a:rPr lang="en-US" sz="2400" b="1" dirty="0"/>
              <a:t> and </a:t>
            </a:r>
            <a:r>
              <a:rPr lang="en-US" sz="2400" b="1" dirty="0" err="1"/>
              <a:t>Mr.R.Maheswaran</a:t>
            </a:r>
            <a:r>
              <a:rPr lang="en-US" sz="2400" b="1" dirty="0"/>
              <a:t>.</a:t>
            </a:r>
          </a:p>
          <a:p>
            <a:pPr marL="114300" indent="0" algn="just">
              <a:buNone/>
            </a:pPr>
            <a:endParaRPr lang="en-US" sz="2200" b="1" dirty="0"/>
          </a:p>
          <a:p>
            <a:pPr marL="114300" indent="0" algn="just">
              <a:buNone/>
            </a:pPr>
            <a:r>
              <a:rPr lang="en-US" sz="2200" dirty="0"/>
              <a:t>This paper proposed a model of smart bottle architecture for hydration reminder to remind the humans to intake the sufficient water on time to keep the body stable is successfully implemented.</a:t>
            </a:r>
          </a:p>
          <a:p>
            <a:pPr marL="114300" indent="0" algn="just">
              <a:buNone/>
            </a:pPr>
            <a:r>
              <a:rPr lang="en-US" sz="2200" dirty="0"/>
              <a:t>The project not only measures how much amount of water the user is drinking, but also indicates when it's time to top up by sending a messages to the smart phone.</a:t>
            </a:r>
            <a:endParaRPr lang="en-US" sz="2200" b="1" dirty="0"/>
          </a:p>
        </p:txBody>
      </p:sp>
      <p:sp>
        <p:nvSpPr>
          <p:cNvPr id="4" name="Slide Number Placeholder 3">
            <a:extLst>
              <a:ext uri="{FF2B5EF4-FFF2-40B4-BE49-F238E27FC236}">
                <a16:creationId xmlns:a16="http://schemas.microsoft.com/office/drawing/2014/main" id="{0A914C3F-8C8C-8972-1800-2D1625016B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44758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EEA-08AA-C79C-8153-51CA9A15B331}"/>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40C30BB7-F5AF-D8D6-0D2E-69B890190F2D}"/>
              </a:ext>
            </a:extLst>
          </p:cNvPr>
          <p:cNvSpPr>
            <a:spLocks noGrp="1"/>
          </p:cNvSpPr>
          <p:nvPr>
            <p:ph type="body" idx="1"/>
          </p:nvPr>
        </p:nvSpPr>
        <p:spPr/>
        <p:txBody>
          <a:bodyPr>
            <a:normAutofit/>
          </a:bodyPr>
          <a:lstStyle/>
          <a:p>
            <a:pPr marL="114300" indent="0" algn="just">
              <a:buNone/>
            </a:pPr>
            <a:r>
              <a:rPr lang="en-US" sz="2400" b="1" dirty="0"/>
              <a:t>“A Case Study of the Smart Water Bottle” by Emil </a:t>
            </a:r>
            <a:r>
              <a:rPr lang="en-US" sz="2400" b="1" dirty="0" err="1"/>
              <a:t>Jovanov</a:t>
            </a:r>
            <a:r>
              <a:rPr lang="en-US" sz="2400" b="1" dirty="0"/>
              <a:t>, Vindhya R </a:t>
            </a:r>
            <a:r>
              <a:rPr lang="en-US" sz="2400" b="1" dirty="0" err="1"/>
              <a:t>Nallathimmareddygari</a:t>
            </a:r>
            <a:r>
              <a:rPr lang="en-US" sz="2400" b="1" dirty="0"/>
              <a:t> and Jonathan E. Pryor.</a:t>
            </a:r>
          </a:p>
          <a:p>
            <a:pPr marL="114300" indent="0" algn="just">
              <a:buNone/>
            </a:pPr>
            <a:endParaRPr lang="en-US" sz="2400" b="1" dirty="0"/>
          </a:p>
          <a:p>
            <a:pPr marL="114300" indent="0" algn="just">
              <a:buNone/>
            </a:pP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this </a:t>
            </a:r>
            <a:r>
              <a:rPr lang="en-US" sz="2200" dirty="0">
                <a:solidFill>
                  <a:srgbClr val="333333"/>
                </a:solidFill>
                <a:latin typeface="Calibri" panose="020F0502020204030204" pitchFamily="34" charset="0"/>
                <a:ea typeface="Calibri" panose="020F0502020204030204" pitchFamily="34" charset="0"/>
                <a:cs typeface="Calibri" panose="020F0502020204030204" pitchFamily="34" charset="0"/>
              </a:rPr>
              <a:t>article</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a:solidFill>
                  <a:srgbClr val="333333"/>
                </a:solidFill>
                <a:latin typeface="Calibri" panose="020F0502020204030204" pitchFamily="34" charset="0"/>
                <a:ea typeface="Calibri" panose="020F0502020204030204" pitchFamily="34" charset="0"/>
                <a:cs typeface="Calibri" panose="020F0502020204030204" pitchFamily="34" charset="0"/>
              </a:rPr>
              <a:t>there are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two implementations of the smart water bottle. Each approach has advantages for specific applications. Integration using a personal body area network is more power efficient, but requires personal gateway (smartphone) in the vicinity of the device, at least periodically throughout the day. A cloud based solution allows seamless integration for a large number of users using a standard infrastructure, but requires higher power consumption and significantly decreases battery life of the system.</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EB62ACE-C7BC-3BC0-9B51-536CC19A6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50987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EEA-08AA-C79C-8153-51CA9A15B331}"/>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40C30BB7-F5AF-D8D6-0D2E-69B890190F2D}"/>
              </a:ext>
            </a:extLst>
          </p:cNvPr>
          <p:cNvSpPr>
            <a:spLocks noGrp="1"/>
          </p:cNvSpPr>
          <p:nvPr>
            <p:ph type="body" idx="1"/>
          </p:nvPr>
        </p:nvSpPr>
        <p:spPr/>
        <p:txBody>
          <a:bodyPr>
            <a:normAutofit fontScale="92500" lnSpcReduction="10000"/>
          </a:bodyPr>
          <a:lstStyle/>
          <a:p>
            <a:pPr marL="114300" indent="0" algn="just">
              <a:buNone/>
            </a:pPr>
            <a:r>
              <a:rPr lang="en-US" sz="2400" b="1" dirty="0"/>
              <a:t>“A Smart Water Bottle for New Seniors: Internet of Things (IOT) and Health Care Services” by Nam Eui Lee, Tae Hwa Lee, Dong </a:t>
            </a:r>
            <a:r>
              <a:rPr lang="en-US" sz="2400" b="1" dirty="0" err="1"/>
              <a:t>Heui</a:t>
            </a:r>
            <a:r>
              <a:rPr lang="en-US" sz="2400" b="1" dirty="0"/>
              <a:t> Seo and Sung Yeon Kim.</a:t>
            </a:r>
          </a:p>
          <a:p>
            <a:pPr marL="114300" indent="0" algn="just">
              <a:buNone/>
            </a:pPr>
            <a:endParaRPr lang="en-US" sz="2400" b="1" dirty="0"/>
          </a:p>
          <a:p>
            <a:pPr marL="114300" indent="0" algn="just">
              <a:buNone/>
            </a:pPr>
            <a:r>
              <a:rPr lang="en-US" sz="2400" dirty="0"/>
              <a:t>This paper proposes a design which is very encouraging. It is aimed at developing a highly efficacious and practical water intake management planner that provides both diagnosis and prescription based on user water intake rather than simply providing suggestions and confirming ingestion. Therefore, if this solution is introduced, enabling users to develop and manage proper water intake habits, it will receive attention from members of the new senior generation who are interested in health. It will also open a new chapter in research on water intake.</a:t>
            </a:r>
            <a:endParaRPr lang="en-US" sz="72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EB62ACE-C7BC-3BC0-9B51-536CC19A6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56484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EEA-08AA-C79C-8153-51CA9A15B331}"/>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40C30BB7-F5AF-D8D6-0D2E-69B890190F2D}"/>
              </a:ext>
            </a:extLst>
          </p:cNvPr>
          <p:cNvSpPr>
            <a:spLocks noGrp="1"/>
          </p:cNvSpPr>
          <p:nvPr>
            <p:ph type="body" idx="1"/>
          </p:nvPr>
        </p:nvSpPr>
        <p:spPr/>
        <p:txBody>
          <a:bodyPr>
            <a:normAutofit/>
          </a:bodyPr>
          <a:lstStyle/>
          <a:p>
            <a:pPr marL="114300" indent="0" algn="just">
              <a:buNone/>
            </a:pPr>
            <a:r>
              <a:rPr lang="en-US" sz="2400" b="1" dirty="0"/>
              <a:t>“Using an Arduino and a smartwatch to measure liquid consumed </a:t>
            </a:r>
            <a:r>
              <a:rPr lang="en-US" sz="2400" b="1" dirty="0" err="1"/>
              <a:t>fro</a:t>
            </a:r>
            <a:r>
              <a:rPr lang="en-US" sz="2400" b="1" dirty="0"/>
              <a:t> any container” by Sonia </a:t>
            </a:r>
            <a:r>
              <a:rPr lang="en-US" sz="2400" b="1" dirty="0" err="1"/>
              <a:t>Soubam</a:t>
            </a:r>
            <a:r>
              <a:rPr lang="en-US" sz="2400" b="1" dirty="0"/>
              <a:t>, Manisha Agrawal and Vinayak Naik.</a:t>
            </a:r>
          </a:p>
          <a:p>
            <a:pPr marL="114300" indent="0" algn="just">
              <a:buNone/>
            </a:pPr>
            <a:endParaRPr lang="en-US" sz="2400" b="1" dirty="0"/>
          </a:p>
          <a:p>
            <a:pPr marL="114300" indent="0" algn="just">
              <a:buNone/>
            </a:pPr>
            <a:r>
              <a:rPr lang="en-US" sz="2200" dirty="0">
                <a:solidFill>
                  <a:srgbClr val="333333"/>
                </a:solidFill>
                <a:latin typeface="Calibri" panose="020F0502020204030204" pitchFamily="34" charset="0"/>
                <a:ea typeface="Calibri" panose="020F0502020204030204" pitchFamily="34" charset="0"/>
                <a:cs typeface="Calibri" panose="020F0502020204030204" pitchFamily="34" charset="0"/>
              </a:rPr>
              <a:t>This paper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presented an automated liquid intake tracking solution, which does not require recurrent input from user. It uses accelerometer data from a smartwatch to detect drinking gesture of user and a load sensor-equipped container to determine the amount of liquid consumed in each sip.</a:t>
            </a: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US" sz="2400" b="1" dirty="0"/>
          </a:p>
          <a:p>
            <a:pPr marL="114300" indent="0" algn="just">
              <a:buNone/>
            </a:pPr>
            <a:endParaRPr lang="en-US" sz="2400" b="1" dirty="0"/>
          </a:p>
        </p:txBody>
      </p:sp>
      <p:sp>
        <p:nvSpPr>
          <p:cNvPr id="4" name="Slide Number Placeholder 3">
            <a:extLst>
              <a:ext uri="{FF2B5EF4-FFF2-40B4-BE49-F238E27FC236}">
                <a16:creationId xmlns:a16="http://schemas.microsoft.com/office/drawing/2014/main" id="{6EB62ACE-C7BC-3BC0-9B51-536CC19A6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4544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EEA-08AA-C79C-8153-51CA9A15B331}"/>
              </a:ext>
            </a:extLst>
          </p:cNvPr>
          <p:cNvSpPr>
            <a:spLocks noGrp="1"/>
          </p:cNvSpPr>
          <p:nvPr>
            <p:ph type="title"/>
          </p:nvPr>
        </p:nvSpPr>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40C30BB7-F5AF-D8D6-0D2E-69B890190F2D}"/>
              </a:ext>
            </a:extLst>
          </p:cNvPr>
          <p:cNvSpPr>
            <a:spLocks noGrp="1"/>
          </p:cNvSpPr>
          <p:nvPr>
            <p:ph type="body" idx="1"/>
          </p:nvPr>
        </p:nvSpPr>
        <p:spPr/>
        <p:txBody>
          <a:bodyPr>
            <a:normAutofit/>
          </a:bodyPr>
          <a:lstStyle/>
          <a:p>
            <a:pPr marL="114300" indent="0" algn="just">
              <a:buNone/>
            </a:pPr>
            <a:r>
              <a:rPr lang="en-US" sz="2400" b="1" dirty="0"/>
              <a:t>“Towards wearable sensing-based assessment of fluid intake” by Oliver </a:t>
            </a:r>
            <a:r>
              <a:rPr lang="en-US" sz="2400" b="1" dirty="0" err="1"/>
              <a:t>Amft</a:t>
            </a:r>
            <a:r>
              <a:rPr lang="en-US" sz="2400" b="1" dirty="0"/>
              <a:t>, David </a:t>
            </a:r>
            <a:r>
              <a:rPr lang="en-US" sz="2400" b="1" dirty="0" err="1"/>
              <a:t>Bannach</a:t>
            </a:r>
            <a:r>
              <a:rPr lang="en-US" sz="2400" b="1" dirty="0"/>
              <a:t>, Gerald </a:t>
            </a:r>
            <a:r>
              <a:rPr lang="en-US" sz="2400" b="1" dirty="0" err="1"/>
              <a:t>Pirkl</a:t>
            </a:r>
            <a:r>
              <a:rPr lang="en-US" sz="2400" b="1" dirty="0"/>
              <a:t>, Matthias </a:t>
            </a:r>
            <a:r>
              <a:rPr lang="en-US" sz="2400" b="1" dirty="0" err="1"/>
              <a:t>Kreil</a:t>
            </a:r>
            <a:r>
              <a:rPr lang="en-US" sz="2400" b="1" dirty="0"/>
              <a:t> and Paul </a:t>
            </a:r>
            <a:r>
              <a:rPr lang="en-US" sz="2400" b="1" dirty="0" err="1"/>
              <a:t>Lukowicz</a:t>
            </a:r>
            <a:r>
              <a:rPr lang="en-US" sz="2400" b="1" dirty="0"/>
              <a:t>.</a:t>
            </a:r>
          </a:p>
          <a:p>
            <a:pPr marL="114300" indent="0" algn="just">
              <a:buNone/>
            </a:pPr>
            <a:endParaRPr lang="en-US" sz="2400" b="1" dirty="0"/>
          </a:p>
          <a:p>
            <a:pPr marL="114300" indent="0" algn="just">
              <a:buNone/>
            </a:pPr>
            <a:r>
              <a:rPr lang="en-US" sz="2200" dirty="0">
                <a:solidFill>
                  <a:srgbClr val="333333"/>
                </a:solidFill>
                <a:latin typeface="Calibri" panose="020F0502020204030204" pitchFamily="34" charset="0"/>
                <a:ea typeface="Calibri" panose="020F0502020204030204" pitchFamily="34" charset="0"/>
                <a:cs typeface="Calibri" panose="020F0502020204030204" pitchFamily="34" charset="0"/>
              </a:rPr>
              <a:t>This paper proposes a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design and implements a fluid intake monitoring system that fulfills many requirements for fluid intake monitoring: it is based on an easily deployable, simple sensor setup, works across different drinking containers, and has the ability to provide information on container type and fluid level.</a:t>
            </a: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US" sz="2400" b="1" dirty="0"/>
          </a:p>
        </p:txBody>
      </p:sp>
      <p:sp>
        <p:nvSpPr>
          <p:cNvPr id="4" name="Slide Number Placeholder 3">
            <a:extLst>
              <a:ext uri="{FF2B5EF4-FFF2-40B4-BE49-F238E27FC236}">
                <a16:creationId xmlns:a16="http://schemas.microsoft.com/office/drawing/2014/main" id="{6EB62ACE-C7BC-3BC0-9B51-536CC19A6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78026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3B15C-C684-2A2B-F4E6-29F6D8BA01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7" name="AutoShape 6">
            <a:extLst>
              <a:ext uri="{FF2B5EF4-FFF2-40B4-BE49-F238E27FC236}">
                <a16:creationId xmlns:a16="http://schemas.microsoft.com/office/drawing/2014/main" id="{5828D354-B418-3A9D-23EB-AD98ADA32E6E}"/>
              </a:ext>
            </a:extLst>
          </p:cNvPr>
          <p:cNvSpPr>
            <a:spLocks noGrp="1" noChangeAspect="1" noChangeArrowheads="1"/>
          </p:cNvSpPr>
          <p:nvPr>
            <p:ph type="body" idx="1"/>
          </p:nvPr>
        </p:nvSpPr>
        <p:spPr bwMode="auto">
          <a:xfrm>
            <a:off x="457200" y="542260"/>
            <a:ext cx="8229600" cy="55839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14300" indent="0">
              <a:buNone/>
            </a:pPr>
            <a:r>
              <a:rPr lang="en-IN" b="1" dirty="0"/>
              <a:t>                 </a:t>
            </a:r>
            <a:r>
              <a:rPr lang="en-IN" sz="4000" b="1" dirty="0"/>
              <a:t>Architecture Diagram</a:t>
            </a:r>
            <a:endParaRPr lang="en-IN" b="1" dirty="0"/>
          </a:p>
        </p:txBody>
      </p:sp>
      <p:pic>
        <p:nvPicPr>
          <p:cNvPr id="2" name="Picture 1">
            <a:extLst>
              <a:ext uri="{FF2B5EF4-FFF2-40B4-BE49-F238E27FC236}">
                <a16:creationId xmlns:a16="http://schemas.microsoft.com/office/drawing/2014/main" id="{631A79BA-3974-B167-E5DC-EB27F5B58A68}"/>
              </a:ext>
            </a:extLst>
          </p:cNvPr>
          <p:cNvPicPr>
            <a:picLocks noChangeAspect="1"/>
          </p:cNvPicPr>
          <p:nvPr/>
        </p:nvPicPr>
        <p:blipFill>
          <a:blip r:embed="rId2"/>
          <a:stretch>
            <a:fillRect/>
          </a:stretch>
        </p:blipFill>
        <p:spPr>
          <a:xfrm>
            <a:off x="372139" y="1349375"/>
            <a:ext cx="8399722" cy="4891882"/>
          </a:xfrm>
          <a:prstGeom prst="rect">
            <a:avLst/>
          </a:prstGeom>
        </p:spPr>
      </p:pic>
    </p:spTree>
    <p:extLst>
      <p:ext uri="{BB962C8B-B14F-4D97-AF65-F5344CB8AC3E}">
        <p14:creationId xmlns:p14="http://schemas.microsoft.com/office/powerpoint/2010/main" val="7912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a:t>
            </a:r>
            <a:r>
              <a:rPr lang="en-US" sz="4000" b="1" dirty="0"/>
              <a:t>Table of contents</a:t>
            </a:r>
            <a:endParaRPr lang="en-US" b="1" dirty="0"/>
          </a:p>
        </p:txBody>
      </p:sp>
      <p:sp>
        <p:nvSpPr>
          <p:cNvPr id="97" name="Google Shape;97;p2"/>
          <p:cNvSpPr txBox="1">
            <a:spLocks noGrp="1"/>
          </p:cNvSpPr>
          <p:nvPr>
            <p:ph type="body" idx="1"/>
          </p:nvPr>
        </p:nvSpPr>
        <p:spPr>
          <a:xfrm>
            <a:off x="457200" y="1587083"/>
            <a:ext cx="8547300" cy="45261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Clr>
                <a:schemeClr val="dk1"/>
              </a:buClr>
              <a:buSzPct val="100000"/>
              <a:buNone/>
            </a:pPr>
            <a:endParaRPr dirty="0"/>
          </a:p>
          <a:p>
            <a:pPr marL="457200" lvl="0" indent="-325755" algn="l" rtl="0">
              <a:lnSpc>
                <a:spcPct val="100000"/>
              </a:lnSpc>
              <a:spcBef>
                <a:spcPts val="0"/>
              </a:spcBef>
              <a:spcAft>
                <a:spcPts val="0"/>
              </a:spcAft>
              <a:buSzPct val="56000"/>
              <a:buChar char="•"/>
            </a:pPr>
            <a:r>
              <a:rPr lang="en-US" dirty="0"/>
              <a:t>Project Title And Abstract</a:t>
            </a:r>
            <a:endParaRPr dirty="0"/>
          </a:p>
          <a:p>
            <a:pPr marL="457200" lvl="0" indent="-325755" algn="l" rtl="0">
              <a:lnSpc>
                <a:spcPct val="100000"/>
              </a:lnSpc>
              <a:spcBef>
                <a:spcPts val="0"/>
              </a:spcBef>
              <a:spcAft>
                <a:spcPts val="0"/>
              </a:spcAft>
              <a:buSzPct val="56000"/>
              <a:buChar char="•"/>
            </a:pPr>
            <a:r>
              <a:rPr lang="en-US" dirty="0"/>
              <a:t>Problem Statement</a:t>
            </a:r>
          </a:p>
          <a:p>
            <a:pPr marL="457200" lvl="0" indent="-325755" algn="l" rtl="0">
              <a:lnSpc>
                <a:spcPct val="100000"/>
              </a:lnSpc>
              <a:spcBef>
                <a:spcPts val="0"/>
              </a:spcBef>
              <a:spcAft>
                <a:spcPts val="0"/>
              </a:spcAft>
              <a:buSzPct val="56000"/>
              <a:buChar char="•"/>
            </a:pPr>
            <a:r>
              <a:rPr lang="en-IN" dirty="0"/>
              <a:t>Solution</a:t>
            </a:r>
            <a:endParaRPr dirty="0"/>
          </a:p>
          <a:p>
            <a:pPr marL="457200" lvl="0" indent="-325755" algn="l" rtl="0">
              <a:lnSpc>
                <a:spcPct val="100000"/>
              </a:lnSpc>
              <a:spcBef>
                <a:spcPts val="0"/>
              </a:spcBef>
              <a:spcAft>
                <a:spcPts val="0"/>
              </a:spcAft>
              <a:buSzPct val="56000"/>
              <a:buChar char="•"/>
            </a:pPr>
            <a:r>
              <a:rPr lang="en-US" dirty="0"/>
              <a:t>Objectives</a:t>
            </a:r>
          </a:p>
          <a:p>
            <a:pPr marL="457200" lvl="0" indent="-325755" algn="l" rtl="0">
              <a:lnSpc>
                <a:spcPct val="100000"/>
              </a:lnSpc>
              <a:spcBef>
                <a:spcPts val="0"/>
              </a:spcBef>
              <a:spcAft>
                <a:spcPts val="0"/>
              </a:spcAft>
              <a:buSzPct val="56000"/>
              <a:buChar char="•"/>
            </a:pPr>
            <a:r>
              <a:rPr lang="en-US" dirty="0"/>
              <a:t>Literature Review</a:t>
            </a:r>
          </a:p>
          <a:p>
            <a:pPr marL="457200" lvl="0" indent="-325755" algn="l" rtl="0">
              <a:lnSpc>
                <a:spcPct val="100000"/>
              </a:lnSpc>
              <a:spcBef>
                <a:spcPts val="0"/>
              </a:spcBef>
              <a:spcAft>
                <a:spcPts val="0"/>
              </a:spcAft>
              <a:buSzPct val="56000"/>
              <a:buChar char="•"/>
            </a:pPr>
            <a:r>
              <a:rPr lang="en-US" dirty="0"/>
              <a:t>Architecture Diagram</a:t>
            </a:r>
          </a:p>
          <a:p>
            <a:pPr indent="-325755">
              <a:spcBef>
                <a:spcPts val="0"/>
              </a:spcBef>
              <a:buSzPct val="56000"/>
            </a:pPr>
            <a:r>
              <a:rPr lang="en-US" dirty="0"/>
              <a:t>Block Diagram</a:t>
            </a:r>
          </a:p>
          <a:p>
            <a:pPr indent="-325755">
              <a:spcBef>
                <a:spcPts val="0"/>
              </a:spcBef>
              <a:buSzPct val="56000"/>
            </a:pPr>
            <a:r>
              <a:rPr lang="en-US" dirty="0"/>
              <a:t>Modules</a:t>
            </a:r>
          </a:p>
          <a:p>
            <a:pPr indent="-325755">
              <a:spcBef>
                <a:spcPts val="0"/>
              </a:spcBef>
              <a:buSzPct val="56000"/>
            </a:pPr>
            <a:r>
              <a:rPr lang="en-US" dirty="0"/>
              <a:t>Output and Screenshot</a:t>
            </a:r>
          </a:p>
          <a:p>
            <a:pPr indent="-325755">
              <a:spcBef>
                <a:spcPts val="0"/>
              </a:spcBef>
              <a:buSzPct val="56000"/>
            </a:pPr>
            <a:r>
              <a:rPr lang="en-US" dirty="0"/>
              <a:t>Conclusion</a:t>
            </a:r>
            <a:endParaRPr dirty="0"/>
          </a:p>
          <a:p>
            <a:pPr marL="457200" lvl="0" indent="-325755" algn="l" rtl="0">
              <a:lnSpc>
                <a:spcPct val="100000"/>
              </a:lnSpc>
              <a:spcBef>
                <a:spcPts val="0"/>
              </a:spcBef>
              <a:spcAft>
                <a:spcPts val="0"/>
              </a:spcAft>
              <a:buSzPct val="56000"/>
              <a:buChar char="•"/>
            </a:pPr>
            <a:r>
              <a:rPr lang="en-US" dirty="0"/>
              <a:t>References </a:t>
            </a:r>
            <a:endParaRPr dirty="0"/>
          </a:p>
          <a:p>
            <a:pPr marL="342900" lvl="0" indent="-139700" algn="l" rtl="0">
              <a:lnSpc>
                <a:spcPct val="100000"/>
              </a:lnSpc>
              <a:spcBef>
                <a:spcPts val="640"/>
              </a:spcBef>
              <a:spcAft>
                <a:spcPts val="0"/>
              </a:spcAft>
              <a:buClr>
                <a:schemeClr val="dk1"/>
              </a:buClr>
              <a:buSzPct val="100000"/>
              <a:buNone/>
            </a:pPr>
            <a:endParaRPr dirty="0"/>
          </a:p>
        </p:txBody>
      </p:sp>
      <p:pic>
        <p:nvPicPr>
          <p:cNvPr id="98" name="Google Shape;98;p2"/>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9476D6-4AE7-7E82-9251-80C07F3C50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7" name="Picture 6">
            <a:extLst>
              <a:ext uri="{FF2B5EF4-FFF2-40B4-BE49-F238E27FC236}">
                <a16:creationId xmlns:a16="http://schemas.microsoft.com/office/drawing/2014/main" id="{4ADE3AE4-2BEB-C713-A452-5AD7F23179AF}"/>
              </a:ext>
            </a:extLst>
          </p:cNvPr>
          <p:cNvPicPr>
            <a:picLocks noChangeAspect="1"/>
          </p:cNvPicPr>
          <p:nvPr/>
        </p:nvPicPr>
        <p:blipFill>
          <a:blip r:embed="rId2"/>
          <a:stretch>
            <a:fillRect/>
          </a:stretch>
        </p:blipFill>
        <p:spPr>
          <a:xfrm>
            <a:off x="1233378" y="1073888"/>
            <a:ext cx="6592186" cy="5417399"/>
          </a:xfrm>
          <a:prstGeom prst="rect">
            <a:avLst/>
          </a:prstGeom>
        </p:spPr>
      </p:pic>
      <p:sp>
        <p:nvSpPr>
          <p:cNvPr id="6" name="AutoShape 4">
            <a:extLst>
              <a:ext uri="{FF2B5EF4-FFF2-40B4-BE49-F238E27FC236}">
                <a16:creationId xmlns:a16="http://schemas.microsoft.com/office/drawing/2014/main" id="{427189F6-A31D-95A1-5F8E-6612B71EA52B}"/>
              </a:ext>
            </a:extLst>
          </p:cNvPr>
          <p:cNvSpPr>
            <a:spLocks noGrp="1" noChangeAspect="1" noChangeArrowheads="1"/>
          </p:cNvSpPr>
          <p:nvPr>
            <p:ph type="body" idx="1"/>
          </p:nvPr>
        </p:nvSpPr>
        <p:spPr bwMode="auto">
          <a:xfrm>
            <a:off x="361950" y="366713"/>
            <a:ext cx="8229600" cy="45259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114300" indent="0">
              <a:buNone/>
            </a:pPr>
            <a:r>
              <a:rPr lang="en-IN" sz="4000" dirty="0"/>
              <a:t>                    </a:t>
            </a:r>
            <a:r>
              <a:rPr lang="en-IN" sz="4000" b="1" dirty="0"/>
              <a:t>Block Diagram</a:t>
            </a:r>
          </a:p>
        </p:txBody>
      </p:sp>
    </p:spTree>
    <p:extLst>
      <p:ext uri="{BB962C8B-B14F-4D97-AF65-F5344CB8AC3E}">
        <p14:creationId xmlns:p14="http://schemas.microsoft.com/office/powerpoint/2010/main" val="801590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AF1C-5E66-20F0-BCFC-B47AD20A4DD9}"/>
              </a:ext>
            </a:extLst>
          </p:cNvPr>
          <p:cNvSpPr>
            <a:spLocks noGrp="1"/>
          </p:cNvSpPr>
          <p:nvPr>
            <p:ph type="title"/>
          </p:nvPr>
        </p:nvSpPr>
        <p:spPr/>
        <p:txBody>
          <a:bodyPr>
            <a:normAutofit/>
          </a:bodyPr>
          <a:lstStyle/>
          <a:p>
            <a:r>
              <a:rPr lang="en-US" sz="4000" b="1" dirty="0"/>
              <a:t>Modules</a:t>
            </a:r>
            <a:endParaRPr lang="en-IN" sz="4000" b="1" dirty="0"/>
          </a:p>
        </p:txBody>
      </p:sp>
      <p:sp>
        <p:nvSpPr>
          <p:cNvPr id="3" name="Text Placeholder 2">
            <a:extLst>
              <a:ext uri="{FF2B5EF4-FFF2-40B4-BE49-F238E27FC236}">
                <a16:creationId xmlns:a16="http://schemas.microsoft.com/office/drawing/2014/main" id="{3B77A505-F8FD-FAAD-6612-1156992C34BE}"/>
              </a:ext>
            </a:extLst>
          </p:cNvPr>
          <p:cNvSpPr>
            <a:spLocks noGrp="1"/>
          </p:cNvSpPr>
          <p:nvPr>
            <p:ph type="body" idx="1"/>
          </p:nvPr>
        </p:nvSpPr>
        <p:spPr/>
        <p:txBody>
          <a:bodyPr>
            <a:normAutofit/>
          </a:bodyPr>
          <a:lstStyle/>
          <a:p>
            <a:r>
              <a:rPr lang="en-US" sz="2200" b="1" dirty="0"/>
              <a:t>Input</a:t>
            </a:r>
            <a:r>
              <a:rPr lang="en-US" sz="2200" dirty="0"/>
              <a:t> – This stage involves Arduino, sensors(hc-sr04) which captures the data. The data collection can be done using microprocessor(</a:t>
            </a:r>
            <a:r>
              <a:rPr lang="en-US" sz="2200" dirty="0" err="1"/>
              <a:t>NodeMCU</a:t>
            </a:r>
            <a:r>
              <a:rPr lang="en-US" sz="2200" dirty="0"/>
              <a:t>) which can be sent for processing </a:t>
            </a:r>
            <a:r>
              <a:rPr lang="en-US" sz="2200" dirty="0" err="1"/>
              <a:t>capablilities</a:t>
            </a:r>
            <a:r>
              <a:rPr lang="en-US" sz="2200" dirty="0"/>
              <a:t>.</a:t>
            </a:r>
          </a:p>
          <a:p>
            <a:r>
              <a:rPr lang="en-US" sz="2200" b="1" dirty="0"/>
              <a:t>Processing</a:t>
            </a:r>
            <a:r>
              <a:rPr lang="en-US" sz="2200" dirty="0"/>
              <a:t> – After data collection, the data needs to be sent to the cloud(using </a:t>
            </a:r>
            <a:r>
              <a:rPr lang="en-US" sz="2200" dirty="0" err="1"/>
              <a:t>Wifi</a:t>
            </a:r>
            <a:r>
              <a:rPr lang="en-US" sz="2200"/>
              <a:t>-Module) </a:t>
            </a:r>
            <a:r>
              <a:rPr lang="en-US" sz="2200" dirty="0"/>
              <a:t>over the MQTT protocol using publish and subscribe messaging transport. The message is sent to the output after data processing is done.</a:t>
            </a:r>
          </a:p>
          <a:p>
            <a:r>
              <a:rPr lang="en-US" sz="2200" b="1" dirty="0"/>
              <a:t>Output </a:t>
            </a:r>
            <a:r>
              <a:rPr lang="en-US" sz="2200" dirty="0"/>
              <a:t>– The actions which are need to be performed after data processing is to be displayed on the output device via. Mobile application.</a:t>
            </a:r>
            <a:endParaRPr lang="en-IN" sz="2200" dirty="0"/>
          </a:p>
        </p:txBody>
      </p:sp>
      <p:sp>
        <p:nvSpPr>
          <p:cNvPr id="4" name="Slide Number Placeholder 3">
            <a:extLst>
              <a:ext uri="{FF2B5EF4-FFF2-40B4-BE49-F238E27FC236}">
                <a16:creationId xmlns:a16="http://schemas.microsoft.com/office/drawing/2014/main" id="{1EB40406-DC3E-46D1-7435-F185F78B47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632199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84234D-92E4-780C-1831-C3385FF464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2C7809D-FB3A-4278-4BD7-BA16C7590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Google Shape;99;p2">
            <a:extLst>
              <a:ext uri="{FF2B5EF4-FFF2-40B4-BE49-F238E27FC236}">
                <a16:creationId xmlns:a16="http://schemas.microsoft.com/office/drawing/2014/main" id="{B99B47A7-5AEA-317D-0389-81098D0D306A}"/>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Output and </a:t>
            </a:r>
            <a:r>
              <a:rPr lang="en-IN" dirty="0" err="1"/>
              <a:t>ScreenShot</a:t>
            </a:r>
            <a:endParaRPr lang="en-US" dirty="0"/>
          </a:p>
        </p:txBody>
      </p:sp>
      <p:pic>
        <p:nvPicPr>
          <p:cNvPr id="6" name="Picture 5">
            <a:extLst>
              <a:ext uri="{FF2B5EF4-FFF2-40B4-BE49-F238E27FC236}">
                <a16:creationId xmlns:a16="http://schemas.microsoft.com/office/drawing/2014/main" id="{2233E171-1ADA-85D8-2F47-1B0DAFAB8815}"/>
              </a:ext>
            </a:extLst>
          </p:cNvPr>
          <p:cNvPicPr>
            <a:picLocks noChangeAspect="1"/>
          </p:cNvPicPr>
          <p:nvPr/>
        </p:nvPicPr>
        <p:blipFill>
          <a:blip r:embed="rId2"/>
          <a:stretch>
            <a:fillRect/>
          </a:stretch>
        </p:blipFill>
        <p:spPr>
          <a:xfrm>
            <a:off x="457200" y="1600200"/>
            <a:ext cx="8382000" cy="4678363"/>
          </a:xfrm>
          <a:prstGeom prst="rect">
            <a:avLst/>
          </a:prstGeom>
        </p:spPr>
      </p:pic>
    </p:spTree>
    <p:extLst>
      <p:ext uri="{BB962C8B-B14F-4D97-AF65-F5344CB8AC3E}">
        <p14:creationId xmlns:p14="http://schemas.microsoft.com/office/powerpoint/2010/main" val="297446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1872-1B7A-71DE-A600-E449A7D8F09E}"/>
              </a:ext>
            </a:extLst>
          </p:cNvPr>
          <p:cNvSpPr>
            <a:spLocks noGrp="1"/>
          </p:cNvSpPr>
          <p:nvPr>
            <p:ph type="title"/>
          </p:nvPr>
        </p:nvSpPr>
        <p:spPr/>
        <p:txBody>
          <a:bodyPr>
            <a:normAutofit/>
          </a:bodyPr>
          <a:lstStyle/>
          <a:p>
            <a:r>
              <a:rPr lang="en-US" sz="4000" b="1" dirty="0"/>
              <a:t>Conclusion</a:t>
            </a:r>
            <a:endParaRPr lang="en-IN" sz="4000" b="1" dirty="0"/>
          </a:p>
        </p:txBody>
      </p:sp>
      <p:sp>
        <p:nvSpPr>
          <p:cNvPr id="3" name="Text Placeholder 2">
            <a:extLst>
              <a:ext uri="{FF2B5EF4-FFF2-40B4-BE49-F238E27FC236}">
                <a16:creationId xmlns:a16="http://schemas.microsoft.com/office/drawing/2014/main" id="{CC37A954-84C2-614A-B3F1-EF08C1DA6BB1}"/>
              </a:ext>
            </a:extLst>
          </p:cNvPr>
          <p:cNvSpPr>
            <a:spLocks noGrp="1"/>
          </p:cNvSpPr>
          <p:nvPr>
            <p:ph type="body" idx="1"/>
          </p:nvPr>
        </p:nvSpPr>
        <p:spPr/>
        <p:txBody>
          <a:bodyPr>
            <a:normAutofit fontScale="70000" lnSpcReduction="20000"/>
          </a:bodyPr>
          <a:lstStyle/>
          <a:p>
            <a:pPr>
              <a:lnSpc>
                <a:spcPct val="120000"/>
              </a:lnSpc>
            </a:pPr>
            <a:r>
              <a:rPr lang="en-US" dirty="0"/>
              <a:t>In conclusion, the </a:t>
            </a:r>
            <a:r>
              <a:rPr lang="en-US" dirty="0" err="1"/>
              <a:t>AquaTrail</a:t>
            </a:r>
            <a:r>
              <a:rPr lang="en-US" dirty="0"/>
              <a:t> project represents a significant step forward in the intersection of technology and health. </a:t>
            </a:r>
          </a:p>
          <a:p>
            <a:pPr>
              <a:lnSpc>
                <a:spcPct val="120000"/>
              </a:lnSpc>
            </a:pPr>
            <a:r>
              <a:rPr lang="en-US" dirty="0"/>
              <a:t>Through this project, we have successfully designed, developed, and tested a smart water bottle that not only helps individuals stay hydrated but also promotes healthier lifestyles.</a:t>
            </a:r>
          </a:p>
          <a:p>
            <a:pPr>
              <a:lnSpc>
                <a:spcPct val="120000"/>
              </a:lnSpc>
            </a:pPr>
            <a:r>
              <a:rPr lang="en-US" dirty="0" err="1"/>
              <a:t>AquaTrail</a:t>
            </a:r>
            <a:r>
              <a:rPr lang="en-US" dirty="0"/>
              <a:t> incorporates a range of features, including hydration tracking, personalized reminders, and compatibility with mobile applications, which provide users with the tools they need to make better choices when it comes to their daily water intake.</a:t>
            </a:r>
          </a:p>
          <a:p>
            <a:pPr>
              <a:lnSpc>
                <a:spcPct val="120000"/>
              </a:lnSpc>
            </a:pPr>
            <a:r>
              <a:rPr lang="en-US" dirty="0"/>
              <a:t> Our project has highlighted the potential for technology to enhance our well-being and encourage healthier habits in a world where staying hydrated can be challenging.</a:t>
            </a:r>
            <a:endParaRPr lang="en-IN" dirty="0"/>
          </a:p>
        </p:txBody>
      </p:sp>
      <p:sp>
        <p:nvSpPr>
          <p:cNvPr id="4" name="Slide Number Placeholder 3">
            <a:extLst>
              <a:ext uri="{FF2B5EF4-FFF2-40B4-BE49-F238E27FC236}">
                <a16:creationId xmlns:a16="http://schemas.microsoft.com/office/drawing/2014/main" id="{1CA1E4BE-5151-D87C-EDA6-F3E6FAB629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329548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REFERENCES</a:t>
            </a:r>
            <a:endParaRPr lang="en-US" b="1" dirty="0"/>
          </a:p>
        </p:txBody>
      </p:sp>
      <p:sp>
        <p:nvSpPr>
          <p:cNvPr id="296" name="Google Shape;296;p14"/>
          <p:cNvSpPr txBox="1">
            <a:spLocks noGrp="1"/>
          </p:cNvSpPr>
          <p:nvPr>
            <p:ph type="body" idx="1"/>
          </p:nvPr>
        </p:nvSpPr>
        <p:spPr>
          <a:xfrm>
            <a:off x="457200" y="1226252"/>
            <a:ext cx="8229600" cy="4938712"/>
          </a:xfrm>
          <a:prstGeom prst="rect">
            <a:avLst/>
          </a:prstGeom>
          <a:noFill/>
          <a:ln>
            <a:noFill/>
          </a:ln>
        </p:spPr>
        <p:txBody>
          <a:bodyPr spcFirstLastPara="1" wrap="square" lIns="91425" tIns="45700" rIns="91425" bIns="45700" anchor="t" anchorCtr="0">
            <a:noAutofit/>
          </a:bodyPr>
          <a:lstStyle/>
          <a:p>
            <a:pPr marL="342900" lvl="0" indent="-342900" algn="just">
              <a:lnSpc>
                <a:spcPct val="107000"/>
              </a:lnSpc>
              <a:spcAft>
                <a:spcPts val="800"/>
              </a:spcAft>
              <a:buFont typeface="Symbol" panose="05050102010706020507" pitchFamily="18" charset="2"/>
              <a:buChar char=""/>
            </a:pP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Ravindran,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Rahulkrishnan</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Radhika Ravindran, and T. Anjali.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HydrationCheck</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 IOT based smart water bottle." </a:t>
            </a:r>
            <a:r>
              <a:rPr lang="en-US" sz="1600" i="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2022 13th International Conference on Computing Communication and Networking Technologies (ICCCNT)</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IEEE, 2022.</a:t>
            </a:r>
            <a:endParaRPr lang="en-US" sz="1600" u="sng" dirty="0">
              <a:solidFill>
                <a:schemeClr val="hlink"/>
              </a:solidFill>
            </a:endParaRPr>
          </a:p>
          <a:p>
            <a:pPr marL="342900" lvl="0" indent="-342900" algn="just">
              <a:lnSpc>
                <a:spcPct val="107000"/>
              </a:lnSpc>
              <a:spcAft>
                <a:spcPts val="800"/>
              </a:spcAft>
              <a:buFont typeface="Symbol" panose="05050102010706020507" pitchFamily="18" charset="2"/>
              <a:buChar char=""/>
            </a:pP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Perera,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Charith</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Chi Harold Liu, and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Srimal</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Jayawardena. "The emerging internet of things marketplace from an industrial perspective: A survey." </a:t>
            </a:r>
            <a:r>
              <a:rPr lang="en-US" sz="1600" i="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emerging topics in computing</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3.4 (2015): 585-598.</a:t>
            </a:r>
            <a:endParaRPr lang="en-US" sz="1600" u="sng" dirty="0">
              <a:solidFill>
                <a:schemeClr val="hlink"/>
              </a:solidFill>
            </a:endParaRPr>
          </a:p>
          <a:p>
            <a:pPr marL="342900" lvl="0" indent="-342900" algn="just">
              <a:lnSpc>
                <a:spcPct val="107000"/>
              </a:lnSpc>
              <a:spcAft>
                <a:spcPts val="800"/>
              </a:spcAft>
              <a:buFont typeface="Symbol" panose="05050102010706020507" pitchFamily="18" charset="2"/>
              <a:buChar char=""/>
            </a:pP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Soubam</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Sonia, Manisha Agrawal, and Vinayak Naik. "Using an Arduino and a smartwatch to measure liquid consumed from any container." </a:t>
            </a:r>
            <a:r>
              <a:rPr lang="en-US" sz="1600" i="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9th International Conference on Communication Systems and Networks (COMSNETS)</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IEEE, 2017.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Narendran, Sreekanth,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Preeja</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Pradeep, and Maneesha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Vinodini</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Ramesh. "An Internet of Things (IoT) based sustainable water management." </a:t>
            </a:r>
            <a:r>
              <a:rPr lang="en-US" sz="1600" i="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global humanitarian technology conference (GHTC)</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IEEE, 2017.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Cohen, Rachel, Geoff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Fernie</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and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Atena</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Roshan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Fekr</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"Monitoring fluid intake by commercially available smart water bottles." </a:t>
            </a:r>
            <a:r>
              <a:rPr lang="en-US" sz="1600" i="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Scientific Reports</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12.1 (2022): 4402.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Podder</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Chandan, and Kevin Sritharan. </a:t>
            </a:r>
            <a:r>
              <a:rPr lang="en-US" sz="1600" i="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Early Market Entry Strategies for Commercialization of Digital Innovation in the Welfare Sector: A Case of Smart Nutritional Bottle “</a:t>
            </a:r>
            <a:r>
              <a:rPr lang="en-US" sz="1600" i="1"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FitPot</a:t>
            </a:r>
            <a:r>
              <a:rPr lang="en-US" sz="1600" i="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MS thesis. </a:t>
            </a:r>
            <a:r>
              <a:rPr lang="en-US" sz="16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uis</a:t>
            </a:r>
            <a:r>
              <a:rPr lang="en-US" sz="16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2023.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0" indent="0" algn="l" rtl="0">
              <a:lnSpc>
                <a:spcPct val="100000"/>
              </a:lnSpc>
              <a:spcBef>
                <a:spcPts val="360"/>
              </a:spcBef>
              <a:spcAft>
                <a:spcPts val="0"/>
              </a:spcAft>
              <a:buSzPts val="1800"/>
              <a:buNone/>
            </a:pPr>
            <a:endParaRPr lang="en-US" sz="1600" dirty="0"/>
          </a:p>
          <a:p>
            <a:pPr marL="0" lvl="0" indent="0" algn="l" rtl="0">
              <a:lnSpc>
                <a:spcPct val="100000"/>
              </a:lnSpc>
              <a:spcBef>
                <a:spcPts val="360"/>
              </a:spcBef>
              <a:spcAft>
                <a:spcPts val="0"/>
              </a:spcAft>
              <a:buSzPts val="1800"/>
              <a:buNone/>
            </a:pPr>
            <a:endParaRPr lang="en-US" sz="1600" dirty="0"/>
          </a:p>
        </p:txBody>
      </p:sp>
      <p:sp>
        <p:nvSpPr>
          <p:cNvPr id="297" name="Google Shape;297;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endParaRPr dirty="0">
              <a:solidFill>
                <a:srgbClr val="FF0000"/>
              </a:solidFill>
            </a:endParaRPr>
          </a:p>
          <a:p>
            <a:pPr marL="0" lvl="0" indent="0" algn="ctr" rtl="0">
              <a:lnSpc>
                <a:spcPct val="100000"/>
              </a:lnSpc>
              <a:spcBef>
                <a:spcPts val="640"/>
              </a:spcBef>
              <a:spcAft>
                <a:spcPts val="0"/>
              </a:spcAft>
              <a:buClr>
                <a:schemeClr val="dk1"/>
              </a:buClr>
              <a:buSzPts val="3200"/>
              <a:buNone/>
            </a:pPr>
            <a:endParaRPr dirty="0">
              <a:solidFill>
                <a:srgbClr val="FF0000"/>
              </a:solidFill>
            </a:endParaRPr>
          </a:p>
          <a:p>
            <a:pPr marL="0" lvl="0" indent="0" algn="ctr" rtl="0">
              <a:lnSpc>
                <a:spcPct val="100000"/>
              </a:lnSpc>
              <a:spcBef>
                <a:spcPts val="640"/>
              </a:spcBef>
              <a:spcAft>
                <a:spcPts val="0"/>
              </a:spcAft>
              <a:buClr>
                <a:srgbClr val="FF0000"/>
              </a:buClr>
              <a:buSzPts val="3200"/>
              <a:buNone/>
            </a:pPr>
            <a:r>
              <a:rPr lang="en-US" sz="5000" b="1" dirty="0">
                <a:solidFill>
                  <a:schemeClr val="tx1"/>
                </a:solidFill>
              </a:rPr>
              <a:t>Thank</a:t>
            </a:r>
            <a:r>
              <a:rPr lang="en-IN" altLang="en-US" sz="5000" b="1" dirty="0">
                <a:solidFill>
                  <a:schemeClr val="tx1"/>
                </a:solidFill>
              </a:rPr>
              <a:t> You</a:t>
            </a:r>
          </a:p>
        </p:txBody>
      </p:sp>
      <p:pic>
        <p:nvPicPr>
          <p:cNvPr id="320" name="Google Shape;320;p15"/>
          <p:cNvPicPr preferRelativeResize="0"/>
          <p:nvPr/>
        </p:nvPicPr>
        <p:blipFill rotWithShape="1">
          <a:blip r:embed="rId3"/>
          <a:srcRect/>
          <a:stretch>
            <a:fillRect/>
          </a:stretch>
        </p:blipFill>
        <p:spPr>
          <a:xfrm>
            <a:off x="381000" y="457200"/>
            <a:ext cx="2237740" cy="755015"/>
          </a:xfrm>
          <a:prstGeom prst="rect">
            <a:avLst/>
          </a:prstGeom>
          <a:noFill/>
          <a:ln>
            <a:noFill/>
          </a:ln>
        </p:spPr>
      </p:pic>
      <p:sp>
        <p:nvSpPr>
          <p:cNvPr id="323" name="Google Shape;32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Abstract</a:t>
            </a:r>
          </a:p>
        </p:txBody>
      </p:sp>
      <p:sp>
        <p:nvSpPr>
          <p:cNvPr id="108" name="Google Shape;108;p3"/>
          <p:cNvSpPr txBox="1">
            <a:spLocks noGrp="1"/>
          </p:cNvSpPr>
          <p:nvPr>
            <p:ph type="body" idx="1"/>
          </p:nvPr>
        </p:nvSpPr>
        <p:spPr>
          <a:xfrm>
            <a:off x="457200" y="1539044"/>
            <a:ext cx="8229600" cy="4695900"/>
          </a:xfrm>
          <a:prstGeom prst="rect">
            <a:avLst/>
          </a:prstGeom>
          <a:noFill/>
          <a:ln>
            <a:noFill/>
          </a:ln>
        </p:spPr>
        <p:txBody>
          <a:bodyPr spcFirstLastPara="1" wrap="square" lIns="91425" tIns="45700" rIns="91425" bIns="45700" anchor="t" anchorCtr="0">
            <a:normAutofit/>
          </a:bodyPr>
          <a:lstStyle/>
          <a:p>
            <a:pPr lvl="0" indent="-457200" algn="l" rtl="0">
              <a:lnSpc>
                <a:spcPct val="100000"/>
              </a:lnSpc>
              <a:spcBef>
                <a:spcPts val="360"/>
              </a:spcBef>
              <a:spcAft>
                <a:spcPts val="0"/>
              </a:spcAft>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smart water bottle will use a built-in sensor to measure the amount of water consumed and temperature of the water.</a:t>
            </a:r>
          </a:p>
          <a:p>
            <a:pPr lvl="0" indent="-457200" algn="l" rtl="0">
              <a:lnSpc>
                <a:spcPct val="100000"/>
              </a:lnSpc>
              <a:spcBef>
                <a:spcPts val="360"/>
              </a:spcBef>
              <a:spcAft>
                <a:spcPts val="0"/>
              </a:spcAft>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sensor will be connected to a smartphone app that will display the user's water intake history and set daily water intake goals.</a:t>
            </a:r>
          </a:p>
          <a:p>
            <a:pPr lvl="0" indent="-457200" algn="l" rtl="0">
              <a:lnSpc>
                <a:spcPct val="100000"/>
              </a:lnSpc>
              <a:spcBef>
                <a:spcPts val="360"/>
              </a:spcBef>
              <a:spcAft>
                <a:spcPts val="0"/>
              </a:spcAft>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app will also send reminders to the user to drink water when they are not meeting their goals.</a:t>
            </a:r>
          </a:p>
          <a:p>
            <a:pPr lvl="0" indent="-457200" algn="l" rtl="0">
              <a:lnSpc>
                <a:spcPct val="100000"/>
              </a:lnSpc>
              <a:spcBef>
                <a:spcPts val="360"/>
              </a:spcBef>
              <a:spcAft>
                <a:spcPts val="0"/>
              </a:spcAft>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User-friendly interface for easy monitoring and management of Smart Water Bottle.</a:t>
            </a:r>
          </a:p>
        </p:txBody>
      </p:sp>
      <p:sp>
        <p:nvSpPr>
          <p:cNvPr id="109" name="Google Shape;109;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350" y="450351"/>
            <a:ext cx="5575300" cy="818515"/>
          </a:xfrm>
        </p:spPr>
        <p:txBody>
          <a:bodyPr>
            <a:normAutofit/>
          </a:bodyPr>
          <a:lstStyle/>
          <a:p>
            <a:r>
              <a:rPr lang="en-IN" altLang="en-US" sz="4000" b="1" dirty="0"/>
              <a:t>Problem Statement</a:t>
            </a:r>
          </a:p>
        </p:txBody>
      </p:sp>
      <p:sp>
        <p:nvSpPr>
          <p:cNvPr id="3" name="Text Placeholder 2"/>
          <p:cNvSpPr>
            <a:spLocks noGrp="1"/>
          </p:cNvSpPr>
          <p:nvPr>
            <p:ph type="body" idx="1"/>
          </p:nvPr>
        </p:nvSpPr>
        <p:spPr>
          <a:xfrm>
            <a:off x="457200" y="1659020"/>
            <a:ext cx="8229600" cy="4525963"/>
          </a:xfrm>
        </p:spPr>
        <p:txBody>
          <a:bodyPr>
            <a:noAutofit/>
          </a:bodyPr>
          <a:lstStyle/>
          <a:p>
            <a:pPr marL="571500" indent="-457200">
              <a:buFont typeface="+mj-lt"/>
              <a:buAutoNum type="arabicPeriod"/>
            </a:pPr>
            <a:r>
              <a:rPr lang="en-US" sz="2200" dirty="0"/>
              <a:t>People often forget to drink enough water. A smart water bottle could help people stay hydrated by tracking their water intake.</a:t>
            </a:r>
          </a:p>
          <a:p>
            <a:pPr marL="571500" indent="-457200">
              <a:buFont typeface="+mj-lt"/>
              <a:buAutoNum type="arabicPeriod"/>
            </a:pPr>
            <a:r>
              <a:rPr lang="en-US" sz="2200" dirty="0"/>
              <a:t>It can be difficult to stay hydrated while on the go. A smart water bottle could connect to a smartphone app, allowing users to track their water intake and receive reminders even when they are away from home.</a:t>
            </a:r>
          </a:p>
          <a:p>
            <a:pPr marL="571500" indent="-457200">
              <a:buFont typeface="+mj-lt"/>
              <a:buAutoNum type="arabicPeriod"/>
            </a:pPr>
            <a:r>
              <a:rPr lang="en-US" sz="2200" dirty="0"/>
              <a:t>User interface should be friendly, otherwise it will be difficult to understand and use the smart water bottle.</a:t>
            </a:r>
          </a:p>
          <a:p>
            <a:pPr marL="571500" indent="-457200">
              <a:buFont typeface="+mj-lt"/>
              <a:buAutoNum type="arabicPeriod"/>
            </a:pPr>
            <a:r>
              <a:rPr lang="en-US" sz="2200" dirty="0"/>
              <a:t>Water temperature detection is an important factor for drinking water so ensuring the temperature of water is optimum for drinking.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64498ab904_0_1"/>
          <p:cNvSpPr txBox="1">
            <a:spLocks noGrp="1"/>
          </p:cNvSpPr>
          <p:nvPr>
            <p:ph type="title"/>
          </p:nvPr>
        </p:nvSpPr>
        <p:spPr>
          <a:xfrm>
            <a:off x="2502535" y="520065"/>
            <a:ext cx="4139565" cy="4597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ts val="1800"/>
              <a:buNone/>
            </a:pPr>
            <a:r>
              <a:rPr lang="en-IN" altLang="en-US" b="1" dirty="0"/>
              <a:t>Solution</a:t>
            </a:r>
          </a:p>
        </p:txBody>
      </p:sp>
      <p:sp>
        <p:nvSpPr>
          <p:cNvPr id="116" name="Google Shape;116;g164498ab904_0_1"/>
          <p:cNvSpPr txBox="1">
            <a:spLocks noGrp="1"/>
          </p:cNvSpPr>
          <p:nvPr>
            <p:ph type="body" idx="1"/>
          </p:nvPr>
        </p:nvSpPr>
        <p:spPr>
          <a:xfrm>
            <a:off x="457200" y="979805"/>
            <a:ext cx="8229600" cy="4526100"/>
          </a:xfrm>
          <a:prstGeom prst="rect">
            <a:avLst/>
          </a:prstGeom>
          <a:noFill/>
          <a:ln>
            <a:noFill/>
          </a:ln>
        </p:spPr>
        <p:txBody>
          <a:bodyPr spcFirstLastPara="1" wrap="square" lIns="91425" tIns="45700" rIns="91425" bIns="45700" anchor="t" anchorCtr="0">
            <a:noAutofit/>
          </a:bodyPr>
          <a:lstStyle/>
          <a:p>
            <a:pPr marL="66675" lvl="0" indent="0" algn="l" rtl="0">
              <a:lnSpc>
                <a:spcPct val="115000"/>
              </a:lnSpc>
              <a:spcBef>
                <a:spcPts val="0"/>
              </a:spcBef>
              <a:spcAft>
                <a:spcPts val="0"/>
              </a:spcAft>
              <a:buSzPts val="2550"/>
              <a:buFont typeface="Calibri" panose="020F0502020204030204"/>
              <a:buNone/>
            </a:pPr>
            <a:r>
              <a:rPr lang="en-US" sz="2100" b="0" i="0" dirty="0">
                <a:solidFill>
                  <a:srgbClr val="000000"/>
                </a:solidFill>
                <a:effectLst/>
              </a:rPr>
              <a:t>Key features of </a:t>
            </a:r>
            <a:r>
              <a:rPr lang="en-US" sz="2100" dirty="0">
                <a:solidFill>
                  <a:srgbClr val="000000"/>
                </a:solidFill>
              </a:rPr>
              <a:t>Smart Water Bottle</a:t>
            </a:r>
            <a:r>
              <a:rPr lang="en-US" sz="2100" b="0" i="0" dirty="0">
                <a:solidFill>
                  <a:srgbClr val="000000"/>
                </a:solidFill>
                <a:effectLst/>
              </a:rPr>
              <a:t>:</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User-Friendly Interface:</a:t>
            </a:r>
            <a:r>
              <a:rPr lang="en-US" sz="2100" b="0" i="0" dirty="0">
                <a:solidFill>
                  <a:srgbClr val="000000"/>
                </a:solidFill>
                <a:effectLst/>
              </a:rPr>
              <a:t> Easily monitor and manage Smart water bottle.</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Tracking:</a:t>
            </a:r>
            <a:r>
              <a:rPr lang="en-US" sz="2100" b="0" i="0" dirty="0">
                <a:solidFill>
                  <a:srgbClr val="000000"/>
                </a:solidFill>
                <a:effectLst/>
              </a:rPr>
              <a:t> People often forget to drink enough water. A smart water bottle could </a:t>
            </a:r>
            <a:r>
              <a:rPr lang="en-US" sz="2200" b="0" i="0" dirty="0">
                <a:solidFill>
                  <a:srgbClr val="000000"/>
                </a:solidFill>
                <a:effectLst/>
              </a:rPr>
              <a:t>help</a:t>
            </a:r>
            <a:r>
              <a:rPr lang="en-US" sz="2100" b="0" i="0" dirty="0">
                <a:solidFill>
                  <a:srgbClr val="000000"/>
                </a:solidFill>
                <a:effectLst/>
              </a:rPr>
              <a:t> people stay hydrated by tracking their water intake.</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Timely Reminders: </a:t>
            </a:r>
            <a:r>
              <a:rPr lang="en-US" sz="2100" b="0" i="0" dirty="0">
                <a:solidFill>
                  <a:srgbClr val="000000"/>
                </a:solidFill>
                <a:effectLst/>
              </a:rPr>
              <a:t>A smart water bottle could connect to a smartphone app, allowing users to track their water intake and receive reminders even when they are away from home.</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Comfort &amp; Taste: </a:t>
            </a:r>
            <a:r>
              <a:rPr lang="en-US" sz="2100" b="0" i="0" dirty="0">
                <a:solidFill>
                  <a:srgbClr val="000000"/>
                </a:solidFill>
                <a:effectLst/>
              </a:rPr>
              <a:t>Some people may prefer to drink water that is at a certain temperature, such as room temperature or cold water. A smart water bottle with temperature check can help users ensure that the water is at the desired temperature before drinking it.</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Data Security and Privacy: </a:t>
            </a:r>
            <a:r>
              <a:rPr lang="en-US" sz="2100" b="0" i="0" dirty="0">
                <a:solidFill>
                  <a:srgbClr val="000000"/>
                </a:solidFill>
                <a:effectLst/>
              </a:rPr>
              <a:t>Robust encryption measures for safeguarding sensitive information.</a:t>
            </a:r>
          </a:p>
        </p:txBody>
      </p:sp>
      <p:sp>
        <p:nvSpPr>
          <p:cNvPr id="117" name="Google Shape;117;g164498ab904_0_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64498ab904_0_8"/>
          <p:cNvSpPr txBox="1">
            <a:spLocks noGrp="1"/>
          </p:cNvSpPr>
          <p:nvPr>
            <p:ph type="title"/>
          </p:nvPr>
        </p:nvSpPr>
        <p:spPr>
          <a:xfrm>
            <a:off x="457200" y="268246"/>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Objectives</a:t>
            </a:r>
            <a:endParaRPr sz="4000" b="1" dirty="0"/>
          </a:p>
        </p:txBody>
      </p:sp>
      <p:sp>
        <p:nvSpPr>
          <p:cNvPr id="124" name="Google Shape;124;g164498ab904_0_8"/>
          <p:cNvSpPr txBox="1">
            <a:spLocks noGrp="1"/>
          </p:cNvSpPr>
          <p:nvPr>
            <p:ph type="body" idx="1"/>
          </p:nvPr>
        </p:nvSpPr>
        <p:spPr>
          <a:xfrm>
            <a:off x="457200" y="839746"/>
            <a:ext cx="8229600" cy="4526100"/>
          </a:xfrm>
          <a:prstGeom prst="rect">
            <a:avLst/>
          </a:prstGeom>
          <a:noFill/>
          <a:ln>
            <a:noFill/>
          </a:ln>
        </p:spPr>
        <p:txBody>
          <a:bodyPr spcFirstLastPara="1" wrap="square" lIns="91425" tIns="45700" rIns="91425" bIns="45700" anchor="t" anchorCtr="0">
            <a:noAutofit/>
          </a:bodyPr>
          <a:lstStyle/>
          <a:p>
            <a:pPr marL="914400" lvl="0" indent="-457200" algn="l" rtl="0">
              <a:lnSpc>
                <a:spcPct val="100000"/>
              </a:lnSpc>
              <a:spcBef>
                <a:spcPts val="360"/>
              </a:spcBef>
              <a:spcAft>
                <a:spcPts val="0"/>
              </a:spcAft>
              <a:buSzPts val="1800"/>
              <a:buFont typeface="+mj-lt"/>
              <a:buAutoNum type="arabicPeriod"/>
            </a:pPr>
            <a:endParaRPr lang="en-US" sz="2200" b="1" i="0" dirty="0">
              <a:effectLst/>
              <a:latin typeface="Calibri" panose="020F0502020204030204" pitchFamily="34" charset="0"/>
              <a:ea typeface="Calibri" panose="020F0502020204030204" pitchFamily="34" charset="0"/>
              <a:cs typeface="Calibri" panose="020F0502020204030204" pitchFamily="34" charset="0"/>
            </a:endParaRPr>
          </a:p>
          <a:p>
            <a:pPr marL="914400" lvl="0" indent="-457200" algn="l" rtl="0">
              <a:lnSpc>
                <a:spcPct val="100000"/>
              </a:lnSpc>
              <a:spcBef>
                <a:spcPts val="360"/>
              </a:spcBef>
              <a:spcAft>
                <a:spcPts val="0"/>
              </a:spcAft>
              <a:buSzPts val="1800"/>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Volume Monitoring</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smart water bottle should accurately measure and record the amount of water consumed by the user throughout the day.</a:t>
            </a:r>
            <a:endPar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lvl="0" indent="-457200" algn="l" rtl="0">
              <a:lnSpc>
                <a:spcPct val="100000"/>
              </a:lnSpc>
              <a:spcBef>
                <a:spcPts val="360"/>
              </a:spcBef>
              <a:spcAft>
                <a:spcPts val="0"/>
              </a:spcAft>
              <a:buSzPts val="1800"/>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Notifications and Reminders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smart water bottle should send timely reminders to the user's smartphone to drink water if they have not consumed enough within a certain time interval.</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lvl="0" indent="-457200" algn="l" rtl="0">
              <a:lnSpc>
                <a:spcPct val="100000"/>
              </a:lnSpc>
              <a:spcBef>
                <a:spcPts val="360"/>
              </a:spcBef>
              <a:spcAft>
                <a:spcPts val="0"/>
              </a:spcAft>
              <a:buSzPts val="1800"/>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IoT Connectivity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bottle should be able to connect to the internet or a smartphone via Bluetooth, Wi-Fi, or other suitable means to enable data transmission and synchronization.</a:t>
            </a:r>
          </a:p>
          <a:p>
            <a:pPr marL="914400" lvl="0" indent="-457200" algn="l" rtl="0">
              <a:lnSpc>
                <a:spcPct val="100000"/>
              </a:lnSpc>
              <a:spcBef>
                <a:spcPts val="360"/>
              </a:spcBef>
              <a:spcAft>
                <a:spcPts val="0"/>
              </a:spcAft>
              <a:buSzPts val="1800"/>
              <a:buFont typeface="+mj-lt"/>
              <a:buAutoNum type="arabicPeriod"/>
            </a:pP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Safety and Comfort: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To develop a smart water bottle that can track the temperature of the water and send reminders to drink water at the optimal temperature.</a:t>
            </a:r>
          </a:p>
          <a:p>
            <a:pPr marL="914400" lvl="0" indent="-457200" algn="l" rtl="0">
              <a:lnSpc>
                <a:spcPct val="100000"/>
              </a:lnSpc>
              <a:spcBef>
                <a:spcPts val="360"/>
              </a:spcBef>
              <a:spcAft>
                <a:spcPts val="0"/>
              </a:spcAft>
              <a:buSzPts val="1800"/>
              <a:buFont typeface="+mj-lt"/>
              <a:buAutoNum type="arabicPeriod"/>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lvl="0" indent="-457200" algn="l" rtl="0">
              <a:lnSpc>
                <a:spcPct val="100000"/>
              </a:lnSpc>
              <a:spcBef>
                <a:spcPts val="360"/>
              </a:spcBef>
              <a:spcAft>
                <a:spcPts val="0"/>
              </a:spcAft>
              <a:buSzPts val="1800"/>
              <a:buFont typeface="+mj-lt"/>
              <a:buAutoNum type="arabicPeriod"/>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indent="0" algn="l" rtl="0">
              <a:lnSpc>
                <a:spcPct val="100000"/>
              </a:lnSpc>
              <a:spcBef>
                <a:spcPts val="360"/>
              </a:spcBef>
              <a:spcAft>
                <a:spcPts val="0"/>
              </a:spcAft>
              <a:buSzPts val="180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lvl="0" indent="-457200" algn="l" rtl="0">
              <a:lnSpc>
                <a:spcPct val="100000"/>
              </a:lnSpc>
              <a:spcBef>
                <a:spcPts val="360"/>
              </a:spcBef>
              <a:spcAft>
                <a:spcPts val="0"/>
              </a:spcAft>
              <a:buSzPts val="1800"/>
              <a:buFont typeface="+mj-lt"/>
              <a:buAutoNum type="arabicPeriod"/>
            </a:pPr>
            <a:endParaRPr sz="1900"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100000"/>
              </a:lnSpc>
              <a:spcBef>
                <a:spcPts val="360"/>
              </a:spcBef>
              <a:spcAft>
                <a:spcPts val="0"/>
              </a:spcAft>
              <a:buSzPts val="1800"/>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sp>
        <p:nvSpPr>
          <p:cNvPr id="125" name="Google Shape;125;g164498ab904_0_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329B-8CD4-7670-F289-238511BCD98E}"/>
              </a:ext>
            </a:extLst>
          </p:cNvPr>
          <p:cNvSpPr>
            <a:spLocks noGrp="1"/>
          </p:cNvSpPr>
          <p:nvPr>
            <p:ph type="title"/>
          </p:nvPr>
        </p:nvSpPr>
        <p:spPr/>
        <p:txBody>
          <a:bodyPr>
            <a:normAutofit/>
          </a:bodyPr>
          <a:lstStyle/>
          <a:p>
            <a:r>
              <a:rPr lang="en-US" sz="4000" b="1" dirty="0"/>
              <a:t>Literature Review</a:t>
            </a:r>
            <a:endParaRPr lang="en-IN" sz="4000" b="1" dirty="0"/>
          </a:p>
        </p:txBody>
      </p:sp>
      <p:sp>
        <p:nvSpPr>
          <p:cNvPr id="3" name="Text Placeholder 2">
            <a:extLst>
              <a:ext uri="{FF2B5EF4-FFF2-40B4-BE49-F238E27FC236}">
                <a16:creationId xmlns:a16="http://schemas.microsoft.com/office/drawing/2014/main" id="{B5F5D1E6-952B-3B77-9D3E-0E8F90818092}"/>
              </a:ext>
            </a:extLst>
          </p:cNvPr>
          <p:cNvSpPr>
            <a:spLocks noGrp="1"/>
          </p:cNvSpPr>
          <p:nvPr>
            <p:ph type="body" idx="1"/>
          </p:nvPr>
        </p:nvSpPr>
        <p:spPr/>
        <p:txBody>
          <a:bodyPr/>
          <a:lstStyle/>
          <a:p>
            <a:pPr marL="114300" indent="0">
              <a:buNone/>
            </a:pPr>
            <a:r>
              <a:rPr lang="en-US" sz="2800" b="1" dirty="0"/>
              <a:t>Notifications</a:t>
            </a:r>
          </a:p>
          <a:p>
            <a:pPr marL="114300" indent="0" algn="just">
              <a:buNone/>
            </a:pPr>
            <a:r>
              <a:rPr lang="en-US" sz="2400" b="1" dirty="0"/>
              <a:t>-</a:t>
            </a:r>
            <a:r>
              <a:rPr lang="en-US" sz="2000" dirty="0"/>
              <a:t> </a:t>
            </a:r>
            <a:r>
              <a:rPr lang="en-US" sz="2200" dirty="0"/>
              <a:t>The proposed model gives a solution for the notifications with a application notification whereas the traditional method is used to notify via. Email which is very difficult for the user to track. </a:t>
            </a:r>
          </a:p>
          <a:p>
            <a:pPr marL="114300" indent="0">
              <a:buNone/>
            </a:pPr>
            <a:endParaRPr lang="en-US" sz="2000" dirty="0"/>
          </a:p>
          <a:p>
            <a:pPr marL="114300" indent="0">
              <a:buNone/>
            </a:pPr>
            <a:r>
              <a:rPr lang="en-US" sz="2800" b="1" dirty="0"/>
              <a:t>Alert</a:t>
            </a:r>
          </a:p>
          <a:p>
            <a:pPr marL="114300" indent="0" algn="just">
              <a:buNone/>
            </a:pPr>
            <a:r>
              <a:rPr lang="en-US" sz="2800" b="1" dirty="0"/>
              <a:t>- </a:t>
            </a:r>
            <a:r>
              <a:rPr lang="en-US" sz="2200" dirty="0"/>
              <a:t>The old proposed method notify every two hours, where the new method gives the user choice to customize the notifications according tot their needs.</a:t>
            </a:r>
          </a:p>
          <a:p>
            <a:pPr marL="114300" indent="0">
              <a:buNone/>
            </a:pPr>
            <a:endParaRPr lang="en-US" sz="2000" dirty="0"/>
          </a:p>
          <a:p>
            <a:endParaRPr lang="en-IN" dirty="0"/>
          </a:p>
        </p:txBody>
      </p:sp>
      <p:sp>
        <p:nvSpPr>
          <p:cNvPr id="4" name="Slide Number Placeholder 3">
            <a:extLst>
              <a:ext uri="{FF2B5EF4-FFF2-40B4-BE49-F238E27FC236}">
                <a16:creationId xmlns:a16="http://schemas.microsoft.com/office/drawing/2014/main" id="{595A7F0C-BAFE-86F8-A402-86906ADD04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354139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329B-8CD4-7670-F289-238511BCD98E}"/>
              </a:ext>
            </a:extLst>
          </p:cNvPr>
          <p:cNvSpPr>
            <a:spLocks noGrp="1"/>
          </p:cNvSpPr>
          <p:nvPr>
            <p:ph type="title"/>
          </p:nvPr>
        </p:nvSpPr>
        <p:spPr/>
        <p:txBody>
          <a:bodyPr>
            <a:normAutofit/>
          </a:bodyPr>
          <a:lstStyle/>
          <a:p>
            <a:r>
              <a:rPr lang="en-US" sz="4000" b="1" dirty="0"/>
              <a:t>Literature Review</a:t>
            </a:r>
            <a:endParaRPr lang="en-IN" sz="4000" b="1" dirty="0"/>
          </a:p>
        </p:txBody>
      </p:sp>
      <p:sp>
        <p:nvSpPr>
          <p:cNvPr id="3" name="Text Placeholder 2">
            <a:extLst>
              <a:ext uri="{FF2B5EF4-FFF2-40B4-BE49-F238E27FC236}">
                <a16:creationId xmlns:a16="http://schemas.microsoft.com/office/drawing/2014/main" id="{B5F5D1E6-952B-3B77-9D3E-0E8F90818092}"/>
              </a:ext>
            </a:extLst>
          </p:cNvPr>
          <p:cNvSpPr>
            <a:spLocks noGrp="1"/>
          </p:cNvSpPr>
          <p:nvPr>
            <p:ph type="body" idx="1"/>
          </p:nvPr>
        </p:nvSpPr>
        <p:spPr/>
        <p:txBody>
          <a:bodyPr>
            <a:normAutofit/>
          </a:bodyPr>
          <a:lstStyle/>
          <a:p>
            <a:pPr marL="114300" indent="0">
              <a:buNone/>
            </a:pPr>
            <a:r>
              <a:rPr lang="en-US" sz="2800" b="1" dirty="0"/>
              <a:t>Connectivity</a:t>
            </a:r>
          </a:p>
          <a:p>
            <a:pPr marL="114300" indent="0" algn="just">
              <a:buNone/>
            </a:pPr>
            <a:r>
              <a:rPr lang="en-US" sz="2400" b="1" dirty="0"/>
              <a:t>-</a:t>
            </a:r>
            <a:r>
              <a:rPr lang="en-US" sz="2000" b="1" dirty="0"/>
              <a:t> </a:t>
            </a:r>
            <a:r>
              <a:rPr lang="en-US" sz="2200" dirty="0"/>
              <a:t>The traditional method used SMTP protocol to provide the connectivity,  whereas the modern method uses MQTT(Message Queuing Telemetry Transport) protocol which is publish-subscribe message transport protocol.</a:t>
            </a:r>
          </a:p>
          <a:p>
            <a:pPr marL="114300" indent="0">
              <a:buNone/>
            </a:pPr>
            <a:endParaRPr lang="en-US" sz="2000" dirty="0"/>
          </a:p>
          <a:p>
            <a:pPr marL="114300" indent="0">
              <a:buNone/>
            </a:pPr>
            <a:r>
              <a:rPr lang="en-US" sz="2800" b="1" dirty="0"/>
              <a:t>New </a:t>
            </a:r>
            <a:r>
              <a:rPr lang="en-US" sz="2800" b="1" dirty="0" err="1"/>
              <a:t>Fetaures</a:t>
            </a:r>
            <a:endParaRPr lang="en-US" sz="2800" b="1" dirty="0"/>
          </a:p>
          <a:p>
            <a:pPr marL="114300" indent="0" algn="just">
              <a:buNone/>
            </a:pPr>
            <a:r>
              <a:rPr lang="en-US" sz="2800" b="1" dirty="0"/>
              <a:t>- </a:t>
            </a:r>
            <a:r>
              <a:rPr lang="en-US" sz="2200" dirty="0"/>
              <a:t>The modern method uses DHT11 temperature sensor which show the temperature of water inside the bottle. It provides a comfort to the user to know if water is drinkable or not. </a:t>
            </a:r>
          </a:p>
          <a:p>
            <a:pPr marL="114300" indent="0">
              <a:buNone/>
            </a:pPr>
            <a:endParaRPr lang="en-US" sz="2000" dirty="0"/>
          </a:p>
          <a:p>
            <a:endParaRPr lang="en-IN" dirty="0"/>
          </a:p>
        </p:txBody>
      </p:sp>
      <p:sp>
        <p:nvSpPr>
          <p:cNvPr id="4" name="Slide Number Placeholder 3">
            <a:extLst>
              <a:ext uri="{FF2B5EF4-FFF2-40B4-BE49-F238E27FC236}">
                <a16:creationId xmlns:a16="http://schemas.microsoft.com/office/drawing/2014/main" id="{595A7F0C-BAFE-86F8-A402-86906ADD04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21065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15AA-E28E-25B5-A3A3-1EA91DB921F2}"/>
              </a:ext>
            </a:extLst>
          </p:cNvPr>
          <p:cNvSpPr>
            <a:spLocks noGrp="1"/>
          </p:cNvSpPr>
          <p:nvPr>
            <p:ph type="title"/>
          </p:nvPr>
        </p:nvSpPr>
        <p:spPr>
          <a:xfrm>
            <a:off x="457200" y="274638"/>
            <a:ext cx="8229600" cy="858423"/>
          </a:xfrm>
        </p:spPr>
        <p:txBody>
          <a:bodyPr/>
          <a:lstStyle/>
          <a:p>
            <a:r>
              <a:rPr lang="en-US" sz="4400" b="1" dirty="0"/>
              <a:t>Literature Review</a:t>
            </a:r>
            <a:endParaRPr lang="en-US" dirty="0"/>
          </a:p>
        </p:txBody>
      </p:sp>
      <p:sp>
        <p:nvSpPr>
          <p:cNvPr id="3" name="Text Placeholder 2">
            <a:extLst>
              <a:ext uri="{FF2B5EF4-FFF2-40B4-BE49-F238E27FC236}">
                <a16:creationId xmlns:a16="http://schemas.microsoft.com/office/drawing/2014/main" id="{420D7688-D0E0-6271-7FAE-8EFD63AFFF2E}"/>
              </a:ext>
            </a:extLst>
          </p:cNvPr>
          <p:cNvSpPr>
            <a:spLocks noGrp="1"/>
          </p:cNvSpPr>
          <p:nvPr>
            <p:ph type="body" idx="1"/>
          </p:nvPr>
        </p:nvSpPr>
        <p:spPr>
          <a:xfrm>
            <a:off x="457200" y="1401418"/>
            <a:ext cx="8229600" cy="4724746"/>
          </a:xfrm>
        </p:spPr>
        <p:txBody>
          <a:bodyPr>
            <a:normAutofit/>
          </a:bodyPr>
          <a:lstStyle/>
          <a:p>
            <a:pPr marL="114300" indent="0" algn="just">
              <a:buNone/>
            </a:pPr>
            <a:r>
              <a:rPr lang="en-US" sz="2400" b="1" dirty="0"/>
              <a:t>“</a:t>
            </a:r>
            <a:r>
              <a:rPr lang="en-US" sz="2400" b="1" dirty="0" err="1"/>
              <a:t>HydrationCheck</a:t>
            </a:r>
            <a:r>
              <a:rPr lang="en-US" sz="2400" b="1" dirty="0"/>
              <a:t> : An IOT based smart water bottle”, by </a:t>
            </a:r>
            <a:r>
              <a:rPr lang="sv-SE" sz="2400" b="1" dirty="0"/>
              <a:t>Rahulkrishnan Ravindran , Radhika Ravindran and Anjali T.</a:t>
            </a:r>
          </a:p>
          <a:p>
            <a:pPr marL="114300" indent="0" algn="just">
              <a:buNone/>
            </a:pPr>
            <a:endParaRPr lang="sv-SE" sz="2400" b="1" dirty="0"/>
          </a:p>
          <a:p>
            <a:pPr marL="114300" indent="0" algn="just">
              <a:buNone/>
            </a:pPr>
            <a:r>
              <a:rPr lang="en-US" sz="2200" spc="110" dirty="0"/>
              <a:t>This paper focuses on a system that only provides the user with the statistics of their daily amount of water intake and daily average, but also nudges the user with reminders on drinking water every 2 hours. Thus, this product provides the user with a meticulous way of managing their water intake which one tends to forget.</a:t>
            </a:r>
          </a:p>
          <a:p>
            <a:pPr marL="114300" indent="0">
              <a:buNone/>
            </a:pPr>
            <a:endParaRPr lang="en-US" sz="2000" b="1" dirty="0"/>
          </a:p>
        </p:txBody>
      </p:sp>
      <p:sp>
        <p:nvSpPr>
          <p:cNvPr id="4" name="Slide Number Placeholder 3">
            <a:extLst>
              <a:ext uri="{FF2B5EF4-FFF2-40B4-BE49-F238E27FC236}">
                <a16:creationId xmlns:a16="http://schemas.microsoft.com/office/drawing/2014/main" id="{D9F52B70-09AC-0D7B-6533-FC4B3C47A4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7843287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2093</Words>
  <Application>Microsoft Office PowerPoint</Application>
  <PresentationFormat>On-screen Show (4:3)</PresentationFormat>
  <Paragraphs>152</Paragraphs>
  <Slides>25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Symbol</vt:lpstr>
      <vt:lpstr>Calibri</vt:lpstr>
      <vt:lpstr>Arial</vt:lpstr>
      <vt:lpstr>Office Theme</vt:lpstr>
      <vt:lpstr>AquaTrail: IOT Based Smart Water Bottle  </vt:lpstr>
      <vt:lpstr>      Table of contents</vt:lpstr>
      <vt:lpstr>Abstract</vt:lpstr>
      <vt:lpstr>Problem Statement</vt:lpstr>
      <vt:lpstr>Solution</vt:lpstr>
      <vt:lpstr>Objectives</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PowerPoint Presentation</vt:lpstr>
      <vt:lpstr>PowerPoint Presentation</vt:lpstr>
      <vt:lpstr>Modules</vt:lpstr>
      <vt:lpstr>          Output and ScreenShot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ANALYSIS FOR DIABETIC DISEASE USING HYBRID MACHINE LEARNING MODEL</dc:title>
  <dc:creator>VINAY PODDAR</dc:creator>
  <cp:lastModifiedBy>VINAY PODDAR</cp:lastModifiedBy>
  <cp:revision>22</cp:revision>
  <dcterms:created xsi:type="dcterms:W3CDTF">2023-07-28T05:05:59Z</dcterms:created>
  <dcterms:modified xsi:type="dcterms:W3CDTF">2023-11-04T06:04:30Z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103CF3006E6D4429AA370DDE6D8AC750</vt:lpwstr>
  </property>
  <property fmtid="{D5CDD505-2E9C-101B-9397-08002B2CF9AE}" pid="3" name="KSOProductBuildVer">
    <vt:lpwstr>1033-11.2.0.11537</vt:lpwstr>
  </property>
</Properties>
</file>