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7/31/2023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7/31/2023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rends.google.com/" TargetMode="External"/><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br>
              <a:rPr lang="en-US" sz="1800" b="1" i="0" u="none" strike="noStrike" dirty="0">
                <a:solidFill>
                  <a:srgbClr val="000000"/>
                </a:solidFill>
                <a:effectLst/>
                <a:latin typeface="Arial" panose="020B0604020202020204" pitchFamily="34" charset="0"/>
              </a:rPr>
            </a:br>
            <a:r>
              <a:rPr lang="en-US" sz="6600" b="1" i="0" u="none" strike="noStrike" dirty="0">
                <a:solidFill>
                  <a:srgbClr val="000000"/>
                </a:solidFill>
                <a:effectLst/>
                <a:latin typeface="Arial" panose="020B0604020202020204" pitchFamily="34" charset="0"/>
              </a:rPr>
              <a:t>Analyzing the impact of organizational decisions</a:t>
            </a:r>
            <a:endParaRPr lang="en-US" sz="66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Team – data detectives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97C6C-26EF-4226-35D8-642365BB4C86}"/>
              </a:ext>
            </a:extLst>
          </p:cNvPr>
          <p:cNvPicPr>
            <a:picLocks noChangeAspect="1"/>
          </p:cNvPicPr>
          <p:nvPr/>
        </p:nvPicPr>
        <p:blipFill>
          <a:blip r:embed="rId2"/>
          <a:stretch>
            <a:fillRect/>
          </a:stretch>
        </p:blipFill>
        <p:spPr>
          <a:xfrm>
            <a:off x="2312342" y="405622"/>
            <a:ext cx="7567316" cy="4709568"/>
          </a:xfrm>
          <a:prstGeom prst="rect">
            <a:avLst/>
          </a:prstGeom>
        </p:spPr>
      </p:pic>
      <p:sp>
        <p:nvSpPr>
          <p:cNvPr id="4" name="TextBox 3">
            <a:extLst>
              <a:ext uri="{FF2B5EF4-FFF2-40B4-BE49-F238E27FC236}">
                <a16:creationId xmlns:a16="http://schemas.microsoft.com/office/drawing/2014/main" id="{5C0A7353-0174-053A-8D6D-A0B78FAE46EA}"/>
              </a:ext>
            </a:extLst>
          </p:cNvPr>
          <p:cNvSpPr txBox="1"/>
          <p:nvPr/>
        </p:nvSpPr>
        <p:spPr>
          <a:xfrm>
            <a:off x="3459780" y="5238884"/>
            <a:ext cx="5536900" cy="923330"/>
          </a:xfrm>
          <a:prstGeom prst="rect">
            <a:avLst/>
          </a:prstGeom>
          <a:noFill/>
        </p:spPr>
        <p:txBody>
          <a:bodyPr wrap="none" rtlCol="0">
            <a:spAutoFit/>
          </a:bodyPr>
          <a:lstStyle/>
          <a:p>
            <a:r>
              <a:rPr lang="en-US" dirty="0"/>
              <a:t>Figure : The scatter plot depicting the regression curve</a:t>
            </a:r>
          </a:p>
          <a:p>
            <a:r>
              <a:rPr lang="en-US" dirty="0"/>
              <a:t>              where blue dots are the closing prices and the </a:t>
            </a:r>
          </a:p>
          <a:p>
            <a:r>
              <a:rPr lang="en-US" dirty="0"/>
              <a:t>              red line is the regression curve fitted.</a:t>
            </a:r>
          </a:p>
        </p:txBody>
      </p:sp>
      <p:sp>
        <p:nvSpPr>
          <p:cNvPr id="5" name="TextBox 4">
            <a:extLst>
              <a:ext uri="{FF2B5EF4-FFF2-40B4-BE49-F238E27FC236}">
                <a16:creationId xmlns:a16="http://schemas.microsoft.com/office/drawing/2014/main" id="{D5F8D596-01A8-0881-A9B7-6871938FE6C3}"/>
              </a:ext>
            </a:extLst>
          </p:cNvPr>
          <p:cNvSpPr txBox="1"/>
          <p:nvPr/>
        </p:nvSpPr>
        <p:spPr>
          <a:xfrm>
            <a:off x="2104104" y="6452378"/>
            <a:ext cx="6538452" cy="369332"/>
          </a:xfrm>
          <a:prstGeom prst="rect">
            <a:avLst/>
          </a:prstGeom>
          <a:noFill/>
        </p:spPr>
        <p:txBody>
          <a:bodyPr wrap="square" rtlCol="0">
            <a:spAutoFit/>
          </a:bodyPr>
          <a:lstStyle/>
          <a:p>
            <a:r>
              <a:rPr lang="en-US" dirty="0">
                <a:solidFill>
                  <a:schemeClr val="bg1"/>
                </a:solidFill>
              </a:rPr>
              <a:t>Source : The code we wrote.</a:t>
            </a:r>
          </a:p>
        </p:txBody>
      </p:sp>
    </p:spTree>
    <p:extLst>
      <p:ext uri="{BB962C8B-B14F-4D97-AF65-F5344CB8AC3E}">
        <p14:creationId xmlns:p14="http://schemas.microsoft.com/office/powerpoint/2010/main" val="10704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14098-C7D7-BB2D-4A5B-227863665848}"/>
              </a:ext>
            </a:extLst>
          </p:cNvPr>
          <p:cNvPicPr>
            <a:picLocks noChangeAspect="1"/>
          </p:cNvPicPr>
          <p:nvPr/>
        </p:nvPicPr>
        <p:blipFill>
          <a:blip r:embed="rId2"/>
          <a:stretch>
            <a:fillRect/>
          </a:stretch>
        </p:blipFill>
        <p:spPr>
          <a:xfrm>
            <a:off x="2805980" y="545299"/>
            <a:ext cx="6226080" cy="3368332"/>
          </a:xfrm>
          <a:prstGeom prst="rect">
            <a:avLst/>
          </a:prstGeom>
        </p:spPr>
      </p:pic>
      <p:sp>
        <p:nvSpPr>
          <p:cNvPr id="4" name="TextBox 3">
            <a:extLst>
              <a:ext uri="{FF2B5EF4-FFF2-40B4-BE49-F238E27FC236}">
                <a16:creationId xmlns:a16="http://schemas.microsoft.com/office/drawing/2014/main" id="{CA16E90B-A58D-26EC-9722-06FC08011469}"/>
              </a:ext>
            </a:extLst>
          </p:cNvPr>
          <p:cNvSpPr txBox="1"/>
          <p:nvPr/>
        </p:nvSpPr>
        <p:spPr>
          <a:xfrm>
            <a:off x="2373849" y="4234710"/>
            <a:ext cx="6658211" cy="923330"/>
          </a:xfrm>
          <a:prstGeom prst="rect">
            <a:avLst/>
          </a:prstGeom>
          <a:noFill/>
        </p:spPr>
        <p:txBody>
          <a:bodyPr wrap="square" rtlCol="0">
            <a:spAutoFit/>
          </a:bodyPr>
          <a:lstStyle/>
          <a:p>
            <a:r>
              <a:rPr lang="en-US" dirty="0"/>
              <a:t>Figure : The plot above represents the actual closing price and the predicted price in the targeted week i.e. from February 5</a:t>
            </a:r>
            <a:r>
              <a:rPr lang="en-US" baseline="30000" dirty="0"/>
              <a:t>th</a:t>
            </a:r>
            <a:r>
              <a:rPr lang="en-US" dirty="0"/>
              <a:t> ,2023 to February 11</a:t>
            </a:r>
            <a:r>
              <a:rPr lang="en-US" baseline="30000" dirty="0"/>
              <a:t>th</a:t>
            </a:r>
            <a:r>
              <a:rPr lang="en-US" dirty="0"/>
              <a:t> ,2023.</a:t>
            </a:r>
          </a:p>
        </p:txBody>
      </p:sp>
    </p:spTree>
    <p:extLst>
      <p:ext uri="{BB962C8B-B14F-4D97-AF65-F5344CB8AC3E}">
        <p14:creationId xmlns:p14="http://schemas.microsoft.com/office/powerpoint/2010/main" val="424003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52355-9C1E-3A46-8CBA-C79C9B19DF4D}"/>
              </a:ext>
            </a:extLst>
          </p:cNvPr>
          <p:cNvSpPr txBox="1"/>
          <p:nvPr/>
        </p:nvSpPr>
        <p:spPr>
          <a:xfrm>
            <a:off x="1170039" y="393291"/>
            <a:ext cx="10051239" cy="4770537"/>
          </a:xfrm>
          <a:prstGeom prst="rect">
            <a:avLst/>
          </a:prstGeom>
          <a:noFill/>
        </p:spPr>
        <p:txBody>
          <a:bodyPr wrap="square" rtlCol="0">
            <a:spAutoFit/>
          </a:bodyPr>
          <a:lstStyle/>
          <a:p>
            <a:r>
              <a:rPr lang="en-US" sz="3200" dirty="0">
                <a:solidFill>
                  <a:schemeClr val="bg1"/>
                </a:solidFill>
              </a:rPr>
              <a:t>Report Conclusion:</a:t>
            </a:r>
          </a:p>
          <a:p>
            <a:r>
              <a:rPr lang="en-US" sz="3200" dirty="0">
                <a:solidFill>
                  <a:schemeClr val="bg1"/>
                </a:solidFill>
              </a:rPr>
              <a:t>		</a:t>
            </a:r>
            <a:r>
              <a:rPr lang="en-US" sz="2400" dirty="0"/>
              <a:t>The average of closing prices from February 5</a:t>
            </a:r>
            <a:r>
              <a:rPr lang="en-US" sz="2400" baseline="30000" dirty="0"/>
              <a:t>th</a:t>
            </a:r>
            <a:r>
              <a:rPr lang="en-US" sz="2400" dirty="0"/>
              <a:t> ,2023 to 			February 11</a:t>
            </a:r>
            <a:r>
              <a:rPr lang="en-US" sz="2400" baseline="30000" dirty="0"/>
              <a:t>th</a:t>
            </a:r>
            <a:r>
              <a:rPr lang="en-US" sz="2400" dirty="0"/>
              <a:t> ,2023  turned up to be </a:t>
            </a:r>
            <a:r>
              <a:rPr lang="en-US" sz="3200" b="0" dirty="0">
                <a:solidFill>
                  <a:srgbClr val="CCCCCC"/>
                </a:solidFill>
                <a:effectLst/>
                <a:latin typeface="Consolas" panose="020B0609020204030204" pitchFamily="49" charset="0"/>
              </a:rPr>
              <a:t>99.898001</a:t>
            </a:r>
          </a:p>
          <a:p>
            <a:r>
              <a:rPr lang="en-US" sz="3200" dirty="0">
                <a:solidFill>
                  <a:schemeClr val="bg1"/>
                </a:solidFill>
              </a:rPr>
              <a:t>		</a:t>
            </a:r>
            <a:r>
              <a:rPr lang="en-US" sz="2400" dirty="0"/>
              <a:t>and the average of predicted closing price during the same 		time duration turned out </a:t>
            </a:r>
            <a:r>
              <a:rPr lang="en-US" sz="3200" b="0" dirty="0">
                <a:solidFill>
                  <a:srgbClr val="CCCCCC"/>
                </a:solidFill>
                <a:effectLst/>
                <a:latin typeface="Consolas" panose="020B0609020204030204" pitchFamily="49" charset="0"/>
              </a:rPr>
              <a:t>46.704217</a:t>
            </a:r>
            <a:r>
              <a:rPr lang="en-US" sz="2400" dirty="0">
                <a:latin typeface="Consolas" panose="020B0609020204030204" pitchFamily="49" charset="0"/>
              </a:rPr>
              <a:t>. </a:t>
            </a:r>
          </a:p>
          <a:p>
            <a:r>
              <a:rPr lang="en-US" sz="2400" dirty="0">
                <a:latin typeface="Consolas" panose="020B0609020204030204" pitchFamily="49" charset="0"/>
              </a:rPr>
              <a:t>		The observable difference being quite high to 		be ignored along with all the spotlight and 		NEWS coverage Google’s LLM Bard favored- it can 		be safely concluded that Bard was welcomed by 		the market with an noticeable increase in share 		price.</a:t>
            </a:r>
            <a:endParaRPr lang="en-US" sz="2400" b="0" dirty="0">
              <a:effectLst/>
              <a:latin typeface="Consolas" panose="020B0609020204030204" pitchFamily="49" charset="0"/>
            </a:endParaRPr>
          </a:p>
        </p:txBody>
      </p:sp>
      <p:sp>
        <p:nvSpPr>
          <p:cNvPr id="4" name="TextBox 3">
            <a:extLst>
              <a:ext uri="{FF2B5EF4-FFF2-40B4-BE49-F238E27FC236}">
                <a16:creationId xmlns:a16="http://schemas.microsoft.com/office/drawing/2014/main" id="{7EA8A461-C558-AA7C-A9F4-45A158B5C00C}"/>
              </a:ext>
            </a:extLst>
          </p:cNvPr>
          <p:cNvSpPr txBox="1"/>
          <p:nvPr/>
        </p:nvSpPr>
        <p:spPr>
          <a:xfrm>
            <a:off x="3748994" y="5043551"/>
            <a:ext cx="4893327" cy="1200329"/>
          </a:xfrm>
          <a:prstGeom prst="rect">
            <a:avLst/>
          </a:prstGeom>
          <a:noFill/>
        </p:spPr>
        <p:txBody>
          <a:bodyPr wrap="none" rtlCol="0">
            <a:spAutoFit/>
          </a:bodyPr>
          <a:lstStyle/>
          <a:p>
            <a:r>
              <a:rPr lang="en-US" sz="7200" dirty="0">
                <a:solidFill>
                  <a:schemeClr val="bg1"/>
                </a:solidFill>
              </a:rPr>
              <a:t>Thank you !!</a:t>
            </a:r>
          </a:p>
        </p:txBody>
      </p:sp>
    </p:spTree>
    <p:extLst>
      <p:ext uri="{BB962C8B-B14F-4D97-AF65-F5344CB8AC3E}">
        <p14:creationId xmlns:p14="http://schemas.microsoft.com/office/powerpoint/2010/main" val="167187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92922-5F74-F481-474B-0579681023C9}"/>
              </a:ext>
            </a:extLst>
          </p:cNvPr>
          <p:cNvSpPr txBox="1"/>
          <p:nvPr/>
        </p:nvSpPr>
        <p:spPr>
          <a:xfrm>
            <a:off x="953310" y="243191"/>
            <a:ext cx="10129824" cy="5447645"/>
          </a:xfrm>
          <a:prstGeom prst="rect">
            <a:avLst/>
          </a:prstGeom>
          <a:noFill/>
        </p:spPr>
        <p:txBody>
          <a:bodyPr wrap="none" rtlCol="0">
            <a:spAutoFit/>
          </a:bodyPr>
          <a:lstStyle/>
          <a:p>
            <a:r>
              <a:rPr lang="en-US" sz="6000" dirty="0">
                <a:solidFill>
                  <a:schemeClr val="bg1"/>
                </a:solidFill>
              </a:rPr>
              <a:t>Meet The Team :</a:t>
            </a:r>
          </a:p>
          <a:p>
            <a:endParaRPr lang="en-US" sz="3200" dirty="0">
              <a:solidFill>
                <a:schemeClr val="bg1"/>
              </a:solidFill>
            </a:endParaRPr>
          </a:p>
          <a:p>
            <a:pPr lvl="7"/>
            <a:r>
              <a:rPr lang="en-US" sz="3200" dirty="0"/>
              <a:t>DIKSHA AGARWAL (SPOC/TEAM LEAD) </a:t>
            </a:r>
          </a:p>
          <a:p>
            <a:pPr lvl="7"/>
            <a:r>
              <a:rPr lang="en-US" sz="3200" dirty="0"/>
              <a:t>AASTHA DAKHERA</a:t>
            </a:r>
          </a:p>
          <a:p>
            <a:pPr lvl="7"/>
            <a:r>
              <a:rPr lang="en-US" sz="3200" dirty="0"/>
              <a:t>ANUSHKA VIJAY</a:t>
            </a:r>
          </a:p>
          <a:p>
            <a:pPr lvl="7"/>
            <a:r>
              <a:rPr lang="en-US" sz="3200" dirty="0"/>
              <a:t>AYUSH JHOTA</a:t>
            </a:r>
          </a:p>
          <a:p>
            <a:pPr lvl="7"/>
            <a:r>
              <a:rPr lang="en-US" sz="3200" dirty="0"/>
              <a:t>KHUSHI GAHLOT</a:t>
            </a:r>
          </a:p>
          <a:p>
            <a:pPr lvl="7"/>
            <a:r>
              <a:rPr lang="en-US" sz="3200" dirty="0"/>
              <a:t>NISHA LOHAR </a:t>
            </a:r>
          </a:p>
          <a:p>
            <a:pPr lvl="7"/>
            <a:r>
              <a:rPr lang="en-US" sz="3200" dirty="0"/>
              <a:t>VAIBHAV GARG</a:t>
            </a:r>
          </a:p>
          <a:p>
            <a:pPr lvl="7"/>
            <a:r>
              <a:rPr lang="en-US" sz="3200" dirty="0"/>
              <a:t>VARUN SHARMA</a:t>
            </a:r>
          </a:p>
        </p:txBody>
      </p:sp>
    </p:spTree>
    <p:extLst>
      <p:ext uri="{BB962C8B-B14F-4D97-AF65-F5344CB8AC3E}">
        <p14:creationId xmlns:p14="http://schemas.microsoft.com/office/powerpoint/2010/main" val="35151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1285" y="77821"/>
            <a:ext cx="10844395" cy="4573299"/>
          </a:xfrm>
        </p:spPr>
        <p:txBody>
          <a:bodyPr anchor="ctr">
            <a:normAutofit/>
          </a:bodyPr>
          <a:lstStyle/>
          <a:p>
            <a:pPr marL="457200" rtl="0">
              <a:spcBef>
                <a:spcPts val="0"/>
              </a:spcBef>
              <a:spcAft>
                <a:spcPts val="0"/>
              </a:spcAft>
            </a:pPr>
            <a:r>
              <a:rPr lang="en-US" sz="3200" i="1" dirty="0">
                <a:solidFill>
                  <a:srgbClr val="FFFFFF"/>
                </a:solidFill>
              </a:rPr>
              <a:t>THE BASIC IDEA:</a:t>
            </a:r>
            <a:br>
              <a:rPr lang="en-US" sz="3200" i="1" dirty="0">
                <a:solidFill>
                  <a:srgbClr val="FFFFFF"/>
                </a:solidFill>
              </a:rPr>
            </a:br>
            <a:r>
              <a:rPr lang="en-US" sz="3200" i="1" dirty="0">
                <a:solidFill>
                  <a:srgbClr val="FFFFFF"/>
                </a:solidFill>
              </a:rPr>
              <a:t>		</a:t>
            </a:r>
            <a:r>
              <a:rPr lang="en-US" sz="2400" b="0" i="0" u="none" strike="noStrike" dirty="0">
                <a:solidFill>
                  <a:srgbClr val="000000"/>
                </a:solidFill>
                <a:effectLst/>
                <a:latin typeface="Arial" panose="020B0604020202020204" pitchFamily="34" charset="0"/>
              </a:rPr>
              <a:t>Any major decisions of a company are taken keeping in mind how it 		will be received by the market. A good indicator of market opinion is 		share prices of the company.</a:t>
            </a:r>
            <a:br>
              <a:rPr lang="en-US" sz="2400" b="0" dirty="0">
                <a:effectLst/>
              </a:rPr>
            </a:br>
            <a:r>
              <a:rPr lang="en-US" sz="2400" b="0" dirty="0">
                <a:effectLst/>
              </a:rPr>
              <a:t>		</a:t>
            </a:r>
            <a:r>
              <a:rPr lang="en-US" sz="2400" b="0" i="0" u="none" strike="noStrike" dirty="0">
                <a:solidFill>
                  <a:srgbClr val="000000"/>
                </a:solidFill>
                <a:effectLst/>
                <a:latin typeface="Arial" panose="020B0604020202020204" pitchFamily="34" charset="0"/>
              </a:rPr>
              <a:t>However the decision under consideration might not be the only 		reason as to why there was an unexpected rise or fall in the share 		price. </a:t>
            </a:r>
            <a:br>
              <a:rPr lang="en-US" sz="2400" b="0" dirty="0">
                <a:effectLst/>
              </a:rPr>
            </a:br>
            <a:r>
              <a:rPr lang="en-US" sz="2400" b="0" dirty="0">
                <a:effectLst/>
              </a:rPr>
              <a:t>		</a:t>
            </a:r>
            <a:r>
              <a:rPr lang="en-US" sz="2400" b="0" i="0" u="none" strike="noStrike" dirty="0">
                <a:solidFill>
                  <a:srgbClr val="000000"/>
                </a:solidFill>
                <a:effectLst/>
                <a:latin typeface="Arial" panose="020B0604020202020204" pitchFamily="34" charset="0"/>
              </a:rPr>
              <a:t>The project is intended to discover the impact of a decision taken 		while accounting for disturbances in the share market as a whole.</a:t>
            </a:r>
            <a:br>
              <a:rPr lang="en-US" sz="2400" b="0" dirty="0">
                <a:effectLst/>
              </a:rPr>
            </a:br>
            <a:r>
              <a:rPr lang="en-US" sz="2400" b="0" dirty="0">
                <a:effectLst/>
              </a:rPr>
              <a:t>		</a:t>
            </a:r>
            <a:r>
              <a:rPr lang="en-US" sz="2400" b="0" i="0" u="none" strike="noStrike" dirty="0">
                <a:solidFill>
                  <a:srgbClr val="000000"/>
                </a:solidFill>
                <a:effectLst/>
                <a:latin typeface="Arial" panose="020B0604020202020204" pitchFamily="34" charset="0"/>
              </a:rPr>
              <a:t>The impact caused can potentially affect future decisions to be</a:t>
            </a:r>
            <a:br>
              <a:rPr lang="en-US" sz="2400" b="0" i="0" u="none" strike="noStrike" dirty="0">
                <a:solidFill>
                  <a:srgbClr val="000000"/>
                </a:solidFill>
                <a:effectLst/>
                <a:latin typeface="Arial" panose="020B0604020202020204" pitchFamily="34" charset="0"/>
              </a:rPr>
            </a:br>
            <a:r>
              <a:rPr lang="en-US" sz="2400" b="0" i="0" u="none" strike="noStrike" dirty="0">
                <a:solidFill>
                  <a:srgbClr val="000000"/>
                </a:solidFill>
                <a:effectLst/>
                <a:latin typeface="Arial" panose="020B0604020202020204" pitchFamily="34" charset="0"/>
              </a:rPr>
              <a:t>		taken.</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6245" y="5083277"/>
            <a:ext cx="10352206" cy="1284963"/>
          </a:xfrm>
        </p:spPr>
        <p:txBody>
          <a:bodyPr>
            <a:normAutofit fontScale="55000" lnSpcReduction="20000"/>
          </a:bodyPr>
          <a:lstStyle/>
          <a:p>
            <a:r>
              <a:rPr lang="en-US" sz="3800" dirty="0">
                <a:solidFill>
                  <a:srgbClr val="FFFFFF"/>
                </a:solidFill>
              </a:rPr>
              <a:t>Objective-</a:t>
            </a:r>
          </a:p>
          <a:p>
            <a:pPr marL="800100" indent="-342900" algn="just" rtl="0" fontAlgn="base">
              <a:spcBef>
                <a:spcPts val="0"/>
              </a:spcBef>
              <a:spcAft>
                <a:spcPts val="0"/>
              </a:spcAft>
              <a:buFont typeface="Arial" panose="020B0604020202020204" pitchFamily="34" charset="0"/>
              <a:buChar char="•"/>
            </a:pPr>
            <a:r>
              <a:rPr lang="en-US" sz="2900" b="0" i="0" u="none" strike="noStrike" dirty="0">
                <a:solidFill>
                  <a:schemeClr val="bg1">
                    <a:lumMod val="65000"/>
                  </a:schemeClr>
                </a:solidFill>
                <a:effectLst/>
                <a:latin typeface="Arial" panose="020B0604020202020204" pitchFamily="34" charset="0"/>
              </a:rPr>
              <a:t>Gauging the impact of strategic organizational decisions by measuring 	disturbances in share prices. </a:t>
            </a:r>
          </a:p>
          <a:p>
            <a:pPr marL="800100" indent="-342900" algn="just" fontAlgn="base">
              <a:spcBef>
                <a:spcPts val="0"/>
              </a:spcBef>
              <a:spcAft>
                <a:spcPts val="0"/>
              </a:spcAft>
              <a:buFont typeface="Arial" panose="020B0604020202020204" pitchFamily="34" charset="0"/>
              <a:buChar char="•"/>
            </a:pPr>
            <a:r>
              <a:rPr lang="en-US" sz="2900" b="0" i="0" u="none" strike="noStrike" dirty="0">
                <a:solidFill>
                  <a:schemeClr val="bg1">
                    <a:lumMod val="65000"/>
                  </a:schemeClr>
                </a:solidFill>
                <a:effectLst/>
                <a:latin typeface="Arial" panose="020B0604020202020204" pitchFamily="34" charset="0"/>
              </a:rPr>
              <a:t>And to analyze if the decision had positive, negative or neutral response from the market</a:t>
            </a:r>
            <a:r>
              <a:rPr lang="en-US" sz="2900" b="0" i="0" u="none" strike="noStrike" dirty="0">
                <a:solidFill>
                  <a:srgbClr val="000000"/>
                </a:solidFill>
                <a:effectLst/>
                <a:latin typeface="Arial" panose="020B0604020202020204" pitchFamily="34" charset="0"/>
              </a:rPr>
              <a:t>.</a:t>
            </a:r>
            <a:endParaRPr lang="en-US" sz="2900" dirty="0">
              <a:solidFill>
                <a:srgbClr val="FFFFFF"/>
              </a:solidFill>
            </a:endParaRPr>
          </a:p>
          <a:p>
            <a:pPr marL="457200" algn="just" rtl="0" fontAlgn="base">
              <a:spcBef>
                <a:spcPts val="0"/>
              </a:spcBef>
              <a:spcAft>
                <a:spcPts val="0"/>
              </a:spcAft>
            </a:pPr>
            <a:endParaRPr lang="en-US" sz="2900" b="0" i="0" u="none" strike="noStrike" dirty="0">
              <a:solidFill>
                <a:schemeClr val="bg1">
                  <a:lumMod val="65000"/>
                </a:schemeClr>
              </a:solidFill>
              <a:effectLst/>
              <a:latin typeface="Arial"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5413A-CE44-DC7C-BBDE-876233D36E95}"/>
              </a:ext>
            </a:extLst>
          </p:cNvPr>
          <p:cNvSpPr txBox="1"/>
          <p:nvPr/>
        </p:nvSpPr>
        <p:spPr>
          <a:xfrm>
            <a:off x="1160206" y="658762"/>
            <a:ext cx="9596284" cy="5262979"/>
          </a:xfrm>
          <a:prstGeom prst="rect">
            <a:avLst/>
          </a:prstGeom>
          <a:noFill/>
        </p:spPr>
        <p:txBody>
          <a:bodyPr wrap="square" rtlCol="0">
            <a:spAutoFit/>
          </a:bodyPr>
          <a:lstStyle/>
          <a:p>
            <a:r>
              <a:rPr lang="en-US" sz="3200" dirty="0">
                <a:solidFill>
                  <a:schemeClr val="bg1"/>
                </a:solidFill>
              </a:rPr>
              <a:t>Case Study:</a:t>
            </a:r>
          </a:p>
          <a:p>
            <a:r>
              <a:rPr lang="en-US" sz="4000" i="1" dirty="0">
                <a:solidFill>
                  <a:srgbClr val="FFFFFF"/>
                </a:solidFill>
              </a:rPr>
              <a:t>		</a:t>
            </a:r>
            <a:r>
              <a:rPr lang="en-US" sz="2400" i="1" dirty="0"/>
              <a:t>For the purpose of this project the company under 			consideration is GOOGLE and the NEWS item focused on 		is Google's LLM Bard.</a:t>
            </a:r>
          </a:p>
          <a:p>
            <a:r>
              <a:rPr lang="en-US" sz="2400" i="1" dirty="0"/>
              <a:t>		Google Bard was announced on February 6</a:t>
            </a:r>
            <a:r>
              <a:rPr lang="en-US" sz="2400" i="1" baseline="30000" dirty="0"/>
              <a:t>th</a:t>
            </a:r>
            <a:r>
              <a:rPr lang="en-US" sz="2400" i="1" dirty="0"/>
              <a:t>,2023.</a:t>
            </a:r>
          </a:p>
          <a:p>
            <a:r>
              <a:rPr lang="en-US" sz="2400" i="1" dirty="0"/>
              <a:t>		And based on the information interpreted from Google 			Trends has been most talked about over the world in the 			week following the official announcement.</a:t>
            </a:r>
          </a:p>
          <a:p>
            <a:r>
              <a:rPr lang="en-US" sz="2400" i="1" dirty="0"/>
              <a:t>		The following are direct screenshots people’s interest over 		time in a particular news item.</a:t>
            </a:r>
          </a:p>
          <a:p>
            <a:r>
              <a:rPr lang="en-US" sz="2400" dirty="0"/>
              <a:t>		Its scaled to a hundred where hundred is the most 			searched. These line plots are closely followed by interest 		by regions all over the world during different time periods.</a:t>
            </a:r>
          </a:p>
        </p:txBody>
      </p:sp>
    </p:spTree>
    <p:extLst>
      <p:ext uri="{BB962C8B-B14F-4D97-AF65-F5344CB8AC3E}">
        <p14:creationId xmlns:p14="http://schemas.microsoft.com/office/powerpoint/2010/main" val="25057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5F247-3625-EDD3-72B0-D42FF5AD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83" y="671599"/>
            <a:ext cx="9993034" cy="3715027"/>
          </a:xfrm>
          <a:prstGeom prst="rect">
            <a:avLst/>
          </a:prstGeom>
        </p:spPr>
      </p:pic>
      <p:sp>
        <p:nvSpPr>
          <p:cNvPr id="4" name="TextBox 3">
            <a:extLst>
              <a:ext uri="{FF2B5EF4-FFF2-40B4-BE49-F238E27FC236}">
                <a16:creationId xmlns:a16="http://schemas.microsoft.com/office/drawing/2014/main" id="{99B75A13-B318-6896-F949-C57A1EDCE6CC}"/>
              </a:ext>
            </a:extLst>
          </p:cNvPr>
          <p:cNvSpPr txBox="1"/>
          <p:nvPr/>
        </p:nvSpPr>
        <p:spPr>
          <a:xfrm>
            <a:off x="2871019" y="4748980"/>
            <a:ext cx="8221498" cy="646331"/>
          </a:xfrm>
          <a:prstGeom prst="rect">
            <a:avLst/>
          </a:prstGeom>
          <a:noFill/>
        </p:spPr>
        <p:txBody>
          <a:bodyPr wrap="square" rtlCol="0">
            <a:spAutoFit/>
          </a:bodyPr>
          <a:lstStyle/>
          <a:p>
            <a:r>
              <a:rPr lang="en-US" dirty="0"/>
              <a:t>Figure : The line plot above is a direct screenshot from </a:t>
            </a:r>
            <a:r>
              <a:rPr lang="en-US" dirty="0">
                <a:hlinkClick r:id="rId3"/>
              </a:rPr>
              <a:t>https://trends.google.com</a:t>
            </a:r>
            <a:endParaRPr lang="en-US" dirty="0"/>
          </a:p>
          <a:p>
            <a:r>
              <a:rPr lang="en-US" dirty="0"/>
              <a:t>	depicting people’s interest in Bard chatbot in the last 5 years</a:t>
            </a:r>
          </a:p>
        </p:txBody>
      </p:sp>
    </p:spTree>
    <p:extLst>
      <p:ext uri="{BB962C8B-B14F-4D97-AF65-F5344CB8AC3E}">
        <p14:creationId xmlns:p14="http://schemas.microsoft.com/office/powerpoint/2010/main" val="12997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D1F07-508F-4A88-6750-16741235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7" y="645273"/>
            <a:ext cx="9756446" cy="4081457"/>
          </a:xfrm>
          <a:prstGeom prst="rect">
            <a:avLst/>
          </a:prstGeom>
        </p:spPr>
      </p:pic>
      <p:sp>
        <p:nvSpPr>
          <p:cNvPr id="4" name="TextBox 3">
            <a:extLst>
              <a:ext uri="{FF2B5EF4-FFF2-40B4-BE49-F238E27FC236}">
                <a16:creationId xmlns:a16="http://schemas.microsoft.com/office/drawing/2014/main" id="{09E134D8-2C8D-C1F8-7CD3-CF874D052BDB}"/>
              </a:ext>
            </a:extLst>
          </p:cNvPr>
          <p:cNvSpPr txBox="1"/>
          <p:nvPr/>
        </p:nvSpPr>
        <p:spPr>
          <a:xfrm>
            <a:off x="2234809" y="4892617"/>
            <a:ext cx="8012434" cy="923330"/>
          </a:xfrm>
          <a:prstGeom prst="rect">
            <a:avLst/>
          </a:prstGeom>
          <a:noFill/>
        </p:spPr>
        <p:txBody>
          <a:bodyPr wrap="square" rtlCol="0">
            <a:spAutoFit/>
          </a:bodyPr>
          <a:lstStyle/>
          <a:p>
            <a:r>
              <a:rPr lang="en-US" dirty="0"/>
              <a:t>Figure : The above is the heat map of last five years the darker the shade indicates that Bard was searched for on the web more frequently and in larger volumes in the region as compared with the others.</a:t>
            </a:r>
          </a:p>
        </p:txBody>
      </p:sp>
      <p:sp>
        <p:nvSpPr>
          <p:cNvPr id="5" name="TextBox 4">
            <a:extLst>
              <a:ext uri="{FF2B5EF4-FFF2-40B4-BE49-F238E27FC236}">
                <a16:creationId xmlns:a16="http://schemas.microsoft.com/office/drawing/2014/main" id="{EC608301-1E1B-BF16-AA96-6EBE0EFC4A7C}"/>
              </a:ext>
            </a:extLst>
          </p:cNvPr>
          <p:cNvSpPr txBox="1"/>
          <p:nvPr/>
        </p:nvSpPr>
        <p:spPr>
          <a:xfrm>
            <a:off x="1081549" y="6396335"/>
            <a:ext cx="7334864" cy="369332"/>
          </a:xfrm>
          <a:prstGeom prst="rect">
            <a:avLst/>
          </a:prstGeom>
          <a:noFill/>
        </p:spPr>
        <p:txBody>
          <a:bodyPr wrap="square" rtlCol="0">
            <a:spAutoFit/>
          </a:bodyPr>
          <a:lstStyle/>
          <a:p>
            <a:r>
              <a:rPr lang="en-US" dirty="0">
                <a:solidFill>
                  <a:schemeClr val="bg1"/>
                </a:solidFill>
              </a:rPr>
              <a:t>Source: https://trends.google.com</a:t>
            </a:r>
          </a:p>
        </p:txBody>
      </p:sp>
    </p:spTree>
    <p:extLst>
      <p:ext uri="{BB962C8B-B14F-4D97-AF65-F5344CB8AC3E}">
        <p14:creationId xmlns:p14="http://schemas.microsoft.com/office/powerpoint/2010/main" val="28911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1474C-3CB6-0125-1C16-F2494CABB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99" y="569706"/>
            <a:ext cx="10706402" cy="4533236"/>
          </a:xfrm>
          <a:prstGeom prst="rect">
            <a:avLst/>
          </a:prstGeom>
        </p:spPr>
      </p:pic>
      <p:sp>
        <p:nvSpPr>
          <p:cNvPr id="4" name="TextBox 3">
            <a:extLst>
              <a:ext uri="{FF2B5EF4-FFF2-40B4-BE49-F238E27FC236}">
                <a16:creationId xmlns:a16="http://schemas.microsoft.com/office/drawing/2014/main" id="{23566E90-8C91-08CD-0C70-FCD096DDFF8F}"/>
              </a:ext>
            </a:extLst>
          </p:cNvPr>
          <p:cNvSpPr txBox="1"/>
          <p:nvPr/>
        </p:nvSpPr>
        <p:spPr>
          <a:xfrm>
            <a:off x="3067665" y="5407742"/>
            <a:ext cx="6870471" cy="369332"/>
          </a:xfrm>
          <a:prstGeom prst="rect">
            <a:avLst/>
          </a:prstGeom>
          <a:noFill/>
        </p:spPr>
        <p:txBody>
          <a:bodyPr wrap="none" rtlCol="0">
            <a:spAutoFit/>
          </a:bodyPr>
          <a:lstStyle/>
          <a:p>
            <a:r>
              <a:rPr lang="en-US" dirty="0"/>
              <a:t>Figure : The above is the line plot for interest over the last 12 months.</a:t>
            </a:r>
          </a:p>
        </p:txBody>
      </p:sp>
      <p:sp>
        <p:nvSpPr>
          <p:cNvPr id="5" name="TextBox 4">
            <a:extLst>
              <a:ext uri="{FF2B5EF4-FFF2-40B4-BE49-F238E27FC236}">
                <a16:creationId xmlns:a16="http://schemas.microsoft.com/office/drawing/2014/main" id="{12E8DCFC-AD15-8126-DA8F-038ADA6659AD}"/>
              </a:ext>
            </a:extLst>
          </p:cNvPr>
          <p:cNvSpPr txBox="1"/>
          <p:nvPr/>
        </p:nvSpPr>
        <p:spPr>
          <a:xfrm flipH="1">
            <a:off x="1387821" y="6488668"/>
            <a:ext cx="3921597" cy="338554"/>
          </a:xfrm>
          <a:prstGeom prst="rect">
            <a:avLst/>
          </a:prstGeom>
          <a:noFill/>
        </p:spPr>
        <p:txBody>
          <a:bodyPr wrap="square" rtlCol="0">
            <a:spAutoFit/>
          </a:bodyPr>
          <a:lstStyle/>
          <a:p>
            <a:r>
              <a:rPr lang="en-US" sz="1600" dirty="0">
                <a:solidFill>
                  <a:schemeClr val="bg1"/>
                </a:solidFill>
              </a:rPr>
              <a:t>Source : https://trends.google.com</a:t>
            </a:r>
            <a:endParaRPr lang="en-US" sz="1600" dirty="0"/>
          </a:p>
        </p:txBody>
      </p:sp>
    </p:spTree>
    <p:extLst>
      <p:ext uri="{BB962C8B-B14F-4D97-AF65-F5344CB8AC3E}">
        <p14:creationId xmlns:p14="http://schemas.microsoft.com/office/powerpoint/2010/main" val="189831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C9980-1808-58A1-2D8F-B9FF108B0264}"/>
              </a:ext>
            </a:extLst>
          </p:cNvPr>
          <p:cNvSpPr txBox="1"/>
          <p:nvPr/>
        </p:nvSpPr>
        <p:spPr>
          <a:xfrm flipH="1">
            <a:off x="757084" y="344129"/>
            <a:ext cx="10058400" cy="2185214"/>
          </a:xfrm>
          <a:prstGeom prst="rect">
            <a:avLst/>
          </a:prstGeom>
          <a:noFill/>
        </p:spPr>
        <p:txBody>
          <a:bodyPr wrap="square" rtlCol="0">
            <a:spAutoFit/>
          </a:bodyPr>
          <a:lstStyle/>
          <a:p>
            <a:r>
              <a:rPr lang="en-US" sz="3200" dirty="0">
                <a:solidFill>
                  <a:schemeClr val="bg1"/>
                </a:solidFill>
              </a:rPr>
              <a:t>Observation:</a:t>
            </a:r>
          </a:p>
          <a:p>
            <a:r>
              <a:rPr lang="en-US" sz="3200" dirty="0">
                <a:solidFill>
                  <a:schemeClr val="bg1"/>
                </a:solidFill>
              </a:rPr>
              <a:t>		</a:t>
            </a:r>
            <a:r>
              <a:rPr lang="en-US" sz="2400" dirty="0"/>
              <a:t>As is visually depicted not much has changed in over five years 		as the hype around Bard the LLM by Google is concentrated in 		these past twelve months. The Official announcement was 		made on February 6</a:t>
            </a:r>
            <a:r>
              <a:rPr lang="en-US" sz="2400" baseline="30000" dirty="0"/>
              <a:t>th</a:t>
            </a:r>
            <a:r>
              <a:rPr lang="en-US" sz="2400" dirty="0"/>
              <a:t> ,2023.</a:t>
            </a:r>
            <a:endParaRPr lang="en-US" sz="2400" dirty="0">
              <a:solidFill>
                <a:schemeClr val="bg1"/>
              </a:solidFill>
            </a:endParaRPr>
          </a:p>
        </p:txBody>
      </p:sp>
      <p:sp>
        <p:nvSpPr>
          <p:cNvPr id="3" name="TextBox 2">
            <a:extLst>
              <a:ext uri="{FF2B5EF4-FFF2-40B4-BE49-F238E27FC236}">
                <a16:creationId xmlns:a16="http://schemas.microsoft.com/office/drawing/2014/main" id="{C23A675B-1F3B-33A7-592C-01B04FA465F6}"/>
              </a:ext>
            </a:extLst>
          </p:cNvPr>
          <p:cNvSpPr txBox="1"/>
          <p:nvPr/>
        </p:nvSpPr>
        <p:spPr>
          <a:xfrm>
            <a:off x="757084" y="2821980"/>
            <a:ext cx="10058400" cy="3293209"/>
          </a:xfrm>
          <a:prstGeom prst="rect">
            <a:avLst/>
          </a:prstGeom>
          <a:noFill/>
        </p:spPr>
        <p:txBody>
          <a:bodyPr wrap="square" rtlCol="0">
            <a:spAutoFit/>
          </a:bodyPr>
          <a:lstStyle/>
          <a:p>
            <a:r>
              <a:rPr lang="en-US" sz="3200" dirty="0">
                <a:solidFill>
                  <a:schemeClr val="bg1"/>
                </a:solidFill>
              </a:rPr>
              <a:t>Approach :</a:t>
            </a:r>
          </a:p>
          <a:p>
            <a:r>
              <a:rPr lang="en-US" sz="3200" dirty="0">
                <a:solidFill>
                  <a:schemeClr val="bg1"/>
                </a:solidFill>
              </a:rPr>
              <a:t> 		</a:t>
            </a:r>
            <a:r>
              <a:rPr lang="en-US" sz="2400" dirty="0"/>
              <a:t>Keeping that in mind we trained a machine learning model 		over last five years worth of historic data our target being 		capturing the pattern that reoccurs once in a while in the 		closing price of stocks and then using this model to forecast 		the closing price in the week following the official 				announcement of Bard and then comparing it with the actual 		closing price.</a:t>
            </a:r>
            <a:endParaRPr lang="en-US" sz="3200" dirty="0">
              <a:solidFill>
                <a:schemeClr val="bg1"/>
              </a:solidFill>
            </a:endParaRPr>
          </a:p>
        </p:txBody>
      </p:sp>
    </p:spTree>
    <p:extLst>
      <p:ext uri="{BB962C8B-B14F-4D97-AF65-F5344CB8AC3E}">
        <p14:creationId xmlns:p14="http://schemas.microsoft.com/office/powerpoint/2010/main" val="15710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38F47-AE89-F7CD-DFF9-8D6CEBBF1160}"/>
              </a:ext>
            </a:extLst>
          </p:cNvPr>
          <p:cNvSpPr txBox="1"/>
          <p:nvPr/>
        </p:nvSpPr>
        <p:spPr>
          <a:xfrm>
            <a:off x="1838632" y="1386349"/>
            <a:ext cx="8514736" cy="3662541"/>
          </a:xfrm>
          <a:prstGeom prst="rect">
            <a:avLst/>
          </a:prstGeom>
          <a:noFill/>
        </p:spPr>
        <p:txBody>
          <a:bodyPr wrap="square" rtlCol="0">
            <a:spAutoFit/>
          </a:bodyPr>
          <a:lstStyle/>
          <a:p>
            <a:r>
              <a:rPr lang="en-US" sz="3200" dirty="0">
                <a:solidFill>
                  <a:schemeClr val="bg1"/>
                </a:solidFill>
              </a:rPr>
              <a:t>Note :</a:t>
            </a:r>
          </a:p>
          <a:p>
            <a:r>
              <a:rPr lang="en-US" sz="3200" dirty="0">
                <a:solidFill>
                  <a:schemeClr val="bg1"/>
                </a:solidFill>
              </a:rPr>
              <a:t> 	</a:t>
            </a:r>
            <a:r>
              <a:rPr lang="en-US" sz="2400" dirty="0"/>
              <a:t>The following plots are a better visual representations of 	what we did and the performance of our machine 	learning model. Its note worthy that polynomial 	regression though not very suitable for share price 	prediction works excellently for pattern recognition. The 	model has an R2 value of 0.9733. R2 value ranges from 	0 to 1 where 1 represents pretty accurate and 0 	represents “not really useful”.</a:t>
            </a:r>
          </a:p>
        </p:txBody>
      </p:sp>
    </p:spTree>
    <p:extLst>
      <p:ext uri="{BB962C8B-B14F-4D97-AF65-F5344CB8AC3E}">
        <p14:creationId xmlns:p14="http://schemas.microsoft.com/office/powerpoint/2010/main" val="12272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2D0CA-8EB4-F7C2-D27A-2A36853834EC}"/>
              </a:ext>
            </a:extLst>
          </p:cNvPr>
          <p:cNvPicPr>
            <a:picLocks noChangeAspect="1"/>
          </p:cNvPicPr>
          <p:nvPr/>
        </p:nvPicPr>
        <p:blipFill>
          <a:blip r:embed="rId2"/>
          <a:stretch>
            <a:fillRect/>
          </a:stretch>
        </p:blipFill>
        <p:spPr>
          <a:xfrm>
            <a:off x="2448231" y="399288"/>
            <a:ext cx="7448265" cy="4632821"/>
          </a:xfrm>
          <a:prstGeom prst="rect">
            <a:avLst/>
          </a:prstGeom>
        </p:spPr>
      </p:pic>
      <p:sp>
        <p:nvSpPr>
          <p:cNvPr id="4" name="TextBox 3">
            <a:extLst>
              <a:ext uri="{FF2B5EF4-FFF2-40B4-BE49-F238E27FC236}">
                <a16:creationId xmlns:a16="http://schemas.microsoft.com/office/drawing/2014/main" id="{2A1EDE11-0241-0C76-0F1A-A4C11EC30430}"/>
              </a:ext>
            </a:extLst>
          </p:cNvPr>
          <p:cNvSpPr txBox="1"/>
          <p:nvPr/>
        </p:nvSpPr>
        <p:spPr>
          <a:xfrm>
            <a:off x="3470786" y="5171768"/>
            <a:ext cx="4562168" cy="646331"/>
          </a:xfrm>
          <a:prstGeom prst="rect">
            <a:avLst/>
          </a:prstGeom>
          <a:noFill/>
        </p:spPr>
        <p:txBody>
          <a:bodyPr wrap="square" rtlCol="0">
            <a:spAutoFit/>
          </a:bodyPr>
          <a:lstStyle/>
          <a:p>
            <a:r>
              <a:rPr lang="en-US" dirty="0"/>
              <a:t>Figure : The line graph representing the regression plot </a:t>
            </a:r>
          </a:p>
        </p:txBody>
      </p:sp>
      <p:sp>
        <p:nvSpPr>
          <p:cNvPr id="6" name="TextBox 5">
            <a:extLst>
              <a:ext uri="{FF2B5EF4-FFF2-40B4-BE49-F238E27FC236}">
                <a16:creationId xmlns:a16="http://schemas.microsoft.com/office/drawing/2014/main" id="{EC8A0EF7-CFCA-27C1-7F02-4F914C944870}"/>
              </a:ext>
            </a:extLst>
          </p:cNvPr>
          <p:cNvSpPr txBox="1"/>
          <p:nvPr/>
        </p:nvSpPr>
        <p:spPr>
          <a:xfrm>
            <a:off x="1779638" y="6458712"/>
            <a:ext cx="3692013" cy="307777"/>
          </a:xfrm>
          <a:prstGeom prst="rect">
            <a:avLst/>
          </a:prstGeom>
          <a:noFill/>
        </p:spPr>
        <p:txBody>
          <a:bodyPr wrap="square" rtlCol="0">
            <a:spAutoFit/>
          </a:bodyPr>
          <a:lstStyle/>
          <a:p>
            <a:r>
              <a:rPr lang="en-US" sz="1400" dirty="0">
                <a:solidFill>
                  <a:schemeClr val="bg1"/>
                </a:solidFill>
              </a:rPr>
              <a:t>Source : The code we have written.</a:t>
            </a:r>
            <a:endParaRPr lang="en-US" dirty="0"/>
          </a:p>
        </p:txBody>
      </p:sp>
    </p:spTree>
    <p:extLst>
      <p:ext uri="{BB962C8B-B14F-4D97-AF65-F5344CB8AC3E}">
        <p14:creationId xmlns:p14="http://schemas.microsoft.com/office/powerpoint/2010/main" val="26237643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{39CCDCA4-F549-42C3-B1C9-19FC38BB1AFC}tf56160789_win32</Template>
  <TotalTime>106</TotalTime>
  <Words>837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Consolas</vt:lpstr>
      <vt:lpstr>Franklin Gothic Book</vt:lpstr>
      <vt:lpstr>Custom</vt:lpstr>
      <vt:lpstr> Analyzing the impact of organizational decisions</vt:lpstr>
      <vt:lpstr>THE BASIC IDEA:   Any major decisions of a company are taken keeping in mind how it   will be received by the market. A good indicator of market opinion is   share prices of the company.   However the decision under consideration might not be the only   reason as to why there was an unexpected rise or fall in the share   price.    The project is intended to discover the impact of a decision taken   while accounting for disturbances in the share market as a whole.   The impact caused can potentially affect future decisions to be   taken.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the impact of organizational decisions</dc:title>
  <dc:creator>DIKSHA AGARWAL</dc:creator>
  <cp:lastModifiedBy>DIKSHA AGARWAL</cp:lastModifiedBy>
  <cp:revision>1</cp:revision>
  <dcterms:created xsi:type="dcterms:W3CDTF">2023-07-30T19:24:19Z</dcterms:created>
  <dcterms:modified xsi:type="dcterms:W3CDTF">2023-07-30T21:10:34Z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