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774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49986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8552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399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30041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78513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4895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244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26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31-Jul-23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740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4366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31-Jul-23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297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31-Jul-23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422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31-Jul-23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1463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31-Jul-23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867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31-Jul-23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84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31-Jul-23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176297"/>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rends.google.com/" TargetMode="External"/><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1800" b="1" i="0" u="none" strike="noStrike" dirty="0">
                <a:solidFill>
                  <a:srgbClr val="000000"/>
                </a:solidFill>
                <a:effectLst/>
                <a:latin typeface="Arial" panose="020B0604020202020204" pitchFamily="34" charset="0"/>
              </a:rPr>
              <a:t/>
            </a:r>
            <a:br>
              <a:rPr lang="en-US" sz="1800" b="1" i="0" u="none" strike="noStrike" dirty="0">
                <a:solidFill>
                  <a:srgbClr val="000000"/>
                </a:solidFill>
                <a:effectLst/>
                <a:latin typeface="Arial" panose="020B0604020202020204" pitchFamily="34" charset="0"/>
              </a:rPr>
            </a:br>
            <a:r>
              <a:rPr lang="en-US" sz="6600" b="1" i="0" u="none" strike="noStrike" dirty="0">
                <a:solidFill>
                  <a:schemeClr val="tx1"/>
                </a:solidFill>
                <a:effectLst/>
                <a:latin typeface="Arial" panose="020B0604020202020204" pitchFamily="34" charset="0"/>
              </a:rPr>
              <a:t>Analyzing the impact of organizational decisions</a:t>
            </a:r>
            <a:endParaRPr lang="en-US" sz="6600" dirty="0">
              <a:solidFill>
                <a:schemeClr val="tx1"/>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b="1" dirty="0">
                <a:solidFill>
                  <a:schemeClr val="tx1">
                    <a:lumMod val="85000"/>
                    <a:lumOff val="15000"/>
                  </a:schemeClr>
                </a:solidFill>
                <a:latin typeface="Cambria" panose="02040503050406030204" pitchFamily="18" charset="0"/>
                <a:ea typeface="Cambria" panose="02040503050406030204" pitchFamily="18" charset="0"/>
              </a:rPr>
              <a:t>Team – data detectives</a:t>
            </a:r>
            <a:endParaRPr lang="en-US" sz="3200" b="1" dirty="0">
              <a:solidFill>
                <a:schemeClr val="tx1">
                  <a:lumMod val="85000"/>
                  <a:lumOff val="15000"/>
                </a:schemeClr>
              </a:solidFill>
              <a:latin typeface="Cambria" panose="02040503050406030204" pitchFamily="18" charset="0"/>
              <a:ea typeface="Cambria" panose="02040503050406030204"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A97C6C-26EF-4226-35D8-642365BB4C86}"/>
              </a:ext>
            </a:extLst>
          </p:cNvPr>
          <p:cNvPicPr>
            <a:picLocks noChangeAspect="1"/>
          </p:cNvPicPr>
          <p:nvPr/>
        </p:nvPicPr>
        <p:blipFill>
          <a:blip r:embed="rId2"/>
          <a:stretch>
            <a:fillRect/>
          </a:stretch>
        </p:blipFill>
        <p:spPr>
          <a:xfrm>
            <a:off x="2312342" y="405622"/>
            <a:ext cx="7567316" cy="4709568"/>
          </a:xfrm>
          <a:prstGeom prst="rect">
            <a:avLst/>
          </a:prstGeom>
        </p:spPr>
      </p:pic>
      <p:sp>
        <p:nvSpPr>
          <p:cNvPr id="4" name="TextBox 3">
            <a:extLst>
              <a:ext uri="{FF2B5EF4-FFF2-40B4-BE49-F238E27FC236}">
                <a16:creationId xmlns:a16="http://schemas.microsoft.com/office/drawing/2014/main" id="{5C0A7353-0174-053A-8D6D-A0B78FAE46EA}"/>
              </a:ext>
            </a:extLst>
          </p:cNvPr>
          <p:cNvSpPr txBox="1"/>
          <p:nvPr/>
        </p:nvSpPr>
        <p:spPr>
          <a:xfrm>
            <a:off x="3459780" y="5238884"/>
            <a:ext cx="5536900" cy="923330"/>
          </a:xfrm>
          <a:prstGeom prst="rect">
            <a:avLst/>
          </a:prstGeom>
          <a:noFill/>
        </p:spPr>
        <p:txBody>
          <a:bodyPr wrap="none" rtlCol="0">
            <a:spAutoFit/>
          </a:bodyPr>
          <a:lstStyle/>
          <a:p>
            <a:r>
              <a:rPr lang="en-US" dirty="0"/>
              <a:t>Figure : The scatter plot depicting the regression curve</a:t>
            </a:r>
          </a:p>
          <a:p>
            <a:r>
              <a:rPr lang="en-US" dirty="0"/>
              <a:t>              where blue dots are the closing prices and the </a:t>
            </a:r>
          </a:p>
          <a:p>
            <a:r>
              <a:rPr lang="en-US" dirty="0"/>
              <a:t>              red line is the regression curve fitted.</a:t>
            </a:r>
          </a:p>
        </p:txBody>
      </p:sp>
      <p:sp>
        <p:nvSpPr>
          <p:cNvPr id="5" name="TextBox 4">
            <a:extLst>
              <a:ext uri="{FF2B5EF4-FFF2-40B4-BE49-F238E27FC236}">
                <a16:creationId xmlns:a16="http://schemas.microsoft.com/office/drawing/2014/main" id="{D5F8D596-01A8-0881-A9B7-6871938FE6C3}"/>
              </a:ext>
            </a:extLst>
          </p:cNvPr>
          <p:cNvSpPr txBox="1"/>
          <p:nvPr/>
        </p:nvSpPr>
        <p:spPr>
          <a:xfrm>
            <a:off x="2104104" y="6452378"/>
            <a:ext cx="6538452" cy="369332"/>
          </a:xfrm>
          <a:prstGeom prst="rect">
            <a:avLst/>
          </a:prstGeom>
          <a:noFill/>
        </p:spPr>
        <p:txBody>
          <a:bodyPr wrap="square" rtlCol="0">
            <a:spAutoFit/>
          </a:bodyPr>
          <a:lstStyle/>
          <a:p>
            <a:r>
              <a:rPr lang="en-US" dirty="0"/>
              <a:t>Source : The code we wrote.</a:t>
            </a:r>
          </a:p>
        </p:txBody>
      </p:sp>
    </p:spTree>
    <p:extLst>
      <p:ext uri="{BB962C8B-B14F-4D97-AF65-F5344CB8AC3E}">
        <p14:creationId xmlns:p14="http://schemas.microsoft.com/office/powerpoint/2010/main" val="107045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314098-C7D7-BB2D-4A5B-227863665848}"/>
              </a:ext>
            </a:extLst>
          </p:cNvPr>
          <p:cNvPicPr>
            <a:picLocks noChangeAspect="1"/>
          </p:cNvPicPr>
          <p:nvPr/>
        </p:nvPicPr>
        <p:blipFill>
          <a:blip r:embed="rId2"/>
          <a:stretch>
            <a:fillRect/>
          </a:stretch>
        </p:blipFill>
        <p:spPr>
          <a:xfrm>
            <a:off x="2805980" y="545299"/>
            <a:ext cx="6226080" cy="3368332"/>
          </a:xfrm>
          <a:prstGeom prst="rect">
            <a:avLst/>
          </a:prstGeom>
        </p:spPr>
      </p:pic>
      <p:sp>
        <p:nvSpPr>
          <p:cNvPr id="4" name="TextBox 3">
            <a:extLst>
              <a:ext uri="{FF2B5EF4-FFF2-40B4-BE49-F238E27FC236}">
                <a16:creationId xmlns:a16="http://schemas.microsoft.com/office/drawing/2014/main" id="{CA16E90B-A58D-26EC-9722-06FC08011469}"/>
              </a:ext>
            </a:extLst>
          </p:cNvPr>
          <p:cNvSpPr txBox="1"/>
          <p:nvPr/>
        </p:nvSpPr>
        <p:spPr>
          <a:xfrm>
            <a:off x="2373849" y="4234710"/>
            <a:ext cx="6658211" cy="923330"/>
          </a:xfrm>
          <a:prstGeom prst="rect">
            <a:avLst/>
          </a:prstGeom>
          <a:noFill/>
        </p:spPr>
        <p:txBody>
          <a:bodyPr wrap="square" rtlCol="0">
            <a:spAutoFit/>
          </a:bodyPr>
          <a:lstStyle/>
          <a:p>
            <a:r>
              <a:rPr lang="en-US" dirty="0"/>
              <a:t>Figure : The plot above represents the actual closing price and the predicted price in the targeted week i.e. from February 5</a:t>
            </a:r>
            <a:r>
              <a:rPr lang="en-US" baseline="30000" dirty="0"/>
              <a:t>th</a:t>
            </a:r>
            <a:r>
              <a:rPr lang="en-US" dirty="0"/>
              <a:t> ,2023 to February 11</a:t>
            </a:r>
            <a:r>
              <a:rPr lang="en-US" baseline="30000" dirty="0"/>
              <a:t>th</a:t>
            </a:r>
            <a:r>
              <a:rPr lang="en-US" dirty="0"/>
              <a:t> ,2023.</a:t>
            </a:r>
          </a:p>
        </p:txBody>
      </p:sp>
    </p:spTree>
    <p:extLst>
      <p:ext uri="{BB962C8B-B14F-4D97-AF65-F5344CB8AC3E}">
        <p14:creationId xmlns:p14="http://schemas.microsoft.com/office/powerpoint/2010/main" val="424003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52355-9C1E-3A46-8CBA-C79C9B19DF4D}"/>
              </a:ext>
            </a:extLst>
          </p:cNvPr>
          <p:cNvSpPr txBox="1"/>
          <p:nvPr/>
        </p:nvSpPr>
        <p:spPr>
          <a:xfrm>
            <a:off x="1170039" y="393291"/>
            <a:ext cx="10051239" cy="4724370"/>
          </a:xfrm>
          <a:prstGeom prst="rect">
            <a:avLst/>
          </a:prstGeom>
          <a:noFill/>
        </p:spPr>
        <p:txBody>
          <a:bodyPr wrap="square" rtlCol="0">
            <a:spAutoFit/>
          </a:bodyPr>
          <a:lstStyle/>
          <a:p>
            <a:r>
              <a:rPr lang="en-US" sz="3200" b="1" dirty="0"/>
              <a:t>Report Conclusion:</a:t>
            </a:r>
          </a:p>
          <a:p>
            <a:r>
              <a:rPr lang="en-US" sz="3200" dirty="0">
                <a:solidFill>
                  <a:schemeClr val="bg1"/>
                </a:solidFill>
              </a:rPr>
              <a:t>		</a:t>
            </a:r>
            <a:r>
              <a:rPr lang="en-US" sz="2300" b="1" dirty="0">
                <a:solidFill>
                  <a:schemeClr val="tx1">
                    <a:lumMod val="95000"/>
                  </a:schemeClr>
                </a:solidFill>
              </a:rPr>
              <a:t>The average of closing prices from February 5</a:t>
            </a:r>
            <a:r>
              <a:rPr lang="en-US" sz="2300" b="1" baseline="30000" dirty="0">
                <a:solidFill>
                  <a:schemeClr val="tx1">
                    <a:lumMod val="95000"/>
                  </a:schemeClr>
                </a:solidFill>
              </a:rPr>
              <a:t>th</a:t>
            </a:r>
            <a:r>
              <a:rPr lang="en-US" sz="2300" b="1" dirty="0">
                <a:solidFill>
                  <a:schemeClr val="tx1">
                    <a:lumMod val="95000"/>
                  </a:schemeClr>
                </a:solidFill>
              </a:rPr>
              <a:t> ,2023 to 		</a:t>
            </a:r>
            <a:r>
              <a:rPr lang="en-US" sz="2300" b="1" dirty="0" smtClean="0">
                <a:solidFill>
                  <a:schemeClr val="tx1">
                    <a:lumMod val="95000"/>
                  </a:schemeClr>
                </a:solidFill>
              </a:rPr>
              <a:t>February </a:t>
            </a:r>
            <a:r>
              <a:rPr lang="en-US" sz="2300" b="1" dirty="0">
                <a:solidFill>
                  <a:schemeClr val="tx1">
                    <a:lumMod val="95000"/>
                  </a:schemeClr>
                </a:solidFill>
              </a:rPr>
              <a:t>11</a:t>
            </a:r>
            <a:r>
              <a:rPr lang="en-US" sz="2300" b="1" baseline="30000" dirty="0">
                <a:solidFill>
                  <a:schemeClr val="tx1">
                    <a:lumMod val="95000"/>
                  </a:schemeClr>
                </a:solidFill>
              </a:rPr>
              <a:t>th</a:t>
            </a:r>
            <a:r>
              <a:rPr lang="en-US" sz="2300" b="1" dirty="0">
                <a:solidFill>
                  <a:schemeClr val="tx1">
                    <a:lumMod val="95000"/>
                  </a:schemeClr>
                </a:solidFill>
              </a:rPr>
              <a:t> ,2023  turned up to be </a:t>
            </a:r>
            <a:r>
              <a:rPr lang="en-US" sz="2300" b="1" dirty="0" smtClean="0">
                <a:solidFill>
                  <a:schemeClr val="tx1">
                    <a:lumMod val="95000"/>
                  </a:schemeClr>
                </a:solidFill>
              </a:rPr>
              <a:t> </a:t>
            </a:r>
            <a:r>
              <a:rPr lang="en-US" sz="2300" b="1" i="1" u="sng" dirty="0" smtClean="0">
                <a:solidFill>
                  <a:schemeClr val="tx1">
                    <a:lumMod val="95000"/>
                  </a:schemeClr>
                </a:solidFill>
                <a:effectLst/>
                <a:latin typeface="Consolas" panose="020B0609020204030204" pitchFamily="49" charset="0"/>
              </a:rPr>
              <a:t>99.898001</a:t>
            </a:r>
            <a:r>
              <a:rPr lang="en-US" sz="2300" dirty="0" smtClean="0">
                <a:solidFill>
                  <a:schemeClr val="tx1">
                    <a:lumMod val="95000"/>
                  </a:schemeClr>
                </a:solidFill>
                <a:effectLst/>
                <a:latin typeface="Consolas" panose="020B0609020204030204" pitchFamily="49" charset="0"/>
              </a:rPr>
              <a:t> </a:t>
            </a:r>
            <a:r>
              <a:rPr lang="en-US" sz="2300" b="1" dirty="0" smtClean="0">
                <a:solidFill>
                  <a:schemeClr val="tx1">
                    <a:lumMod val="95000"/>
                  </a:schemeClr>
                </a:solidFill>
              </a:rPr>
              <a:t>a</a:t>
            </a:r>
            <a:r>
              <a:rPr lang="en-US" sz="2300" b="1" dirty="0" smtClean="0">
                <a:solidFill>
                  <a:schemeClr val="tx1">
                    <a:lumMod val="95000"/>
                  </a:schemeClr>
                </a:solidFill>
              </a:rPr>
              <a:t>nd </a:t>
            </a:r>
            <a:r>
              <a:rPr lang="en-US" sz="2300" b="1" dirty="0">
                <a:solidFill>
                  <a:schemeClr val="tx1">
                    <a:lumMod val="95000"/>
                  </a:schemeClr>
                </a:solidFill>
              </a:rPr>
              <a:t>the average of </a:t>
            </a:r>
            <a:r>
              <a:rPr lang="en-US" sz="2300" b="1" dirty="0" smtClean="0">
                <a:solidFill>
                  <a:schemeClr val="tx1">
                    <a:lumMod val="95000"/>
                  </a:schemeClr>
                </a:solidFill>
              </a:rPr>
              <a:t>	predicted </a:t>
            </a:r>
            <a:r>
              <a:rPr lang="en-US" sz="2300" b="1" dirty="0">
                <a:solidFill>
                  <a:schemeClr val="tx1">
                    <a:lumMod val="95000"/>
                  </a:schemeClr>
                </a:solidFill>
              </a:rPr>
              <a:t>closing price during the same </a:t>
            </a:r>
            <a:r>
              <a:rPr lang="en-US" sz="2300" b="1" dirty="0" smtClean="0">
                <a:solidFill>
                  <a:schemeClr val="tx1">
                    <a:lumMod val="95000"/>
                  </a:schemeClr>
                </a:solidFill>
              </a:rPr>
              <a:t>time </a:t>
            </a:r>
            <a:r>
              <a:rPr lang="en-US" sz="2300" b="1" dirty="0">
                <a:solidFill>
                  <a:schemeClr val="tx1">
                    <a:lumMod val="95000"/>
                  </a:schemeClr>
                </a:solidFill>
              </a:rPr>
              <a:t>duration turned </a:t>
            </a:r>
            <a:r>
              <a:rPr lang="en-US" sz="2300" b="1" dirty="0" smtClean="0">
                <a:solidFill>
                  <a:schemeClr val="tx1">
                    <a:lumMod val="95000"/>
                  </a:schemeClr>
                </a:solidFill>
              </a:rPr>
              <a:t>out 	</a:t>
            </a:r>
            <a:r>
              <a:rPr lang="en-US" sz="2300" b="1" i="1" u="sng" dirty="0" smtClean="0">
                <a:solidFill>
                  <a:schemeClr val="tx1">
                    <a:lumMod val="95000"/>
                  </a:schemeClr>
                </a:solidFill>
                <a:effectLst/>
                <a:latin typeface="Consolas" panose="020B0609020204030204" pitchFamily="49" charset="0"/>
              </a:rPr>
              <a:t>46.704217</a:t>
            </a:r>
            <a:r>
              <a:rPr lang="en-US" sz="2300" b="1" dirty="0">
                <a:solidFill>
                  <a:schemeClr val="tx1">
                    <a:lumMod val="95000"/>
                  </a:schemeClr>
                </a:solidFill>
                <a:latin typeface="Consolas" panose="020B0609020204030204" pitchFamily="49" charset="0"/>
              </a:rPr>
              <a:t>. </a:t>
            </a:r>
          </a:p>
          <a:p>
            <a:r>
              <a:rPr lang="en-US" sz="2400" dirty="0">
                <a:solidFill>
                  <a:schemeClr val="tx1">
                    <a:lumMod val="95000"/>
                  </a:schemeClr>
                </a:solidFill>
                <a:latin typeface="Consolas" panose="020B0609020204030204" pitchFamily="49" charset="0"/>
              </a:rPr>
              <a:t>		</a:t>
            </a:r>
            <a:endParaRPr lang="en-US" sz="2400" dirty="0" smtClean="0">
              <a:solidFill>
                <a:schemeClr val="tx1">
                  <a:lumMod val="95000"/>
                </a:schemeClr>
              </a:solidFill>
              <a:latin typeface="Consolas" panose="020B0609020204030204" pitchFamily="49" charset="0"/>
            </a:endParaRPr>
          </a:p>
          <a:p>
            <a:r>
              <a:rPr lang="en-US" sz="2400" dirty="0">
                <a:solidFill>
                  <a:schemeClr val="tx1">
                    <a:lumMod val="95000"/>
                  </a:schemeClr>
                </a:solidFill>
                <a:latin typeface="Consolas" panose="020B0609020204030204" pitchFamily="49" charset="0"/>
              </a:rPr>
              <a:t>	</a:t>
            </a:r>
            <a:r>
              <a:rPr lang="en-US" sz="2400" b="1" dirty="0" smtClean="0">
                <a:solidFill>
                  <a:schemeClr val="tx1">
                    <a:lumMod val="95000"/>
                  </a:schemeClr>
                </a:solidFill>
                <a:latin typeface="Consolas" panose="020B0609020204030204" pitchFamily="49" charset="0"/>
              </a:rPr>
              <a:t>The </a:t>
            </a:r>
            <a:r>
              <a:rPr lang="en-US" sz="2400" b="1" dirty="0">
                <a:solidFill>
                  <a:schemeClr val="tx1">
                    <a:lumMod val="95000"/>
                  </a:schemeClr>
                </a:solidFill>
                <a:latin typeface="Consolas" panose="020B0609020204030204" pitchFamily="49" charset="0"/>
              </a:rPr>
              <a:t>observable difference being quite high to 		be ignored along with all the spotlight and 		NEWS coverage Google’s LLM Bard favored- it can 		be safely concluded that Bard was welcomed by 		the market with an noticeable increase in share 		price.</a:t>
            </a:r>
            <a:endParaRPr lang="en-US" sz="2400" b="1" dirty="0">
              <a:solidFill>
                <a:schemeClr val="tx1">
                  <a:lumMod val="95000"/>
                </a:schemeClr>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EA8A461-C558-AA7C-A9F4-45A158B5C00C}"/>
              </a:ext>
            </a:extLst>
          </p:cNvPr>
          <p:cNvSpPr txBox="1"/>
          <p:nvPr/>
        </p:nvSpPr>
        <p:spPr>
          <a:xfrm>
            <a:off x="3748994" y="5043551"/>
            <a:ext cx="4969309" cy="1200329"/>
          </a:xfrm>
          <a:prstGeom prst="rect">
            <a:avLst/>
          </a:prstGeom>
          <a:noFill/>
        </p:spPr>
        <p:txBody>
          <a:bodyPr wrap="none" rtlCol="0">
            <a:spAutoFit/>
          </a:bodyPr>
          <a:lstStyle/>
          <a:p>
            <a:r>
              <a:rPr lang="en-US" sz="7200" b="1" dirty="0"/>
              <a:t>Thank you !!</a:t>
            </a:r>
          </a:p>
        </p:txBody>
      </p:sp>
    </p:spTree>
    <p:extLst>
      <p:ext uri="{BB962C8B-B14F-4D97-AF65-F5344CB8AC3E}">
        <p14:creationId xmlns:p14="http://schemas.microsoft.com/office/powerpoint/2010/main" val="167187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B92922-5F74-F481-474B-0579681023C9}"/>
              </a:ext>
            </a:extLst>
          </p:cNvPr>
          <p:cNvSpPr txBox="1"/>
          <p:nvPr/>
        </p:nvSpPr>
        <p:spPr>
          <a:xfrm>
            <a:off x="953310" y="243191"/>
            <a:ext cx="10129824" cy="5447645"/>
          </a:xfrm>
          <a:prstGeom prst="rect">
            <a:avLst/>
          </a:prstGeom>
          <a:noFill/>
        </p:spPr>
        <p:txBody>
          <a:bodyPr wrap="none" rtlCol="0">
            <a:spAutoFit/>
          </a:bodyPr>
          <a:lstStyle/>
          <a:p>
            <a:r>
              <a:rPr lang="en-US" sz="6000" b="1" dirty="0"/>
              <a:t>Meet The Team :</a:t>
            </a:r>
          </a:p>
          <a:p>
            <a:endParaRPr lang="en-US" sz="3200" dirty="0">
              <a:solidFill>
                <a:schemeClr val="bg1"/>
              </a:solidFill>
            </a:endParaRPr>
          </a:p>
          <a:p>
            <a:pPr lvl="7"/>
            <a:r>
              <a:rPr lang="en-US" sz="3200" b="1" dirty="0">
                <a:solidFill>
                  <a:schemeClr val="tx1">
                    <a:lumMod val="95000"/>
                  </a:schemeClr>
                </a:solidFill>
              </a:rPr>
              <a:t>DIKSHA AGARWAL (SPOC/TEAM LEAD) </a:t>
            </a:r>
          </a:p>
          <a:p>
            <a:pPr lvl="7"/>
            <a:r>
              <a:rPr lang="en-US" sz="3200" b="1" dirty="0">
                <a:solidFill>
                  <a:schemeClr val="tx1">
                    <a:lumMod val="95000"/>
                  </a:schemeClr>
                </a:solidFill>
              </a:rPr>
              <a:t>AASTHA DAKHERA</a:t>
            </a:r>
          </a:p>
          <a:p>
            <a:pPr lvl="7"/>
            <a:r>
              <a:rPr lang="en-US" sz="3200" b="1" dirty="0">
                <a:solidFill>
                  <a:schemeClr val="tx1">
                    <a:lumMod val="95000"/>
                  </a:schemeClr>
                </a:solidFill>
              </a:rPr>
              <a:t>ANUSHKA VIJAY</a:t>
            </a:r>
          </a:p>
          <a:p>
            <a:pPr lvl="7"/>
            <a:r>
              <a:rPr lang="en-US" sz="3200" b="1" dirty="0">
                <a:solidFill>
                  <a:schemeClr val="tx1">
                    <a:lumMod val="95000"/>
                  </a:schemeClr>
                </a:solidFill>
              </a:rPr>
              <a:t>AYUSH JHOTA</a:t>
            </a:r>
          </a:p>
          <a:p>
            <a:pPr lvl="7"/>
            <a:r>
              <a:rPr lang="en-US" sz="3200" b="1" dirty="0">
                <a:solidFill>
                  <a:schemeClr val="tx1">
                    <a:lumMod val="95000"/>
                  </a:schemeClr>
                </a:solidFill>
              </a:rPr>
              <a:t>KHUSHI GAHLOT</a:t>
            </a:r>
          </a:p>
          <a:p>
            <a:pPr lvl="7"/>
            <a:r>
              <a:rPr lang="en-US" sz="3200" b="1" dirty="0">
                <a:solidFill>
                  <a:schemeClr val="tx1">
                    <a:lumMod val="95000"/>
                  </a:schemeClr>
                </a:solidFill>
              </a:rPr>
              <a:t>NISHA LOHAR </a:t>
            </a:r>
          </a:p>
          <a:p>
            <a:pPr lvl="7"/>
            <a:r>
              <a:rPr lang="en-US" sz="3200" b="1" dirty="0">
                <a:solidFill>
                  <a:schemeClr val="tx1">
                    <a:lumMod val="95000"/>
                  </a:schemeClr>
                </a:solidFill>
              </a:rPr>
              <a:t>VAIBHAV GARG</a:t>
            </a:r>
          </a:p>
          <a:p>
            <a:pPr lvl="7"/>
            <a:r>
              <a:rPr lang="en-US" sz="3200" b="1" dirty="0">
                <a:solidFill>
                  <a:schemeClr val="tx1">
                    <a:lumMod val="95000"/>
                  </a:schemeClr>
                </a:solidFill>
              </a:rPr>
              <a:t>VARUN SHARMA</a:t>
            </a:r>
          </a:p>
        </p:txBody>
      </p:sp>
    </p:spTree>
    <p:extLst>
      <p:ext uri="{BB962C8B-B14F-4D97-AF65-F5344CB8AC3E}">
        <p14:creationId xmlns:p14="http://schemas.microsoft.com/office/powerpoint/2010/main" val="351517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0"/>
            <a:ext cx="10844395" cy="1019459"/>
          </a:xfrm>
        </p:spPr>
        <p:txBody>
          <a:bodyPr anchor="ctr">
            <a:normAutofit/>
          </a:bodyPr>
          <a:lstStyle/>
          <a:p>
            <a:pPr marL="457200" rtl="0">
              <a:spcBef>
                <a:spcPts val="0"/>
              </a:spcBef>
              <a:spcAft>
                <a:spcPts val="0"/>
              </a:spcAft>
            </a:pPr>
            <a:r>
              <a:rPr lang="en-US" sz="3200" b="1" i="1" dirty="0">
                <a:solidFill>
                  <a:schemeClr val="tx1"/>
                </a:solidFill>
              </a:rPr>
              <a:t>THE BASIC IDEA</a:t>
            </a:r>
            <a:r>
              <a:rPr lang="en-US" sz="3200" b="1" i="1" dirty="0" smtClean="0">
                <a:solidFill>
                  <a:schemeClr val="tx1"/>
                </a:solidFill>
              </a:rPr>
              <a:t>:</a:t>
            </a:r>
            <a:endParaRPr lang="en-US" sz="2400" b="1" i="1"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2189" y="4709875"/>
            <a:ext cx="2085548" cy="724169"/>
          </a:xfrm>
        </p:spPr>
        <p:txBody>
          <a:bodyPr>
            <a:normAutofit/>
          </a:bodyPr>
          <a:lstStyle/>
          <a:p>
            <a:pPr>
              <a:lnSpc>
                <a:spcPct val="120000"/>
              </a:lnSpc>
            </a:pPr>
            <a:r>
              <a:rPr lang="en-US" sz="3200" b="1" i="1" u="none" strike="noStrike" dirty="0" smtClean="0">
                <a:solidFill>
                  <a:schemeClr val="tx1"/>
                </a:solidFill>
                <a:effectLst/>
              </a:rPr>
              <a:t>Objective-</a:t>
            </a:r>
          </a:p>
        </p:txBody>
      </p:sp>
      <p:sp>
        <p:nvSpPr>
          <p:cNvPr id="4" name="TextBox 3"/>
          <p:cNvSpPr txBox="1"/>
          <p:nvPr/>
        </p:nvSpPr>
        <p:spPr>
          <a:xfrm>
            <a:off x="1573607" y="724169"/>
            <a:ext cx="8817481" cy="3985706"/>
          </a:xfrm>
          <a:prstGeom prst="rect">
            <a:avLst/>
          </a:prstGeom>
          <a:noFill/>
        </p:spPr>
        <p:txBody>
          <a:bodyPr wrap="square" rtlCol="0">
            <a:spAutoFit/>
          </a:bodyPr>
          <a:lstStyle/>
          <a:p>
            <a:r>
              <a:rPr lang="en-US" sz="2300" b="1" dirty="0">
                <a:solidFill>
                  <a:schemeClr val="tx1">
                    <a:lumMod val="85000"/>
                  </a:schemeClr>
                </a:solidFill>
                <a:latin typeface="Calibri" panose="020F0502020204030204" pitchFamily="34" charset="0"/>
                <a:cs typeface="Calibri" panose="020F0502020204030204" pitchFamily="34" charset="0"/>
              </a:rPr>
              <a:t>Any major decisions of a company are taken keeping in mind how it </a:t>
            </a:r>
            <a:r>
              <a:rPr lang="en-US" sz="2300" b="1" dirty="0" smtClean="0">
                <a:solidFill>
                  <a:schemeClr val="tx1">
                    <a:lumMod val="85000"/>
                  </a:schemeClr>
                </a:solidFill>
                <a:latin typeface="Calibri" panose="020F0502020204030204" pitchFamily="34" charset="0"/>
                <a:cs typeface="Calibri" panose="020F0502020204030204" pitchFamily="34" charset="0"/>
              </a:rPr>
              <a:t>will </a:t>
            </a:r>
            <a:r>
              <a:rPr lang="en-US" sz="2300" b="1" dirty="0">
                <a:solidFill>
                  <a:schemeClr val="tx1">
                    <a:lumMod val="85000"/>
                  </a:schemeClr>
                </a:solidFill>
                <a:latin typeface="Calibri" panose="020F0502020204030204" pitchFamily="34" charset="0"/>
                <a:cs typeface="Calibri" panose="020F0502020204030204" pitchFamily="34" charset="0"/>
              </a:rPr>
              <a:t>be received by the market. A good indicator of market opinion is </a:t>
            </a:r>
            <a:r>
              <a:rPr lang="en-US" sz="2300" b="1" dirty="0" smtClean="0">
                <a:solidFill>
                  <a:schemeClr val="tx1">
                    <a:lumMod val="85000"/>
                  </a:schemeClr>
                </a:solidFill>
                <a:latin typeface="Calibri" panose="020F0502020204030204" pitchFamily="34" charset="0"/>
                <a:cs typeface="Calibri" panose="020F0502020204030204" pitchFamily="34" charset="0"/>
              </a:rPr>
              <a:t>share </a:t>
            </a:r>
            <a:r>
              <a:rPr lang="en-US" sz="2300" b="1" dirty="0">
                <a:solidFill>
                  <a:schemeClr val="tx1">
                    <a:lumMod val="85000"/>
                  </a:schemeClr>
                </a:solidFill>
                <a:latin typeface="Calibri" panose="020F0502020204030204" pitchFamily="34" charset="0"/>
                <a:cs typeface="Calibri" panose="020F0502020204030204" pitchFamily="34" charset="0"/>
              </a:rPr>
              <a:t>prices of the company.</a:t>
            </a:r>
            <a:br>
              <a:rPr lang="en-US" sz="2300" b="1" dirty="0">
                <a:solidFill>
                  <a:schemeClr val="tx1">
                    <a:lumMod val="85000"/>
                  </a:schemeClr>
                </a:solidFill>
                <a:latin typeface="Calibri" panose="020F0502020204030204" pitchFamily="34" charset="0"/>
                <a:cs typeface="Calibri" panose="020F0502020204030204" pitchFamily="34" charset="0"/>
              </a:rPr>
            </a:br>
            <a:endParaRPr lang="en-US" sz="2300" b="1" dirty="0" smtClean="0">
              <a:solidFill>
                <a:schemeClr val="tx1">
                  <a:lumMod val="85000"/>
                </a:schemeClr>
              </a:solidFill>
              <a:latin typeface="Calibri" panose="020F0502020204030204" pitchFamily="34" charset="0"/>
              <a:cs typeface="Calibri" panose="020F0502020204030204" pitchFamily="34" charset="0"/>
            </a:endParaRPr>
          </a:p>
          <a:p>
            <a:r>
              <a:rPr lang="en-US" sz="2300" b="1" dirty="0" smtClean="0">
                <a:solidFill>
                  <a:schemeClr val="tx1">
                    <a:lumMod val="85000"/>
                  </a:schemeClr>
                </a:solidFill>
                <a:latin typeface="Calibri" panose="020F0502020204030204" pitchFamily="34" charset="0"/>
                <a:cs typeface="Calibri" panose="020F0502020204030204" pitchFamily="34" charset="0"/>
              </a:rPr>
              <a:t>However </a:t>
            </a:r>
            <a:r>
              <a:rPr lang="en-US" sz="2300" b="1" dirty="0">
                <a:solidFill>
                  <a:schemeClr val="tx1">
                    <a:lumMod val="85000"/>
                  </a:schemeClr>
                </a:solidFill>
                <a:latin typeface="Calibri" panose="020F0502020204030204" pitchFamily="34" charset="0"/>
                <a:cs typeface="Calibri" panose="020F0502020204030204" pitchFamily="34" charset="0"/>
              </a:rPr>
              <a:t>the decision under consideration might not be the only </a:t>
            </a:r>
            <a:r>
              <a:rPr lang="en-US" sz="2300" b="1" dirty="0" smtClean="0">
                <a:solidFill>
                  <a:schemeClr val="tx1">
                    <a:lumMod val="85000"/>
                  </a:schemeClr>
                </a:solidFill>
                <a:latin typeface="Calibri" panose="020F0502020204030204" pitchFamily="34" charset="0"/>
                <a:cs typeface="Calibri" panose="020F0502020204030204" pitchFamily="34" charset="0"/>
              </a:rPr>
              <a:t>reason </a:t>
            </a:r>
            <a:r>
              <a:rPr lang="en-US" sz="2300" b="1" dirty="0">
                <a:solidFill>
                  <a:schemeClr val="tx1">
                    <a:lumMod val="85000"/>
                  </a:schemeClr>
                </a:solidFill>
                <a:latin typeface="Calibri" panose="020F0502020204030204" pitchFamily="34" charset="0"/>
                <a:cs typeface="Calibri" panose="020F0502020204030204" pitchFamily="34" charset="0"/>
              </a:rPr>
              <a:t>as to why there was an unexpected rise or fall in the share </a:t>
            </a:r>
            <a:r>
              <a:rPr lang="en-US" sz="2300" b="1" dirty="0" smtClean="0">
                <a:solidFill>
                  <a:schemeClr val="tx1">
                    <a:lumMod val="85000"/>
                  </a:schemeClr>
                </a:solidFill>
                <a:latin typeface="Calibri" panose="020F0502020204030204" pitchFamily="34" charset="0"/>
                <a:cs typeface="Calibri" panose="020F0502020204030204" pitchFamily="34" charset="0"/>
              </a:rPr>
              <a:t>price</a:t>
            </a:r>
            <a:r>
              <a:rPr lang="en-US" sz="2300" b="1" dirty="0">
                <a:solidFill>
                  <a:schemeClr val="tx1">
                    <a:lumMod val="85000"/>
                  </a:schemeClr>
                </a:solidFill>
                <a:latin typeface="Calibri" panose="020F0502020204030204" pitchFamily="34" charset="0"/>
                <a:cs typeface="Calibri" panose="020F0502020204030204" pitchFamily="34" charset="0"/>
              </a:rPr>
              <a:t>. </a:t>
            </a:r>
            <a:br>
              <a:rPr lang="en-US" sz="2300" b="1" dirty="0">
                <a:solidFill>
                  <a:schemeClr val="tx1">
                    <a:lumMod val="85000"/>
                  </a:schemeClr>
                </a:solidFill>
                <a:latin typeface="Calibri" panose="020F0502020204030204" pitchFamily="34" charset="0"/>
                <a:cs typeface="Calibri" panose="020F0502020204030204" pitchFamily="34" charset="0"/>
              </a:rPr>
            </a:br>
            <a:r>
              <a:rPr lang="en-US" sz="2300" b="1" dirty="0">
                <a:solidFill>
                  <a:schemeClr val="tx1">
                    <a:lumMod val="85000"/>
                  </a:schemeClr>
                </a:solidFill>
                <a:latin typeface="Calibri" panose="020F0502020204030204" pitchFamily="34" charset="0"/>
                <a:cs typeface="Calibri" panose="020F0502020204030204" pitchFamily="34" charset="0"/>
              </a:rPr>
              <a:t>		</a:t>
            </a:r>
            <a:endParaRPr lang="en-US" sz="2300" b="1" dirty="0" smtClean="0">
              <a:solidFill>
                <a:schemeClr val="tx1">
                  <a:lumMod val="85000"/>
                </a:schemeClr>
              </a:solidFill>
              <a:latin typeface="Calibri" panose="020F0502020204030204" pitchFamily="34" charset="0"/>
              <a:cs typeface="Calibri" panose="020F0502020204030204" pitchFamily="34" charset="0"/>
            </a:endParaRPr>
          </a:p>
          <a:p>
            <a:r>
              <a:rPr lang="en-US" sz="2300" b="1" dirty="0" smtClean="0">
                <a:solidFill>
                  <a:schemeClr val="tx1">
                    <a:lumMod val="85000"/>
                  </a:schemeClr>
                </a:solidFill>
                <a:latin typeface="Calibri" panose="020F0502020204030204" pitchFamily="34" charset="0"/>
                <a:cs typeface="Calibri" panose="020F0502020204030204" pitchFamily="34" charset="0"/>
              </a:rPr>
              <a:t>The </a:t>
            </a:r>
            <a:r>
              <a:rPr lang="en-US" sz="2300" b="1" dirty="0">
                <a:solidFill>
                  <a:schemeClr val="tx1">
                    <a:lumMod val="85000"/>
                  </a:schemeClr>
                </a:solidFill>
                <a:latin typeface="Calibri" panose="020F0502020204030204" pitchFamily="34" charset="0"/>
                <a:cs typeface="Calibri" panose="020F0502020204030204" pitchFamily="34" charset="0"/>
              </a:rPr>
              <a:t>project is intended to discover the impact of a decision taken </a:t>
            </a:r>
            <a:r>
              <a:rPr lang="en-US" sz="2300" b="1" dirty="0" smtClean="0">
                <a:solidFill>
                  <a:schemeClr val="tx1">
                    <a:lumMod val="85000"/>
                  </a:schemeClr>
                </a:solidFill>
                <a:latin typeface="Calibri" panose="020F0502020204030204" pitchFamily="34" charset="0"/>
                <a:cs typeface="Calibri" panose="020F0502020204030204" pitchFamily="34" charset="0"/>
              </a:rPr>
              <a:t>while </a:t>
            </a:r>
            <a:r>
              <a:rPr lang="en-US" sz="2300" b="1" dirty="0">
                <a:solidFill>
                  <a:schemeClr val="tx1">
                    <a:lumMod val="85000"/>
                  </a:schemeClr>
                </a:solidFill>
                <a:latin typeface="Calibri" panose="020F0502020204030204" pitchFamily="34" charset="0"/>
                <a:cs typeface="Calibri" panose="020F0502020204030204" pitchFamily="34" charset="0"/>
              </a:rPr>
              <a:t>accounting for disturbances in the share market as a whole.</a:t>
            </a:r>
            <a:br>
              <a:rPr lang="en-US" sz="2300" b="1" dirty="0">
                <a:solidFill>
                  <a:schemeClr val="tx1">
                    <a:lumMod val="85000"/>
                  </a:schemeClr>
                </a:solidFill>
                <a:latin typeface="Calibri" panose="020F0502020204030204" pitchFamily="34" charset="0"/>
                <a:cs typeface="Calibri" panose="020F0502020204030204" pitchFamily="34" charset="0"/>
              </a:rPr>
            </a:br>
            <a:r>
              <a:rPr lang="en-US" sz="2300" b="1" dirty="0" smtClean="0">
                <a:solidFill>
                  <a:schemeClr val="tx1">
                    <a:lumMod val="85000"/>
                  </a:schemeClr>
                </a:solidFill>
                <a:latin typeface="Calibri" panose="020F0502020204030204" pitchFamily="34" charset="0"/>
                <a:cs typeface="Calibri" panose="020F0502020204030204" pitchFamily="34" charset="0"/>
              </a:rPr>
              <a:t>The </a:t>
            </a:r>
            <a:r>
              <a:rPr lang="en-US" sz="2300" b="1" dirty="0">
                <a:solidFill>
                  <a:schemeClr val="tx1">
                    <a:lumMod val="85000"/>
                  </a:schemeClr>
                </a:solidFill>
                <a:latin typeface="Calibri" panose="020F0502020204030204" pitchFamily="34" charset="0"/>
                <a:cs typeface="Calibri" panose="020F0502020204030204" pitchFamily="34" charset="0"/>
              </a:rPr>
              <a:t>impact caused can potentially affect future decisions to </a:t>
            </a:r>
            <a:r>
              <a:rPr lang="en-US" sz="2300" b="1" dirty="0" smtClean="0">
                <a:solidFill>
                  <a:schemeClr val="tx1">
                    <a:lumMod val="85000"/>
                  </a:schemeClr>
                </a:solidFill>
                <a:latin typeface="Calibri" panose="020F0502020204030204" pitchFamily="34" charset="0"/>
                <a:cs typeface="Calibri" panose="020F0502020204030204" pitchFamily="34" charset="0"/>
              </a:rPr>
              <a:t>be taken</a:t>
            </a:r>
            <a:r>
              <a:rPr lang="en-US" sz="2300" b="1" dirty="0">
                <a:solidFill>
                  <a:schemeClr val="tx1">
                    <a:lumMod val="85000"/>
                  </a:schemeClr>
                </a:solidFill>
                <a:latin typeface="Calibri" panose="020F0502020204030204" pitchFamily="34" charset="0"/>
                <a:cs typeface="Calibri" panose="020F0502020204030204" pitchFamily="34" charset="0"/>
              </a:rPr>
              <a:t>.</a:t>
            </a:r>
          </a:p>
        </p:txBody>
      </p:sp>
      <p:sp>
        <p:nvSpPr>
          <p:cNvPr id="5" name="TextBox 4"/>
          <p:cNvSpPr txBox="1"/>
          <p:nvPr/>
        </p:nvSpPr>
        <p:spPr>
          <a:xfrm>
            <a:off x="737371" y="5253061"/>
            <a:ext cx="10696983" cy="2117503"/>
          </a:xfrm>
          <a:prstGeom prst="rect">
            <a:avLst/>
          </a:prstGeom>
          <a:noFill/>
        </p:spPr>
        <p:txBody>
          <a:bodyPr wrap="square" rtlCol="0">
            <a:spAutoFit/>
          </a:bodyPr>
          <a:lstStyle/>
          <a:p>
            <a:pPr marL="800100" indent="-342900" algn="just" fontAlgn="base">
              <a:spcBef>
                <a:spcPts val="0"/>
              </a:spcBef>
              <a:buFont typeface="Arial" panose="020B0604020202020204" pitchFamily="34" charset="0"/>
              <a:buChar char="•"/>
            </a:pPr>
            <a:r>
              <a:rPr lang="en-US" sz="2300" b="1" dirty="0">
                <a:solidFill>
                  <a:schemeClr val="tx1">
                    <a:lumMod val="85000"/>
                  </a:schemeClr>
                </a:solidFill>
              </a:rPr>
              <a:t>Gauging the impact of strategic organizational decisions by measuring disturbances in share prices. </a:t>
            </a:r>
          </a:p>
          <a:p>
            <a:pPr marL="800100" indent="-342900" algn="just" fontAlgn="base">
              <a:spcBef>
                <a:spcPts val="0"/>
              </a:spcBef>
              <a:buFont typeface="Arial" panose="020B0604020202020204" pitchFamily="34" charset="0"/>
              <a:buChar char="•"/>
            </a:pPr>
            <a:r>
              <a:rPr lang="en-US" sz="2300" b="1" dirty="0">
                <a:solidFill>
                  <a:schemeClr val="tx1">
                    <a:lumMod val="85000"/>
                  </a:schemeClr>
                </a:solidFill>
              </a:rPr>
              <a:t>And to analyze if the decision had positive, negative or neutral response from the market</a:t>
            </a:r>
            <a:r>
              <a:rPr lang="en-US" sz="2300" dirty="0">
                <a:solidFill>
                  <a:schemeClr val="tx1">
                    <a:lumMod val="85000"/>
                  </a:schemeClr>
                </a:solidFill>
              </a:rPr>
              <a:t>.</a:t>
            </a:r>
          </a:p>
          <a:p>
            <a:pPr>
              <a:lnSpc>
                <a:spcPct val="120000"/>
              </a:lnSpc>
            </a:pPr>
            <a:endParaRPr lang="en-US" dirty="0">
              <a:solidFill>
                <a:schemeClr val="bg1">
                  <a:lumMod val="65000"/>
                </a:schemeClr>
              </a:solidFill>
              <a:latin typeface="Arial" panose="020B0604020202020204" pitchFamily="34" charset="0"/>
            </a:endParaRPr>
          </a:p>
          <a:p>
            <a:endParaRPr lang="en-US"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5413A-CE44-DC7C-BBDE-876233D36E95}"/>
              </a:ext>
            </a:extLst>
          </p:cNvPr>
          <p:cNvSpPr txBox="1"/>
          <p:nvPr/>
        </p:nvSpPr>
        <p:spPr>
          <a:xfrm>
            <a:off x="1151498" y="353962"/>
            <a:ext cx="9596284" cy="5816977"/>
          </a:xfrm>
          <a:prstGeom prst="rect">
            <a:avLst/>
          </a:prstGeom>
          <a:noFill/>
        </p:spPr>
        <p:txBody>
          <a:bodyPr wrap="square" rtlCol="0">
            <a:spAutoFit/>
          </a:bodyPr>
          <a:lstStyle/>
          <a:p>
            <a:r>
              <a:rPr lang="en-US" sz="3600" b="1" dirty="0"/>
              <a:t>Case Study:</a:t>
            </a:r>
          </a:p>
          <a:p>
            <a:r>
              <a:rPr lang="en-US" sz="4000" i="1" dirty="0">
                <a:solidFill>
                  <a:srgbClr val="FFFFFF"/>
                </a:solidFill>
              </a:rPr>
              <a:t>	</a:t>
            </a:r>
            <a:r>
              <a:rPr lang="en-US" sz="4000" i="1" dirty="0" smtClean="0">
                <a:solidFill>
                  <a:schemeClr val="tx1">
                    <a:lumMod val="95000"/>
                  </a:schemeClr>
                </a:solidFill>
              </a:rPr>
              <a:t>     - </a:t>
            </a:r>
            <a:r>
              <a:rPr lang="en-US" sz="2400" b="1" i="1" dirty="0" smtClean="0">
                <a:solidFill>
                  <a:schemeClr val="tx1">
                    <a:lumMod val="95000"/>
                  </a:schemeClr>
                </a:solidFill>
                <a:latin typeface="Calibri" panose="020F0502020204030204" pitchFamily="34" charset="0"/>
                <a:cs typeface="Calibri" panose="020F0502020204030204" pitchFamily="34" charset="0"/>
              </a:rPr>
              <a:t>For </a:t>
            </a:r>
            <a:r>
              <a:rPr lang="en-US" sz="2400" b="1" i="1" dirty="0">
                <a:solidFill>
                  <a:schemeClr val="tx1">
                    <a:lumMod val="95000"/>
                  </a:schemeClr>
                </a:solidFill>
                <a:latin typeface="Calibri" panose="020F0502020204030204" pitchFamily="34" charset="0"/>
                <a:cs typeface="Calibri" panose="020F0502020204030204" pitchFamily="34" charset="0"/>
              </a:rPr>
              <a:t>the purpose of this project the company under 			</a:t>
            </a:r>
            <a:r>
              <a:rPr lang="en-US" sz="2400" b="1" i="1" dirty="0" smtClean="0">
                <a:solidFill>
                  <a:schemeClr val="tx1">
                    <a:lumMod val="95000"/>
                  </a:schemeClr>
                </a:solidFill>
                <a:latin typeface="Calibri" panose="020F0502020204030204" pitchFamily="34" charset="0"/>
                <a:cs typeface="Calibri" panose="020F0502020204030204" pitchFamily="34" charset="0"/>
              </a:rPr>
              <a:t>	consideration </a:t>
            </a:r>
            <a:r>
              <a:rPr lang="en-US" sz="2400" b="1" i="1" dirty="0">
                <a:solidFill>
                  <a:schemeClr val="tx1">
                    <a:lumMod val="95000"/>
                  </a:schemeClr>
                </a:solidFill>
                <a:latin typeface="Calibri" panose="020F0502020204030204" pitchFamily="34" charset="0"/>
                <a:cs typeface="Calibri" panose="020F0502020204030204" pitchFamily="34" charset="0"/>
              </a:rPr>
              <a:t>is GOOGLE and the NEWS item focused on 		</a:t>
            </a:r>
            <a:r>
              <a:rPr lang="en-US" sz="2400" b="1" i="1" dirty="0" smtClean="0">
                <a:solidFill>
                  <a:schemeClr val="tx1">
                    <a:lumMod val="95000"/>
                  </a:schemeClr>
                </a:solidFill>
                <a:latin typeface="Calibri" panose="020F0502020204030204" pitchFamily="34" charset="0"/>
                <a:cs typeface="Calibri" panose="020F0502020204030204" pitchFamily="34" charset="0"/>
              </a:rPr>
              <a:t>	is </a:t>
            </a:r>
            <a:r>
              <a:rPr lang="en-US" sz="2400" b="1" i="1" dirty="0">
                <a:solidFill>
                  <a:schemeClr val="tx1">
                    <a:lumMod val="95000"/>
                  </a:schemeClr>
                </a:solidFill>
                <a:latin typeface="Calibri" panose="020F0502020204030204" pitchFamily="34" charset="0"/>
                <a:cs typeface="Calibri" panose="020F0502020204030204" pitchFamily="34" charset="0"/>
              </a:rPr>
              <a:t>Google's LLM Bard.</a:t>
            </a:r>
          </a:p>
          <a:p>
            <a:r>
              <a:rPr lang="en-US" sz="2400" b="1" i="1" dirty="0">
                <a:solidFill>
                  <a:schemeClr val="tx1">
                    <a:lumMod val="95000"/>
                  </a:schemeClr>
                </a:solidFill>
                <a:latin typeface="Calibri" panose="020F0502020204030204" pitchFamily="34" charset="0"/>
                <a:cs typeface="Calibri" panose="020F0502020204030204" pitchFamily="34" charset="0"/>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         </a:t>
            </a:r>
            <a:r>
              <a:rPr lang="en-US" sz="4000" i="1" dirty="0" smtClean="0">
                <a:solidFill>
                  <a:schemeClr val="tx1">
                    <a:lumMod val="95000"/>
                  </a:schemeClr>
                </a:solidFill>
              </a:rPr>
              <a:t>-</a:t>
            </a:r>
            <a:r>
              <a:rPr lang="en-US" sz="2400" i="1" dirty="0" smtClean="0">
                <a:solidFill>
                  <a:schemeClr val="tx1">
                    <a:lumMod val="95000"/>
                  </a:schemeClr>
                </a:solidFill>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Google </a:t>
            </a:r>
            <a:r>
              <a:rPr lang="en-US" sz="2400" b="1" i="1" dirty="0">
                <a:solidFill>
                  <a:schemeClr val="tx1">
                    <a:lumMod val="95000"/>
                  </a:schemeClr>
                </a:solidFill>
                <a:latin typeface="Calibri" panose="020F0502020204030204" pitchFamily="34" charset="0"/>
                <a:cs typeface="Calibri" panose="020F0502020204030204" pitchFamily="34" charset="0"/>
              </a:rPr>
              <a:t>Bard was announced on February 6</a:t>
            </a:r>
            <a:r>
              <a:rPr lang="en-US" sz="2400" b="1" i="1" baseline="30000" dirty="0">
                <a:solidFill>
                  <a:schemeClr val="tx1">
                    <a:lumMod val="95000"/>
                  </a:schemeClr>
                </a:solidFill>
                <a:latin typeface="Calibri" panose="020F0502020204030204" pitchFamily="34" charset="0"/>
                <a:cs typeface="Calibri" panose="020F0502020204030204" pitchFamily="34" charset="0"/>
              </a:rPr>
              <a:t>th</a:t>
            </a:r>
            <a:r>
              <a:rPr lang="en-US" sz="2400" b="1" i="1" dirty="0">
                <a:solidFill>
                  <a:schemeClr val="tx1">
                    <a:lumMod val="95000"/>
                  </a:schemeClr>
                </a:solidFill>
                <a:latin typeface="Calibri" panose="020F0502020204030204" pitchFamily="34" charset="0"/>
                <a:cs typeface="Calibri" panose="020F0502020204030204" pitchFamily="34" charset="0"/>
              </a:rPr>
              <a:t>,2023.</a:t>
            </a:r>
          </a:p>
          <a:p>
            <a:r>
              <a:rPr lang="en-US" sz="2400" b="1" i="1" dirty="0">
                <a:solidFill>
                  <a:schemeClr val="tx1">
                    <a:lumMod val="95000"/>
                  </a:schemeClr>
                </a:solidFill>
                <a:latin typeface="Calibri" panose="020F0502020204030204" pitchFamily="34" charset="0"/>
                <a:cs typeface="Calibri" panose="020F0502020204030204" pitchFamily="34" charset="0"/>
              </a:rPr>
              <a:t>		And based on the information interpreted from Google 			Trends has been most talked about over the world in the 			week following the official announcement.</a:t>
            </a:r>
          </a:p>
          <a:p>
            <a:r>
              <a:rPr lang="en-US" sz="2400" b="1" i="1" dirty="0">
                <a:solidFill>
                  <a:schemeClr val="tx1">
                    <a:lumMod val="95000"/>
                  </a:schemeClr>
                </a:solidFill>
                <a:latin typeface="Calibri" panose="020F0502020204030204" pitchFamily="34" charset="0"/>
                <a:cs typeface="Calibri" panose="020F0502020204030204" pitchFamily="34" charset="0"/>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         </a:t>
            </a:r>
            <a:r>
              <a:rPr lang="en-US" sz="4000" i="1" dirty="0" smtClean="0">
                <a:solidFill>
                  <a:schemeClr val="tx1">
                    <a:lumMod val="95000"/>
                  </a:schemeClr>
                </a:solidFill>
              </a:rPr>
              <a:t>-</a:t>
            </a:r>
            <a:r>
              <a:rPr lang="en-US" sz="2400" i="1" dirty="0" smtClean="0">
                <a:solidFill>
                  <a:schemeClr val="tx1">
                    <a:lumMod val="95000"/>
                  </a:schemeClr>
                </a:solidFill>
              </a:rPr>
              <a:t> </a:t>
            </a:r>
            <a:r>
              <a:rPr lang="en-US" sz="2400" b="1" i="1" dirty="0" smtClean="0">
                <a:solidFill>
                  <a:schemeClr val="tx1">
                    <a:lumMod val="95000"/>
                  </a:schemeClr>
                </a:solidFill>
                <a:latin typeface="Calibri" panose="020F0502020204030204" pitchFamily="34" charset="0"/>
                <a:cs typeface="Calibri" panose="020F0502020204030204" pitchFamily="34" charset="0"/>
              </a:rPr>
              <a:t>The </a:t>
            </a:r>
            <a:r>
              <a:rPr lang="en-US" sz="2400" b="1" i="1" dirty="0">
                <a:solidFill>
                  <a:schemeClr val="tx1">
                    <a:lumMod val="95000"/>
                  </a:schemeClr>
                </a:solidFill>
                <a:latin typeface="Calibri" panose="020F0502020204030204" pitchFamily="34" charset="0"/>
                <a:cs typeface="Calibri" panose="020F0502020204030204" pitchFamily="34" charset="0"/>
              </a:rPr>
              <a:t>following are direct screenshots people’s interest over 		time in a particular news item.</a:t>
            </a:r>
          </a:p>
          <a:p>
            <a:r>
              <a:rPr lang="en-US" sz="2400" b="1" dirty="0">
                <a:solidFill>
                  <a:schemeClr val="tx1">
                    <a:lumMod val="95000"/>
                  </a:schemeClr>
                </a:solidFill>
                <a:latin typeface="Calibri" panose="020F0502020204030204" pitchFamily="34" charset="0"/>
                <a:cs typeface="Calibri" panose="020F0502020204030204" pitchFamily="34" charset="0"/>
              </a:rPr>
              <a:t>		Its scaled to a hundred where hundred is the most 			searched. These line plots are closely followed by interest 		by regions all over the world during different time periods.</a:t>
            </a:r>
          </a:p>
        </p:txBody>
      </p:sp>
    </p:spTree>
    <p:extLst>
      <p:ext uri="{BB962C8B-B14F-4D97-AF65-F5344CB8AC3E}">
        <p14:creationId xmlns:p14="http://schemas.microsoft.com/office/powerpoint/2010/main" val="250578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05F247-3625-EDD3-72B0-D42FF5ADE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83" y="671599"/>
            <a:ext cx="9993034" cy="3715027"/>
          </a:xfrm>
          <a:prstGeom prst="rect">
            <a:avLst/>
          </a:prstGeom>
        </p:spPr>
      </p:pic>
      <p:sp>
        <p:nvSpPr>
          <p:cNvPr id="4" name="TextBox 3">
            <a:extLst>
              <a:ext uri="{FF2B5EF4-FFF2-40B4-BE49-F238E27FC236}">
                <a16:creationId xmlns:a16="http://schemas.microsoft.com/office/drawing/2014/main" id="{99B75A13-B318-6896-F949-C57A1EDCE6CC}"/>
              </a:ext>
            </a:extLst>
          </p:cNvPr>
          <p:cNvSpPr txBox="1"/>
          <p:nvPr/>
        </p:nvSpPr>
        <p:spPr>
          <a:xfrm>
            <a:off x="2651102" y="4775104"/>
            <a:ext cx="8221498" cy="1015663"/>
          </a:xfrm>
          <a:prstGeom prst="rect">
            <a:avLst/>
          </a:prstGeom>
          <a:noFill/>
          <a:ln>
            <a:solidFill>
              <a:schemeClr val="tx1">
                <a:lumMod val="95000"/>
                <a:lumOff val="5000"/>
              </a:schemeClr>
            </a:solidFill>
          </a:ln>
        </p:spPr>
        <p:txBody>
          <a:bodyPr wrap="square" rtlCol="0">
            <a:spAutoFit/>
          </a:bodyPr>
          <a:lstStyle/>
          <a:p>
            <a:r>
              <a:rPr lang="en-US" sz="2000" dirty="0"/>
              <a:t>Figure : The line plot above is a direct screenshot from </a:t>
            </a:r>
            <a:r>
              <a:rPr lang="en-US" sz="2000" dirty="0">
                <a:ln>
                  <a:solidFill>
                    <a:schemeClr val="tx1">
                      <a:lumMod val="95000"/>
                      <a:lumOff val="5000"/>
                    </a:schemeClr>
                  </a:solidFill>
                </a:ln>
                <a:solidFill>
                  <a:srgbClr val="FF0000"/>
                </a:solidFill>
                <a:hlinkClick r:id="rId3"/>
              </a:rPr>
              <a:t>https://</a:t>
            </a:r>
            <a:r>
              <a:rPr lang="en-US" sz="2000" dirty="0" smtClean="0">
                <a:ln>
                  <a:solidFill>
                    <a:schemeClr val="tx1">
                      <a:lumMod val="95000"/>
                      <a:lumOff val="5000"/>
                    </a:schemeClr>
                  </a:solidFill>
                </a:ln>
                <a:solidFill>
                  <a:srgbClr val="FF0000"/>
                </a:solidFill>
                <a:hlinkClick r:id="rId3"/>
              </a:rPr>
              <a:t>trends.google.com</a:t>
            </a:r>
            <a:r>
              <a:rPr lang="en-US" sz="2000" dirty="0">
                <a:ln>
                  <a:solidFill>
                    <a:schemeClr val="tx1">
                      <a:lumMod val="95000"/>
                      <a:lumOff val="5000"/>
                    </a:schemeClr>
                  </a:solidFill>
                </a:ln>
                <a:solidFill>
                  <a:srgbClr val="FF0000"/>
                </a:solidFill>
              </a:rPr>
              <a:t> </a:t>
            </a:r>
            <a:r>
              <a:rPr lang="en-US" sz="2000" dirty="0" smtClean="0"/>
              <a:t>depicting </a:t>
            </a:r>
            <a:r>
              <a:rPr lang="en-US" sz="2000" dirty="0"/>
              <a:t>people’s interest in Bard chatbot in the last 5 years</a:t>
            </a:r>
          </a:p>
        </p:txBody>
      </p:sp>
    </p:spTree>
    <p:extLst>
      <p:ext uri="{BB962C8B-B14F-4D97-AF65-F5344CB8AC3E}">
        <p14:creationId xmlns:p14="http://schemas.microsoft.com/office/powerpoint/2010/main" val="129978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6D1F07-508F-4A88-6750-16741235B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7" y="645273"/>
            <a:ext cx="9756446" cy="4081457"/>
          </a:xfrm>
          <a:prstGeom prst="rect">
            <a:avLst/>
          </a:prstGeom>
        </p:spPr>
      </p:pic>
      <p:sp>
        <p:nvSpPr>
          <p:cNvPr id="4" name="TextBox 3">
            <a:extLst>
              <a:ext uri="{FF2B5EF4-FFF2-40B4-BE49-F238E27FC236}">
                <a16:creationId xmlns:a16="http://schemas.microsoft.com/office/drawing/2014/main" id="{09E134D8-2C8D-C1F8-7CD3-CF874D052BDB}"/>
              </a:ext>
            </a:extLst>
          </p:cNvPr>
          <p:cNvSpPr txBox="1"/>
          <p:nvPr/>
        </p:nvSpPr>
        <p:spPr>
          <a:xfrm>
            <a:off x="2234809" y="4892617"/>
            <a:ext cx="8012434" cy="923330"/>
          </a:xfrm>
          <a:prstGeom prst="rect">
            <a:avLst/>
          </a:prstGeom>
          <a:noFill/>
        </p:spPr>
        <p:txBody>
          <a:bodyPr wrap="square" rtlCol="0">
            <a:spAutoFit/>
          </a:bodyPr>
          <a:lstStyle/>
          <a:p>
            <a:r>
              <a:rPr lang="en-US" dirty="0"/>
              <a:t>Figure : The above is the heat map of last five years the darker the shade indicates that Bard was searched for on the web more frequently and in larger volumes in the region as compared with the others.</a:t>
            </a:r>
          </a:p>
        </p:txBody>
      </p:sp>
      <p:sp>
        <p:nvSpPr>
          <p:cNvPr id="5" name="TextBox 4">
            <a:extLst>
              <a:ext uri="{FF2B5EF4-FFF2-40B4-BE49-F238E27FC236}">
                <a16:creationId xmlns:a16="http://schemas.microsoft.com/office/drawing/2014/main" id="{EC608301-1E1B-BF16-AA96-6EBE0EFC4A7C}"/>
              </a:ext>
            </a:extLst>
          </p:cNvPr>
          <p:cNvSpPr txBox="1"/>
          <p:nvPr/>
        </p:nvSpPr>
        <p:spPr>
          <a:xfrm>
            <a:off x="2234809" y="6396335"/>
            <a:ext cx="7334864" cy="369332"/>
          </a:xfrm>
          <a:prstGeom prst="rect">
            <a:avLst/>
          </a:prstGeom>
          <a:noFill/>
        </p:spPr>
        <p:txBody>
          <a:bodyPr wrap="square" rtlCol="0">
            <a:spAutoFit/>
          </a:bodyPr>
          <a:lstStyle/>
          <a:p>
            <a:r>
              <a:rPr lang="en-US" dirty="0"/>
              <a:t>Source: https://trends.google.com</a:t>
            </a:r>
          </a:p>
        </p:txBody>
      </p:sp>
    </p:spTree>
    <p:extLst>
      <p:ext uri="{BB962C8B-B14F-4D97-AF65-F5344CB8AC3E}">
        <p14:creationId xmlns:p14="http://schemas.microsoft.com/office/powerpoint/2010/main" val="289119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41474C-3CB6-0125-1C16-F2494CABB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99" y="569706"/>
            <a:ext cx="10706402" cy="4533236"/>
          </a:xfrm>
          <a:prstGeom prst="rect">
            <a:avLst/>
          </a:prstGeom>
        </p:spPr>
      </p:pic>
      <p:sp>
        <p:nvSpPr>
          <p:cNvPr id="4" name="TextBox 3">
            <a:extLst>
              <a:ext uri="{FF2B5EF4-FFF2-40B4-BE49-F238E27FC236}">
                <a16:creationId xmlns:a16="http://schemas.microsoft.com/office/drawing/2014/main" id="{23566E90-8C91-08CD-0C70-FCD096DDFF8F}"/>
              </a:ext>
            </a:extLst>
          </p:cNvPr>
          <p:cNvSpPr txBox="1"/>
          <p:nvPr/>
        </p:nvSpPr>
        <p:spPr>
          <a:xfrm>
            <a:off x="3067665" y="5407742"/>
            <a:ext cx="6870471" cy="369332"/>
          </a:xfrm>
          <a:prstGeom prst="rect">
            <a:avLst/>
          </a:prstGeom>
          <a:noFill/>
        </p:spPr>
        <p:txBody>
          <a:bodyPr wrap="none" rtlCol="0">
            <a:spAutoFit/>
          </a:bodyPr>
          <a:lstStyle/>
          <a:p>
            <a:r>
              <a:rPr lang="en-US" dirty="0"/>
              <a:t>Figure : The above is the line plot for interest over the last 12 months.</a:t>
            </a:r>
          </a:p>
        </p:txBody>
      </p:sp>
      <p:sp>
        <p:nvSpPr>
          <p:cNvPr id="5" name="TextBox 4">
            <a:extLst>
              <a:ext uri="{FF2B5EF4-FFF2-40B4-BE49-F238E27FC236}">
                <a16:creationId xmlns:a16="http://schemas.microsoft.com/office/drawing/2014/main" id="{12E8DCFC-AD15-8126-DA8F-038ADA6659AD}"/>
              </a:ext>
            </a:extLst>
          </p:cNvPr>
          <p:cNvSpPr txBox="1"/>
          <p:nvPr/>
        </p:nvSpPr>
        <p:spPr>
          <a:xfrm flipH="1">
            <a:off x="1387821" y="6488668"/>
            <a:ext cx="3921597" cy="338554"/>
          </a:xfrm>
          <a:prstGeom prst="rect">
            <a:avLst/>
          </a:prstGeom>
          <a:noFill/>
        </p:spPr>
        <p:txBody>
          <a:bodyPr wrap="square" rtlCol="0">
            <a:spAutoFit/>
          </a:bodyPr>
          <a:lstStyle/>
          <a:p>
            <a:r>
              <a:rPr lang="en-US" sz="1600" dirty="0"/>
              <a:t>Source : https://trends.google.com</a:t>
            </a:r>
          </a:p>
        </p:txBody>
      </p:sp>
    </p:spTree>
    <p:extLst>
      <p:ext uri="{BB962C8B-B14F-4D97-AF65-F5344CB8AC3E}">
        <p14:creationId xmlns:p14="http://schemas.microsoft.com/office/powerpoint/2010/main" val="189831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FC9980-1808-58A1-2D8F-B9FF108B0264}"/>
              </a:ext>
            </a:extLst>
          </p:cNvPr>
          <p:cNvSpPr txBox="1"/>
          <p:nvPr/>
        </p:nvSpPr>
        <p:spPr>
          <a:xfrm flipH="1">
            <a:off x="757084" y="344129"/>
            <a:ext cx="10058400" cy="2185214"/>
          </a:xfrm>
          <a:prstGeom prst="rect">
            <a:avLst/>
          </a:prstGeom>
          <a:noFill/>
        </p:spPr>
        <p:txBody>
          <a:bodyPr wrap="square" rtlCol="0">
            <a:spAutoFit/>
          </a:bodyPr>
          <a:lstStyle/>
          <a:p>
            <a:r>
              <a:rPr lang="en-US" sz="3200" b="1" dirty="0"/>
              <a:t>Observation:</a:t>
            </a:r>
          </a:p>
          <a:p>
            <a:r>
              <a:rPr lang="en-US" sz="3200" dirty="0">
                <a:solidFill>
                  <a:schemeClr val="bg1"/>
                </a:solidFill>
              </a:rPr>
              <a:t>		</a:t>
            </a:r>
            <a:r>
              <a:rPr lang="en-US" sz="2400" b="1" dirty="0">
                <a:solidFill>
                  <a:schemeClr val="tx1">
                    <a:lumMod val="95000"/>
                  </a:schemeClr>
                </a:solidFill>
              </a:rPr>
              <a:t>As is visually depicted not much has changed in over five years 	</a:t>
            </a:r>
            <a:r>
              <a:rPr lang="en-US" sz="2400" b="1" dirty="0" smtClean="0">
                <a:solidFill>
                  <a:schemeClr val="tx1">
                    <a:lumMod val="95000"/>
                  </a:schemeClr>
                </a:solidFill>
              </a:rPr>
              <a:t>as </a:t>
            </a:r>
            <a:r>
              <a:rPr lang="en-US" sz="2400" b="1" dirty="0">
                <a:solidFill>
                  <a:schemeClr val="tx1">
                    <a:lumMod val="95000"/>
                  </a:schemeClr>
                </a:solidFill>
              </a:rPr>
              <a:t>the hype around Bard the LLM by Google is concentrated in </a:t>
            </a:r>
            <a:r>
              <a:rPr lang="en-US" sz="2400" b="1" dirty="0" smtClean="0">
                <a:solidFill>
                  <a:schemeClr val="tx1">
                    <a:lumMod val="95000"/>
                  </a:schemeClr>
                </a:solidFill>
              </a:rPr>
              <a:t>these 	past </a:t>
            </a:r>
            <a:r>
              <a:rPr lang="en-US" sz="2400" b="1" dirty="0">
                <a:solidFill>
                  <a:schemeClr val="tx1">
                    <a:lumMod val="95000"/>
                  </a:schemeClr>
                </a:solidFill>
              </a:rPr>
              <a:t>twelve months. The Official announcement was </a:t>
            </a:r>
            <a:r>
              <a:rPr lang="en-US" sz="2400" b="1" dirty="0" smtClean="0">
                <a:solidFill>
                  <a:schemeClr val="tx1">
                    <a:lumMod val="95000"/>
                  </a:schemeClr>
                </a:solidFill>
              </a:rPr>
              <a:t>made on 	February </a:t>
            </a:r>
            <a:r>
              <a:rPr lang="en-US" sz="2400" b="1" dirty="0">
                <a:solidFill>
                  <a:schemeClr val="tx1">
                    <a:lumMod val="95000"/>
                  </a:schemeClr>
                </a:solidFill>
              </a:rPr>
              <a:t>6</a:t>
            </a:r>
            <a:r>
              <a:rPr lang="en-US" sz="2400" b="1" baseline="30000" dirty="0">
                <a:solidFill>
                  <a:schemeClr val="tx1">
                    <a:lumMod val="95000"/>
                  </a:schemeClr>
                </a:solidFill>
              </a:rPr>
              <a:t>th</a:t>
            </a:r>
            <a:r>
              <a:rPr lang="en-US" sz="2400" b="1" dirty="0">
                <a:solidFill>
                  <a:schemeClr val="tx1">
                    <a:lumMod val="95000"/>
                  </a:schemeClr>
                </a:solidFill>
              </a:rPr>
              <a:t> ,2023.</a:t>
            </a:r>
          </a:p>
        </p:txBody>
      </p:sp>
      <p:sp>
        <p:nvSpPr>
          <p:cNvPr id="3" name="TextBox 2">
            <a:extLst>
              <a:ext uri="{FF2B5EF4-FFF2-40B4-BE49-F238E27FC236}">
                <a16:creationId xmlns:a16="http://schemas.microsoft.com/office/drawing/2014/main" id="{C23A675B-1F3B-33A7-592C-01B04FA465F6}"/>
              </a:ext>
            </a:extLst>
          </p:cNvPr>
          <p:cNvSpPr txBox="1"/>
          <p:nvPr/>
        </p:nvSpPr>
        <p:spPr>
          <a:xfrm>
            <a:off x="757084" y="2821980"/>
            <a:ext cx="10058400" cy="2923877"/>
          </a:xfrm>
          <a:prstGeom prst="rect">
            <a:avLst/>
          </a:prstGeom>
          <a:noFill/>
        </p:spPr>
        <p:txBody>
          <a:bodyPr wrap="square" rtlCol="0">
            <a:spAutoFit/>
          </a:bodyPr>
          <a:lstStyle/>
          <a:p>
            <a:r>
              <a:rPr lang="en-US" sz="3200" b="1" dirty="0"/>
              <a:t>Approach :</a:t>
            </a:r>
          </a:p>
          <a:p>
            <a:r>
              <a:rPr lang="en-US" sz="3200" dirty="0">
                <a:solidFill>
                  <a:schemeClr val="bg1"/>
                </a:solidFill>
              </a:rPr>
              <a:t> 		</a:t>
            </a:r>
            <a:r>
              <a:rPr lang="en-US" sz="2400" b="1" dirty="0">
                <a:solidFill>
                  <a:schemeClr val="tx1">
                    <a:lumMod val="95000"/>
                  </a:schemeClr>
                </a:solidFill>
              </a:rPr>
              <a:t>Keeping that in mind we trained a machine learning model 	</a:t>
            </a:r>
            <a:r>
              <a:rPr lang="en-US" sz="2400" b="1" dirty="0" smtClean="0">
                <a:solidFill>
                  <a:schemeClr val="tx1">
                    <a:lumMod val="95000"/>
                  </a:schemeClr>
                </a:solidFill>
              </a:rPr>
              <a:t>over </a:t>
            </a:r>
            <a:r>
              <a:rPr lang="en-US" sz="2400" b="1" dirty="0">
                <a:solidFill>
                  <a:schemeClr val="tx1">
                    <a:lumMod val="95000"/>
                  </a:schemeClr>
                </a:solidFill>
              </a:rPr>
              <a:t>last five years worth of historic data our target being </a:t>
            </a:r>
            <a:r>
              <a:rPr lang="en-US" sz="2400" b="1" dirty="0" smtClean="0">
                <a:solidFill>
                  <a:schemeClr val="tx1">
                    <a:lumMod val="95000"/>
                  </a:schemeClr>
                </a:solidFill>
              </a:rPr>
              <a:t>capturing 	the </a:t>
            </a:r>
            <a:r>
              <a:rPr lang="en-US" sz="2400" b="1" dirty="0">
                <a:solidFill>
                  <a:schemeClr val="tx1">
                    <a:lumMod val="95000"/>
                  </a:schemeClr>
                </a:solidFill>
              </a:rPr>
              <a:t>pattern that reoccurs once in a while in the </a:t>
            </a:r>
            <a:r>
              <a:rPr lang="en-US" sz="2400" b="1" dirty="0" smtClean="0">
                <a:solidFill>
                  <a:schemeClr val="tx1">
                    <a:lumMod val="95000"/>
                  </a:schemeClr>
                </a:solidFill>
              </a:rPr>
              <a:t>closing </a:t>
            </a:r>
            <a:r>
              <a:rPr lang="en-US" sz="2400" b="1" dirty="0">
                <a:solidFill>
                  <a:schemeClr val="tx1">
                    <a:lumMod val="95000"/>
                  </a:schemeClr>
                </a:solidFill>
              </a:rPr>
              <a:t>price of stocks </a:t>
            </a:r>
            <a:r>
              <a:rPr lang="en-US" sz="2400" b="1" dirty="0" smtClean="0">
                <a:solidFill>
                  <a:schemeClr val="tx1">
                    <a:lumMod val="95000"/>
                  </a:schemeClr>
                </a:solidFill>
              </a:rPr>
              <a:t>	and </a:t>
            </a:r>
            <a:r>
              <a:rPr lang="en-US" sz="2400" b="1" dirty="0">
                <a:solidFill>
                  <a:schemeClr val="tx1">
                    <a:lumMod val="95000"/>
                  </a:schemeClr>
                </a:solidFill>
              </a:rPr>
              <a:t>then using this model to forecast </a:t>
            </a:r>
            <a:r>
              <a:rPr lang="en-US" sz="2400" b="1" dirty="0" smtClean="0">
                <a:solidFill>
                  <a:schemeClr val="tx1">
                    <a:lumMod val="95000"/>
                  </a:schemeClr>
                </a:solidFill>
              </a:rPr>
              <a:t>the </a:t>
            </a:r>
            <a:r>
              <a:rPr lang="en-US" sz="2400" b="1" dirty="0">
                <a:solidFill>
                  <a:schemeClr val="tx1">
                    <a:lumMod val="95000"/>
                  </a:schemeClr>
                </a:solidFill>
              </a:rPr>
              <a:t>closing price in the week </a:t>
            </a:r>
            <a:r>
              <a:rPr lang="en-US" sz="2400" b="1" dirty="0" smtClean="0">
                <a:solidFill>
                  <a:schemeClr val="tx1">
                    <a:lumMod val="95000"/>
                  </a:schemeClr>
                </a:solidFill>
              </a:rPr>
              <a:t>	following </a:t>
            </a:r>
            <a:r>
              <a:rPr lang="en-US" sz="2400" b="1" dirty="0">
                <a:solidFill>
                  <a:schemeClr val="tx1">
                    <a:lumMod val="95000"/>
                  </a:schemeClr>
                </a:solidFill>
              </a:rPr>
              <a:t>the official </a:t>
            </a:r>
            <a:r>
              <a:rPr lang="en-US" sz="2400" b="1" dirty="0" smtClean="0">
                <a:solidFill>
                  <a:schemeClr val="tx1">
                    <a:lumMod val="95000"/>
                  </a:schemeClr>
                </a:solidFill>
              </a:rPr>
              <a:t>announcement </a:t>
            </a:r>
            <a:r>
              <a:rPr lang="en-US" sz="2400" b="1" dirty="0">
                <a:solidFill>
                  <a:schemeClr val="tx1">
                    <a:lumMod val="95000"/>
                  </a:schemeClr>
                </a:solidFill>
              </a:rPr>
              <a:t>of Bard and then comparing it </a:t>
            </a:r>
            <a:r>
              <a:rPr lang="en-US" sz="2400" b="1" dirty="0" smtClean="0">
                <a:solidFill>
                  <a:schemeClr val="tx1">
                    <a:lumMod val="95000"/>
                  </a:schemeClr>
                </a:solidFill>
              </a:rPr>
              <a:t>	with </a:t>
            </a:r>
            <a:r>
              <a:rPr lang="en-US" sz="2400" b="1" dirty="0">
                <a:solidFill>
                  <a:schemeClr val="tx1">
                    <a:lumMod val="95000"/>
                  </a:schemeClr>
                </a:solidFill>
              </a:rPr>
              <a:t>the actual </a:t>
            </a:r>
            <a:r>
              <a:rPr lang="en-US" sz="2400" b="1" dirty="0" smtClean="0">
                <a:solidFill>
                  <a:schemeClr val="tx1">
                    <a:lumMod val="95000"/>
                  </a:schemeClr>
                </a:solidFill>
              </a:rPr>
              <a:t>closing </a:t>
            </a:r>
            <a:r>
              <a:rPr lang="en-US" sz="2400" b="1" dirty="0">
                <a:solidFill>
                  <a:schemeClr val="tx1">
                    <a:lumMod val="95000"/>
                  </a:schemeClr>
                </a:solidFill>
              </a:rPr>
              <a:t>price.</a:t>
            </a:r>
            <a:endParaRPr lang="en-US" sz="3200" b="1" dirty="0">
              <a:solidFill>
                <a:schemeClr val="tx1">
                  <a:lumMod val="95000"/>
                </a:schemeClr>
              </a:solidFill>
            </a:endParaRPr>
          </a:p>
        </p:txBody>
      </p:sp>
    </p:spTree>
    <p:extLst>
      <p:ext uri="{BB962C8B-B14F-4D97-AF65-F5344CB8AC3E}">
        <p14:creationId xmlns:p14="http://schemas.microsoft.com/office/powerpoint/2010/main" val="157109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C38F47-AE89-F7CD-DFF9-8D6CEBBF1160}"/>
              </a:ext>
            </a:extLst>
          </p:cNvPr>
          <p:cNvSpPr txBox="1"/>
          <p:nvPr/>
        </p:nvSpPr>
        <p:spPr>
          <a:xfrm>
            <a:off x="1838632" y="1386349"/>
            <a:ext cx="8514736" cy="3293209"/>
          </a:xfrm>
          <a:prstGeom prst="rect">
            <a:avLst/>
          </a:prstGeom>
          <a:noFill/>
        </p:spPr>
        <p:txBody>
          <a:bodyPr wrap="square" rtlCol="0">
            <a:spAutoFit/>
          </a:bodyPr>
          <a:lstStyle/>
          <a:p>
            <a:r>
              <a:rPr lang="en-US" sz="3200" b="1" dirty="0"/>
              <a:t>Note :</a:t>
            </a:r>
          </a:p>
          <a:p>
            <a:r>
              <a:rPr lang="en-US" sz="3200" dirty="0">
                <a:solidFill>
                  <a:schemeClr val="bg1"/>
                </a:solidFill>
              </a:rPr>
              <a:t> 	</a:t>
            </a:r>
            <a:r>
              <a:rPr lang="en-US" sz="2400" b="1" dirty="0">
                <a:solidFill>
                  <a:schemeClr val="tx1">
                    <a:lumMod val="95000"/>
                  </a:schemeClr>
                </a:solidFill>
              </a:rPr>
              <a:t>The following plots are a better visual representations of </a:t>
            </a:r>
            <a:r>
              <a:rPr lang="en-US" sz="2400" b="1" dirty="0" smtClean="0">
                <a:solidFill>
                  <a:schemeClr val="tx1">
                    <a:lumMod val="95000"/>
                  </a:schemeClr>
                </a:solidFill>
              </a:rPr>
              <a:t>what </a:t>
            </a:r>
            <a:r>
              <a:rPr lang="en-US" sz="2400" b="1" dirty="0">
                <a:solidFill>
                  <a:schemeClr val="tx1">
                    <a:lumMod val="95000"/>
                  </a:schemeClr>
                </a:solidFill>
              </a:rPr>
              <a:t>we did and the performance of our machine </a:t>
            </a:r>
            <a:r>
              <a:rPr lang="en-US" sz="2400" b="1" dirty="0" smtClean="0">
                <a:solidFill>
                  <a:schemeClr val="tx1">
                    <a:lumMod val="95000"/>
                  </a:schemeClr>
                </a:solidFill>
              </a:rPr>
              <a:t>learning </a:t>
            </a:r>
            <a:r>
              <a:rPr lang="en-US" sz="2400" b="1" dirty="0">
                <a:solidFill>
                  <a:schemeClr val="tx1">
                    <a:lumMod val="95000"/>
                  </a:schemeClr>
                </a:solidFill>
              </a:rPr>
              <a:t>model. Its note worthy that polynomial </a:t>
            </a:r>
            <a:r>
              <a:rPr lang="en-US" sz="2400" b="1" dirty="0" smtClean="0">
                <a:solidFill>
                  <a:schemeClr val="tx1">
                    <a:lumMod val="95000"/>
                  </a:schemeClr>
                </a:solidFill>
              </a:rPr>
              <a:t>regression </a:t>
            </a:r>
            <a:r>
              <a:rPr lang="en-US" sz="2400" b="1" dirty="0">
                <a:solidFill>
                  <a:schemeClr val="tx1">
                    <a:lumMod val="95000"/>
                  </a:schemeClr>
                </a:solidFill>
              </a:rPr>
              <a:t>though not </a:t>
            </a:r>
            <a:r>
              <a:rPr lang="en-US" sz="2400" b="1" dirty="0" smtClean="0">
                <a:solidFill>
                  <a:schemeClr val="tx1">
                    <a:lumMod val="95000"/>
                  </a:schemeClr>
                </a:solidFill>
              </a:rPr>
              <a:t>very suitable </a:t>
            </a:r>
            <a:r>
              <a:rPr lang="en-US" sz="2400" b="1" dirty="0">
                <a:solidFill>
                  <a:schemeClr val="tx1">
                    <a:lumMod val="95000"/>
                  </a:schemeClr>
                </a:solidFill>
              </a:rPr>
              <a:t>for share </a:t>
            </a:r>
            <a:r>
              <a:rPr lang="en-US" sz="2400" b="1" dirty="0" smtClean="0">
                <a:solidFill>
                  <a:schemeClr val="tx1">
                    <a:lumMod val="95000"/>
                  </a:schemeClr>
                </a:solidFill>
              </a:rPr>
              <a:t>price prediction </a:t>
            </a:r>
            <a:r>
              <a:rPr lang="en-US" sz="2400" b="1" dirty="0">
                <a:solidFill>
                  <a:schemeClr val="tx1">
                    <a:lumMod val="95000"/>
                  </a:schemeClr>
                </a:solidFill>
              </a:rPr>
              <a:t>works excellently for pattern recognition. The </a:t>
            </a:r>
            <a:r>
              <a:rPr lang="en-US" sz="2400" b="1" dirty="0" smtClean="0">
                <a:solidFill>
                  <a:schemeClr val="tx1">
                    <a:lumMod val="95000"/>
                  </a:schemeClr>
                </a:solidFill>
              </a:rPr>
              <a:t>model </a:t>
            </a:r>
            <a:r>
              <a:rPr lang="en-US" sz="2400" b="1" dirty="0">
                <a:solidFill>
                  <a:schemeClr val="tx1">
                    <a:lumMod val="95000"/>
                  </a:schemeClr>
                </a:solidFill>
              </a:rPr>
              <a:t>has an R2 value of 0.9733. R2 value ranges from </a:t>
            </a:r>
            <a:r>
              <a:rPr lang="en-US" sz="2400" b="1" dirty="0" smtClean="0">
                <a:solidFill>
                  <a:schemeClr val="tx1">
                    <a:lumMod val="95000"/>
                  </a:schemeClr>
                </a:solidFill>
              </a:rPr>
              <a:t>0 </a:t>
            </a:r>
            <a:r>
              <a:rPr lang="en-US" sz="2400" b="1" dirty="0">
                <a:solidFill>
                  <a:schemeClr val="tx1">
                    <a:lumMod val="95000"/>
                  </a:schemeClr>
                </a:solidFill>
              </a:rPr>
              <a:t>to 1 where 1 represents pretty accurate and 0 </a:t>
            </a:r>
            <a:r>
              <a:rPr lang="en-US" sz="2400" b="1" dirty="0" smtClean="0">
                <a:solidFill>
                  <a:schemeClr val="tx1">
                    <a:lumMod val="95000"/>
                  </a:schemeClr>
                </a:solidFill>
              </a:rPr>
              <a:t>represents </a:t>
            </a:r>
            <a:r>
              <a:rPr lang="en-US" sz="2400" b="1" dirty="0">
                <a:solidFill>
                  <a:schemeClr val="tx1">
                    <a:lumMod val="95000"/>
                  </a:schemeClr>
                </a:solidFill>
              </a:rPr>
              <a:t>“not really useful”.</a:t>
            </a:r>
          </a:p>
        </p:txBody>
      </p:sp>
    </p:spTree>
    <p:extLst>
      <p:ext uri="{BB962C8B-B14F-4D97-AF65-F5344CB8AC3E}">
        <p14:creationId xmlns:p14="http://schemas.microsoft.com/office/powerpoint/2010/main" val="122727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62D0CA-8EB4-F7C2-D27A-2A36853834EC}"/>
              </a:ext>
            </a:extLst>
          </p:cNvPr>
          <p:cNvPicPr>
            <a:picLocks noChangeAspect="1"/>
          </p:cNvPicPr>
          <p:nvPr/>
        </p:nvPicPr>
        <p:blipFill>
          <a:blip r:embed="rId2"/>
          <a:stretch>
            <a:fillRect/>
          </a:stretch>
        </p:blipFill>
        <p:spPr>
          <a:xfrm>
            <a:off x="2448231" y="399288"/>
            <a:ext cx="7448265" cy="4632821"/>
          </a:xfrm>
          <a:prstGeom prst="rect">
            <a:avLst/>
          </a:prstGeom>
        </p:spPr>
      </p:pic>
      <p:sp>
        <p:nvSpPr>
          <p:cNvPr id="4" name="TextBox 3">
            <a:extLst>
              <a:ext uri="{FF2B5EF4-FFF2-40B4-BE49-F238E27FC236}">
                <a16:creationId xmlns:a16="http://schemas.microsoft.com/office/drawing/2014/main" id="{2A1EDE11-0241-0C76-0F1A-A4C11EC30430}"/>
              </a:ext>
            </a:extLst>
          </p:cNvPr>
          <p:cNvSpPr txBox="1"/>
          <p:nvPr/>
        </p:nvSpPr>
        <p:spPr>
          <a:xfrm>
            <a:off x="3470786" y="5171768"/>
            <a:ext cx="4562168" cy="646331"/>
          </a:xfrm>
          <a:prstGeom prst="rect">
            <a:avLst/>
          </a:prstGeom>
          <a:noFill/>
        </p:spPr>
        <p:txBody>
          <a:bodyPr wrap="square" rtlCol="0">
            <a:spAutoFit/>
          </a:bodyPr>
          <a:lstStyle/>
          <a:p>
            <a:r>
              <a:rPr lang="en-US" dirty="0"/>
              <a:t>Figure : The line graph representing the regression plot </a:t>
            </a:r>
          </a:p>
        </p:txBody>
      </p:sp>
      <p:sp>
        <p:nvSpPr>
          <p:cNvPr id="6" name="TextBox 5">
            <a:extLst>
              <a:ext uri="{FF2B5EF4-FFF2-40B4-BE49-F238E27FC236}">
                <a16:creationId xmlns:a16="http://schemas.microsoft.com/office/drawing/2014/main" id="{EC8A0EF7-CFCA-27C1-7F02-4F914C944870}"/>
              </a:ext>
            </a:extLst>
          </p:cNvPr>
          <p:cNvSpPr txBox="1"/>
          <p:nvPr/>
        </p:nvSpPr>
        <p:spPr>
          <a:xfrm>
            <a:off x="1779638" y="6458712"/>
            <a:ext cx="3692013" cy="307777"/>
          </a:xfrm>
          <a:prstGeom prst="rect">
            <a:avLst/>
          </a:prstGeom>
          <a:noFill/>
        </p:spPr>
        <p:txBody>
          <a:bodyPr wrap="square" rtlCol="0">
            <a:spAutoFit/>
          </a:bodyPr>
          <a:lstStyle/>
          <a:p>
            <a:r>
              <a:rPr lang="en-US" sz="1400" dirty="0"/>
              <a:t>Source : The code we have written.</a:t>
            </a:r>
            <a:endParaRPr lang="en-US" dirty="0"/>
          </a:p>
        </p:txBody>
      </p:sp>
    </p:spTree>
    <p:extLst>
      <p:ext uri="{BB962C8B-B14F-4D97-AF65-F5344CB8AC3E}">
        <p14:creationId xmlns:p14="http://schemas.microsoft.com/office/powerpoint/2010/main" val="2623764391"/>
      </p:ext>
    </p:extLst>
  </p:cSld>
  <p:clrMapOvr>
    <a:masterClrMapping/>
  </p:clrMapOvr>
</p:sld>
</file>

<file path=ppt/theme/theme1.xml><?xml version="1.0" encoding="utf-8"?>
<a:theme xmlns:a="http://schemas.openxmlformats.org/drawingml/2006/main" name="Wisp">
  <a:themeElements>
    <a:clrScheme name="Custom 4">
      <a:dk1>
        <a:sysClr val="windowText" lastClr="000000"/>
      </a:dk1>
      <a:lt1>
        <a:sysClr val="window" lastClr="FFFFFF"/>
      </a:lt1>
      <a:dk2>
        <a:srgbClr val="323232"/>
      </a:dk2>
      <a:lt2>
        <a:srgbClr val="E3DED1"/>
      </a:lt2>
      <a:accent1>
        <a:srgbClr val="F29204"/>
      </a:accent1>
      <a:accent2>
        <a:srgbClr val="9F2936"/>
      </a:accent2>
      <a:accent3>
        <a:srgbClr val="1B587C"/>
      </a:accent3>
      <a:accent4>
        <a:srgbClr val="4E8542"/>
      </a:accent4>
      <a:accent5>
        <a:srgbClr val="604878"/>
      </a:accent5>
      <a:accent6>
        <a:srgbClr val="B26B02"/>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136</TotalTime>
  <Words>271</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Consolas</vt:lpstr>
      <vt:lpstr>Wingdings 3</vt:lpstr>
      <vt:lpstr>Wisp</vt:lpstr>
      <vt:lpstr> Analyzing the impact of organizational decisions</vt:lpstr>
      <vt:lpstr>THE BASIC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Analyzing the impact of organizational decisions</dc:title>
  <dc:creator>DIKSHA AGARWAL</dc:creator>
  <cp:lastModifiedBy>Varun Sharma</cp:lastModifiedBy>
  <cp:revision>14</cp:revision>
  <dcterms:created xsi:type="dcterms:W3CDTF">2023-07-30T19:24:19Z</dcterms:created>
  <dcterms:modified xsi:type="dcterms:W3CDTF">2023-07-31T04:40:29Z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