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322" r:id="rId13"/>
    <p:sldId id="297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5388" autoAdjust="0"/>
  </p:normalViewPr>
  <p:slideViewPr>
    <p:cSldViewPr snapToGrid="0" snapToObjects="1">
      <p:cViewPr varScale="1">
        <p:scale>
          <a:sx n="95" d="100"/>
          <a:sy n="95" d="100"/>
        </p:scale>
        <p:origin x="67" y="20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406401"/>
            <a:ext cx="6392421" cy="4235048"/>
          </a:xfrm>
        </p:spPr>
        <p:txBody>
          <a:bodyPr anchor="ctr"/>
          <a:lstStyle/>
          <a:p>
            <a:r>
              <a:rPr lang="en-US" dirty="0"/>
              <a:t>The Real Estate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324091"/>
            <a:ext cx="5715000" cy="636607"/>
          </a:xfrm>
        </p:spPr>
        <p:txBody>
          <a:bodyPr/>
          <a:lstStyle/>
          <a:p>
            <a:r>
              <a:rPr lang="en-US" dirty="0"/>
              <a:t>       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748" y="1219200"/>
            <a:ext cx="7859209" cy="5413093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Developed a centralized platform for easy property listing and discovery.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Simplified property browsing with a clear and responsive UI.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Enabled smooth buyer–seller communication via contact info.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Reduced manual work for owners through digital management.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Designed a scalable system for future upgrades (login, analytics, payments).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Benefited both users and managers with efficiency and clarity.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 Created a scalable and modular system architecture that can accommodate future enhancements like authentication, admin dashboards, analytics, and even payment gateways.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Delivered a solution that benefits both property managers and users, offering efficiency, transparency, and a foundation for more advanced real estate tech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09041"/>
            <a:ext cx="6146800" cy="701040"/>
          </a:xfrm>
        </p:spPr>
        <p:txBody>
          <a:bodyPr/>
          <a:lstStyle/>
          <a:p>
            <a:r>
              <a:rPr lang="en-IN" dirty="0"/>
              <a:t>Industry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048719"/>
            <a:ext cx="8137004" cy="4809281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 What the Real Estate Industry Deals With</a:t>
            </a:r>
            <a:r>
              <a:rPr lang="en-US" dirty="0"/>
              <a:t>:</a:t>
            </a:r>
          </a:p>
          <a:p>
            <a:pPr marL="800100" lvl="1" indent="-342900"/>
            <a:r>
              <a:rPr lang="en-US" sz="2400" dirty="0"/>
              <a:t>Buying, selling, and renting residential and commercial properties</a:t>
            </a:r>
          </a:p>
          <a:p>
            <a:pPr marL="800100" lvl="1" indent="-342900"/>
            <a:r>
              <a:rPr lang="en-US" sz="2400" dirty="0"/>
              <a:t>Listing and showcasing property features</a:t>
            </a:r>
          </a:p>
          <a:p>
            <a:pPr marL="800100" lvl="1" indent="-342900"/>
            <a:r>
              <a:rPr lang="en-US" sz="2400" dirty="0"/>
              <a:t>Matching buyers with suitable properties</a:t>
            </a:r>
          </a:p>
          <a:p>
            <a:pPr marL="800100" lvl="1" indent="-342900"/>
            <a:r>
              <a:rPr lang="en-US" sz="2400" dirty="0"/>
              <a:t>Providing detailed information including pricing, location, and amenities</a:t>
            </a:r>
          </a:p>
          <a:p>
            <a:pPr marL="800100" lvl="1" indent="-342900"/>
            <a:r>
              <a:rPr lang="en-US" sz="2400" dirty="0"/>
              <a:t>Facilitating contact between buyers, sellers, and agents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1EB2A26-6A5E-B812-9F8E-5734347E2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can view more images, full descriptions, pricing, and other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017DD69-2A31-6A03-A478-C736935C510A}"/>
              </a:ext>
            </a:extLst>
          </p:cNvPr>
          <p:cNvSpPr txBox="1">
            <a:spLocks/>
          </p:cNvSpPr>
          <p:nvPr/>
        </p:nvSpPr>
        <p:spPr>
          <a:xfrm rot="11006558" flipV="1">
            <a:off x="5926238" y="4595148"/>
            <a:ext cx="5324354" cy="1921393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b="0" dirty="0">
              <a:solidFill>
                <a:schemeClr val="tx1"/>
              </a:solidFill>
              <a:latin typeface="Aptos Display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E90811B-1616-E206-9F1E-64761252B7A8}"/>
              </a:ext>
            </a:extLst>
          </p:cNvPr>
          <p:cNvSpPr txBox="1">
            <a:spLocks/>
          </p:cNvSpPr>
          <p:nvPr/>
        </p:nvSpPr>
        <p:spPr>
          <a:xfrm>
            <a:off x="509286" y="183330"/>
            <a:ext cx="10347767" cy="1564443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Process Description or Flow (High-Level Steps)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028096F-FB5F-AC6D-E609-D6ACD81CF620}"/>
              </a:ext>
            </a:extLst>
          </p:cNvPr>
          <p:cNvSpPr txBox="1">
            <a:spLocks/>
          </p:cNvSpPr>
          <p:nvPr/>
        </p:nvSpPr>
        <p:spPr>
          <a:xfrm>
            <a:off x="509287" y="1747773"/>
            <a:ext cx="10903352" cy="5440087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User Visits Homepage: </a:t>
            </a:r>
            <a:r>
              <a:rPr lang="en-US" sz="2000" dirty="0">
                <a:solidFill>
                  <a:schemeClr val="tx1"/>
                </a:solidFill>
              </a:rPr>
              <a:t>The user lands on the home page, which displays featured properties.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Search for Properties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000" dirty="0">
                <a:solidFill>
                  <a:schemeClr val="tx1"/>
                </a:solidFill>
              </a:rPr>
              <a:t>Users enter a keyword (e.g., "3BHK in Mumbai") to filter listings and The system fetches relevant data from the MongoDB database.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View Property Listings: </a:t>
            </a:r>
            <a:r>
              <a:rPr lang="en-US" sz="2000" dirty="0">
                <a:solidFill>
                  <a:schemeClr val="tx1"/>
                </a:solidFill>
              </a:rPr>
              <a:t>The user sees property cards displaying an image, price, and short description and Clickable cards lead to a detailed property view.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Detailed Property View: </a:t>
            </a:r>
            <a:r>
              <a:rPr lang="en-US" sz="2000" dirty="0">
                <a:solidFill>
                  <a:schemeClr val="tx1"/>
                </a:solidFill>
              </a:rPr>
              <a:t>Users can view more images, full descriptions, pricing, and other details and Contact information or a booking request form.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Navigation &amp; Interaction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  <a:r>
              <a:rPr lang="en-US" sz="2000" dirty="0">
                <a:solidFill>
                  <a:schemeClr val="tx1"/>
                </a:solidFill>
              </a:rPr>
              <a:t>Users can browse between </a:t>
            </a:r>
            <a:r>
              <a:rPr lang="en-US" sz="2000" b="1" dirty="0">
                <a:solidFill>
                  <a:schemeClr val="tx1"/>
                </a:solidFill>
              </a:rPr>
              <a:t>Home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b="1" dirty="0">
                <a:solidFill>
                  <a:schemeClr val="tx1"/>
                </a:solidFill>
              </a:rPr>
              <a:t>About</a:t>
            </a:r>
            <a:r>
              <a:rPr lang="en-US" sz="2000" dirty="0">
                <a:solidFill>
                  <a:schemeClr val="tx1"/>
                </a:solidFill>
              </a:rPr>
              <a:t>, and </a:t>
            </a:r>
            <a:r>
              <a:rPr lang="en-US" sz="2000" b="1" dirty="0">
                <a:solidFill>
                  <a:schemeClr val="tx1"/>
                </a:solidFill>
              </a:rPr>
              <a:t>Contact</a:t>
            </a:r>
            <a:r>
              <a:rPr lang="en-US" sz="2000" dirty="0">
                <a:solidFill>
                  <a:schemeClr val="tx1"/>
                </a:solidFill>
              </a:rPr>
              <a:t> pages.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10" y="544009"/>
            <a:ext cx="10995949" cy="763929"/>
          </a:xfrm>
        </p:spPr>
        <p:txBody>
          <a:bodyPr/>
          <a:lstStyle/>
          <a:p>
            <a:r>
              <a:rPr lang="en-US" sz="3200" dirty="0"/>
              <a:t>Problems Faced by Owners and Managers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10" y="1585734"/>
            <a:ext cx="10995949" cy="501183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Limited Visibility of Listings: </a:t>
            </a:r>
            <a:r>
              <a:rPr lang="en-US" sz="2000" dirty="0">
                <a:solidFill>
                  <a:schemeClr val="tx1"/>
                </a:solidFill>
              </a:rPr>
              <a:t>Property details often don’t reach a wider audience due to lack of a digital platform.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Manual Data Management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sz="2000" dirty="0">
                <a:solidFill>
                  <a:schemeClr val="tx1"/>
                </a:solidFill>
              </a:rPr>
              <a:t>Keeping track of multiple listings, updating availability, and pricing manually is time-consuming</a:t>
            </a:r>
            <a:r>
              <a:rPr lang="en-US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Inconsistent Information Sharing</a:t>
            </a:r>
            <a:r>
              <a:rPr lang="en-US" dirty="0"/>
              <a:t>: </a:t>
            </a:r>
            <a:r>
              <a:rPr lang="en-US" sz="2000" dirty="0">
                <a:solidFill>
                  <a:schemeClr val="tx1"/>
                </a:solidFill>
              </a:rPr>
              <a:t>Property details may vary across platforms or agents, leading to confusion.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No Centralized System:  </a:t>
            </a:r>
            <a:r>
              <a:rPr lang="en-IN" sz="2000" dirty="0">
                <a:solidFill>
                  <a:schemeClr val="tx1"/>
                </a:solidFill>
              </a:rPr>
              <a:t>Managing different </a:t>
            </a:r>
            <a:r>
              <a:rPr lang="en-US" sz="2000" dirty="0">
                <a:solidFill>
                  <a:schemeClr val="tx1"/>
                </a:solidFill>
              </a:rPr>
              <a:t>types of properties (residential, commercial, etc.) without a unified dashboard is inefficient</a:t>
            </a:r>
            <a:r>
              <a:rPr lang="en-US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Lack of Real-Time Updates</a:t>
            </a:r>
            <a:r>
              <a:rPr lang="en-US" dirty="0"/>
              <a:t>: </a:t>
            </a:r>
            <a:r>
              <a:rPr lang="en-US" sz="2000" dirty="0">
                <a:solidFill>
                  <a:schemeClr val="tx1"/>
                </a:solidFill>
              </a:rPr>
              <a:t>Changes in availability or pricing are not reflected immediately to customers.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No Analytics/Insights: </a:t>
            </a:r>
            <a:r>
              <a:rPr lang="en-US" sz="2000" dirty="0">
                <a:solidFill>
                  <a:schemeClr val="tx1"/>
                </a:solidFill>
              </a:rPr>
              <a:t>Owners/managers don’t get user behavior or listing performance metrics to optimize their strategies</a:t>
            </a:r>
            <a:r>
              <a:rPr lang="en-US" sz="2000" dirty="0"/>
              <a:t>.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Unorganized Image/Media Storage</a:t>
            </a:r>
            <a:r>
              <a:rPr lang="en-IN" dirty="0">
                <a:solidFill>
                  <a:schemeClr val="tx1"/>
                </a:solidFill>
              </a:rPr>
              <a:t>: </a:t>
            </a:r>
            <a:r>
              <a:rPr lang="en-US" sz="2000" dirty="0">
                <a:solidFill>
                  <a:schemeClr val="tx1"/>
                </a:solidFill>
              </a:rPr>
              <a:t>Owners often struggle with uploading and updating photos or videos for properties.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753" y="196770"/>
            <a:ext cx="9352344" cy="937549"/>
          </a:xfrm>
        </p:spPr>
        <p:txBody>
          <a:bodyPr/>
          <a:lstStyle/>
          <a:p>
            <a:r>
              <a:rPr lang="en-US" sz="3200" dirty="0"/>
              <a:t>Solution: How the Proposed System Solves These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7849" y="1400537"/>
            <a:ext cx="9518247" cy="5260693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dirty="0"/>
              <a:t>Enhanced Visibility Through Online Platform: </a:t>
            </a:r>
            <a:r>
              <a:rPr lang="en-IN" sz="21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Listings are made available to a broader audience via a centralized web application.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100" dirty="0"/>
              <a:t>Centralized Property Management: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Owners/managers can store and organize property details in one place using MongoDB, reducing manual overhead.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100" dirty="0"/>
              <a:t>Standardized Information Display:</a:t>
            </a:r>
            <a:r>
              <a:rPr lang="en-US" sz="21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Each property listing follows a consistent structure with uniform image, price, and description fields.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100" dirty="0"/>
              <a:t>Real-Time Updates</a:t>
            </a:r>
            <a:r>
              <a:rPr lang="en-IN" sz="2000" dirty="0"/>
              <a:t>:  </a:t>
            </a:r>
            <a:r>
              <a:rPr lang="en-US" sz="2000" dirty="0">
                <a:solidFill>
                  <a:schemeClr val="tx1"/>
                </a:solidFill>
              </a:rPr>
              <a:t>Any updates in pricing or availability are reflected instantly through the connected database.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100" dirty="0"/>
              <a:t>Organized Media Uploads: </a:t>
            </a:r>
            <a:r>
              <a:rPr lang="en-US" sz="2000" dirty="0">
                <a:solidFill>
                  <a:schemeClr val="tx1"/>
                </a:solidFill>
              </a:rPr>
              <a:t>Property images are presented clearly in a card-based layout, improving listing appeal.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100" dirty="0"/>
              <a:t>Improved User Experience</a:t>
            </a:r>
            <a:r>
              <a:rPr lang="en-US" sz="2100" dirty="0"/>
              <a:t>: </a:t>
            </a:r>
            <a:r>
              <a:rPr lang="en-US" sz="2000" dirty="0">
                <a:solidFill>
                  <a:schemeClr val="tx1"/>
                </a:solidFill>
              </a:rPr>
              <a:t>A responsive and intuitive frontend ensures ease of navigation for both managers and end-users.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100" dirty="0"/>
              <a:t>Faster Buyer Communication:  </a:t>
            </a:r>
            <a:r>
              <a:rPr lang="en-US" sz="2000" dirty="0">
                <a:solidFill>
                  <a:schemeClr val="tx1"/>
                </a:solidFill>
              </a:rPr>
              <a:t>The system displays contact details or integrates forms, enabling quick inquiry and follow-ups.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727" y="457198"/>
            <a:ext cx="8507390" cy="471489"/>
          </a:xfrm>
        </p:spPr>
        <p:txBody>
          <a:bodyPr/>
          <a:lstStyle/>
          <a:p>
            <a:r>
              <a:rPr lang="en-US" sz="3200" dirty="0"/>
              <a:t>Objectives of the Real Estate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599725" y="1267326"/>
            <a:ext cx="8507392" cy="5470357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Provide a Centralized Platform for Property Listings</a:t>
            </a:r>
            <a:r>
              <a:rPr lang="en-IN" dirty="0">
                <a:solidFill>
                  <a:schemeClr val="tx1"/>
                </a:solidFill>
              </a:rPr>
              <a:t>: </a:t>
            </a:r>
            <a:r>
              <a:rPr lang="en-US" sz="2000" dirty="0">
                <a:solidFill>
                  <a:schemeClr val="tx1"/>
                </a:solidFill>
              </a:rPr>
              <a:t>Create an organized digital space for showcasing residential and commercial properties</a:t>
            </a:r>
            <a:r>
              <a:rPr lang="en-US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Simplify the Property Search Process: </a:t>
            </a:r>
            <a:r>
              <a:rPr lang="en-US" sz="2000" dirty="0">
                <a:solidFill>
                  <a:schemeClr val="tx1"/>
                </a:solidFill>
              </a:rPr>
              <a:t>Allow users to easily search, filter, and view property details using keywords and structured layout.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Enable Easy Access to Property Information: </a:t>
            </a:r>
            <a:r>
              <a:rPr lang="en-US" sz="2000" dirty="0">
                <a:solidFill>
                  <a:schemeClr val="tx1"/>
                </a:solidFill>
              </a:rPr>
              <a:t>Present key details (price, image, description) clearly to aid buyer/renter decision-making</a:t>
            </a:r>
            <a:r>
              <a:rPr lang="en-US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Reduce Manual Work for Owners and Managers: </a:t>
            </a:r>
            <a:r>
              <a:rPr lang="en-US" sz="2000" dirty="0">
                <a:solidFill>
                  <a:schemeClr val="tx1"/>
                </a:solidFill>
              </a:rPr>
              <a:t>Minimize the need for physical brochures, repeated explanations, and manual record-keeping.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Ensure a Responsive and User-Friendly Interface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sz="2000" dirty="0">
                <a:solidFill>
                  <a:schemeClr val="tx1"/>
                </a:solidFill>
              </a:rPr>
              <a:t>Design the frontend to be accessible on both mobile and desktop devices.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Maintain a Scalable and Extendable Backend System: </a:t>
            </a:r>
            <a:r>
              <a:rPr lang="en-US" sz="2000" dirty="0">
                <a:solidFill>
                  <a:schemeClr val="tx1"/>
                </a:solidFill>
              </a:rPr>
              <a:t>Build the application to allow easy future upgrades like login systems, admin dashboards, and analytics.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C221FDD-FE4C-5088-A51E-55753AEB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the application to allow easy future upgrades like login systems, admin dashboards, and analytics.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457200"/>
            <a:ext cx="5919538" cy="1122948"/>
          </a:xfrm>
        </p:spPr>
        <p:txBody>
          <a:bodyPr/>
          <a:lstStyle/>
          <a:p>
            <a:r>
              <a:rPr lang="en" dirty="0"/>
              <a:t>Project Timeline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5666" y="2061410"/>
            <a:ext cx="8599990" cy="3864827"/>
          </a:xfrm>
        </p:spPr>
        <p:txBody>
          <a:bodyPr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This Project will take </a:t>
            </a:r>
            <a:r>
              <a:rPr lang="en-US" sz="2400" b="1" dirty="0"/>
              <a:t>5 months </a:t>
            </a:r>
            <a:r>
              <a:rPr lang="en-US" sz="2400" dirty="0"/>
              <a:t>to complete.</a:t>
            </a: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Timeline breakdown</a:t>
            </a:r>
            <a:r>
              <a:rPr lang="en-US" sz="2400" dirty="0"/>
              <a:t>:</a:t>
            </a:r>
          </a:p>
          <a:p>
            <a:pPr marL="626364" lvl="1" indent="-342900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Nov-Dec 2024 - Resource Gathering,  Planning and Research, Logical Design, Initial prototype.</a:t>
            </a:r>
          </a:p>
          <a:p>
            <a:pPr marL="626364" lvl="1" indent="-342900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Jan-Feb 2025 - Final Prototype.</a:t>
            </a:r>
          </a:p>
          <a:p>
            <a:pPr marL="626364" lvl="1" indent="-342900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Feb-April 2025 - Development, Testing, Deployment</a:t>
            </a:r>
          </a:p>
          <a:p>
            <a:pPr marL="626364" lvl="1" indent="-342900"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solidFill>
                  <a:schemeClr val="tx1"/>
                </a:solidFill>
              </a:rPr>
              <a:t>May 2025 - End user testing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923" y="2873415"/>
            <a:ext cx="8206451" cy="671332"/>
          </a:xfrm>
        </p:spPr>
        <p:txBody>
          <a:bodyPr/>
          <a:lstStyle/>
          <a:p>
            <a:r>
              <a:rPr lang="en-US" dirty="0"/>
              <a:t>	    Screenshots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10511627" cy="574756"/>
          </a:xfrm>
        </p:spPr>
        <p:txBody>
          <a:bodyPr/>
          <a:lstStyle/>
          <a:p>
            <a:r>
              <a:rPr lang="en" sz="3200" dirty="0"/>
              <a:t>Software ,Dependencies &amp; References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5F7CA2-BFDF-A91E-5428-84EF5A6C2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4400" y="1875099"/>
            <a:ext cx="10511626" cy="4525702"/>
          </a:xfrm>
        </p:spPr>
        <p:txBody>
          <a:bodyPr>
            <a:normAutofit/>
          </a:bodyPr>
          <a:lstStyle/>
          <a:p>
            <a:pPr marL="374650" indent="-285750">
              <a:buClr>
                <a:schemeClr val="tx1"/>
              </a:buClr>
              <a:buSzPts val="2200"/>
            </a:pPr>
            <a:r>
              <a:rPr lang="en-IN" sz="20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MERN stack technologies (MongoDB, Express.js, React, Node) </a:t>
            </a:r>
          </a:p>
          <a:p>
            <a:pPr marL="374650" indent="-285750">
              <a:buClr>
                <a:schemeClr val="tx1"/>
              </a:buClr>
              <a:buSzPts val="2200"/>
            </a:pPr>
            <a:r>
              <a:rPr lang="en-IN" sz="20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Languages - </a:t>
            </a:r>
            <a:r>
              <a:rPr lang="en-IN" sz="2000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Javascript</a:t>
            </a:r>
            <a:r>
              <a:rPr lang="en-IN" sz="20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, Typescript, HTML, CSS</a:t>
            </a:r>
          </a:p>
          <a:p>
            <a:pPr marL="374650" indent="-285750">
              <a:buClr>
                <a:schemeClr val="tx1"/>
              </a:buClr>
              <a:buSzPts val="2200"/>
            </a:pPr>
            <a:r>
              <a:rPr lang="en-IN" sz="20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VS code editor</a:t>
            </a:r>
          </a:p>
          <a:p>
            <a:pPr marL="374650" indent="-285750">
              <a:buClr>
                <a:schemeClr val="tx1"/>
              </a:buClr>
              <a:buSzPts val="2200"/>
            </a:pPr>
            <a:r>
              <a:rPr lang="en-IN" sz="2000" u="sng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CodingLabWeb.com</a:t>
            </a:r>
            <a:r>
              <a:rPr lang="en-IN" sz="20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- for frontend template</a:t>
            </a:r>
          </a:p>
          <a:p>
            <a:pPr marL="374650" indent="-285750">
              <a:buClr>
                <a:schemeClr val="tx1"/>
              </a:buClr>
              <a:buSzPts val="2200"/>
            </a:pPr>
            <a:r>
              <a:rPr lang="en-IN" sz="2000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Boxicons</a:t>
            </a:r>
            <a:r>
              <a:rPr lang="en-IN" sz="20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- for icons</a:t>
            </a:r>
          </a:p>
          <a:p>
            <a:pPr marL="374650" indent="-285750">
              <a:buClr>
                <a:schemeClr val="tx1"/>
              </a:buClr>
              <a:buSzPts val="2200"/>
            </a:pPr>
            <a:r>
              <a:rPr lang="en-IN" sz="2000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Jsonwebtoken</a:t>
            </a:r>
            <a:r>
              <a:rPr lang="en-IN" sz="20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- token based verification</a:t>
            </a:r>
          </a:p>
          <a:p>
            <a:pPr marL="374650" indent="-285750">
              <a:buClr>
                <a:schemeClr val="tx1"/>
              </a:buClr>
              <a:buSzPts val="2200"/>
            </a:pPr>
            <a:r>
              <a:rPr lang="en-IN" sz="2000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Bcrypt</a:t>
            </a:r>
            <a:r>
              <a:rPr lang="en-IN" sz="20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- hashing password before saving</a:t>
            </a:r>
          </a:p>
          <a:p>
            <a:pPr marL="374650" indent="-285750">
              <a:buClr>
                <a:schemeClr val="tx1"/>
              </a:buClr>
              <a:buSzPts val="2200"/>
            </a:pPr>
            <a:r>
              <a:rPr lang="en-IN" sz="2000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Nodemailer</a:t>
            </a:r>
            <a:r>
              <a:rPr lang="en-IN" sz="20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- resetting password</a:t>
            </a:r>
          </a:p>
          <a:p>
            <a:pPr marL="374650" indent="-285750">
              <a:buClr>
                <a:schemeClr val="tx1"/>
              </a:buClr>
              <a:buSzPts val="2200"/>
            </a:pPr>
            <a:r>
              <a:rPr lang="en-IN" sz="20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MongoDB – For Storing Data</a:t>
            </a:r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{31BA08C8-0C3B-4217-8C3D-E4A2FC238F25}tf78438558_win32</Template>
  <TotalTime>138</TotalTime>
  <Words>885</Words>
  <Application>Microsoft Office PowerPoint</Application>
  <PresentationFormat>Widescreen</PresentationFormat>
  <Paragraphs>72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 Display</vt:lpstr>
      <vt:lpstr>Arial</vt:lpstr>
      <vt:lpstr>Arial Black</vt:lpstr>
      <vt:lpstr>Calibri</vt:lpstr>
      <vt:lpstr>Sabon Next LT</vt:lpstr>
      <vt:lpstr>Wingdings</vt:lpstr>
      <vt:lpstr>Custom</vt:lpstr>
      <vt:lpstr>The Real Estate</vt:lpstr>
      <vt:lpstr>Industry Overview</vt:lpstr>
      <vt:lpstr>PowerPoint Presentation</vt:lpstr>
      <vt:lpstr>Problems Faced by Owners and Managers</vt:lpstr>
      <vt:lpstr>Solution: How the Proposed System Solves These Problems</vt:lpstr>
      <vt:lpstr>Objectives of the Real Estate </vt:lpstr>
      <vt:lpstr>Project Timeline</vt:lpstr>
      <vt:lpstr>     Screenshots</vt:lpstr>
      <vt:lpstr>Software ,Dependencies &amp; References</vt:lpstr>
      <vt:lpstr>     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Jainil Jain</dc:creator>
  <cp:lastModifiedBy>Jainil Jain</cp:lastModifiedBy>
  <cp:revision>8</cp:revision>
  <dcterms:created xsi:type="dcterms:W3CDTF">2025-05-04T12:02:04Z</dcterms:created>
  <dcterms:modified xsi:type="dcterms:W3CDTF">2025-05-08T18:11:54Z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