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2" r:id="rId8"/>
    <p:sldId id="1303" r:id="rId9"/>
    <p:sldId id="1295"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4"/>
    <a:srgbClr val="EDEEFF"/>
    <a:srgbClr val="F9FFEB"/>
    <a:srgbClr val="EDFFC5"/>
    <a:srgbClr val="7FBA00"/>
    <a:srgbClr val="EBEEF9"/>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97" d="100"/>
          <a:sy n="97" d="100"/>
        </p:scale>
        <p:origin x="1074" y="90"/>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4B11C45-C0E0-0882-DA7C-47B8F9CB4CAD}"/>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7C02D64-3AD5-393E-F396-33613170579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294B175D-3709-B81E-919C-B4E4ADF28C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8897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data.seattle.go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5" Type="http://schemas.openxmlformats.org/officeDocument/2006/relationships/hyperlink" Target="https://matplotlib.org/" TargetMode="External"/><Relationship Id="rId4" Type="http://schemas.openxmlformats.org/officeDocument/2006/relationships/hyperlink" Target="https://www.energystar.gov/buildings/facility-owners-and-managers/existing-buildings/use-portfolio-manage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635601" y="2875002"/>
            <a:ext cx="7079712" cy="553998"/>
          </a:xfrm>
          <a:prstGeom prst="rect">
            <a:avLst/>
          </a:prstGeom>
          <a:noFill/>
        </p:spPr>
        <p:txBody>
          <a:bodyPr wrap="square" rtlCol="0">
            <a:spAutoFit/>
          </a:bodyPr>
          <a:lstStyle/>
          <a:p>
            <a:pPr algn="r"/>
            <a:r>
              <a:rPr lang="en-IN" sz="3000" b="1" kern="0" dirty="0">
                <a:solidFill>
                  <a:schemeClr val="bg1"/>
                </a:solidFill>
                <a:effectLst/>
                <a:latin typeface="+mj-lt"/>
                <a:ea typeface="Times New Roman" panose="02020603050405020304" pitchFamily="18" charset="0"/>
                <a:cs typeface="Times New Roman" panose="02020603050405020304" pitchFamily="18" charset="0"/>
              </a:rPr>
              <a:t>Energy Efficiency in Smart Buildings</a:t>
            </a:r>
            <a:endParaRPr lang="en-US" sz="3000" kern="100" dirty="0">
              <a:solidFill>
                <a:schemeClr val="bg1"/>
              </a:solidFill>
              <a:effectLst/>
              <a:latin typeface="+mj-lt"/>
              <a:ea typeface="Calibri" panose="020F0502020204030204" pitchFamily="34" charset="0"/>
              <a:cs typeface="Times New Roman" panose="02020603050405020304" pitchFamily="18" charset="0"/>
            </a:endParaRP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4916128" y="3681369"/>
            <a:ext cx="5099473" cy="2103589"/>
          </a:xfrm>
          <a:prstGeom prst="rect">
            <a:avLst/>
          </a:prstGeom>
          <a:noFill/>
        </p:spPr>
        <p:txBody>
          <a:bodyPr wrap="none" rtlCol="0">
            <a:spAutoFit/>
          </a:bodyPr>
          <a:lstStyle/>
          <a:p>
            <a:r>
              <a:rPr lang="en-US" dirty="0">
                <a:solidFill>
                  <a:schemeClr val="bg1"/>
                </a:solidFill>
              </a:rPr>
              <a:t>College: Acharya Institute of Graduate Studies</a:t>
            </a:r>
          </a:p>
          <a:p>
            <a:endParaRPr lang="en-US" dirty="0">
              <a:solidFill>
                <a:schemeClr val="bg1"/>
              </a:solidFill>
            </a:endParaRPr>
          </a:p>
          <a:p>
            <a:r>
              <a:rPr lang="en-US" dirty="0">
                <a:solidFill>
                  <a:schemeClr val="bg1"/>
                </a:solidFill>
              </a:rPr>
              <a:t>By:</a:t>
            </a:r>
          </a:p>
          <a:p>
            <a:r>
              <a:rPr lang="en-US" dirty="0" err="1">
                <a:solidFill>
                  <a:schemeClr val="bg1"/>
                </a:solidFill>
              </a:rPr>
              <a:t>Ujwal</a:t>
            </a:r>
            <a:r>
              <a:rPr lang="en-US" dirty="0">
                <a:solidFill>
                  <a:schemeClr val="bg1"/>
                </a:solidFill>
              </a:rPr>
              <a:t> Krishna</a:t>
            </a:r>
          </a:p>
          <a:p>
            <a:r>
              <a:rPr lang="en-US" dirty="0">
                <a:solidFill>
                  <a:schemeClr val="bg1"/>
                </a:solidFill>
              </a:rPr>
              <a:t>Vishnu Sree </a:t>
            </a:r>
            <a:r>
              <a:rPr lang="en-US" dirty="0" err="1">
                <a:solidFill>
                  <a:schemeClr val="bg1"/>
                </a:solidFill>
              </a:rPr>
              <a:t>Dharmaputhra</a:t>
            </a:r>
            <a:r>
              <a:rPr lang="en-US" dirty="0">
                <a:solidFill>
                  <a:schemeClr val="bg1"/>
                </a:solidFill>
              </a:rPr>
              <a:t> K</a:t>
            </a:r>
          </a:p>
          <a:p>
            <a:r>
              <a:rPr lang="en-US" dirty="0" err="1">
                <a:solidFill>
                  <a:schemeClr val="bg1"/>
                </a:solidFill>
              </a:rPr>
              <a:t>Yadunand</a:t>
            </a:r>
            <a:r>
              <a:rPr lang="en-US" dirty="0">
                <a:solidFill>
                  <a:schemeClr val="bg1"/>
                </a:solidFill>
              </a:rPr>
              <a:t> RC</a:t>
            </a:r>
          </a:p>
          <a:p>
            <a:r>
              <a:rPr lang="en-US" dirty="0">
                <a:solidFill>
                  <a:schemeClr val="bg1"/>
                </a:solidFill>
              </a:rPr>
              <a:t>Muhammed </a:t>
            </a:r>
            <a:r>
              <a:rPr lang="en-US" dirty="0" err="1">
                <a:solidFill>
                  <a:schemeClr val="bg1"/>
                </a:solidFill>
              </a:rPr>
              <a:t>Hashir</a:t>
            </a:r>
            <a:r>
              <a:rPr lang="en-US" dirty="0">
                <a:solidFill>
                  <a:schemeClr val="bg1"/>
                </a:solidFill>
              </a:rPr>
              <a:t> VV</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53457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600" dirty="0"/>
              <a:t>Buildings are responsible for nearly </a:t>
            </a:r>
            <a:r>
              <a:rPr lang="en-US" sz="1600" b="1" dirty="0"/>
              <a:t>40% of global energy consumption</a:t>
            </a:r>
            <a:r>
              <a:rPr lang="en-US" sz="1600" dirty="0"/>
              <a:t>, contributing significantly to </a:t>
            </a:r>
            <a:r>
              <a:rPr lang="en-US" sz="1600" b="1" dirty="0"/>
              <a:t>greenhouse gas emissions</a:t>
            </a:r>
            <a:r>
              <a:rPr lang="en-US" sz="1600" dirty="0"/>
              <a:t> and </a:t>
            </a:r>
            <a:r>
              <a:rPr lang="en-US" sz="1600" b="1" dirty="0"/>
              <a:t>climate change</a:t>
            </a:r>
            <a:r>
              <a:rPr lang="en-US" sz="1600" dirty="0"/>
              <a:t>. Optimizing energy use in buildings, particularly commercial properties, is critical for improving </a:t>
            </a:r>
            <a:r>
              <a:rPr lang="en-US" sz="1600" b="1" dirty="0"/>
              <a:t>energy efficiency</a:t>
            </a:r>
            <a:r>
              <a:rPr lang="en-US" sz="1600" dirty="0"/>
              <a:t>, lowering </a:t>
            </a:r>
            <a:r>
              <a:rPr lang="en-US" sz="1600" b="1" dirty="0"/>
              <a:t>operating costs</a:t>
            </a:r>
            <a:r>
              <a:rPr lang="en-US" sz="1600" dirty="0"/>
              <a:t>, and meeting </a:t>
            </a:r>
            <a:r>
              <a:rPr lang="en-US" sz="1600" b="1" dirty="0"/>
              <a:t>sustainability goals</a:t>
            </a:r>
            <a:r>
              <a:rPr lang="en-US" sz="1600" dirty="0"/>
              <a:t>.</a:t>
            </a:r>
          </a:p>
          <a:p>
            <a:pPr marL="231642" indent="-231642">
              <a:spcAft>
                <a:spcPts val="800"/>
              </a:spcAft>
              <a:buFont typeface="Arial" panose="020B0604020202020204" pitchFamily="34" charset="0"/>
              <a:buChar char="•"/>
            </a:pPr>
            <a:r>
              <a:rPr lang="en-US" sz="1600" dirty="0"/>
              <a:t>Traditional building energy management systems often </a:t>
            </a:r>
            <a:r>
              <a:rPr lang="en-US" sz="1600" b="1" dirty="0"/>
              <a:t>lack real-time adaptability</a:t>
            </a:r>
            <a:r>
              <a:rPr lang="en-US" sz="1600" dirty="0"/>
              <a:t>, </a:t>
            </a:r>
            <a:r>
              <a:rPr lang="en-US" sz="1600" b="1" dirty="0"/>
              <a:t>underutilize available data</a:t>
            </a:r>
            <a:r>
              <a:rPr lang="en-US" sz="1600" dirty="0"/>
              <a:t>, and </a:t>
            </a:r>
            <a:r>
              <a:rPr lang="en-US" sz="1600" b="1" dirty="0"/>
              <a:t>fail to leverage predictive insights</a:t>
            </a:r>
            <a:r>
              <a:rPr lang="en-US" sz="1600" dirty="0"/>
              <a:t> for proactive energy optimization. The challenge is to create </a:t>
            </a:r>
            <a:r>
              <a:rPr lang="en-US" sz="1600" b="1" dirty="0"/>
              <a:t>AI-powered systems</a:t>
            </a:r>
            <a:r>
              <a:rPr lang="en-US" sz="1600" dirty="0"/>
              <a:t> that can analyze </a:t>
            </a:r>
            <a:r>
              <a:rPr lang="en-US" sz="1600" b="1" dirty="0"/>
              <a:t>energy consumption patterns</a:t>
            </a:r>
            <a:r>
              <a:rPr lang="en-US" sz="1600" dirty="0"/>
              <a:t>, factor in </a:t>
            </a:r>
            <a:r>
              <a:rPr lang="en-US" sz="1600" b="1" dirty="0"/>
              <a:t>occupancy data</a:t>
            </a:r>
            <a:r>
              <a:rPr lang="en-US" sz="1600" dirty="0"/>
              <a:t>, </a:t>
            </a:r>
            <a:r>
              <a:rPr lang="en-US" sz="1600" b="1" dirty="0"/>
              <a:t>weather conditions</a:t>
            </a:r>
            <a:r>
              <a:rPr lang="en-US" sz="1600" dirty="0"/>
              <a:t>, and </a:t>
            </a:r>
            <a:r>
              <a:rPr lang="en-US" sz="1600" b="1" dirty="0"/>
              <a:t>historical usage</a:t>
            </a:r>
            <a:r>
              <a:rPr lang="en-US" sz="1600" dirty="0"/>
              <a:t>, and </a:t>
            </a:r>
            <a:r>
              <a:rPr lang="en-US" sz="1600" b="1" dirty="0"/>
              <a:t>automatically optimize heating, cooling, and ventilation systems</a:t>
            </a:r>
            <a:r>
              <a:rPr lang="en-US" sz="1600" dirty="0"/>
              <a:t> to </a:t>
            </a:r>
            <a:r>
              <a:rPr lang="en-US" sz="1600" b="1" dirty="0"/>
              <a:t>reduce waste and improve efficiency</a:t>
            </a:r>
            <a:r>
              <a:rPr lang="en-US" sz="1600" dirty="0"/>
              <a:t>.</a:t>
            </a:r>
          </a:p>
          <a:p>
            <a:pPr>
              <a:spcAft>
                <a:spcPts val="800"/>
              </a:spcAft>
            </a:pPr>
            <a:r>
              <a:rPr lang="en-US" sz="2000" b="1" dirty="0">
                <a:solidFill>
                  <a:srgbClr val="002060"/>
                </a:solidFill>
                <a:latin typeface="+mj-lt"/>
              </a:rPr>
              <a:t>Key Objectives:</a:t>
            </a:r>
          </a:p>
          <a:p>
            <a:pPr marL="285750" indent="-285750">
              <a:spcAft>
                <a:spcPts val="800"/>
              </a:spcAft>
              <a:buFont typeface="Arial" panose="020B0604020202020204" pitchFamily="34" charset="0"/>
              <a:buChar char="•"/>
            </a:pPr>
            <a:r>
              <a:rPr lang="en-US" sz="1600" dirty="0"/>
              <a:t>Analyze historical energy consumption data to identify inefficiencies and trends.</a:t>
            </a:r>
          </a:p>
          <a:p>
            <a:pPr marL="285750" indent="-285750">
              <a:spcAft>
                <a:spcPts val="800"/>
              </a:spcAft>
              <a:buFont typeface="Arial" panose="020B0604020202020204" pitchFamily="34" charset="0"/>
              <a:buChar char="•"/>
            </a:pPr>
            <a:r>
              <a:rPr lang="en-US" sz="1600" dirty="0"/>
              <a:t>Leverage occupancy and weather data to develop an AI model capable of predicting energy consumption.</a:t>
            </a:r>
          </a:p>
          <a:p>
            <a:pPr marL="285750" indent="-285750">
              <a:spcAft>
                <a:spcPts val="800"/>
              </a:spcAft>
              <a:buFont typeface="Arial" panose="020B0604020202020204" pitchFamily="34" charset="0"/>
              <a:buChar char="•"/>
            </a:pPr>
            <a:r>
              <a:rPr lang="en-US" sz="1600" dirty="0"/>
              <a:t>Implement predictive maintenance and real-time adjustments to optimize building energy systems.</a:t>
            </a:r>
          </a:p>
          <a:p>
            <a:pPr marL="285750" indent="-285750">
              <a:spcAft>
                <a:spcPts val="800"/>
              </a:spcAft>
              <a:buFont typeface="Arial" panose="020B0604020202020204" pitchFamily="34" charset="0"/>
              <a:buChar char="•"/>
            </a:pPr>
            <a:r>
              <a:rPr lang="en-US" sz="1600" dirty="0"/>
              <a:t>Provide actionable recommendations for building managers to reduce energy usage and operational costs.</a:t>
            </a:r>
          </a:p>
          <a:p>
            <a:pPr marL="285750" indent="-285750">
              <a:spcAft>
                <a:spcPts val="800"/>
              </a:spcAft>
              <a:buFont typeface="Arial" panose="020B0604020202020204" pitchFamily="34" charset="0"/>
              <a:buChar char="•"/>
            </a:pPr>
            <a:r>
              <a:rPr lang="en-US" sz="1600" dirty="0"/>
              <a:t>Demonstrate how AI-driven solutions contribute to the broader goal of achieving </a:t>
            </a:r>
            <a:r>
              <a:rPr lang="en-US" sz="1600" b="1" dirty="0"/>
              <a:t>net-zero energy buildings</a:t>
            </a:r>
            <a:r>
              <a:rPr lang="en-US" sz="1600" dirty="0"/>
              <a:t>.</a:t>
            </a: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4"/>
                </a:solidFill>
              </a:rPr>
              <a:t>Problem</a:t>
            </a:r>
            <a:r>
              <a:rPr lang="en-IN" sz="2000" b="1" dirty="0">
                <a:solidFill>
                  <a:srgbClr val="213163"/>
                </a:solidFill>
              </a:rPr>
              <a:t>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303468"/>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600" dirty="0"/>
              <a:t>The dataset used for this case study is sourced from the </a:t>
            </a:r>
            <a:r>
              <a:rPr lang="en-US" sz="1600" b="1" dirty="0"/>
              <a:t>City of Seattle’s Energy Benchmarking Program</a:t>
            </a:r>
            <a:r>
              <a:rPr lang="en-US" sz="1600" dirty="0"/>
              <a:t>.</a:t>
            </a:r>
          </a:p>
          <a:p>
            <a:pPr marL="231642" indent="-231642">
              <a:spcAft>
                <a:spcPts val="800"/>
              </a:spcAft>
              <a:buFont typeface="Arial" panose="020B0604020202020204" pitchFamily="34" charset="0"/>
              <a:buChar char="•"/>
            </a:pPr>
            <a:r>
              <a:rPr lang="en-US" sz="1600" dirty="0"/>
              <a:t>It contains </a:t>
            </a:r>
            <a:r>
              <a:rPr lang="en-US" sz="1600" b="1" dirty="0"/>
              <a:t>building-level energy consumption data</a:t>
            </a:r>
            <a:r>
              <a:rPr lang="en-US" sz="1600" dirty="0"/>
              <a:t>, including electricity, natural gas usage, and greenhouse gas emissions, spanning </a:t>
            </a:r>
            <a:r>
              <a:rPr lang="en-US" sz="1600" b="1" dirty="0"/>
              <a:t>multiple building types such as offices, residential buildings, and hospitals</a:t>
            </a:r>
            <a:r>
              <a:rPr lang="en-US" sz="1600" dirty="0"/>
              <a:t>.</a:t>
            </a:r>
          </a:p>
          <a:p>
            <a:pPr marL="231642" indent="-231642">
              <a:spcAft>
                <a:spcPts val="800"/>
              </a:spcAft>
              <a:buFont typeface="Arial" panose="020B0604020202020204" pitchFamily="34" charset="0"/>
              <a:buChar char="•"/>
            </a:pPr>
            <a:r>
              <a:rPr lang="en-US" sz="1600" dirty="0"/>
              <a:t>The dataset covers </a:t>
            </a:r>
            <a:r>
              <a:rPr lang="en-US" sz="1600" b="1" dirty="0"/>
              <a:t>3 years of data</a:t>
            </a:r>
            <a:r>
              <a:rPr lang="en-US" sz="1600" dirty="0"/>
              <a:t> and includes approximately </a:t>
            </a:r>
            <a:r>
              <a:rPr lang="en-US" sz="1600" b="1" dirty="0"/>
              <a:t>3000+ records</a:t>
            </a:r>
            <a:r>
              <a:rPr lang="en-US" sz="1600" dirty="0"/>
              <a:t> representing </a:t>
            </a:r>
            <a:r>
              <a:rPr lang="en-US" sz="1600" b="1" dirty="0"/>
              <a:t>both commercial and residential properties</a:t>
            </a:r>
            <a:r>
              <a:rPr lang="en-US" sz="1600" dirty="0"/>
              <a:t>.</a:t>
            </a:r>
          </a:p>
          <a:p>
            <a:pPr>
              <a:spcAft>
                <a:spcPts val="800"/>
              </a:spcAft>
            </a:pPr>
            <a:r>
              <a:rPr lang="en-US" sz="1800" b="1" dirty="0">
                <a:latin typeface="+mn-lt"/>
              </a:rPr>
              <a:t>Key Features:</a:t>
            </a:r>
          </a:p>
          <a:p>
            <a:pPr marL="285750" indent="-285750">
              <a:spcAft>
                <a:spcPts val="800"/>
              </a:spcAft>
              <a:buFont typeface="Arial" panose="020B0604020202020204" pitchFamily="34" charset="0"/>
              <a:buChar char="•"/>
            </a:pPr>
            <a:r>
              <a:rPr lang="en-US" sz="1600" b="1" dirty="0"/>
              <a:t>Building Characteristics:</a:t>
            </a:r>
            <a:r>
              <a:rPr lang="en-US" sz="1600" dirty="0"/>
              <a:t> Year built, number of floors, building type, gross floor area.</a:t>
            </a:r>
          </a:p>
          <a:p>
            <a:pPr marL="285750" indent="-285750">
              <a:spcAft>
                <a:spcPts val="800"/>
              </a:spcAft>
              <a:buFont typeface="Arial" panose="020B0604020202020204" pitchFamily="34" charset="0"/>
              <a:buChar char="•"/>
            </a:pPr>
            <a:r>
              <a:rPr lang="en-US" sz="1600" b="1" dirty="0"/>
              <a:t>Energy Consumption:</a:t>
            </a:r>
            <a:r>
              <a:rPr lang="en-US" sz="1600" dirty="0"/>
              <a:t> Site energy usage, electricity, steam, and natural gas consumption.</a:t>
            </a:r>
          </a:p>
          <a:p>
            <a:pPr marL="285750" indent="-285750">
              <a:spcAft>
                <a:spcPts val="800"/>
              </a:spcAft>
              <a:buFont typeface="Arial" panose="020B0604020202020204" pitchFamily="34" charset="0"/>
              <a:buChar char="•"/>
            </a:pPr>
            <a:r>
              <a:rPr lang="en-US" sz="1600" b="1" dirty="0"/>
              <a:t>Environmental Impact:</a:t>
            </a:r>
            <a:r>
              <a:rPr lang="en-US" sz="1600" dirty="0"/>
              <a:t> Greenhouse gas emissions intensity.</a:t>
            </a:r>
          </a:p>
          <a:p>
            <a:pPr marL="285750" indent="-285750">
              <a:spcAft>
                <a:spcPts val="800"/>
              </a:spcAft>
              <a:buFont typeface="Arial" panose="020B0604020202020204" pitchFamily="34" charset="0"/>
              <a:buChar char="•"/>
            </a:pPr>
            <a:r>
              <a:rPr lang="en-US" sz="1600" b="1" dirty="0"/>
              <a:t>Weather &amp; Location Factors:</a:t>
            </a:r>
            <a:r>
              <a:rPr lang="en-US" sz="1600" dirty="0"/>
              <a:t> Neighborhood, council district, census tract data.</a:t>
            </a:r>
            <a:endParaRPr lang="en-US" sz="1800" b="1"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836948"/>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600" b="1" dirty="0"/>
              <a:t>Step 1: Data Collection &amp; Understanding: </a:t>
            </a:r>
            <a:r>
              <a:rPr lang="en-US" sz="1600" dirty="0"/>
              <a:t>Gathered energy consumption data, building characteristics, and weather conditions for 3 years to establish the baseline for analysis.</a:t>
            </a:r>
          </a:p>
          <a:p>
            <a:pPr marL="231642" indent="-231642">
              <a:spcAft>
                <a:spcPts val="800"/>
              </a:spcAft>
              <a:buFont typeface="Arial" panose="020B0604020202020204" pitchFamily="34" charset="0"/>
              <a:buChar char="•"/>
            </a:pPr>
            <a:r>
              <a:rPr lang="en-US" sz="1600" b="1" dirty="0"/>
              <a:t>Step 2: Data Cleaning &amp; Preprocessing: </a:t>
            </a:r>
            <a:r>
              <a:rPr lang="en-US" sz="1600" dirty="0"/>
              <a:t>Removed irrelevant columns, handled missing values, normalized numerical fields, and ensured data consistency for modeling.</a:t>
            </a:r>
          </a:p>
          <a:p>
            <a:pPr marL="231642" indent="-231642">
              <a:spcAft>
                <a:spcPts val="800"/>
              </a:spcAft>
              <a:buFont typeface="Arial" panose="020B0604020202020204" pitchFamily="34" charset="0"/>
              <a:buChar char="•"/>
            </a:pPr>
            <a:r>
              <a:rPr lang="en-US" sz="1600" b="1" dirty="0"/>
              <a:t>Step 3: Exploratory Data Analysis (EDA): </a:t>
            </a:r>
            <a:r>
              <a:rPr lang="en-US" sz="1600" dirty="0"/>
              <a:t>Conducted trend analysis, correlation analysis, and anomaly detection to understand key factors driving energy consumption and emissions.</a:t>
            </a:r>
          </a:p>
          <a:p>
            <a:pPr marL="231642" indent="-231642">
              <a:spcAft>
                <a:spcPts val="800"/>
              </a:spcAft>
              <a:buFont typeface="Arial" panose="020B0604020202020204" pitchFamily="34" charset="0"/>
              <a:buChar char="•"/>
            </a:pPr>
            <a:r>
              <a:rPr lang="en-US" sz="1600" b="1" dirty="0"/>
              <a:t>Step 4: Feature Engineering: </a:t>
            </a:r>
            <a:r>
              <a:rPr lang="en-US" sz="1600" dirty="0"/>
              <a:t>Derived new features such as </a:t>
            </a:r>
            <a:r>
              <a:rPr lang="en-US" sz="1600" b="1" dirty="0"/>
              <a:t>energy intensity per square foot</a:t>
            </a:r>
            <a:r>
              <a:rPr lang="en-US" sz="1600" dirty="0"/>
              <a:t>, </a:t>
            </a:r>
            <a:r>
              <a:rPr lang="en-US" sz="1600" b="1" dirty="0"/>
              <a:t>seasonal weather indicators</a:t>
            </a:r>
            <a:r>
              <a:rPr lang="en-US" sz="1600" dirty="0"/>
              <a:t>, and occupancy patterns where applicable.</a:t>
            </a:r>
          </a:p>
          <a:p>
            <a:pPr marL="231642" indent="-231642">
              <a:spcAft>
                <a:spcPts val="800"/>
              </a:spcAft>
              <a:buFont typeface="Arial" panose="020B0604020202020204" pitchFamily="34" charset="0"/>
              <a:buChar char="•"/>
            </a:pPr>
            <a:r>
              <a:rPr lang="en-US" sz="1600" b="1" dirty="0"/>
              <a:t>Step 5: Model Development: </a:t>
            </a:r>
            <a:r>
              <a:rPr lang="en-US" sz="1600" dirty="0"/>
              <a:t>Built prediction models to estimate future energy usage based on building characteristics and weather trends.</a:t>
            </a:r>
          </a:p>
          <a:p>
            <a:pPr marL="231642" indent="-231642">
              <a:spcAft>
                <a:spcPts val="800"/>
              </a:spcAft>
              <a:buFont typeface="Arial" panose="020B0604020202020204" pitchFamily="34" charset="0"/>
              <a:buChar char="•"/>
            </a:pPr>
            <a:r>
              <a:rPr lang="en-US" sz="1600" b="1" dirty="0"/>
              <a:t>Step 6: Insights &amp; Recommendations: </a:t>
            </a:r>
            <a:r>
              <a:rPr lang="en-US" sz="1600" dirty="0"/>
              <a:t>Used clustering techniques to segment buildings into groups with similar consumption patterns and provided tailored efficiency recommendation</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E5EB1309-6D48-8A78-B97D-18969F11765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B2318D4F-E973-526B-2CF3-8D5BAF48E53B}"/>
              </a:ext>
            </a:extLst>
          </p:cNvPr>
          <p:cNvSpPr txBox="1"/>
          <p:nvPr/>
        </p:nvSpPr>
        <p:spPr>
          <a:xfrm>
            <a:off x="199809" y="1452615"/>
            <a:ext cx="10435915" cy="3375283"/>
          </a:xfrm>
          <a:prstGeom prst="rect">
            <a:avLst/>
          </a:prstGeom>
          <a:noFill/>
        </p:spPr>
        <p:txBody>
          <a:bodyPr wrap="square" rtlCol="0">
            <a:spAutoFit/>
          </a:bodyPr>
          <a:lstStyle/>
          <a:p>
            <a:pPr>
              <a:spcAft>
                <a:spcPts val="800"/>
              </a:spcAft>
            </a:pPr>
            <a:r>
              <a:rPr lang="en-US" sz="1800" b="1" dirty="0">
                <a:latin typeface="Arial" panose="020B0604020202020204" pitchFamily="34" charset="0"/>
                <a:cs typeface="Arial" panose="020B0604020202020204" pitchFamily="34" charset="0"/>
              </a:rPr>
              <a:t>Algorithms Used:</a:t>
            </a:r>
          </a:p>
          <a:p>
            <a:pPr marL="285750" indent="-285750">
              <a:spcAft>
                <a:spcPts val="800"/>
              </a:spcAft>
              <a:buFont typeface="Arial" panose="020B0604020202020204" pitchFamily="34" charset="0"/>
              <a:buChar char="•"/>
            </a:pPr>
            <a:r>
              <a:rPr lang="en-US" sz="1600" b="1" dirty="0"/>
              <a:t>Linear Regression: </a:t>
            </a:r>
            <a:r>
              <a:rPr lang="en-US" sz="1600" dirty="0"/>
              <a:t>To predict </a:t>
            </a:r>
            <a:r>
              <a:rPr lang="en-US" sz="1600" b="1" dirty="0"/>
              <a:t>energy consumption</a:t>
            </a:r>
            <a:r>
              <a:rPr lang="en-US" sz="1600" dirty="0"/>
              <a:t> based on weather data, occupancy, and building characteristics.</a:t>
            </a:r>
          </a:p>
          <a:p>
            <a:pPr marL="285750" indent="-285750">
              <a:spcAft>
                <a:spcPts val="800"/>
              </a:spcAft>
              <a:buFont typeface="Arial" panose="020B0604020202020204" pitchFamily="34" charset="0"/>
              <a:buChar char="•"/>
            </a:pPr>
            <a:r>
              <a:rPr lang="en-US" sz="1600" b="1" dirty="0"/>
              <a:t>Clustering (K-Means): </a:t>
            </a:r>
            <a:r>
              <a:rPr lang="en-US" sz="1600" dirty="0"/>
              <a:t>To </a:t>
            </a:r>
            <a:r>
              <a:rPr lang="en-US" sz="1600" b="1" dirty="0"/>
              <a:t>group buildings</a:t>
            </a:r>
            <a:r>
              <a:rPr lang="en-US" sz="1600" dirty="0"/>
              <a:t> with similar energy consumption profiles, helping to tailor efficiency strategies.</a:t>
            </a:r>
          </a:p>
          <a:p>
            <a:pPr marL="285750" indent="-285750">
              <a:spcAft>
                <a:spcPts val="800"/>
              </a:spcAft>
              <a:buFont typeface="Arial" panose="020B0604020202020204" pitchFamily="34" charset="0"/>
              <a:buChar char="•"/>
            </a:pPr>
            <a:r>
              <a:rPr lang="en-US" sz="1600" b="1" dirty="0"/>
              <a:t>Anomaly Detection (Z-Score Analysis): </a:t>
            </a:r>
            <a:r>
              <a:rPr lang="en-US" sz="1600" dirty="0"/>
              <a:t>To </a:t>
            </a:r>
            <a:r>
              <a:rPr lang="en-US" sz="1600" b="1" dirty="0"/>
              <a:t>identify buildings with unusually high energy consumption</a:t>
            </a:r>
            <a:r>
              <a:rPr lang="en-US" sz="1600" dirty="0"/>
              <a:t> compared to similar properties.</a:t>
            </a:r>
          </a:p>
          <a:p>
            <a:pPr marL="285750" indent="-285750">
              <a:spcAft>
                <a:spcPts val="800"/>
              </a:spcAft>
              <a:buFont typeface="Arial" panose="020B0604020202020204" pitchFamily="34" charset="0"/>
              <a:buChar char="•"/>
            </a:pPr>
            <a:r>
              <a:rPr lang="en-US" sz="1600" b="1" dirty="0"/>
              <a:t>Correlation Analysis: </a:t>
            </a:r>
            <a:r>
              <a:rPr lang="en-US" sz="1600" dirty="0"/>
              <a:t>To understand how factors like </a:t>
            </a:r>
            <a:r>
              <a:rPr lang="en-US" sz="1600" b="1" dirty="0"/>
              <a:t>building size, age, and energy source</a:t>
            </a:r>
            <a:r>
              <a:rPr lang="en-US" sz="1600" dirty="0"/>
              <a:t> impact energy efficiency.</a:t>
            </a:r>
          </a:p>
          <a:p>
            <a:pPr marL="285750" indent="-285750">
              <a:spcAft>
                <a:spcPts val="800"/>
              </a:spcAft>
              <a:buFont typeface="Arial" panose="020B0604020202020204" pitchFamily="34" charset="0"/>
              <a:buChar char="•"/>
            </a:pPr>
            <a:r>
              <a:rPr lang="en-US" sz="1600" b="1" dirty="0"/>
              <a:t>Trend Analysis: </a:t>
            </a:r>
            <a:r>
              <a:rPr lang="en-US" sz="1600" dirty="0"/>
              <a:t>To track </a:t>
            </a:r>
            <a:r>
              <a:rPr lang="en-US" sz="1600" b="1" dirty="0"/>
              <a:t>energy usage patterns over time</a:t>
            </a:r>
            <a:r>
              <a:rPr lang="en-US" sz="1600" dirty="0"/>
              <a:t> and detect seasonal variations or gradual efficiency changes.</a:t>
            </a:r>
            <a:endParaRPr lang="en-US" sz="1800" dirty="0">
              <a:latin typeface="+mn-lt"/>
            </a:endParaRPr>
          </a:p>
        </p:txBody>
      </p:sp>
      <p:sp>
        <p:nvSpPr>
          <p:cNvPr id="2" name="TextBox 1">
            <a:extLst>
              <a:ext uri="{FF2B5EF4-FFF2-40B4-BE49-F238E27FC236}">
                <a16:creationId xmlns:a16="http://schemas.microsoft.com/office/drawing/2014/main" id="{5859361D-B3BA-067B-09A4-44CB401E6978}"/>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750B2B74-3029-42A0-E899-B780E4E9FB9E}"/>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DBABF213-2A8C-9A91-14B0-B35CBE89CA7D}"/>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942C8F25-C497-B048-C6F4-FB10128F45E1}"/>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21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0314" y="821749"/>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99809" y="1305342"/>
            <a:ext cx="8481402" cy="4750018"/>
          </a:xfrm>
          <a:prstGeom prst="rect">
            <a:avLst/>
          </a:prstGeom>
          <a:noFill/>
        </p:spPr>
        <p:txBody>
          <a:bodyPr wrap="square" rtlCol="0">
            <a:spAutoFit/>
          </a:bodyPr>
          <a:lstStyle/>
          <a:p>
            <a:r>
              <a:rPr lang="en-US" sz="1800" b="1" dirty="0"/>
              <a:t>Summary</a:t>
            </a:r>
          </a:p>
          <a:p>
            <a:r>
              <a:rPr lang="en-US" sz="1600" dirty="0"/>
              <a:t>This case study focused on analyzing Seattle’s building energy data to understand how different building characteristics and usage patterns influence energy efficiency and greenhouse gas emissions. Through data cleaning, exploratory analysis, and applying techniques like anomaly detection, trend analysis, and correlation analysis, we identified factors such as building size, age, and type that significantly affect energy performance. These insights can help policymakers and property owners make data-driven decisions to improve energy efficiency, lower carbon footprints, and support sustainability goals.</a:t>
            </a:r>
            <a:endParaRPr lang="en-US" sz="1800" dirty="0">
              <a:latin typeface="+mn-lt"/>
            </a:endParaRPr>
          </a:p>
          <a:p>
            <a:pPr>
              <a:spcAft>
                <a:spcPts val="800"/>
              </a:spcAft>
            </a:pPr>
            <a:r>
              <a:rPr lang="en-US" sz="1800" b="1" dirty="0">
                <a:latin typeface="+mn-lt"/>
              </a:rPr>
              <a:t>Future Work:</a:t>
            </a:r>
          </a:p>
          <a:p>
            <a:pPr marL="285750" indent="-285750">
              <a:spcAft>
                <a:spcPts val="800"/>
              </a:spcAft>
              <a:buFont typeface="Arial" panose="020B0604020202020204" pitchFamily="34" charset="0"/>
              <a:buChar char="•"/>
            </a:pPr>
            <a:r>
              <a:rPr lang="en-US" sz="1600" dirty="0"/>
              <a:t>Integrate weather and seasonal data for deeper analysis of energy consumption patterns.</a:t>
            </a:r>
            <a:endParaRPr lang="en-US" sz="1600" b="1" dirty="0">
              <a:latin typeface="+mn-lt"/>
            </a:endParaRPr>
          </a:p>
          <a:p>
            <a:pPr marL="285750" indent="-285750">
              <a:spcAft>
                <a:spcPts val="800"/>
              </a:spcAft>
              <a:buFont typeface="Arial" panose="020B0604020202020204" pitchFamily="34" charset="0"/>
              <a:buChar char="•"/>
            </a:pPr>
            <a:r>
              <a:rPr lang="en-US" sz="1600" dirty="0"/>
              <a:t>Explore machine learning models for predictive analytics to forecast energy usage and emissions.</a:t>
            </a:r>
          </a:p>
          <a:p>
            <a:pPr marL="285750" indent="-285750">
              <a:spcAft>
                <a:spcPts val="800"/>
              </a:spcAft>
              <a:buFont typeface="Arial" panose="020B0604020202020204" pitchFamily="34" charset="0"/>
              <a:buChar char="•"/>
            </a:pPr>
            <a:r>
              <a:rPr lang="en-US" sz="1600" dirty="0"/>
              <a:t>Develop interactive dashboards to visualize real-time performance and energy-saving recommendations.</a:t>
            </a:r>
          </a:p>
          <a:p>
            <a:pPr marL="285750" indent="-285750">
              <a:spcAft>
                <a:spcPts val="800"/>
              </a:spcAft>
              <a:buFont typeface="Arial" panose="020B0604020202020204" pitchFamily="34" charset="0"/>
              <a:buChar char="•"/>
            </a:pPr>
            <a:r>
              <a:rPr lang="en-US" sz="1600" dirty="0"/>
              <a:t>Suggest policy interventions like stricter compliance standards and incentives for green building certifications.</a:t>
            </a:r>
            <a:endParaRPr lang="en-US" sz="16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428089" y="1112942"/>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10388860" cy="3241913"/>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600" dirty="0"/>
              <a:t>City of Seattle Open Data Portal – Seattle Building Energy Benchmarking Dataset</a:t>
            </a:r>
            <a:br>
              <a:rPr lang="en-US" sz="1600" dirty="0"/>
            </a:br>
            <a:r>
              <a:rPr lang="en-US" sz="1600" i="1" dirty="0"/>
              <a:t>(</a:t>
            </a:r>
            <a:r>
              <a:rPr lang="en-US" sz="1600" i="1" dirty="0">
                <a:hlinkClick r:id="rId3"/>
              </a:rPr>
              <a:t>https://data.seattle.gov</a:t>
            </a:r>
            <a:r>
              <a:rPr lang="en-US" sz="1600" i="1" dirty="0"/>
              <a:t>)</a:t>
            </a:r>
            <a:endParaRPr lang="en-US" sz="1600" i="1" dirty="0">
              <a:latin typeface="+mn-lt"/>
            </a:endParaRPr>
          </a:p>
          <a:p>
            <a:pPr marL="228600" indent="-228600">
              <a:spcAft>
                <a:spcPts val="800"/>
              </a:spcAft>
              <a:buFont typeface="Arial" panose="020B0604020202020204" pitchFamily="34" charset="0"/>
              <a:buChar char="•"/>
            </a:pPr>
            <a:r>
              <a:rPr lang="en-US" sz="1600" dirty="0"/>
              <a:t>U.S. Environmental Protection Agency (EPA) – ENERGY STAR Portfolio Manager</a:t>
            </a:r>
            <a:br>
              <a:rPr lang="en-US" sz="1600" dirty="0"/>
            </a:br>
            <a:r>
              <a:rPr lang="en-US" sz="1600" i="1" dirty="0"/>
              <a:t>(</a:t>
            </a:r>
            <a:r>
              <a:rPr lang="en-US" sz="1600" i="1" dirty="0">
                <a:hlinkClick r:id="rId4"/>
              </a:rPr>
              <a:t>https://www.energystar.gov/buildings/facility-owners-and-managers/existing-buildings/use-portfolio-manager</a:t>
            </a:r>
            <a:r>
              <a:rPr lang="en-US" sz="1600" i="1" dirty="0"/>
              <a:t>)</a:t>
            </a:r>
            <a:endParaRPr lang="en-US" sz="1600" i="1" dirty="0">
              <a:latin typeface="+mn-lt"/>
            </a:endParaRPr>
          </a:p>
          <a:p>
            <a:pPr marL="228600" indent="-228600">
              <a:spcAft>
                <a:spcPts val="800"/>
              </a:spcAft>
              <a:buFont typeface="Arial" panose="020B0604020202020204" pitchFamily="34" charset="0"/>
              <a:buChar char="•"/>
            </a:pPr>
            <a:r>
              <a:rPr lang="fr-FR" sz="1600" dirty="0"/>
              <a:t>Python Documentation – Pandas, </a:t>
            </a:r>
            <a:r>
              <a:rPr lang="fr-FR" sz="1600" dirty="0" err="1"/>
              <a:t>Matplotlib</a:t>
            </a:r>
            <a:r>
              <a:rPr lang="fr-FR" sz="1600" dirty="0"/>
              <a:t>, </a:t>
            </a:r>
            <a:r>
              <a:rPr lang="fr-FR" sz="1600" dirty="0" err="1"/>
              <a:t>Seaborn</a:t>
            </a:r>
            <a:br>
              <a:rPr lang="fr-FR" sz="1600" dirty="0"/>
            </a:br>
            <a:r>
              <a:rPr lang="fr-FR" sz="1600" i="1" dirty="0"/>
              <a:t>(https://pandas.pydata.org/)</a:t>
            </a:r>
            <a:br>
              <a:rPr lang="fr-FR" sz="1600" dirty="0"/>
            </a:br>
            <a:r>
              <a:rPr lang="fr-FR" sz="1600" i="1" dirty="0"/>
              <a:t>(</a:t>
            </a:r>
            <a:r>
              <a:rPr lang="fr-FR" sz="1600" i="1" dirty="0">
                <a:hlinkClick r:id="rId5"/>
              </a:rPr>
              <a:t>https://matplotlib.org/</a:t>
            </a:r>
            <a:r>
              <a:rPr lang="fr-FR" sz="1600" i="1" dirty="0"/>
              <a:t>)</a:t>
            </a:r>
            <a:br>
              <a:rPr lang="fr-FR" sz="1600" dirty="0"/>
            </a:br>
            <a:r>
              <a:rPr lang="fr-FR" sz="1600" i="1" dirty="0"/>
              <a:t>(</a:t>
            </a:r>
            <a:r>
              <a:rPr lang="fr-FR" sz="1600" i="1" dirty="0">
                <a:hlinkClick r:id="rId6"/>
              </a:rPr>
              <a:t>https://seaborn.pydata.org/</a:t>
            </a:r>
            <a:r>
              <a:rPr lang="fr-FR" sz="1600" i="1" dirty="0"/>
              <a:t>)</a:t>
            </a:r>
            <a:endParaRPr lang="en-US" sz="1600" i="1" dirty="0">
              <a:latin typeface="+mn-lt"/>
            </a:endParaRPr>
          </a:p>
          <a:p>
            <a:pPr marL="228600" indent="-228600">
              <a:spcAft>
                <a:spcPts val="800"/>
              </a:spcAft>
              <a:buFont typeface="Arial" panose="020B0604020202020204" pitchFamily="34" charset="0"/>
              <a:buChar char="•"/>
            </a:pPr>
            <a:r>
              <a:rPr lang="en-US" sz="1600" dirty="0"/>
              <a:t>Case Study Examples – AI for Sustainable Buildings Reports</a:t>
            </a:r>
            <a:br>
              <a:rPr lang="en-US" sz="1600" dirty="0"/>
            </a:br>
            <a:r>
              <a:rPr lang="en-US" sz="1600" i="1" dirty="0"/>
              <a:t>(https://www.iea.org/reports/digitalisation-and-energy/buildings)</a:t>
            </a:r>
            <a:endParaRPr lang="en-US" sz="1600" dirty="0"/>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3745</TotalTime>
  <Words>915</Words>
  <Application>Microsoft Office PowerPoint</Application>
  <PresentationFormat>Widescreen</PresentationFormat>
  <Paragraphs>66</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Vishnu Sree</cp:lastModifiedBy>
  <cp:revision>70</cp:revision>
  <dcterms:modified xsi:type="dcterms:W3CDTF">2025-03-07T04:42:10Z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