
<file path=[Content_Types].xml><?xml version="1.0" encoding="utf-8"?>
<Types xmlns="http://schemas.openxmlformats.org/package/2006/content-types">
  <Default Extension="xlsx" ContentType="application/vnd.openxmlformats-officedocument.spreadsheetml.sheet"/>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70"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1"/>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endParaRPr lang="en-IN" sz="2400" b="1" u="sng" baseline="0" dirty="0">
              <a:solidFill>
                <a:schemeClr val="tx1"/>
              </a:solidFill>
            </a:endParaRPr>
          </a:p>
        </c:rich>
      </c:tx>
      <c:layout/>
      <c:overlay val="0"/>
      <c:spPr>
        <a:noFill/>
        <a:ln>
          <a:noFill/>
        </a:ln>
        <a:effectLst/>
      </c:spPr>
    </c:title>
    <c:autoTitleDeleted val="0"/>
    <c:plotArea>
      <c:layout>
        <c:manualLayout>
          <c:layoutTarget val="inner"/>
          <c:xMode val="edge"/>
          <c:yMode val="edge"/>
          <c:x val="0.0276819755608408"/>
          <c:y val="0.0959327220675423"/>
          <c:w val="0.872846132454954"/>
          <c:h val="0.62338988774044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dLbls>
            <c:delete val="1"/>
          </c:dLbls>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ser>
        <c:ser>
          <c:idx val="1"/>
          <c:order val="1"/>
          <c:tx>
            <c:strRef>
              <c:f>Sheet16!$C$3:$C$4</c:f>
              <c:strCache>
                <c:ptCount val="1"/>
                <c:pt idx="0">
                  <c:v>LOW</c:v>
                </c:pt>
              </c:strCache>
            </c:strRef>
          </c:tx>
          <c:spPr>
            <a:solidFill>
              <a:schemeClr val="accent2"/>
            </a:solidFill>
            <a:ln>
              <a:noFill/>
            </a:ln>
            <a:effectLst/>
          </c:spPr>
          <c:invertIfNegative val="0"/>
          <c:dLbls>
            <c:delete val="1"/>
          </c:dLbls>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ser>
        <c:ser>
          <c:idx val="2"/>
          <c:order val="2"/>
          <c:tx>
            <c:strRef>
              <c:f>Sheet16!$D$3:$D$4</c:f>
              <c:strCache>
                <c:ptCount val="1"/>
                <c:pt idx="0">
                  <c:v>MED</c:v>
                </c:pt>
              </c:strCache>
            </c:strRef>
          </c:tx>
          <c:spPr>
            <a:solidFill>
              <a:schemeClr val="accent3"/>
            </a:solidFill>
            <a:ln>
              <a:noFill/>
            </a:ln>
            <a:effectLst/>
          </c:spPr>
          <c:invertIfNegative val="0"/>
          <c:dLbls>
            <c:delete val="1"/>
          </c:dLbls>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ser>
        <c:ser>
          <c:idx val="3"/>
          <c:order val="3"/>
          <c:tx>
            <c:strRef>
              <c:f>Sheet16!$E$3:$E$4</c:f>
              <c:strCache>
                <c:ptCount val="1"/>
                <c:pt idx="0">
                  <c:v>VERY HIGH</c:v>
                </c:pt>
              </c:strCache>
            </c:strRef>
          </c:tx>
          <c:spPr>
            <a:solidFill>
              <a:schemeClr val="accent4"/>
            </a:solidFill>
            <a:ln>
              <a:noFill/>
            </a:ln>
            <a:effectLst/>
          </c:spPr>
          <c:invertIfNegative val="0"/>
          <c:dLbls>
            <c:delete val="1"/>
          </c:dLbls>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1249321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chart" Target="../charts/char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dirty="0"/>
              <a:t>STUDENT NAME:</a:t>
            </a:r>
            <a:r>
              <a:rPr lang="en-IN" sz="2400" dirty="0"/>
              <a:t> </a:t>
            </a:r>
            <a:r>
              <a:rPr lang="en-US" altLang="en-IN" sz="2400" dirty="0"/>
              <a:t>VIGNESHWAR V</a:t>
            </a:r>
            <a:endParaRPr lang="en-IN" sz="2400" dirty="0"/>
          </a:p>
          <a:p>
            <a:r>
              <a:rPr lang="en-US" sz="2400" dirty="0"/>
              <a:t>REGISTER NO:312210550</a:t>
            </a:r>
            <a:endParaRPr lang="en-US" sz="2400" dirty="0"/>
          </a:p>
          <a:p>
            <a:r>
              <a:rPr lang="en-US" sz="2400" dirty="0"/>
              <a:t>DEPARTMENT:B.COM(A&amp;F)</a:t>
            </a:r>
            <a:endParaRPr lang="en-US" sz="2400" dirty="0"/>
          </a:p>
          <a:p>
            <a:r>
              <a:rPr lang="en-US" sz="2400" dirty="0"/>
              <a:t>COLLEGE:SRM ARTS AND SCIENCE COLLEGE</a:t>
            </a:r>
            <a:endParaRPr lang="en-US" sz="2400" dirty="0"/>
          </a:p>
          <a:p>
            <a:r>
              <a:rPr lang="en-US" sz="2400" dirty="0"/>
              <a:t>           </a:t>
            </a:r>
            <a:endParaRPr lang="en-IN"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TextBox 2"/>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endParaRPr lang="en-US" dirty="0"/>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endParaRPr lang="en-US" dirty="0"/>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endParaRPr lang="en-US" dirty="0"/>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endParaRPr lang="en-US" dirty="0"/>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endParaRPr lang="en-US" dirty="0"/>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endParaRPr lang="en-US" dirty="0"/>
          </a:p>
          <a:p>
            <a:r>
              <a:rPr lang="en-US" dirty="0"/>
              <a:t>7. </a:t>
            </a:r>
            <a:r>
              <a:rPr lang="en-US" b="1" u="sng" dirty="0"/>
              <a:t>Forecasting Future Attendance Trends</a:t>
            </a:r>
            <a:r>
              <a:rPr lang="en-US" dirty="0"/>
              <a:t>: Use linear regression to forecast future attendance based on historical data . Excel Functions: LINEST(), FORECAST.LINEAR()</a:t>
            </a:r>
            <a:endParaRPr lang="en-US" dirty="0"/>
          </a:p>
          <a:p>
            <a:r>
              <a:rPr lang="en-US" dirty="0"/>
              <a:t>8. </a:t>
            </a:r>
            <a:r>
              <a:rPr lang="en-US" b="1" u="sng" dirty="0"/>
              <a:t>Scenario Analysis What-If Scenarios</a:t>
            </a:r>
            <a:r>
              <a:rPr lang="en-US" dirty="0"/>
              <a:t>: Model different scenarios to understand potential impacts of policy changes on attendance .</a:t>
            </a:r>
            <a:endParaRPr lang="en-US" dirty="0"/>
          </a:p>
          <a:p>
            <a:r>
              <a:rPr lang="en-US" dirty="0"/>
              <a:t> Excel Functions: “DATA TABLE”,” GOAL SEEK”</a:t>
            </a:r>
            <a:endParaRPr lang="en-US" dirty="0"/>
          </a:p>
          <a:p>
            <a:r>
              <a:rPr lang="en-US" u="sng" dirty="0"/>
              <a:t>Example Implementation </a:t>
            </a:r>
            <a:r>
              <a:rPr lang="en-US" dirty="0"/>
              <a:t>: </a:t>
            </a:r>
            <a:endParaRPr lang="en-US" dirty="0"/>
          </a:p>
          <a:p>
            <a:pPr marL="342900" indent="-342900">
              <a:buFont typeface="+mj-lt"/>
              <a:buAutoNum type="arabicPeriod"/>
            </a:pPr>
            <a:r>
              <a:rPr lang="en-US" b="1" dirty="0"/>
              <a:t>Create a Data Table</a:t>
            </a:r>
            <a:r>
              <a:rPr lang="en-US" dirty="0"/>
              <a:t>: Organize your data into columns for Date, Time In, Time Out, Employee ID, etc.</a:t>
            </a:r>
            <a:endParaRPr lang="en-US" dirty="0"/>
          </a:p>
          <a:p>
            <a:pPr marL="342900" indent="-342900">
              <a:buFont typeface="+mj-lt"/>
              <a:buAutoNum type="arabicPeriod"/>
            </a:pPr>
            <a:r>
              <a:rPr lang="en-US" b="1" dirty="0"/>
              <a:t>Use Pivot Tables</a:t>
            </a:r>
            <a:r>
              <a:rPr lang="en-US" dirty="0"/>
              <a:t>: Summarize attendance by employee or department.</a:t>
            </a:r>
            <a:endParaRPr lang="en-US" dirty="0"/>
          </a:p>
          <a:p>
            <a:pPr marL="342900" indent="-342900">
              <a:buFont typeface="+mj-lt"/>
              <a:buAutoNum type="arabicPeriod"/>
            </a:pPr>
            <a:r>
              <a:rPr lang="en-US" b="1" dirty="0"/>
              <a:t>Visualize Data</a:t>
            </a:r>
            <a:r>
              <a:rPr lang="en-US" dirty="0"/>
              <a:t>: Create charts to visualize trends and patterns.</a:t>
            </a:r>
            <a:endParaRPr lang="en-US" dirty="0"/>
          </a:p>
          <a:p>
            <a:pPr marL="342900" indent="-342900">
              <a:buFont typeface="+mj-lt"/>
              <a:buAutoNum type="arabicPeriod"/>
            </a:pPr>
            <a:r>
              <a:rPr lang="en-US" b="1" dirty="0"/>
              <a:t>Apply Formulas</a:t>
            </a:r>
            <a:r>
              <a:rPr lang="en-US" dirty="0"/>
              <a:t>: Calculate hours worked, absenteeism rates, and any anomalies.</a:t>
            </a:r>
            <a:endParaRPr lang="en-US" dirty="0"/>
          </a:p>
          <a:p>
            <a:pPr marL="342900" indent="-342900">
              <a:buFont typeface="+mj-lt"/>
              <a:buAutoNum type="arabicPeriod"/>
            </a:pPr>
            <a:r>
              <a:rPr lang="en-US" b="1" dirty="0"/>
              <a:t>Analyze and Interpret</a:t>
            </a:r>
            <a:r>
              <a:rPr lang="en-US" dirty="0"/>
              <a:t>: Use descriptive statistics and trend analysis to derive insights and make recommendations.</a:t>
            </a:r>
            <a:endParaRPr lang="en-US" dirty="0"/>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2" name="Chart 1"/>
          <p:cNvGraphicFramePr/>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endParaRPr lang="en-US" sz="4400" b="1" dirty="0">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endParaRPr lang="en-US" sz="2400" dirty="0"/>
          </a:p>
          <a:p>
            <a:pPr>
              <a:buFont typeface="Arial" panose="020B0604020202020204" pitchFamily="34" charset="0"/>
              <a:buChar char="•"/>
            </a:pPr>
            <a:r>
              <a:rPr lang="en-US" sz="2400" dirty="0"/>
              <a:t> By leveraging historical data, the project seeks to identify patterns, trends, and anomalies in attendance records. </a:t>
            </a:r>
            <a:endParaRPr lang="en-US" sz="2400" dirty="0"/>
          </a:p>
          <a:p>
            <a:pPr>
              <a:buFont typeface="Arial" panose="020B0604020202020204" pitchFamily="34" charset="0"/>
              <a:buChar char="•"/>
            </a:pPr>
            <a:r>
              <a:rPr lang="en-US" sz="2400" dirty="0"/>
              <a:t> The analysis will provide actionable insights to improve punctuality, optimize scheduling, and reduce absenteeism. </a:t>
            </a:r>
            <a:endParaRPr lang="en-US" sz="2400" dirty="0"/>
          </a:p>
          <a:p>
            <a:pPr>
              <a:buFont typeface="Arial" panose="020B0604020202020204" pitchFamily="34" charset="0"/>
              <a:buChar char="•"/>
            </a:pPr>
            <a:r>
              <a:rPr lang="en-US" sz="2400" dirty="0"/>
              <a:t> Key deliverables include comprehensive reports and visualizations that support decision-making processes. </a:t>
            </a:r>
            <a:endParaRPr lang="en-US" sz="2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Box 6"/>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endParaRPr lang="en-US" sz="2000" dirty="0"/>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endParaRPr lang="en-US" sz="2000" dirty="0"/>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endParaRPr lang="en-US" sz="2000" dirty="0"/>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Box 7"/>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endParaRPr lang="en-IN" sz="2000" dirty="0"/>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endParaRPr lang="en-IN" sz="2000" u="sng" dirty="0"/>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endParaRPr lang="en-IN" sz="2000" dirty="0"/>
          </a:p>
          <a:p>
            <a:pPr marL="285750" indent="-285750">
              <a:buFont typeface="Arial" panose="020B0604020202020204" pitchFamily="34" charset="0"/>
              <a:buChar char="•"/>
            </a:pPr>
            <a:r>
              <a:rPr lang="en-IN" sz="2000" b="1" u="sng" dirty="0"/>
              <a:t>Pivot</a:t>
            </a:r>
            <a:r>
              <a:rPr lang="en-IN" sz="2000" dirty="0"/>
              <a:t>: It is used for summary of the data.</a:t>
            </a:r>
            <a:endParaRPr lang="en-IN" sz="2000" dirty="0"/>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Box 2"/>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endParaRPr lang="en-IN" sz="2000" dirty="0"/>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endParaRPr lang="en-IN" sz="2000" dirty="0"/>
          </a:p>
          <a:p>
            <a:pPr marL="285750" indent="-285750">
              <a:buFont typeface="Arial" panose="020B0604020202020204" pitchFamily="34" charset="0"/>
              <a:buChar char="•"/>
            </a:pPr>
            <a:r>
              <a:rPr lang="en-IN" sz="2000" b="1" dirty="0"/>
              <a:t>Employee ID </a:t>
            </a:r>
            <a:r>
              <a:rPr lang="en-IN" sz="2000" dirty="0"/>
              <a:t>(Numerical value)</a:t>
            </a:r>
            <a:endParaRPr lang="en-IN" sz="2000" dirty="0"/>
          </a:p>
          <a:p>
            <a:pPr marL="285750" indent="-285750">
              <a:buFont typeface="Arial" panose="020B0604020202020204" pitchFamily="34" charset="0"/>
              <a:buChar char="•"/>
            </a:pPr>
            <a:r>
              <a:rPr lang="en-IN" sz="2000" b="1" dirty="0"/>
              <a:t>Name </a:t>
            </a:r>
            <a:r>
              <a:rPr lang="en-IN" sz="2000" dirty="0"/>
              <a:t>(Text)</a:t>
            </a:r>
            <a:endParaRPr lang="en-IN" sz="2000" dirty="0"/>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endParaRPr lang="en-IN" sz="2000" dirty="0"/>
          </a:p>
          <a:p>
            <a:pPr marL="285750" indent="-285750">
              <a:buFont typeface="Arial" panose="020B0604020202020204" pitchFamily="34" charset="0"/>
              <a:buChar char="•"/>
            </a:pPr>
            <a:r>
              <a:rPr lang="en-IN" sz="2000" b="1" dirty="0"/>
              <a:t>Employee Rating </a:t>
            </a:r>
            <a:r>
              <a:rPr lang="en-IN" sz="2000" dirty="0"/>
              <a:t>(Numerical value)</a:t>
            </a:r>
            <a:endParaRPr lang="en-IN" sz="2000" dirty="0"/>
          </a:p>
          <a:p>
            <a:pPr marL="285750" indent="-285750">
              <a:buFont typeface="Arial" panose="020B0604020202020204" pitchFamily="34" charset="0"/>
              <a:buChar char="•"/>
            </a:pPr>
            <a:r>
              <a:rPr lang="en-IN" sz="2000" b="1" dirty="0"/>
              <a:t>Employee status </a:t>
            </a:r>
            <a:r>
              <a:rPr lang="en-IN" sz="2000" dirty="0"/>
              <a:t>(Numerical value)</a:t>
            </a:r>
            <a:endParaRPr lang="en-IN" sz="2000" dirty="0"/>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endParaRPr lang="en-IN" dirty="0"/>
          </a:p>
          <a:p>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2" name="Rectangle 2"/>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endParaRPr kumimoji="0" lang="en-US" altLang="en-US" sz="2000" b="1" i="0" u="sng"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endParaRPr lang="en-US" altLang="en-US" sz="2000" b="1" dirty="0"/>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6903</Words>
  <Application>WPS Presentation</Application>
  <PresentationFormat>Widescreen</PresentationFormat>
  <Paragraphs>138</Paragraphs>
  <Slides>13</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Arial</vt:lpstr>
      <vt:lpstr>SimSun</vt:lpstr>
      <vt:lpstr>Wingdings</vt:lpstr>
      <vt:lpstr>Trebuchet MS</vt:lpstr>
      <vt:lpstr>Times New Roman</vt:lpstr>
      <vt:lpstr>Roboto</vt:lpstr>
      <vt:lpstr>Merriweather</vt:lpstr>
      <vt:lpstr>Calibri</vt:lpstr>
      <vt:lpstr>Google Sans</vt:lpstr>
      <vt:lpstr>Segoe Print</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Blessy Evangeline</cp:lastModifiedBy>
  <cp:revision>17</cp:revision>
  <dcterms:created xsi:type="dcterms:W3CDTF">2024-03-29T15:07:00Z</dcterms:created>
  <dcterms:modified xsi:type="dcterms:W3CDTF">2024-09-01T15:29:19Z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35EE47D7C89E44E08752E77DA4992B45_13</vt:lpwstr>
  </property>
  <property fmtid="{D5CDD505-2E9C-101B-9397-08002B2CF9AE}" pid="5" name="KSOProductBuildVer">
    <vt:lpwstr>1033-12.2.0.17562</vt:lpwstr>
  </property>
</Properties>
</file>