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3B6EB3-F69F-42D1-A7C0-9D55A90E3FF2}">
  <a:tblStyle styleId="{A63B6EB3-F69F-42D1-A7C0-9D55A90E3F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30939434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30939434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0939434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0939434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30939434b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30939434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30939434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30939434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30939434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30939434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30939434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30939434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30939434b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30939434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0939434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0939434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0939434b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0939434b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0939434b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0939434b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30939434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30939434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logo içeren bir resim&#10;&#10;Açıklama otomatik olarak oluşturuldu" id="54" name="Google Shape;54;p13"/>
          <p:cNvPicPr preferRelativeResize="0"/>
          <p:nvPr/>
        </p:nvPicPr>
        <p:blipFill>
          <a:blip r:embed="rId3">
            <a:alphaModFix/>
          </a:blip>
          <a:stretch>
            <a:fillRect/>
          </a:stretch>
        </p:blipFill>
        <p:spPr>
          <a:xfrm>
            <a:off x="3790950" y="95775"/>
            <a:ext cx="1562100" cy="1562100"/>
          </a:xfrm>
          <a:prstGeom prst="rect">
            <a:avLst/>
          </a:prstGeom>
          <a:noFill/>
          <a:ln>
            <a:noFill/>
          </a:ln>
        </p:spPr>
      </p:pic>
      <p:sp>
        <p:nvSpPr>
          <p:cNvPr id="55" name="Google Shape;55;p13"/>
          <p:cNvSpPr txBox="1"/>
          <p:nvPr/>
        </p:nvSpPr>
        <p:spPr>
          <a:xfrm>
            <a:off x="1618050" y="1713000"/>
            <a:ext cx="5907900" cy="1717500"/>
          </a:xfrm>
          <a:prstGeom prst="rect">
            <a:avLst/>
          </a:prstGeom>
          <a:noFill/>
          <a:ln>
            <a:noFill/>
          </a:ln>
        </p:spPr>
        <p:txBody>
          <a:bodyPr anchorCtr="0" anchor="t" bIns="91425" lIns="91425" spcFirstLastPara="1" rIns="91425" wrap="square" tIns="91425">
            <a:noAutofit/>
          </a:bodyPr>
          <a:lstStyle/>
          <a:p>
            <a:pPr indent="0" lvl="0" marL="0" rtl="0" algn="ctr">
              <a:lnSpc>
                <a:spcPct val="116250"/>
              </a:lnSpc>
              <a:spcBef>
                <a:spcPts val="0"/>
              </a:spcBef>
              <a:spcAft>
                <a:spcPts val="0"/>
              </a:spcAft>
              <a:buClr>
                <a:schemeClr val="dk1"/>
              </a:buClr>
              <a:buSzPts val="1100"/>
              <a:buFont typeface="Arial"/>
              <a:buNone/>
            </a:pPr>
            <a:r>
              <a:rPr b="1" lang="tr" sz="1200">
                <a:solidFill>
                  <a:schemeClr val="dk1"/>
                </a:solidFill>
                <a:latin typeface="Aptos"/>
                <a:ea typeface="Aptos"/>
                <a:cs typeface="Aptos"/>
                <a:sym typeface="Aptos"/>
              </a:rPr>
              <a:t>Bursa Uludağ Üniversitesi </a:t>
            </a:r>
            <a:endParaRPr b="1" sz="12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Bilgisayar Mühendisliği</a:t>
            </a:r>
            <a:endParaRPr b="1" sz="1200">
              <a:solidFill>
                <a:schemeClr val="dk1"/>
              </a:solidFill>
              <a:latin typeface="Aptos"/>
              <a:ea typeface="Aptos"/>
              <a:cs typeface="Aptos"/>
              <a:sym typeface="Aptos"/>
            </a:endParaRPr>
          </a:p>
          <a:p>
            <a:pPr indent="0" lvl="0" marL="0" rtl="0" algn="ctr">
              <a:lnSpc>
                <a:spcPct val="107916"/>
              </a:lnSpc>
              <a:spcBef>
                <a:spcPts val="800"/>
              </a:spcBef>
              <a:spcAft>
                <a:spcPts val="0"/>
              </a:spcAft>
              <a:buClr>
                <a:schemeClr val="dk1"/>
              </a:buClr>
              <a:buSzPts val="1100"/>
              <a:buFont typeface="Arial"/>
              <a:buNone/>
            </a:pPr>
            <a:r>
              <a:rPr b="1" lang="tr" sz="1200">
                <a:solidFill>
                  <a:schemeClr val="dk1"/>
                </a:solidFill>
                <a:latin typeface="Calibri"/>
                <a:ea typeface="Calibri"/>
                <a:cs typeface="Calibri"/>
                <a:sym typeface="Calibri"/>
              </a:rPr>
              <a:t>2024 – 2025 Eğitim Öğretim Yılı Güz Yarıyılı</a:t>
            </a:r>
            <a:endParaRPr sz="10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Robot Tasarımı ve Uygulamaları Dersi </a:t>
            </a:r>
            <a:endParaRPr b="1" sz="12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Dönem Ödevi </a:t>
            </a:r>
            <a:endParaRPr b="1" sz="1200">
              <a:solidFill>
                <a:schemeClr val="dk1"/>
              </a:solidFill>
              <a:latin typeface="Aptos"/>
              <a:ea typeface="Aptos"/>
              <a:cs typeface="Aptos"/>
              <a:sym typeface="Aptos"/>
            </a:endParaRPr>
          </a:p>
          <a:p>
            <a:pPr indent="0" lvl="0" marL="0" rtl="0" algn="l">
              <a:spcBef>
                <a:spcPts val="800"/>
              </a:spcBef>
              <a:spcAft>
                <a:spcPts val="0"/>
              </a:spcAft>
              <a:buNone/>
            </a:pPr>
            <a:r>
              <a:t/>
            </a:r>
            <a:endParaRPr sz="1800">
              <a:solidFill>
                <a:schemeClr val="dk2"/>
              </a:solidFill>
            </a:endParaRPr>
          </a:p>
        </p:txBody>
      </p:sp>
      <p:graphicFrame>
        <p:nvGraphicFramePr>
          <p:cNvPr id="56" name="Google Shape;56;p13"/>
          <p:cNvGraphicFramePr/>
          <p:nvPr/>
        </p:nvGraphicFramePr>
        <p:xfrm>
          <a:off x="2273050" y="3374750"/>
          <a:ext cx="3000000" cy="3000000"/>
        </p:xfrm>
        <a:graphic>
          <a:graphicData uri="http://schemas.openxmlformats.org/drawingml/2006/table">
            <a:tbl>
              <a:tblPr>
                <a:noFill/>
                <a:tableStyleId>{A63B6EB3-F69F-42D1-A7C0-9D55A90E3FF2}</a:tableStyleId>
              </a:tblPr>
              <a:tblGrid>
                <a:gridCol w="2298950"/>
                <a:gridCol w="2298950"/>
              </a:tblGrid>
              <a:tr h="369225">
                <a:tc>
                  <a:txBody>
                    <a:bodyPr/>
                    <a:lstStyle/>
                    <a:p>
                      <a:pPr indent="0" lvl="0" marL="0" rtl="0" algn="l">
                        <a:spcBef>
                          <a:spcPts val="0"/>
                        </a:spcBef>
                        <a:spcAft>
                          <a:spcPts val="0"/>
                        </a:spcAft>
                        <a:buNone/>
                      </a:pPr>
                      <a:r>
                        <a:rPr b="1" lang="tr"/>
                        <a:t>İsim Soyisim</a:t>
                      </a:r>
                      <a:endParaRPr b="1"/>
                    </a:p>
                  </a:txBody>
                  <a:tcPr marT="91425" marB="91425" marR="91425" marL="91425"/>
                </a:tc>
                <a:tc>
                  <a:txBody>
                    <a:bodyPr/>
                    <a:lstStyle/>
                    <a:p>
                      <a:pPr indent="0" lvl="0" marL="0" rtl="0" algn="l">
                        <a:spcBef>
                          <a:spcPts val="0"/>
                        </a:spcBef>
                        <a:spcAft>
                          <a:spcPts val="0"/>
                        </a:spcAft>
                        <a:buNone/>
                      </a:pPr>
                      <a:r>
                        <a:rPr b="1" lang="tr"/>
                        <a:t>Numara</a:t>
                      </a:r>
                      <a:endParaRPr b="1"/>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Atilla Erdinç</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032190098</a:t>
                      </a:r>
                      <a:endParaRPr/>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Muhammed Ali Gedikli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032190010</a:t>
                      </a:r>
                      <a:endParaRPr/>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Osman Atalay Kayalar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032190043</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3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Akış Diyagramı</a:t>
            </a:r>
            <a:endParaRPr b="1" sz="2020">
              <a:latin typeface="Calibri"/>
              <a:ea typeface="Calibri"/>
              <a:cs typeface="Calibri"/>
              <a:sym typeface="Calibri"/>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6250"/>
              </a:lnSpc>
              <a:spcBef>
                <a:spcPts val="120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Başla</a:t>
            </a:r>
            <a:r>
              <a:rPr lang="tr" sz="1400">
                <a:solidFill>
                  <a:schemeClr val="dk1"/>
                </a:solidFill>
                <a:latin typeface="Calibri"/>
                <a:ea typeface="Calibri"/>
                <a:cs typeface="Calibri"/>
                <a:sym typeface="Calibri"/>
              </a:rPr>
              <a:t> - Ortam ve model tanımları yapılacak.</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Ortamı ve Modelleri Başlat</a:t>
            </a:r>
            <a:r>
              <a:rPr lang="tr" sz="1400">
                <a:solidFill>
                  <a:schemeClr val="dk1"/>
                </a:solidFill>
                <a:latin typeface="Calibri"/>
                <a:ea typeface="Calibri"/>
                <a:cs typeface="Calibri"/>
                <a:sym typeface="Calibri"/>
              </a:rPr>
              <a:t> - CarRacing-v2 ortamını oluştur ve üç algoritma (PPO, A2C, SAC) için modelleri tanımla.</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Eğitim Döngüsüne Gir</a:t>
            </a:r>
            <a:r>
              <a:rPr lang="tr" sz="1400">
                <a:solidFill>
                  <a:schemeClr val="dk1"/>
                </a:solidFill>
                <a:latin typeface="Calibri"/>
                <a:ea typeface="Calibri"/>
                <a:cs typeface="Calibri"/>
                <a:sym typeface="Calibri"/>
              </a:rPr>
              <a:t> - Her bir algoritma için eğitim döngüsüne başla:</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Ortamı Sıfırla</a:t>
            </a:r>
            <a:r>
              <a:rPr lang="tr" sz="1400">
                <a:solidFill>
                  <a:schemeClr val="dk1"/>
                </a:solidFill>
                <a:latin typeface="Calibri"/>
                <a:ea typeface="Calibri"/>
                <a:cs typeface="Calibri"/>
                <a:sym typeface="Calibri"/>
              </a:rPr>
              <a:t> - Eğitim bölümünü başlat.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Hareket Tahmini</a:t>
            </a:r>
            <a:r>
              <a:rPr lang="tr" sz="1400">
                <a:solidFill>
                  <a:schemeClr val="dk1"/>
                </a:solidFill>
                <a:latin typeface="Calibri"/>
                <a:ea typeface="Calibri"/>
                <a:cs typeface="Calibri"/>
                <a:sym typeface="Calibri"/>
              </a:rPr>
              <a:t> - Algoritma kullanılarak hareket tahmin et.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Hareket Uygula ve Ödül Al</a:t>
            </a:r>
            <a:r>
              <a:rPr lang="tr" sz="1400">
                <a:solidFill>
                  <a:schemeClr val="dk1"/>
                </a:solidFill>
                <a:latin typeface="Calibri"/>
                <a:ea typeface="Calibri"/>
                <a:cs typeface="Calibri"/>
                <a:sym typeface="Calibri"/>
              </a:rPr>
              <a:t> - Ortama hareketi uygula, yeni durum ve ödülü al.</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Ödül Kaydet</a:t>
            </a:r>
            <a:r>
              <a:rPr lang="tr" sz="1400">
                <a:solidFill>
                  <a:schemeClr val="dk1"/>
                </a:solidFill>
                <a:latin typeface="Calibri"/>
                <a:ea typeface="Calibri"/>
                <a:cs typeface="Calibri"/>
                <a:sym typeface="Calibri"/>
              </a:rPr>
              <a:t> - Toplam ödüle ekle.</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Bölüm Bitti mi?</a:t>
            </a:r>
            <a:r>
              <a:rPr lang="tr" sz="1400">
                <a:solidFill>
                  <a:schemeClr val="dk1"/>
                </a:solidFill>
                <a:latin typeface="Calibri"/>
                <a:ea typeface="Calibri"/>
                <a:cs typeface="Calibri"/>
                <a:sym typeface="Calibri"/>
              </a:rPr>
              <a:t> - Evetse, eğitim bölümünü bitir. Hayırsa, tahmin ve hareket döngüsüne devam et.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Grafikleri Çiz ve Karşılaştır</a:t>
            </a:r>
            <a:r>
              <a:rPr lang="tr" sz="1400">
                <a:solidFill>
                  <a:schemeClr val="dk1"/>
                </a:solidFill>
                <a:latin typeface="Calibri"/>
                <a:ea typeface="Calibri"/>
                <a:cs typeface="Calibri"/>
                <a:sym typeface="Calibri"/>
              </a:rPr>
              <a:t> - Her algoritmanın ödüllerini karşılaştıran bir grafik oluştur.</a:t>
            </a:r>
            <a:endParaRPr sz="1400">
              <a:solidFill>
                <a:schemeClr val="dk1"/>
              </a:solidFill>
              <a:latin typeface="Calibri"/>
              <a:ea typeface="Calibri"/>
              <a:cs typeface="Calibri"/>
              <a:sym typeface="Calibri"/>
            </a:endParaRPr>
          </a:p>
          <a:p>
            <a:pPr indent="-304800" lvl="0" marL="457200" rtl="0" algn="l">
              <a:lnSpc>
                <a:spcPct val="116250"/>
              </a:lnSpc>
              <a:spcBef>
                <a:spcPts val="0"/>
              </a:spcBef>
              <a:spcAft>
                <a:spcPts val="0"/>
              </a:spcAft>
              <a:buClr>
                <a:schemeClr val="dk1"/>
              </a:buClr>
              <a:buSzPts val="1200"/>
              <a:buFont typeface="Calibri"/>
              <a:buAutoNum type="arabicPeriod"/>
            </a:pPr>
            <a:r>
              <a:rPr b="1" lang="tr" sz="1400">
                <a:solidFill>
                  <a:schemeClr val="dk1"/>
                </a:solidFill>
                <a:latin typeface="Calibri"/>
                <a:ea typeface="Calibri"/>
                <a:cs typeface="Calibri"/>
                <a:sym typeface="Calibri"/>
              </a:rPr>
              <a:t>Bitir</a:t>
            </a:r>
            <a:r>
              <a:rPr lang="tr" sz="1400">
                <a:solidFill>
                  <a:schemeClr val="dk1"/>
                </a:solidFill>
                <a:latin typeface="Calibri"/>
                <a:ea typeface="Calibri"/>
                <a:cs typeface="Calibri"/>
                <a:sym typeface="Calibri"/>
              </a:rPr>
              <a:t> - Eğitim döngüsünü bitir ve sonuçları incele</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Çalışma Mantığı</a:t>
            </a:r>
            <a:endParaRPr b="1" sz="2020">
              <a:latin typeface="Calibri"/>
              <a:ea typeface="Calibri"/>
              <a:cs typeface="Calibri"/>
              <a:sym typeface="Calibri"/>
            </a:endParaRPr>
          </a:p>
        </p:txBody>
      </p:sp>
      <p:sp>
        <p:nvSpPr>
          <p:cNvPr id="119" name="Google Shape;119;p23"/>
          <p:cNvSpPr txBox="1"/>
          <p:nvPr>
            <p:ph idx="1" type="body"/>
          </p:nvPr>
        </p:nvSpPr>
        <p:spPr>
          <a:xfrm>
            <a:off x="311700" y="803275"/>
            <a:ext cx="8520600" cy="34164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Ortam Tanımı:</a:t>
            </a:r>
            <a:r>
              <a:rPr lang="tr" sz="1400">
                <a:solidFill>
                  <a:schemeClr val="dk1"/>
                </a:solidFill>
                <a:latin typeface="Calibri"/>
                <a:ea typeface="Calibri"/>
                <a:cs typeface="Calibri"/>
                <a:sym typeface="Calibri"/>
              </a:rPr>
              <a:t> CarRacing-v2 ortamı oluşturulur.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Model Tanımı:</a:t>
            </a:r>
            <a:r>
              <a:rPr lang="tr" sz="1400">
                <a:solidFill>
                  <a:schemeClr val="dk1"/>
                </a:solidFill>
                <a:latin typeface="Calibri"/>
                <a:ea typeface="Calibri"/>
                <a:cs typeface="Calibri"/>
                <a:sym typeface="Calibri"/>
              </a:rPr>
              <a:t> PPO, A2C, ve SAC modelleri CNN tabanlı politika ağı ile tanımlanır. (CarRacing görüntü tabanlı olduğu için CNN kullanılır)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Eğitim Döngüsü:</a:t>
            </a:r>
            <a:endParaRPr b="1"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Her algoritma için belirlenen bölüm sayısı kadar eğitim yapılır.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Eğitim esnasında, model her adımda çevreden durumu alarak bir hareket tahmini yapar.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Çevreye yapılan hareketin sonucunda yeni durum, ödül ve bölüm sonu bilgileri elde edilir.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Ödüller bölüm sonunda toplanır ve kaydedilir.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Grafik Oluşturma:</a:t>
            </a:r>
            <a:r>
              <a:rPr lang="tr" sz="1400">
                <a:solidFill>
                  <a:schemeClr val="dk1"/>
                </a:solidFill>
                <a:latin typeface="Calibri"/>
                <a:ea typeface="Calibri"/>
                <a:cs typeface="Calibri"/>
                <a:sym typeface="Calibri"/>
              </a:rPr>
              <a:t> Her bir algoritmanın toplam ödüllerini gösteren bir grafik çizilir ve karşılaştırma yapılır.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t>Uygulama</a:t>
            </a:r>
            <a:endParaRPr b="1" sz="2020"/>
          </a:p>
        </p:txBody>
      </p:sp>
      <p:pic>
        <p:nvPicPr>
          <p:cNvPr id="125" name="Google Shape;125;p24"/>
          <p:cNvPicPr preferRelativeResize="0"/>
          <p:nvPr/>
        </p:nvPicPr>
        <p:blipFill>
          <a:blip r:embed="rId3">
            <a:alphaModFix/>
          </a:blip>
          <a:stretch>
            <a:fillRect/>
          </a:stretch>
        </p:blipFill>
        <p:spPr>
          <a:xfrm>
            <a:off x="2459888" y="1431725"/>
            <a:ext cx="4224224" cy="350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42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16250"/>
              </a:lnSpc>
              <a:spcBef>
                <a:spcPts val="0"/>
              </a:spcBef>
              <a:spcAft>
                <a:spcPts val="0"/>
              </a:spcAft>
              <a:buClr>
                <a:schemeClr val="dk1"/>
              </a:buClr>
              <a:buSzPts val="1100"/>
              <a:buFont typeface="Arial"/>
              <a:buNone/>
            </a:pPr>
            <a:r>
              <a:rPr b="1" lang="tr" sz="2000">
                <a:solidFill>
                  <a:schemeClr val="dk1"/>
                </a:solidFill>
                <a:latin typeface="Calibri"/>
                <a:ea typeface="Calibri"/>
                <a:cs typeface="Calibri"/>
                <a:sym typeface="Calibri"/>
              </a:rPr>
              <a:t>Mountain Car Continuous </a:t>
            </a:r>
            <a:endParaRPr b="1" sz="2000">
              <a:solidFill>
                <a:schemeClr val="dk1"/>
              </a:solidFill>
              <a:latin typeface="Calibri"/>
              <a:ea typeface="Calibri"/>
              <a:cs typeface="Calibri"/>
              <a:sym typeface="Calibri"/>
            </a:endParaRPr>
          </a:p>
          <a:p>
            <a:pPr indent="0" lvl="0" marL="0" rtl="0" algn="l">
              <a:lnSpc>
                <a:spcPct val="116250"/>
              </a:lnSpc>
              <a:spcBef>
                <a:spcPts val="800"/>
              </a:spcBef>
              <a:spcAft>
                <a:spcPts val="800"/>
              </a:spcAft>
              <a:buClr>
                <a:schemeClr val="dk1"/>
              </a:buClr>
              <a:buSzPts val="1100"/>
              <a:buFont typeface="Arial"/>
              <a:buNone/>
            </a:pPr>
            <a:r>
              <a:rPr lang="tr" sz="1400">
                <a:solidFill>
                  <a:schemeClr val="dk1"/>
                </a:solidFill>
                <a:latin typeface="Calibri"/>
                <a:ea typeface="Calibri"/>
                <a:cs typeface="Calibri"/>
                <a:sym typeface="Calibri"/>
              </a:rPr>
              <a:t>Mountain Car Continuous probleminde, bir araba iki tepe arasında, yerçekiminin negatif etkisi altında kalan bir vadide sıkışmıştır. Aracın amacı, sağdaki tepeden yukarı tırmanarak belirli bir yüksekliğe ulaşıp vadiyi terk etmektir. Problem zorlayıcıdır çünkü araç motoru, bu eğimi tek başına çıkacak kadar güçlü değildir. Bu yüzden araç, vadi boyunca ivme kazanmak için ileri-geri hareket etmek zorundadır.</a:t>
            </a:r>
            <a:endParaRPr/>
          </a:p>
        </p:txBody>
      </p:sp>
      <p:pic>
        <p:nvPicPr>
          <p:cNvPr id="63" name="Google Shape;63;p14"/>
          <p:cNvPicPr preferRelativeResize="0"/>
          <p:nvPr/>
        </p:nvPicPr>
        <p:blipFill>
          <a:blip r:embed="rId3">
            <a:alphaModFix/>
          </a:blip>
          <a:stretch>
            <a:fillRect/>
          </a:stretch>
        </p:blipFill>
        <p:spPr>
          <a:xfrm>
            <a:off x="3074150" y="2864300"/>
            <a:ext cx="2995698" cy="1997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24125"/>
            <a:ext cx="8520600" cy="5727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1200"/>
              </a:spcAft>
              <a:buClr>
                <a:schemeClr val="dk1"/>
              </a:buClr>
              <a:buSzPts val="1100"/>
              <a:buFont typeface="Arial"/>
              <a:buNone/>
            </a:pPr>
            <a:r>
              <a:rPr b="1" lang="tr" sz="1600">
                <a:latin typeface="Calibri"/>
                <a:ea typeface="Calibri"/>
                <a:cs typeface="Calibri"/>
                <a:sym typeface="Calibri"/>
              </a:rPr>
              <a:t>Mountain Car Continuous Probleminde Kullanılan Yöntemler ve Çalışmalar</a:t>
            </a:r>
            <a:endParaRPr/>
          </a:p>
        </p:txBody>
      </p:sp>
      <p:sp>
        <p:nvSpPr>
          <p:cNvPr id="69" name="Google Shape;69;p15"/>
          <p:cNvSpPr txBox="1"/>
          <p:nvPr>
            <p:ph idx="1" type="body"/>
          </p:nvPr>
        </p:nvSpPr>
        <p:spPr>
          <a:xfrm>
            <a:off x="311700" y="824850"/>
            <a:ext cx="8520600" cy="3781800"/>
          </a:xfrm>
          <a:prstGeom prst="rect">
            <a:avLst/>
          </a:prstGeom>
        </p:spPr>
        <p:txBody>
          <a:bodyPr anchorCtr="0" anchor="t" bIns="91425" lIns="91425" spcFirstLastPara="1" rIns="91425" wrap="square" tIns="91425">
            <a:normAutofit fontScale="47500" lnSpcReduction="20000"/>
          </a:bodyPr>
          <a:lstStyle/>
          <a:p>
            <a:pPr indent="-307954" lvl="0" marL="457200" rtl="0" algn="l">
              <a:lnSpc>
                <a:spcPct val="116250"/>
              </a:lnSpc>
              <a:spcBef>
                <a:spcPts val="1200"/>
              </a:spcBef>
              <a:spcAft>
                <a:spcPts val="0"/>
              </a:spcAft>
              <a:buClr>
                <a:schemeClr val="dk1"/>
              </a:buClr>
              <a:buSzPct val="100000"/>
              <a:buFont typeface="Calibri"/>
              <a:buAutoNum type="arabicParenR"/>
            </a:pPr>
            <a:r>
              <a:rPr b="1" lang="tr" sz="2630">
                <a:solidFill>
                  <a:schemeClr val="dk1"/>
                </a:solidFill>
                <a:latin typeface="Calibri"/>
                <a:ea typeface="Calibri"/>
                <a:cs typeface="Calibri"/>
                <a:sym typeface="Calibri"/>
              </a:rPr>
              <a:t>Q-Öğrenme (Q-Learning) ve Sürekli D-Q-Öğrenme (Continuous D-Q Learning):</a:t>
            </a:r>
            <a:endParaRPr b="1" sz="2630">
              <a:solidFill>
                <a:schemeClr val="dk1"/>
              </a:solidFill>
              <a:latin typeface="Calibri"/>
              <a:ea typeface="Calibri"/>
              <a:cs typeface="Calibri"/>
              <a:sym typeface="Calibri"/>
            </a:endParaRPr>
          </a:p>
          <a:p>
            <a:pPr indent="-307954" lvl="0" marL="457200" rtl="0" algn="l">
              <a:lnSpc>
                <a:spcPct val="116250"/>
              </a:lnSpc>
              <a:spcBef>
                <a:spcPts val="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Geleneksel Q-öğrenme algoritması, sürekli aksiyon uzayları için yeterli değildir. Bu nedenle, sürekli aksiyon uzayları için geliştirilmiş Deep Q-Network (DQN) algoritmaları gibi varyantlar kullanılır.</a:t>
            </a:r>
            <a:endParaRPr sz="2630">
              <a:solidFill>
                <a:schemeClr val="dk1"/>
              </a:solidFill>
              <a:latin typeface="Calibri"/>
              <a:ea typeface="Calibri"/>
              <a:cs typeface="Calibri"/>
              <a:sym typeface="Calibri"/>
            </a:endParaRPr>
          </a:p>
          <a:p>
            <a:pPr indent="-307954" lvl="0" marL="457200" rtl="0" algn="l">
              <a:lnSpc>
                <a:spcPct val="116250"/>
              </a:lnSpc>
              <a:spcBef>
                <a:spcPts val="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Ancak, Q-öğrenme sürekli aksiyon uzayına doğrudan uygulanamaz. Bu nedenle, genellikle yaklaşım olarak DDPG (Deep Deterministic Policy Gradient) gibi sürekli aksiyonları öğrenme odaklı algoritmalar tercih edilir.</a:t>
            </a:r>
            <a:endParaRPr sz="2630">
              <a:solidFill>
                <a:schemeClr val="dk1"/>
              </a:solidFill>
              <a:latin typeface="Calibri"/>
              <a:ea typeface="Calibri"/>
              <a:cs typeface="Calibri"/>
              <a:sym typeface="Calibri"/>
            </a:endParaRPr>
          </a:p>
          <a:p>
            <a:pPr indent="0" lvl="0" marL="457200" rtl="0" algn="l">
              <a:lnSpc>
                <a:spcPct val="116250"/>
              </a:lnSpc>
              <a:spcBef>
                <a:spcPts val="1200"/>
              </a:spcBef>
              <a:spcAft>
                <a:spcPts val="0"/>
              </a:spcAft>
              <a:buNone/>
            </a:pPr>
            <a:r>
              <a:t/>
            </a:r>
            <a:endParaRPr sz="2630">
              <a:solidFill>
                <a:schemeClr val="dk1"/>
              </a:solidFill>
              <a:latin typeface="Calibri"/>
              <a:ea typeface="Calibri"/>
              <a:cs typeface="Calibri"/>
              <a:sym typeface="Calibri"/>
            </a:endParaRPr>
          </a:p>
          <a:p>
            <a:pPr indent="-307954" lvl="0" marL="457200" rtl="0" algn="l">
              <a:lnSpc>
                <a:spcPct val="116250"/>
              </a:lnSpc>
              <a:spcBef>
                <a:spcPts val="1200"/>
              </a:spcBef>
              <a:spcAft>
                <a:spcPts val="0"/>
              </a:spcAft>
              <a:buClr>
                <a:schemeClr val="dk1"/>
              </a:buClr>
              <a:buSzPct val="100000"/>
              <a:buFont typeface="Calibri"/>
              <a:buAutoNum type="arabicParenR"/>
            </a:pPr>
            <a:r>
              <a:rPr b="1" lang="tr" sz="2630">
                <a:solidFill>
                  <a:schemeClr val="dk1"/>
                </a:solidFill>
                <a:latin typeface="Calibri"/>
                <a:ea typeface="Calibri"/>
                <a:cs typeface="Calibri"/>
                <a:sym typeface="Calibri"/>
              </a:rPr>
              <a:t>Proksimal Politika Optimizasyonu (PPO)</a:t>
            </a:r>
            <a:r>
              <a:rPr lang="tr" sz="2630">
                <a:solidFill>
                  <a:schemeClr val="dk1"/>
                </a:solidFill>
                <a:latin typeface="Calibri"/>
                <a:ea typeface="Calibri"/>
                <a:cs typeface="Calibri"/>
                <a:sym typeface="Calibri"/>
              </a:rPr>
              <a:t>:</a:t>
            </a:r>
            <a:endParaRPr sz="2630">
              <a:solidFill>
                <a:schemeClr val="dk1"/>
              </a:solidFill>
              <a:latin typeface="Calibri"/>
              <a:ea typeface="Calibri"/>
              <a:cs typeface="Calibri"/>
              <a:sym typeface="Calibri"/>
            </a:endParaRPr>
          </a:p>
          <a:p>
            <a:pPr indent="-307954" lvl="0" marL="457200" rtl="0" algn="l">
              <a:lnSpc>
                <a:spcPct val="116250"/>
              </a:lnSpc>
              <a:spcBef>
                <a:spcPts val="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PPO, politikanın optimizasyonu sırasında yüksek stabilite ve performans sağlayan bir başka güçlü algoritmadır.</a:t>
            </a:r>
            <a:endParaRPr sz="2630">
              <a:solidFill>
                <a:schemeClr val="dk1"/>
              </a:solidFill>
              <a:latin typeface="Calibri"/>
              <a:ea typeface="Calibri"/>
              <a:cs typeface="Calibri"/>
              <a:sym typeface="Calibri"/>
            </a:endParaRPr>
          </a:p>
          <a:p>
            <a:pPr indent="-307954" lvl="0" marL="457200" rtl="0" algn="l">
              <a:lnSpc>
                <a:spcPct val="116250"/>
              </a:lnSpc>
              <a:spcBef>
                <a:spcPts val="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PPO’nun öğrenme stabilitesinin yüksek olması, Mountain Car Continuous gibi sürekli aksiyon içeren karmaşık görevlerde avantaj sağlar.</a:t>
            </a:r>
            <a:endParaRPr sz="263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41810"/>
              <a:buFont typeface="Arial"/>
              <a:buNone/>
            </a:pPr>
            <a:r>
              <a:rPr b="1" lang="tr" sz="2630">
                <a:solidFill>
                  <a:schemeClr val="dk1"/>
                </a:solidFill>
                <a:latin typeface="Calibri"/>
                <a:ea typeface="Calibri"/>
                <a:cs typeface="Calibri"/>
                <a:sym typeface="Calibri"/>
              </a:rPr>
              <a:t>  3)Soft Actor-Critic (SAC)</a:t>
            </a:r>
            <a:r>
              <a:rPr lang="tr" sz="2630">
                <a:solidFill>
                  <a:schemeClr val="dk1"/>
                </a:solidFill>
                <a:latin typeface="Calibri"/>
                <a:ea typeface="Calibri"/>
                <a:cs typeface="Calibri"/>
                <a:sym typeface="Calibri"/>
              </a:rPr>
              <a:t>:</a:t>
            </a:r>
            <a:endParaRPr sz="2630">
              <a:solidFill>
                <a:schemeClr val="dk1"/>
              </a:solidFill>
              <a:latin typeface="Calibri"/>
              <a:ea typeface="Calibri"/>
              <a:cs typeface="Calibri"/>
              <a:sym typeface="Calibri"/>
            </a:endParaRPr>
          </a:p>
          <a:p>
            <a:pPr indent="-307954" lvl="0" marL="457200" rtl="0" algn="l">
              <a:lnSpc>
                <a:spcPct val="116250"/>
              </a:lnSpc>
              <a:spcBef>
                <a:spcPts val="120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SAC, sürekli aksiyon problemlerinde iyi performans gösteren, entropi düzenlemesi ile politikanın keşfetme yeteneğini arttıran bir algoritmadır.</a:t>
            </a:r>
            <a:endParaRPr sz="2630">
              <a:solidFill>
                <a:schemeClr val="dk1"/>
              </a:solidFill>
              <a:latin typeface="Calibri"/>
              <a:ea typeface="Calibri"/>
              <a:cs typeface="Calibri"/>
              <a:sym typeface="Calibri"/>
            </a:endParaRPr>
          </a:p>
          <a:p>
            <a:pPr indent="-307954" lvl="0" marL="457200" rtl="0" algn="l">
              <a:lnSpc>
                <a:spcPct val="116250"/>
              </a:lnSpc>
              <a:spcBef>
                <a:spcPts val="0"/>
              </a:spcBef>
              <a:spcAft>
                <a:spcPts val="0"/>
              </a:spcAft>
              <a:buClr>
                <a:schemeClr val="dk1"/>
              </a:buClr>
              <a:buSzPct val="100000"/>
              <a:buFont typeface="Calibri"/>
              <a:buChar char="●"/>
            </a:pPr>
            <a:r>
              <a:rPr lang="tr" sz="2630">
                <a:solidFill>
                  <a:schemeClr val="dk1"/>
                </a:solidFill>
                <a:latin typeface="Calibri"/>
                <a:ea typeface="Calibri"/>
                <a:cs typeface="Calibri"/>
                <a:sym typeface="Calibri"/>
              </a:rPr>
              <a:t>Mountain Car Continuous probleminde de genellikle başarılı sonuçlar elde eder.</a:t>
            </a:r>
            <a:endParaRPr sz="263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71325"/>
            <a:ext cx="8520600" cy="5727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1200"/>
              </a:spcAft>
              <a:buClr>
                <a:schemeClr val="dk1"/>
              </a:buClr>
              <a:buSzPts val="1100"/>
              <a:buFont typeface="Arial"/>
              <a:buNone/>
            </a:pPr>
            <a:r>
              <a:rPr b="1" lang="tr" sz="1700">
                <a:latin typeface="Calibri"/>
                <a:ea typeface="Calibri"/>
                <a:cs typeface="Calibri"/>
                <a:sym typeface="Calibri"/>
              </a:rPr>
              <a:t>Mountain Car Continuous Problemi Üzerine Yapılan Çalışmalar</a:t>
            </a:r>
            <a:endParaRPr sz="29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Daha Etkili Politika Gradyanı Yöntemleri</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Politika gradyanı yöntemleri ile elde edilen başarılar, Mountain Car Continuous gibi görevlerde verimliliği arttırmayı amaçlamaktadır. Bazı çalışmalarda PPO ve SAC gibi algoritmalarla standart politika gradyanı yöntemlerine kıyasla daha yüksek başarılar gözlemlenmiştir.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None/>
            </a:pPr>
            <a:r>
              <a:rPr b="1" lang="tr" sz="1400">
                <a:solidFill>
                  <a:schemeClr val="dk1"/>
                </a:solidFill>
                <a:latin typeface="Calibri"/>
                <a:ea typeface="Calibri"/>
                <a:cs typeface="Calibri"/>
                <a:sym typeface="Calibri"/>
              </a:rPr>
              <a:t>Hızlı Keşif ve Optimizasyon</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Entropi düzenlemesi ve temsili öğrenme yöntemleriyle keşfi hızlandırmak amacıyla yapılan çalışmalarda, Mountain Car Continuous gibi problemler test alanı olarak kullanılmıştır. Özellikle SAC gibi algoritmalar, entropi düzenlemesi sayesinde daha kapsamlı keşif yaparak öğrenme sürecini hızlandırmıştır.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None/>
            </a:pPr>
            <a:r>
              <a:rPr b="1" lang="tr" sz="1400">
                <a:solidFill>
                  <a:schemeClr val="dk1"/>
                </a:solidFill>
                <a:latin typeface="Calibri"/>
                <a:ea typeface="Calibri"/>
                <a:cs typeface="Calibri"/>
                <a:sym typeface="Calibri"/>
              </a:rPr>
              <a:t>Daha Az Epizod Sayısında Başarı</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Bazı araştırmalar, çeşitli parametre incelemeleriyle aracın daha az epizodda başarıya ulaşmasını sağlamayı hedeflemiştir. Bunun için algoritmanın ödül fonksiyonları ve keşif oranları optimize edilmiştir. Özellikle DDPG gibi algoritmalar, sürekli aksiyon alanı olduğu için bu tür problemlerle başarılı bir şekilde entegre edilmiştir.</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83100"/>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594"/>
              <a:buNone/>
            </a:pPr>
            <a:r>
              <a:rPr b="1" lang="tr" sz="2220">
                <a:latin typeface="Calibri"/>
                <a:ea typeface="Calibri"/>
                <a:cs typeface="Calibri"/>
                <a:sym typeface="Calibri"/>
              </a:rPr>
              <a:t>Method</a:t>
            </a:r>
            <a:endParaRPr b="1" sz="2220">
              <a:latin typeface="Calibri"/>
              <a:ea typeface="Calibri"/>
              <a:cs typeface="Calibri"/>
              <a:sym typeface="Calibri"/>
            </a:endParaRPr>
          </a:p>
        </p:txBody>
      </p:sp>
      <p:sp>
        <p:nvSpPr>
          <p:cNvPr id="81" name="Google Shape;81;p17"/>
          <p:cNvSpPr txBox="1"/>
          <p:nvPr>
            <p:ph idx="1" type="body"/>
          </p:nvPr>
        </p:nvSpPr>
        <p:spPr>
          <a:xfrm>
            <a:off x="311700" y="607775"/>
            <a:ext cx="8520600" cy="4341300"/>
          </a:xfrm>
          <a:prstGeom prst="rect">
            <a:avLst/>
          </a:prstGeom>
        </p:spPr>
        <p:txBody>
          <a:bodyPr anchorCtr="0" anchor="t" bIns="91425" lIns="91425" spcFirstLastPara="1" rIns="91425" wrap="square" tIns="91425">
            <a:normAutofit lnSpcReduction="10000"/>
          </a:bodyPr>
          <a:lstStyle/>
          <a:p>
            <a:pPr indent="-323850" lvl="0" marL="457200" rtl="0" algn="l">
              <a:lnSpc>
                <a:spcPct val="116250"/>
              </a:lnSpc>
              <a:spcBef>
                <a:spcPts val="1200"/>
              </a:spcBef>
              <a:spcAft>
                <a:spcPts val="0"/>
              </a:spcAft>
              <a:buClr>
                <a:schemeClr val="dk1"/>
              </a:buClr>
              <a:buSzPts val="1500"/>
              <a:buFont typeface="Calibri"/>
              <a:buAutoNum type="arabicParenR"/>
            </a:pPr>
            <a:r>
              <a:rPr b="1" lang="tr" sz="1500">
                <a:solidFill>
                  <a:schemeClr val="dk1"/>
                </a:solidFill>
                <a:latin typeface="Calibri"/>
                <a:ea typeface="Calibri"/>
                <a:cs typeface="Calibri"/>
                <a:sym typeface="Calibri"/>
              </a:rPr>
              <a:t>Ortamın Tanımlanması ve Başlatılması:</a:t>
            </a:r>
            <a:endParaRPr b="1" sz="15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rgbClr val="188038"/>
                </a:solidFill>
                <a:latin typeface="Roboto Mono"/>
                <a:ea typeface="Roboto Mono"/>
                <a:cs typeface="Roboto Mono"/>
                <a:sym typeface="Roboto Mono"/>
              </a:rPr>
              <a:t>MountainCarContinuous</a:t>
            </a:r>
            <a:r>
              <a:rPr lang="tr" sz="1400">
                <a:solidFill>
                  <a:schemeClr val="dk1"/>
                </a:solidFill>
                <a:latin typeface="Calibri"/>
                <a:ea typeface="Calibri"/>
                <a:cs typeface="Calibri"/>
                <a:sym typeface="Calibri"/>
              </a:rPr>
              <a:t> ortamı tanımlanır ve başlatılır. Bu ortamda bir araba, sürekli bir aksiyon alanında kontrol edilerek tepeyi tırmanmaya çalışır.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Modellerin Tanımlanması:</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algoritma için bir model tanımlanır (PPO, A2C ve SAC). Bu modeller, </a:t>
            </a:r>
            <a:r>
              <a:rPr lang="tr" sz="1400">
                <a:solidFill>
                  <a:srgbClr val="188038"/>
                </a:solidFill>
                <a:latin typeface="Roboto Mono"/>
                <a:ea typeface="Roboto Mono"/>
                <a:cs typeface="Roboto Mono"/>
                <a:sym typeface="Roboto Mono"/>
              </a:rPr>
              <a:t>MlpPolicy</a:t>
            </a:r>
            <a:r>
              <a:rPr lang="tr" sz="1400">
                <a:solidFill>
                  <a:schemeClr val="dk1"/>
                </a:solidFill>
                <a:latin typeface="Calibri"/>
                <a:ea typeface="Calibri"/>
                <a:cs typeface="Calibri"/>
                <a:sym typeface="Calibri"/>
              </a:rPr>
              <a:t> adı verilen bir sinir ağı mimarisini kullanır.</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Eğitim Döngüsü:</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model için 5 döngülük bir eğitim süreci uygulanır.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bir döngüde model </a:t>
            </a:r>
            <a:r>
              <a:rPr lang="tr" sz="1400">
                <a:solidFill>
                  <a:srgbClr val="188038"/>
                </a:solidFill>
                <a:latin typeface="Roboto Mono"/>
                <a:ea typeface="Roboto Mono"/>
                <a:cs typeface="Roboto Mono"/>
                <a:sym typeface="Roboto Mono"/>
              </a:rPr>
              <a:t>learn()</a:t>
            </a:r>
            <a:r>
              <a:rPr lang="tr" sz="1400">
                <a:solidFill>
                  <a:schemeClr val="dk1"/>
                </a:solidFill>
                <a:latin typeface="Calibri"/>
                <a:ea typeface="Calibri"/>
                <a:cs typeface="Calibri"/>
                <a:sym typeface="Calibri"/>
              </a:rPr>
              <a:t> metodu kullanılarak </a:t>
            </a:r>
            <a:r>
              <a:rPr lang="tr" sz="1400">
                <a:solidFill>
                  <a:srgbClr val="188038"/>
                </a:solidFill>
                <a:latin typeface="Roboto Mono"/>
                <a:ea typeface="Roboto Mono"/>
                <a:cs typeface="Roboto Mono"/>
                <a:sym typeface="Roboto Mono"/>
              </a:rPr>
              <a:t>total_timesteps</a:t>
            </a:r>
            <a:r>
              <a:rPr lang="tr" sz="1400">
                <a:solidFill>
                  <a:schemeClr val="dk1"/>
                </a:solidFill>
                <a:latin typeface="Calibri"/>
                <a:ea typeface="Calibri"/>
                <a:cs typeface="Calibri"/>
                <a:sym typeface="Calibri"/>
              </a:rPr>
              <a:t> (10,000 adım) boyunca eğitilir.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Eğitim sonrası modelin performansı, bir bölüm (episode) süresince elde edilen ödüllerin toplanması ile değerlendirilir.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Performansın Kaydedilmesi:</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bölümde elde edilen toplam ödül </a:t>
            </a:r>
            <a:r>
              <a:rPr lang="tr" sz="1400">
                <a:solidFill>
                  <a:srgbClr val="188038"/>
                </a:solidFill>
                <a:latin typeface="Roboto Mono"/>
                <a:ea typeface="Roboto Mono"/>
                <a:cs typeface="Roboto Mono"/>
                <a:sym typeface="Roboto Mono"/>
              </a:rPr>
              <a:t>ppo_rewards</a:t>
            </a:r>
            <a:r>
              <a:rPr lang="tr" sz="1400">
                <a:solidFill>
                  <a:schemeClr val="dk1"/>
                </a:solidFill>
                <a:latin typeface="Calibri"/>
                <a:ea typeface="Calibri"/>
                <a:cs typeface="Calibri"/>
                <a:sym typeface="Calibri"/>
              </a:rPr>
              <a:t>, </a:t>
            </a:r>
            <a:r>
              <a:rPr lang="tr" sz="1400">
                <a:solidFill>
                  <a:srgbClr val="188038"/>
                </a:solidFill>
                <a:latin typeface="Roboto Mono"/>
                <a:ea typeface="Roboto Mono"/>
                <a:cs typeface="Roboto Mono"/>
                <a:sym typeface="Roboto Mono"/>
              </a:rPr>
              <a:t>a2c_rewards</a:t>
            </a:r>
            <a:r>
              <a:rPr lang="tr" sz="1400">
                <a:solidFill>
                  <a:schemeClr val="dk1"/>
                </a:solidFill>
                <a:latin typeface="Calibri"/>
                <a:ea typeface="Calibri"/>
                <a:cs typeface="Calibri"/>
                <a:sym typeface="Calibri"/>
              </a:rPr>
              <a:t>, </a:t>
            </a:r>
            <a:r>
              <a:rPr lang="tr" sz="1400">
                <a:solidFill>
                  <a:srgbClr val="188038"/>
                </a:solidFill>
                <a:latin typeface="Roboto Mono"/>
                <a:ea typeface="Roboto Mono"/>
                <a:cs typeface="Roboto Mono"/>
                <a:sym typeface="Roboto Mono"/>
              </a:rPr>
              <a:t>sac_rewards</a:t>
            </a:r>
            <a:r>
              <a:rPr lang="tr" sz="1400">
                <a:solidFill>
                  <a:schemeClr val="dk1"/>
                </a:solidFill>
                <a:latin typeface="Calibri"/>
                <a:ea typeface="Calibri"/>
                <a:cs typeface="Calibri"/>
                <a:sym typeface="Calibri"/>
              </a:rPr>
              <a:t> listelerine kaydedilir. Bu ödüller daha sonra grafik üzerinde karşılaştırılır.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Grafik Çizimi:</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algoritmanın elde ettiği ödüller grafik üzerinde karşılaştırılır ve görselleştirilir.</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24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220">
                <a:latin typeface="Calibri"/>
                <a:ea typeface="Calibri"/>
                <a:cs typeface="Calibri"/>
                <a:sym typeface="Calibri"/>
              </a:rPr>
              <a:t>Akış Diyagramı</a:t>
            </a:r>
            <a:endParaRPr b="1" sz="2220">
              <a:latin typeface="Calibri"/>
              <a:ea typeface="Calibri"/>
              <a:cs typeface="Calibri"/>
              <a:sym typeface="Calibri"/>
            </a:endParaRPr>
          </a:p>
        </p:txBody>
      </p:sp>
      <p:sp>
        <p:nvSpPr>
          <p:cNvPr id="87" name="Google Shape;87;p18"/>
          <p:cNvSpPr txBox="1"/>
          <p:nvPr>
            <p:ph idx="1" type="body"/>
          </p:nvPr>
        </p:nvSpPr>
        <p:spPr>
          <a:xfrm>
            <a:off x="311700" y="696850"/>
            <a:ext cx="8520600" cy="3872100"/>
          </a:xfrm>
          <a:prstGeom prst="rect">
            <a:avLst/>
          </a:prstGeom>
        </p:spPr>
        <p:txBody>
          <a:bodyPr anchorCtr="0" anchor="t" bIns="91425" lIns="91425" spcFirstLastPara="1" rIns="91425" wrap="square" tIns="91425">
            <a:normAutofit lnSpcReduction="10000"/>
          </a:bodyPr>
          <a:lstStyle/>
          <a:p>
            <a:pPr indent="0" lvl="0" marL="0" rtl="0" algn="l">
              <a:lnSpc>
                <a:spcPct val="116250"/>
              </a:lnSpc>
              <a:spcBef>
                <a:spcPts val="1200"/>
              </a:spcBef>
              <a:spcAft>
                <a:spcPts val="0"/>
              </a:spcAft>
              <a:buClr>
                <a:schemeClr val="dk1"/>
              </a:buClr>
              <a:buSzPts val="1100"/>
              <a:buFont typeface="Arial"/>
              <a:buNone/>
            </a:pPr>
            <a:r>
              <a:rPr b="1" lang="tr" sz="2000">
                <a:solidFill>
                  <a:schemeClr val="dk1"/>
                </a:solidFill>
                <a:latin typeface="Calibri"/>
                <a:ea typeface="Calibri"/>
                <a:cs typeface="Calibri"/>
                <a:sym typeface="Calibri"/>
              </a:rPr>
              <a:t>Başla</a:t>
            </a:r>
            <a:endParaRPr b="1" sz="2000">
              <a:solidFill>
                <a:schemeClr val="dk1"/>
              </a:solidFill>
              <a:latin typeface="Calibri"/>
              <a:ea typeface="Calibri"/>
              <a:cs typeface="Calibri"/>
              <a:sym typeface="Calibri"/>
            </a:endParaRPr>
          </a:p>
          <a:p>
            <a:pPr indent="-311150" lvl="0" marL="457200" rtl="0" algn="l">
              <a:lnSpc>
                <a:spcPct val="116250"/>
              </a:lnSpc>
              <a:spcBef>
                <a:spcPts val="1200"/>
              </a:spcBef>
              <a:spcAft>
                <a:spcPts val="0"/>
              </a:spcAft>
              <a:buClr>
                <a:schemeClr val="dk1"/>
              </a:buClr>
              <a:buSzPts val="1300"/>
              <a:buFont typeface="Aptos"/>
              <a:buAutoNum type="arabicPeriod"/>
            </a:pPr>
            <a:r>
              <a:rPr lang="tr" sz="1300">
                <a:solidFill>
                  <a:srgbClr val="188038"/>
                </a:solidFill>
                <a:latin typeface="Roboto Mono"/>
                <a:ea typeface="Roboto Mono"/>
                <a:cs typeface="Roboto Mono"/>
                <a:sym typeface="Roboto Mono"/>
              </a:rPr>
              <a:t>MountainCarContinuous-v0</a:t>
            </a:r>
            <a:r>
              <a:rPr lang="tr" sz="1300">
                <a:solidFill>
                  <a:schemeClr val="dk1"/>
                </a:solidFill>
                <a:latin typeface="Calibri"/>
                <a:ea typeface="Calibri"/>
                <a:cs typeface="Calibri"/>
                <a:sym typeface="Calibri"/>
              </a:rPr>
              <a:t> ortamını oluştur</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PPO, A2C ve SAC modellerini sırayla tanımla</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Her bir model için (PPO, A2C, SAC):</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Eğitim döngüsüne gir (5 kez)</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Her bir döngü için:</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Aptos"/>
              <a:buAutoNum type="alphaLcPeriod"/>
            </a:pPr>
            <a:r>
              <a:rPr lang="tr" sz="1300">
                <a:solidFill>
                  <a:schemeClr val="dk1"/>
                </a:solidFill>
                <a:latin typeface="Calibri"/>
                <a:ea typeface="Calibri"/>
                <a:cs typeface="Calibri"/>
                <a:sym typeface="Calibri"/>
              </a:rPr>
              <a:t>Modeli </a:t>
            </a:r>
            <a:r>
              <a:rPr lang="tr" sz="1300">
                <a:solidFill>
                  <a:srgbClr val="188038"/>
                </a:solidFill>
                <a:latin typeface="Roboto Mono"/>
                <a:ea typeface="Roboto Mono"/>
                <a:cs typeface="Roboto Mono"/>
                <a:sym typeface="Roboto Mono"/>
              </a:rPr>
              <a:t>total_timesteps</a:t>
            </a:r>
            <a:r>
              <a:rPr lang="tr" sz="1300">
                <a:solidFill>
                  <a:schemeClr val="dk1"/>
                </a:solidFill>
                <a:latin typeface="Calibri"/>
                <a:ea typeface="Calibri"/>
                <a:cs typeface="Calibri"/>
                <a:sym typeface="Calibri"/>
              </a:rPr>
              <a:t> kadar eğit</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Bölüm başlat</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Her adım için (maksimum 200 adım):</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Aksiyon tahmin et</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Ortamda aksiyonu uygula, yeni gözlemi ve ödülü al</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Toplam ödülü güncelle</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Eğer bölüm tamamlandıysa çık</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Toplam ödülü kaydet</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Tüm modeller için döngü tamamlandığında: Grafik çiz</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Bitir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27975"/>
            <a:ext cx="8520600" cy="3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tr" sz="2020"/>
              <a:t>Algoritmaların Çalışma Mantığı</a:t>
            </a:r>
            <a:endParaRPr b="1" sz="2020"/>
          </a:p>
        </p:txBody>
      </p:sp>
      <p:sp>
        <p:nvSpPr>
          <p:cNvPr id="93" name="Google Shape;93;p19"/>
          <p:cNvSpPr txBox="1"/>
          <p:nvPr>
            <p:ph idx="1" type="body"/>
          </p:nvPr>
        </p:nvSpPr>
        <p:spPr>
          <a:xfrm>
            <a:off x="311700" y="702150"/>
            <a:ext cx="8520600" cy="3866700"/>
          </a:xfrm>
          <a:prstGeom prst="rect">
            <a:avLst/>
          </a:prstGeom>
        </p:spPr>
        <p:txBody>
          <a:bodyPr anchorCtr="0" anchor="t" bIns="91425" lIns="91425" spcFirstLastPara="1" rIns="91425" wrap="square" tIns="91425">
            <a:normAutofit fontScale="55000" lnSpcReduction="20000"/>
          </a:bodyPr>
          <a:lstStyle/>
          <a:p>
            <a:pPr indent="0" lvl="0" marL="0" rtl="0" algn="l">
              <a:lnSpc>
                <a:spcPct val="116250"/>
              </a:lnSpc>
              <a:spcBef>
                <a:spcPts val="1200"/>
              </a:spcBef>
              <a:spcAft>
                <a:spcPts val="0"/>
              </a:spcAft>
              <a:buClr>
                <a:schemeClr val="dk1"/>
              </a:buClr>
              <a:buSzPct val="55000"/>
              <a:buFont typeface="Arial"/>
              <a:buNone/>
            </a:pPr>
            <a:r>
              <a:t/>
            </a:r>
            <a:endParaRPr b="1" sz="20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PPO (Proximal Policy Optimization)</a:t>
            </a:r>
            <a:endParaRPr b="1" sz="1884">
              <a:solidFill>
                <a:schemeClr val="dk1"/>
              </a:solidFill>
              <a:latin typeface="Calibri"/>
              <a:ea typeface="Calibri"/>
              <a:cs typeface="Calibri"/>
              <a:sym typeface="Calibri"/>
            </a:endParaRPr>
          </a:p>
          <a:p>
            <a:pPr indent="-311884" lvl="0" marL="457200" rtl="0" algn="l">
              <a:lnSpc>
                <a:spcPct val="116250"/>
              </a:lnSpc>
              <a:spcBef>
                <a:spcPts val="1200"/>
              </a:spcBef>
              <a:spcAft>
                <a:spcPts val="0"/>
              </a:spcAft>
              <a:buClr>
                <a:schemeClr val="dk1"/>
              </a:buClr>
              <a:buSzPct val="114390"/>
              <a:buFont typeface="Calibri"/>
              <a:buAutoNum type="arabicPeriod"/>
            </a:pPr>
            <a:r>
              <a:rPr lang="tr" sz="2084">
                <a:solidFill>
                  <a:schemeClr val="dk1"/>
                </a:solidFill>
                <a:latin typeface="Calibri"/>
                <a:ea typeface="Calibri"/>
                <a:cs typeface="Calibri"/>
                <a:sym typeface="Calibri"/>
              </a:rPr>
              <a:t>Eğitim Başlat: </a:t>
            </a:r>
            <a:r>
              <a:rPr lang="tr" sz="2084">
                <a:solidFill>
                  <a:srgbClr val="188038"/>
                </a:solidFill>
                <a:latin typeface="Roboto Mono"/>
                <a:ea typeface="Roboto Mono"/>
                <a:cs typeface="Roboto Mono"/>
                <a:sym typeface="Roboto Mono"/>
              </a:rPr>
              <a:t>learn</a:t>
            </a:r>
            <a:r>
              <a:rPr lang="tr" sz="2084">
                <a:solidFill>
                  <a:schemeClr val="dk1"/>
                </a:solidFill>
                <a:latin typeface="Calibri"/>
                <a:ea typeface="Calibri"/>
                <a:cs typeface="Calibri"/>
                <a:sym typeface="Calibri"/>
              </a:rPr>
              <a:t> fonksiyonu çağrılarak model, belirli bir adım boyunca eğitim yapar.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Aksiyon Seçimi: Model mevcut duruma göre bir aksiyon seçer.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Çevreden Geri Bildirim: Seçilen aksiyon çevreye uygulanır ve çevre yeni bir durum, ödül ve bitiş durumu sağlar.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Politika Güncellemesi: PPO, ödülleri maksimize etmek için küçük adımlarla güncelleme yapar. Aşırı güncellemelerden kaçınmak için özel bir kısıtlama mekanizması (proksimal güncelleme) kullanır.</a:t>
            </a:r>
            <a:endParaRPr sz="2084">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A2C (Advantage Actor-Critic)</a:t>
            </a:r>
            <a:endParaRPr b="1" sz="1884">
              <a:solidFill>
                <a:schemeClr val="dk1"/>
              </a:solidFill>
              <a:latin typeface="Calibri"/>
              <a:ea typeface="Calibri"/>
              <a:cs typeface="Calibri"/>
              <a:sym typeface="Calibri"/>
            </a:endParaRPr>
          </a:p>
          <a:p>
            <a:pPr indent="-298450" lvl="0" marL="457200" rtl="0" algn="l">
              <a:lnSpc>
                <a:spcPct val="116250"/>
              </a:lnSpc>
              <a:spcBef>
                <a:spcPts val="1200"/>
              </a:spcBef>
              <a:spcAft>
                <a:spcPts val="0"/>
              </a:spcAft>
              <a:buClr>
                <a:schemeClr val="dk1"/>
              </a:buClr>
              <a:buSzPct val="100771"/>
              <a:buFont typeface="Calibri"/>
              <a:buAutoNum type="arabicPeriod"/>
            </a:pPr>
            <a:r>
              <a:rPr lang="tr" sz="1984">
                <a:solidFill>
                  <a:schemeClr val="dk1"/>
                </a:solidFill>
                <a:latin typeface="Calibri"/>
                <a:ea typeface="Calibri"/>
                <a:cs typeface="Calibri"/>
                <a:sym typeface="Calibri"/>
              </a:rPr>
              <a:t>Aksiyon ve Durum Değerlendirmesi:</a:t>
            </a:r>
            <a:r>
              <a:rPr lang="tr" sz="2884">
                <a:solidFill>
                  <a:schemeClr val="dk1"/>
                </a:solidFill>
                <a:latin typeface="Calibri"/>
                <a:ea typeface="Calibri"/>
                <a:cs typeface="Calibri"/>
                <a:sym typeface="Calibri"/>
              </a:rPr>
              <a:t> </a:t>
            </a:r>
            <a:r>
              <a:rPr lang="tr" sz="2084">
                <a:solidFill>
                  <a:schemeClr val="dk1"/>
                </a:solidFill>
                <a:latin typeface="Calibri"/>
                <a:ea typeface="Calibri"/>
                <a:cs typeface="Calibri"/>
                <a:sym typeface="Calibri"/>
              </a:rPr>
              <a:t>Aksiyon ve duruma göre beklenen avantajı (elde edilecek ödül) hesaplar.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Aksiyon Seçimi: Mevcut duruma göre en uygun aksiyon tahmin edilir.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Politika Güncellemesi: Aksiyonların avantajına göre politika güncellemeleri yapılır.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Ödül Takibi: Eğitim süresince, beklenen ödüllere göre model güncellenir.</a:t>
            </a:r>
            <a:endParaRPr sz="2084">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SAC (Soft Actor-Critic)</a:t>
            </a:r>
            <a:endParaRPr b="1" sz="1884">
              <a:solidFill>
                <a:schemeClr val="dk1"/>
              </a:solidFill>
              <a:latin typeface="Calibri"/>
              <a:ea typeface="Calibri"/>
              <a:cs typeface="Calibri"/>
              <a:sym typeface="Calibri"/>
            </a:endParaRPr>
          </a:p>
          <a:p>
            <a:pPr indent="-301407" lvl="0" marL="457200" rtl="0" algn="l">
              <a:lnSpc>
                <a:spcPct val="116250"/>
              </a:lnSpc>
              <a:spcBef>
                <a:spcPts val="1200"/>
              </a:spcBef>
              <a:spcAft>
                <a:spcPts val="0"/>
              </a:spcAft>
              <a:buClr>
                <a:schemeClr val="dk1"/>
              </a:buClr>
              <a:buSzPct val="105038"/>
              <a:buFont typeface="Calibri"/>
              <a:buAutoNum type="arabicPeriod"/>
            </a:pPr>
            <a:r>
              <a:rPr lang="tr" sz="1984">
                <a:solidFill>
                  <a:schemeClr val="dk1"/>
                </a:solidFill>
                <a:latin typeface="Calibri"/>
                <a:ea typeface="Calibri"/>
                <a:cs typeface="Calibri"/>
                <a:sym typeface="Calibri"/>
              </a:rPr>
              <a:t>Eğitim Başlat</a:t>
            </a:r>
            <a:r>
              <a:rPr b="1" lang="tr" sz="1984">
                <a:solidFill>
                  <a:schemeClr val="dk1"/>
                </a:solidFill>
                <a:latin typeface="Calibri"/>
                <a:ea typeface="Calibri"/>
                <a:cs typeface="Calibri"/>
                <a:sym typeface="Calibri"/>
              </a:rPr>
              <a:t>:</a:t>
            </a:r>
            <a:r>
              <a:rPr lang="tr" sz="1984">
                <a:solidFill>
                  <a:schemeClr val="dk1"/>
                </a:solidFill>
                <a:latin typeface="Calibri"/>
                <a:ea typeface="Calibri"/>
                <a:cs typeface="Calibri"/>
                <a:sym typeface="Calibri"/>
              </a:rPr>
              <a:t> </a:t>
            </a:r>
            <a:r>
              <a:rPr lang="tr" sz="1984">
                <a:solidFill>
                  <a:srgbClr val="188038"/>
                </a:solidFill>
                <a:latin typeface="Roboto Mono"/>
                <a:ea typeface="Roboto Mono"/>
                <a:cs typeface="Roboto Mono"/>
                <a:sym typeface="Roboto Mono"/>
              </a:rPr>
              <a:t>learn</a:t>
            </a:r>
            <a:r>
              <a:rPr lang="tr" sz="1984">
                <a:solidFill>
                  <a:schemeClr val="dk1"/>
                </a:solidFill>
                <a:latin typeface="Calibri"/>
                <a:ea typeface="Calibri"/>
                <a:cs typeface="Calibri"/>
                <a:sym typeface="Calibri"/>
              </a:rPr>
              <a:t> fonksiyonu çağrılır ve model, belirli bir adım boyunca eğitim yapar.</a:t>
            </a:r>
            <a:endParaRPr sz="1984">
              <a:solidFill>
                <a:schemeClr val="dk1"/>
              </a:solidFill>
              <a:latin typeface="Calibri"/>
              <a:ea typeface="Calibri"/>
              <a:cs typeface="Calibri"/>
              <a:sym typeface="Calibri"/>
            </a:endParaRPr>
          </a:p>
          <a:p>
            <a:pPr indent="-297914" lvl="0" marL="457200" rtl="0" algn="l">
              <a:lnSpc>
                <a:spcPct val="116250"/>
              </a:lnSpc>
              <a:spcBef>
                <a:spcPts val="0"/>
              </a:spcBef>
              <a:spcAft>
                <a:spcPts val="0"/>
              </a:spcAft>
              <a:buClr>
                <a:schemeClr val="dk1"/>
              </a:buClr>
              <a:buSzPct val="100000"/>
              <a:buFont typeface="Calibri"/>
              <a:buAutoNum type="arabicPeriod"/>
            </a:pPr>
            <a:r>
              <a:rPr lang="tr" sz="1984">
                <a:solidFill>
                  <a:schemeClr val="dk1"/>
                </a:solidFill>
                <a:latin typeface="Calibri"/>
                <a:ea typeface="Calibri"/>
                <a:cs typeface="Calibri"/>
                <a:sym typeface="Calibri"/>
              </a:rPr>
              <a:t>Aksiyon ve Değer Fonksiyonu Öğrenimi: Hem politika (aktör) hem de değer fonksiyonu (kritik) öğrenilir.</a:t>
            </a:r>
            <a:endParaRPr sz="1984">
              <a:solidFill>
                <a:schemeClr val="dk1"/>
              </a:solidFill>
              <a:latin typeface="Calibri"/>
              <a:ea typeface="Calibri"/>
              <a:cs typeface="Calibri"/>
              <a:sym typeface="Calibri"/>
            </a:endParaRPr>
          </a:p>
          <a:p>
            <a:pPr indent="-297914" lvl="0" marL="457200" rtl="0" algn="l">
              <a:lnSpc>
                <a:spcPct val="116250"/>
              </a:lnSpc>
              <a:spcBef>
                <a:spcPts val="0"/>
              </a:spcBef>
              <a:spcAft>
                <a:spcPts val="0"/>
              </a:spcAft>
              <a:buClr>
                <a:schemeClr val="dk1"/>
              </a:buClr>
              <a:buSzPct val="100000"/>
              <a:buFont typeface="Calibri"/>
              <a:buAutoNum type="arabicPeriod"/>
            </a:pPr>
            <a:r>
              <a:rPr lang="tr" sz="1984">
                <a:solidFill>
                  <a:schemeClr val="dk1"/>
                </a:solidFill>
                <a:latin typeface="Calibri"/>
                <a:ea typeface="Calibri"/>
                <a:cs typeface="Calibri"/>
                <a:sym typeface="Calibri"/>
              </a:rPr>
              <a:t>Soft Maksimum Entropi: SAC, aksiyon seçiminde entropiyi maksimize etmeye çalışır; bu, politikayı daha keşif odaklı yapar.</a:t>
            </a:r>
            <a:endParaRPr sz="228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24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Uygulama</a:t>
            </a:r>
            <a:endParaRPr b="1" sz="2020">
              <a:latin typeface="Calibri"/>
              <a:ea typeface="Calibri"/>
              <a:cs typeface="Calibri"/>
              <a:sym typeface="Calibri"/>
            </a:endParaRPr>
          </a:p>
        </p:txBody>
      </p:sp>
      <p:pic>
        <p:nvPicPr>
          <p:cNvPr id="99" name="Google Shape;99;p20"/>
          <p:cNvPicPr preferRelativeResize="0"/>
          <p:nvPr/>
        </p:nvPicPr>
        <p:blipFill>
          <a:blip r:embed="rId3">
            <a:alphaModFix/>
          </a:blip>
          <a:stretch>
            <a:fillRect/>
          </a:stretch>
        </p:blipFill>
        <p:spPr>
          <a:xfrm>
            <a:off x="550200" y="1051775"/>
            <a:ext cx="3269450" cy="1972050"/>
          </a:xfrm>
          <a:prstGeom prst="rect">
            <a:avLst/>
          </a:prstGeom>
          <a:noFill/>
          <a:ln>
            <a:noFill/>
          </a:ln>
        </p:spPr>
      </p:pic>
      <p:pic>
        <p:nvPicPr>
          <p:cNvPr id="100" name="Google Shape;100;p20"/>
          <p:cNvPicPr preferRelativeResize="0"/>
          <p:nvPr/>
        </p:nvPicPr>
        <p:blipFill>
          <a:blip r:embed="rId4">
            <a:alphaModFix/>
          </a:blip>
          <a:stretch>
            <a:fillRect/>
          </a:stretch>
        </p:blipFill>
        <p:spPr>
          <a:xfrm>
            <a:off x="4402150" y="1004438"/>
            <a:ext cx="3444575" cy="2066725"/>
          </a:xfrm>
          <a:prstGeom prst="rect">
            <a:avLst/>
          </a:prstGeom>
          <a:noFill/>
          <a:ln>
            <a:noFill/>
          </a:ln>
        </p:spPr>
      </p:pic>
      <p:pic>
        <p:nvPicPr>
          <p:cNvPr id="101" name="Google Shape;101;p20"/>
          <p:cNvPicPr preferRelativeResize="0"/>
          <p:nvPr/>
        </p:nvPicPr>
        <p:blipFill>
          <a:blip r:embed="rId5">
            <a:alphaModFix/>
          </a:blip>
          <a:stretch>
            <a:fillRect/>
          </a:stretch>
        </p:blipFill>
        <p:spPr>
          <a:xfrm>
            <a:off x="2100750" y="3023825"/>
            <a:ext cx="3695825" cy="221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58900" y="199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Car Racing </a:t>
            </a:r>
            <a:endParaRPr b="1" sz="2020">
              <a:latin typeface="Calibri"/>
              <a:ea typeface="Calibri"/>
              <a:cs typeface="Calibri"/>
              <a:sym typeface="Calibri"/>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6250"/>
              </a:lnSpc>
              <a:spcBef>
                <a:spcPts val="1400"/>
              </a:spcBef>
              <a:spcAft>
                <a:spcPts val="0"/>
              </a:spcAft>
              <a:buClr>
                <a:schemeClr val="dk1"/>
              </a:buClr>
              <a:buSzPts val="1100"/>
              <a:buFont typeface="Arial"/>
              <a:buNone/>
            </a:pPr>
            <a:r>
              <a:rPr b="1" lang="tr" sz="1500">
                <a:solidFill>
                  <a:schemeClr val="dk1"/>
                </a:solidFill>
                <a:latin typeface="Calibri"/>
                <a:ea typeface="Calibri"/>
                <a:cs typeface="Calibri"/>
                <a:sym typeface="Calibri"/>
              </a:rPr>
              <a:t>Çözümün Genel Mantığı</a:t>
            </a:r>
            <a:endParaRPr b="1" sz="1500">
              <a:solidFill>
                <a:schemeClr val="dk1"/>
              </a:solidFill>
              <a:latin typeface="Calibri"/>
              <a:ea typeface="Calibri"/>
              <a:cs typeface="Calibri"/>
              <a:sym typeface="Calibri"/>
            </a:endParaRPr>
          </a:p>
          <a:p>
            <a:pPr indent="-330200" lvl="0" marL="457200" rtl="0" algn="l">
              <a:lnSpc>
                <a:spcPct val="116250"/>
              </a:lnSpc>
              <a:spcBef>
                <a:spcPts val="12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Amaç: Aracı, pistte mümkün olan en uzun süre boyunca, en iyi hız ve doğrultuda tutarak maksimum ödül toplamaktır.</a:t>
            </a:r>
            <a:endParaRPr sz="1600">
              <a:solidFill>
                <a:schemeClr val="dk1"/>
              </a:solidFill>
              <a:latin typeface="Calibri"/>
              <a:ea typeface="Calibri"/>
              <a:cs typeface="Calibri"/>
              <a:sym typeface="Calibri"/>
            </a:endParaRPr>
          </a:p>
          <a:p>
            <a:pPr indent="-330200" lvl="0" marL="457200" rtl="0" algn="l">
              <a:lnSpc>
                <a:spcPct val="11625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Algoritmalar:</a:t>
            </a:r>
            <a:endParaRPr sz="1600">
              <a:solidFill>
                <a:schemeClr val="dk1"/>
              </a:solidFill>
              <a:latin typeface="Calibri"/>
              <a:ea typeface="Calibri"/>
              <a:cs typeface="Calibri"/>
              <a:sym typeface="Calibri"/>
            </a:endParaRPr>
          </a:p>
          <a:p>
            <a:pPr indent="-330200" lvl="1" marL="914400" rtl="0" algn="l">
              <a:lnSpc>
                <a:spcPct val="116250"/>
              </a:lnSpc>
              <a:spcBef>
                <a:spcPts val="0"/>
              </a:spcBef>
              <a:spcAft>
                <a:spcPts val="0"/>
              </a:spcAft>
              <a:buClr>
                <a:schemeClr val="dk1"/>
              </a:buClr>
              <a:buSzPts val="1600"/>
              <a:buFont typeface="Calibri"/>
              <a:buChar char="○"/>
            </a:pPr>
            <a:r>
              <a:rPr b="1" lang="tr" sz="1600">
                <a:solidFill>
                  <a:schemeClr val="dk1"/>
                </a:solidFill>
                <a:latin typeface="Calibri"/>
                <a:ea typeface="Calibri"/>
                <a:cs typeface="Calibri"/>
                <a:sym typeface="Calibri"/>
              </a:rPr>
              <a:t>PPO</a:t>
            </a:r>
            <a:r>
              <a:rPr lang="tr" sz="1600">
                <a:solidFill>
                  <a:schemeClr val="dk1"/>
                </a:solidFill>
                <a:latin typeface="Calibri"/>
                <a:ea typeface="Calibri"/>
                <a:cs typeface="Calibri"/>
                <a:sym typeface="Calibri"/>
              </a:rPr>
              <a:t> (Proximal Policy Optimization): Adım adım değişiklikler yaparak istikrarlı bir şekilde öğrenmeyi sağlar ve çevreye duyarlı hareketler üretir.</a:t>
            </a:r>
            <a:endParaRPr sz="1600">
              <a:solidFill>
                <a:schemeClr val="dk1"/>
              </a:solidFill>
              <a:latin typeface="Calibri"/>
              <a:ea typeface="Calibri"/>
              <a:cs typeface="Calibri"/>
              <a:sym typeface="Calibri"/>
            </a:endParaRPr>
          </a:p>
          <a:p>
            <a:pPr indent="-330200" lvl="1" marL="914400" rtl="0" algn="l">
              <a:lnSpc>
                <a:spcPct val="116250"/>
              </a:lnSpc>
              <a:spcBef>
                <a:spcPts val="0"/>
              </a:spcBef>
              <a:spcAft>
                <a:spcPts val="0"/>
              </a:spcAft>
              <a:buClr>
                <a:schemeClr val="dk1"/>
              </a:buClr>
              <a:buSzPts val="1600"/>
              <a:buFont typeface="Calibri"/>
              <a:buChar char="○"/>
            </a:pPr>
            <a:r>
              <a:rPr b="1" lang="tr" sz="1600">
                <a:solidFill>
                  <a:schemeClr val="dk1"/>
                </a:solidFill>
                <a:latin typeface="Calibri"/>
                <a:ea typeface="Calibri"/>
                <a:cs typeface="Calibri"/>
                <a:sym typeface="Calibri"/>
              </a:rPr>
              <a:t>A2C </a:t>
            </a:r>
            <a:r>
              <a:rPr lang="tr" sz="1600">
                <a:solidFill>
                  <a:schemeClr val="dk1"/>
                </a:solidFill>
                <a:latin typeface="Calibri"/>
                <a:ea typeface="Calibri"/>
                <a:cs typeface="Calibri"/>
                <a:sym typeface="Calibri"/>
              </a:rPr>
              <a:t>(Advantage Actor-Critic): Kritik unsurlar üzerinde çalışarak her hareketin avantajını hesaplar, ödülleri maksimize eder.</a:t>
            </a:r>
            <a:endParaRPr sz="1600">
              <a:solidFill>
                <a:schemeClr val="dk1"/>
              </a:solidFill>
              <a:latin typeface="Calibri"/>
              <a:ea typeface="Calibri"/>
              <a:cs typeface="Calibri"/>
              <a:sym typeface="Calibri"/>
            </a:endParaRPr>
          </a:p>
          <a:p>
            <a:pPr indent="-330200" lvl="1" marL="914400" rtl="0" algn="l">
              <a:lnSpc>
                <a:spcPct val="116250"/>
              </a:lnSpc>
              <a:spcBef>
                <a:spcPts val="0"/>
              </a:spcBef>
              <a:spcAft>
                <a:spcPts val="0"/>
              </a:spcAft>
              <a:buClr>
                <a:schemeClr val="dk1"/>
              </a:buClr>
              <a:buSzPts val="1600"/>
              <a:buFont typeface="Calibri"/>
              <a:buChar char="○"/>
            </a:pPr>
            <a:r>
              <a:rPr b="1" lang="tr" sz="1600">
                <a:solidFill>
                  <a:schemeClr val="dk1"/>
                </a:solidFill>
                <a:latin typeface="Calibri"/>
                <a:ea typeface="Calibri"/>
                <a:cs typeface="Calibri"/>
                <a:sym typeface="Calibri"/>
              </a:rPr>
              <a:t>SAC</a:t>
            </a:r>
            <a:r>
              <a:rPr lang="tr" sz="1600">
                <a:solidFill>
                  <a:schemeClr val="dk1"/>
                </a:solidFill>
                <a:latin typeface="Calibri"/>
                <a:ea typeface="Calibri"/>
                <a:cs typeface="Calibri"/>
                <a:sym typeface="Calibri"/>
              </a:rPr>
              <a:t> (Soft Actor-Critic): Maksimum entropi yöntemi ile ödülleri artırarak kararlı hareketler öğrenir.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