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Lst>
  <p:sldSz cy="5143500" cx="9144000"/>
  <p:notesSz cx="6858000" cy="9144000"/>
  <p:embeddedFontLst>
    <p:embeddedFont>
      <p:font typeface="Roboto Mono"/>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F303734-3216-49C0-AAC4-8DCD371A210D}">
  <a:tblStyle styleId="{8F303734-3216-49C0-AAC4-8DCD371A210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Mono-bold.fntdata"/><Relationship Id="rId20" Type="http://schemas.openxmlformats.org/officeDocument/2006/relationships/slide" Target="slides/slide14.xml"/><Relationship Id="rId42" Type="http://schemas.openxmlformats.org/officeDocument/2006/relationships/font" Target="fonts/RobotoMono-boldItalic.fntdata"/><Relationship Id="rId41" Type="http://schemas.openxmlformats.org/officeDocument/2006/relationships/font" Target="fonts/RobotoMono-italic.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font" Target="fonts/RobotoMono-regular.fntdata"/><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31c7150d25b_2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31c7150d25b_2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31c7150d25b_2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31c7150d25b_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31c7150d25b_2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31c7150d25b_2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31c7150d25b_3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31c7150d25b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31c7150d25b_3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31c7150d25b_3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31c7150d25b_3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31c7150d25b_3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31c7150d25b_2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31c7150d25b_2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31c7150d25b_3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31c7150d25b_3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31c7150d25b_2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31c7150d25b_2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31c7150d25b_2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31c7150d25b_2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31c7150d25b_2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31c7150d25b_2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3130939434b_3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3130939434b_3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3130939434b_3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3130939434b_3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3130939434b_3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3130939434b_3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3130939434b_3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3130939434b_3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3130939434b_3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3130939434b_3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3130939434b_3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3130939434b_3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31c7150d25b_2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31c7150d25b_2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3130939434b_3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3130939434b_3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31c7150d25b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31c7150d25b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3130939434b_3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3130939434b_3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31c7150d25b_2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31c7150d25b_2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31c7150d25b_2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31c7150d25b_2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3130939434b_3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3130939434b_3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3130939434b_3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3130939434b_3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31c7150d25b_2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31c7150d25b_2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3130939434b_3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3130939434b_3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31c7150d25b_2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31c7150d25b_2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31c7150d25b_2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31c7150d25b_2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31c7150d25b_2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31c7150d25b_2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31c7150d25b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31c7150d25b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t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1.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7.png"/><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5.gi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9.jpg"/><Relationship Id="rId4" Type="http://schemas.openxmlformats.org/officeDocument/2006/relationships/image" Target="../media/image20.jpg"/><Relationship Id="rId5" Type="http://schemas.openxmlformats.org/officeDocument/2006/relationships/image" Target="../media/image21.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2.png"/><Relationship Id="rId4" Type="http://schemas.openxmlformats.org/officeDocument/2006/relationships/image" Target="../media/image24.png"/><Relationship Id="rId5" Type="http://schemas.openxmlformats.org/officeDocument/2006/relationships/image" Target="../media/image2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6.png"/><Relationship Id="rId4" Type="http://schemas.openxmlformats.org/officeDocument/2006/relationships/image" Target="../media/image27.png"/><Relationship Id="rId5" Type="http://schemas.openxmlformats.org/officeDocument/2006/relationships/image" Target="../media/image2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8.g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3.png"/><Relationship Id="rId5"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2.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descr="logo içeren bir resim&#10;&#10;Açıklama otomatik olarak oluşturuldu" id="54" name="Google Shape;54;p13"/>
          <p:cNvPicPr preferRelativeResize="0"/>
          <p:nvPr/>
        </p:nvPicPr>
        <p:blipFill>
          <a:blip r:embed="rId3">
            <a:alphaModFix/>
          </a:blip>
          <a:stretch>
            <a:fillRect/>
          </a:stretch>
        </p:blipFill>
        <p:spPr>
          <a:xfrm>
            <a:off x="3790950" y="95775"/>
            <a:ext cx="1562100" cy="1562100"/>
          </a:xfrm>
          <a:prstGeom prst="rect">
            <a:avLst/>
          </a:prstGeom>
          <a:noFill/>
          <a:ln>
            <a:noFill/>
          </a:ln>
        </p:spPr>
      </p:pic>
      <p:sp>
        <p:nvSpPr>
          <p:cNvPr id="55" name="Google Shape;55;p13"/>
          <p:cNvSpPr txBox="1"/>
          <p:nvPr/>
        </p:nvSpPr>
        <p:spPr>
          <a:xfrm>
            <a:off x="1618050" y="1713000"/>
            <a:ext cx="5907900" cy="1717500"/>
          </a:xfrm>
          <a:prstGeom prst="rect">
            <a:avLst/>
          </a:prstGeom>
          <a:noFill/>
          <a:ln>
            <a:noFill/>
          </a:ln>
        </p:spPr>
        <p:txBody>
          <a:bodyPr anchorCtr="0" anchor="t" bIns="91425" lIns="91425" spcFirstLastPara="1" rIns="91425" wrap="square" tIns="91425">
            <a:noAutofit/>
          </a:bodyPr>
          <a:lstStyle/>
          <a:p>
            <a:pPr indent="0" lvl="0" marL="0" rtl="0" algn="ctr">
              <a:lnSpc>
                <a:spcPct val="116250"/>
              </a:lnSpc>
              <a:spcBef>
                <a:spcPts val="0"/>
              </a:spcBef>
              <a:spcAft>
                <a:spcPts val="0"/>
              </a:spcAft>
              <a:buClr>
                <a:schemeClr val="dk1"/>
              </a:buClr>
              <a:buSzPts val="1100"/>
              <a:buFont typeface="Arial"/>
              <a:buNone/>
            </a:pPr>
            <a:r>
              <a:rPr b="1" lang="tr" sz="1200">
                <a:solidFill>
                  <a:schemeClr val="dk1"/>
                </a:solidFill>
                <a:latin typeface="Aptos"/>
                <a:ea typeface="Aptos"/>
                <a:cs typeface="Aptos"/>
                <a:sym typeface="Aptos"/>
              </a:rPr>
              <a:t>Bursa Uludağ Üniversitesi </a:t>
            </a:r>
            <a:endParaRPr b="1" sz="1200">
              <a:solidFill>
                <a:schemeClr val="dk1"/>
              </a:solidFill>
              <a:latin typeface="Aptos"/>
              <a:ea typeface="Aptos"/>
              <a:cs typeface="Aptos"/>
              <a:sym typeface="Aptos"/>
            </a:endParaRPr>
          </a:p>
          <a:p>
            <a:pPr indent="0" lvl="0" marL="0" rtl="0" algn="ctr">
              <a:lnSpc>
                <a:spcPct val="116250"/>
              </a:lnSpc>
              <a:spcBef>
                <a:spcPts val="800"/>
              </a:spcBef>
              <a:spcAft>
                <a:spcPts val="0"/>
              </a:spcAft>
              <a:buClr>
                <a:schemeClr val="dk1"/>
              </a:buClr>
              <a:buSzPts val="1100"/>
              <a:buFont typeface="Arial"/>
              <a:buNone/>
            </a:pPr>
            <a:r>
              <a:rPr b="1" lang="tr" sz="1200">
                <a:solidFill>
                  <a:schemeClr val="dk1"/>
                </a:solidFill>
                <a:latin typeface="Aptos"/>
                <a:ea typeface="Aptos"/>
                <a:cs typeface="Aptos"/>
                <a:sym typeface="Aptos"/>
              </a:rPr>
              <a:t>Bilgisayar Mühendisliği</a:t>
            </a:r>
            <a:endParaRPr b="1" sz="1200">
              <a:solidFill>
                <a:schemeClr val="dk1"/>
              </a:solidFill>
              <a:latin typeface="Aptos"/>
              <a:ea typeface="Aptos"/>
              <a:cs typeface="Aptos"/>
              <a:sym typeface="Aptos"/>
            </a:endParaRPr>
          </a:p>
          <a:p>
            <a:pPr indent="0" lvl="0" marL="0" rtl="0" algn="ctr">
              <a:lnSpc>
                <a:spcPct val="107916"/>
              </a:lnSpc>
              <a:spcBef>
                <a:spcPts val="800"/>
              </a:spcBef>
              <a:spcAft>
                <a:spcPts val="0"/>
              </a:spcAft>
              <a:buClr>
                <a:schemeClr val="dk1"/>
              </a:buClr>
              <a:buSzPts val="1100"/>
              <a:buFont typeface="Arial"/>
              <a:buNone/>
            </a:pPr>
            <a:r>
              <a:rPr b="1" lang="tr" sz="1200">
                <a:solidFill>
                  <a:schemeClr val="dk1"/>
                </a:solidFill>
                <a:latin typeface="Calibri"/>
                <a:ea typeface="Calibri"/>
                <a:cs typeface="Calibri"/>
                <a:sym typeface="Calibri"/>
              </a:rPr>
              <a:t>2024 – 2025 Eğitim Öğretim Yılı Güz Yarıyılı</a:t>
            </a:r>
            <a:endParaRPr sz="1000">
              <a:solidFill>
                <a:schemeClr val="dk1"/>
              </a:solidFill>
              <a:latin typeface="Aptos"/>
              <a:ea typeface="Aptos"/>
              <a:cs typeface="Aptos"/>
              <a:sym typeface="Aptos"/>
            </a:endParaRPr>
          </a:p>
          <a:p>
            <a:pPr indent="0" lvl="0" marL="0" rtl="0" algn="ctr">
              <a:lnSpc>
                <a:spcPct val="116250"/>
              </a:lnSpc>
              <a:spcBef>
                <a:spcPts val="800"/>
              </a:spcBef>
              <a:spcAft>
                <a:spcPts val="0"/>
              </a:spcAft>
              <a:buClr>
                <a:schemeClr val="dk1"/>
              </a:buClr>
              <a:buSzPts val="1100"/>
              <a:buFont typeface="Arial"/>
              <a:buNone/>
            </a:pPr>
            <a:r>
              <a:rPr b="1" lang="tr" sz="1200">
                <a:solidFill>
                  <a:schemeClr val="dk1"/>
                </a:solidFill>
                <a:latin typeface="Aptos"/>
                <a:ea typeface="Aptos"/>
                <a:cs typeface="Aptos"/>
                <a:sym typeface="Aptos"/>
              </a:rPr>
              <a:t>Robot Tasarımı ve Uygulamaları Dersi </a:t>
            </a:r>
            <a:endParaRPr b="1" sz="1200">
              <a:solidFill>
                <a:schemeClr val="dk1"/>
              </a:solidFill>
              <a:latin typeface="Aptos"/>
              <a:ea typeface="Aptos"/>
              <a:cs typeface="Aptos"/>
              <a:sym typeface="Aptos"/>
            </a:endParaRPr>
          </a:p>
          <a:p>
            <a:pPr indent="0" lvl="0" marL="0" rtl="0" algn="ctr">
              <a:lnSpc>
                <a:spcPct val="116250"/>
              </a:lnSpc>
              <a:spcBef>
                <a:spcPts val="800"/>
              </a:spcBef>
              <a:spcAft>
                <a:spcPts val="0"/>
              </a:spcAft>
              <a:buClr>
                <a:schemeClr val="dk1"/>
              </a:buClr>
              <a:buSzPts val="1100"/>
              <a:buFont typeface="Arial"/>
              <a:buNone/>
            </a:pPr>
            <a:r>
              <a:rPr b="1" lang="tr" sz="1200">
                <a:solidFill>
                  <a:schemeClr val="dk1"/>
                </a:solidFill>
                <a:latin typeface="Aptos"/>
                <a:ea typeface="Aptos"/>
                <a:cs typeface="Aptos"/>
                <a:sym typeface="Aptos"/>
              </a:rPr>
              <a:t>Dönem Ödevi </a:t>
            </a:r>
            <a:endParaRPr b="1" sz="1200">
              <a:solidFill>
                <a:schemeClr val="dk1"/>
              </a:solidFill>
              <a:latin typeface="Aptos"/>
              <a:ea typeface="Aptos"/>
              <a:cs typeface="Aptos"/>
              <a:sym typeface="Aptos"/>
            </a:endParaRPr>
          </a:p>
          <a:p>
            <a:pPr indent="0" lvl="0" marL="0" rtl="0" algn="l">
              <a:spcBef>
                <a:spcPts val="800"/>
              </a:spcBef>
              <a:spcAft>
                <a:spcPts val="0"/>
              </a:spcAft>
              <a:buNone/>
            </a:pPr>
            <a:r>
              <a:t/>
            </a:r>
            <a:endParaRPr sz="1800">
              <a:solidFill>
                <a:schemeClr val="dk2"/>
              </a:solidFill>
            </a:endParaRPr>
          </a:p>
        </p:txBody>
      </p:sp>
      <p:graphicFrame>
        <p:nvGraphicFramePr>
          <p:cNvPr id="56" name="Google Shape;56;p13"/>
          <p:cNvGraphicFramePr/>
          <p:nvPr/>
        </p:nvGraphicFramePr>
        <p:xfrm>
          <a:off x="2273050" y="3374750"/>
          <a:ext cx="3000000" cy="3000000"/>
        </p:xfrm>
        <a:graphic>
          <a:graphicData uri="http://schemas.openxmlformats.org/drawingml/2006/table">
            <a:tbl>
              <a:tblPr>
                <a:noFill/>
                <a:tableStyleId>{8F303734-3216-49C0-AAC4-8DCD371A210D}</a:tableStyleId>
              </a:tblPr>
              <a:tblGrid>
                <a:gridCol w="2298950"/>
                <a:gridCol w="2298950"/>
              </a:tblGrid>
              <a:tr h="369225">
                <a:tc>
                  <a:txBody>
                    <a:bodyPr/>
                    <a:lstStyle/>
                    <a:p>
                      <a:pPr indent="0" lvl="0" marL="0" rtl="0" algn="l">
                        <a:spcBef>
                          <a:spcPts val="0"/>
                        </a:spcBef>
                        <a:spcAft>
                          <a:spcPts val="0"/>
                        </a:spcAft>
                        <a:buNone/>
                      </a:pPr>
                      <a:r>
                        <a:rPr b="1" lang="tr"/>
                        <a:t>İsim Soyisim</a:t>
                      </a:r>
                      <a:endParaRPr b="1"/>
                    </a:p>
                  </a:txBody>
                  <a:tcPr marT="91425" marB="91425" marR="91425" marL="91425"/>
                </a:tc>
                <a:tc>
                  <a:txBody>
                    <a:bodyPr/>
                    <a:lstStyle/>
                    <a:p>
                      <a:pPr indent="0" lvl="0" marL="0" rtl="0" algn="l">
                        <a:spcBef>
                          <a:spcPts val="0"/>
                        </a:spcBef>
                        <a:spcAft>
                          <a:spcPts val="0"/>
                        </a:spcAft>
                        <a:buNone/>
                      </a:pPr>
                      <a:r>
                        <a:rPr b="1" lang="tr"/>
                        <a:t>Numara</a:t>
                      </a:r>
                      <a:endParaRPr b="1"/>
                    </a:p>
                  </a:txBody>
                  <a:tcPr marT="91425" marB="91425" marR="91425" marL="91425"/>
                </a:tc>
              </a:tr>
              <a:tr h="397625">
                <a:tc>
                  <a:txBody>
                    <a:bodyPr/>
                    <a:lstStyle/>
                    <a:p>
                      <a:pPr indent="0" lvl="0" marL="0" rtl="0" algn="l">
                        <a:spcBef>
                          <a:spcPts val="0"/>
                        </a:spcBef>
                        <a:spcAft>
                          <a:spcPts val="0"/>
                        </a:spcAft>
                        <a:buClr>
                          <a:schemeClr val="dk1"/>
                        </a:buClr>
                        <a:buSzPts val="1100"/>
                        <a:buFont typeface="Arial"/>
                        <a:buNone/>
                      </a:pPr>
                      <a:r>
                        <a:rPr lang="tr" sz="1600">
                          <a:solidFill>
                            <a:schemeClr val="dk1"/>
                          </a:solidFill>
                          <a:latin typeface="Times New Roman"/>
                          <a:ea typeface="Times New Roman"/>
                          <a:cs typeface="Times New Roman"/>
                          <a:sym typeface="Times New Roman"/>
                        </a:rPr>
                        <a:t>Atilla Erdinç</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tr" sz="1600">
                          <a:solidFill>
                            <a:schemeClr val="dk1"/>
                          </a:solidFill>
                          <a:latin typeface="Times New Roman"/>
                          <a:ea typeface="Times New Roman"/>
                          <a:cs typeface="Times New Roman"/>
                          <a:sym typeface="Times New Roman"/>
                        </a:rPr>
                        <a:t>032190098</a:t>
                      </a:r>
                      <a:endParaRPr/>
                    </a:p>
                  </a:txBody>
                  <a:tcPr marT="91425" marB="91425" marR="91425" marL="91425"/>
                </a:tc>
              </a:tr>
              <a:tr h="397625">
                <a:tc>
                  <a:txBody>
                    <a:bodyPr/>
                    <a:lstStyle/>
                    <a:p>
                      <a:pPr indent="0" lvl="0" marL="0" rtl="0" algn="l">
                        <a:spcBef>
                          <a:spcPts val="0"/>
                        </a:spcBef>
                        <a:spcAft>
                          <a:spcPts val="0"/>
                        </a:spcAft>
                        <a:buClr>
                          <a:schemeClr val="dk1"/>
                        </a:buClr>
                        <a:buSzPts val="1100"/>
                        <a:buFont typeface="Arial"/>
                        <a:buNone/>
                      </a:pPr>
                      <a:r>
                        <a:rPr lang="tr" sz="1600">
                          <a:solidFill>
                            <a:schemeClr val="dk1"/>
                          </a:solidFill>
                          <a:latin typeface="Times New Roman"/>
                          <a:ea typeface="Times New Roman"/>
                          <a:cs typeface="Times New Roman"/>
                          <a:sym typeface="Times New Roman"/>
                        </a:rPr>
                        <a:t>Muhammed Ali Gedikli</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tr" sz="1600">
                          <a:solidFill>
                            <a:schemeClr val="dk1"/>
                          </a:solidFill>
                          <a:latin typeface="Times New Roman"/>
                          <a:ea typeface="Times New Roman"/>
                          <a:cs typeface="Times New Roman"/>
                          <a:sym typeface="Times New Roman"/>
                        </a:rPr>
                        <a:t>032190010</a:t>
                      </a:r>
                      <a:endParaRPr/>
                    </a:p>
                  </a:txBody>
                  <a:tcPr marT="91425" marB="91425" marR="91425" marL="91425"/>
                </a:tc>
              </a:tr>
              <a:tr h="397625">
                <a:tc>
                  <a:txBody>
                    <a:bodyPr/>
                    <a:lstStyle/>
                    <a:p>
                      <a:pPr indent="0" lvl="0" marL="0" rtl="0" algn="l">
                        <a:spcBef>
                          <a:spcPts val="0"/>
                        </a:spcBef>
                        <a:spcAft>
                          <a:spcPts val="0"/>
                        </a:spcAft>
                        <a:buClr>
                          <a:schemeClr val="dk1"/>
                        </a:buClr>
                        <a:buSzPts val="1100"/>
                        <a:buFont typeface="Arial"/>
                        <a:buNone/>
                      </a:pPr>
                      <a:r>
                        <a:rPr lang="tr" sz="1600">
                          <a:solidFill>
                            <a:schemeClr val="dk1"/>
                          </a:solidFill>
                          <a:latin typeface="Times New Roman"/>
                          <a:ea typeface="Times New Roman"/>
                          <a:cs typeface="Times New Roman"/>
                          <a:sym typeface="Times New Roman"/>
                        </a:rPr>
                        <a:t>Osman Atalay Kayalar</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tr" sz="1600">
                          <a:solidFill>
                            <a:schemeClr val="dk1"/>
                          </a:solidFill>
                          <a:latin typeface="Times New Roman"/>
                          <a:ea typeface="Times New Roman"/>
                          <a:cs typeface="Times New Roman"/>
                          <a:sym typeface="Times New Roman"/>
                        </a:rPr>
                        <a:t>032190043</a:t>
                      </a:r>
                      <a:endParaRPr/>
                    </a:p>
                  </a:txBody>
                  <a:tcPr marT="91425" marB="91425" marR="91425" marL="91425"/>
                </a:tc>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SAC Hiper parametreler</a:t>
            </a:r>
            <a:endParaRPr/>
          </a:p>
        </p:txBody>
      </p:sp>
      <p:sp>
        <p:nvSpPr>
          <p:cNvPr id="122" name="Google Shape;122;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Clr>
                <a:schemeClr val="dk1"/>
              </a:buClr>
              <a:buSzPts val="1100"/>
              <a:buFont typeface="Arial"/>
              <a:buNone/>
            </a:pPr>
            <a:r>
              <a:rPr b="1" lang="tr" sz="1100">
                <a:solidFill>
                  <a:schemeClr val="dk1"/>
                </a:solidFill>
              </a:rPr>
              <a:t>Temperature (Alpha):</a:t>
            </a:r>
            <a:endParaRPr b="1" sz="1100">
              <a:solidFill>
                <a:schemeClr val="dk1"/>
              </a:solidFill>
            </a:endParaRPr>
          </a:p>
          <a:p>
            <a:pPr indent="-298450" lvl="0" marL="457200" rtl="0" algn="l">
              <a:spcBef>
                <a:spcPts val="1200"/>
              </a:spcBef>
              <a:spcAft>
                <a:spcPts val="0"/>
              </a:spcAft>
              <a:buClr>
                <a:schemeClr val="dk1"/>
              </a:buClr>
              <a:buSzPts val="1100"/>
              <a:buChar char="●"/>
            </a:pPr>
            <a:r>
              <a:rPr lang="tr" sz="1100">
                <a:solidFill>
                  <a:schemeClr val="dk1"/>
                </a:solidFill>
              </a:rPr>
              <a:t>Politikanın entropi seviyesini kontrol eder.</a:t>
            </a:r>
            <a:endParaRPr sz="1100">
              <a:solidFill>
                <a:schemeClr val="dk1"/>
              </a:solidFill>
            </a:endParaRPr>
          </a:p>
          <a:p>
            <a:pPr indent="-298450" lvl="0" marL="457200" rtl="0" algn="l">
              <a:spcBef>
                <a:spcPts val="0"/>
              </a:spcBef>
              <a:spcAft>
                <a:spcPts val="0"/>
              </a:spcAft>
              <a:buClr>
                <a:schemeClr val="dk1"/>
              </a:buClr>
              <a:buSzPts val="1100"/>
              <a:buChar char="●"/>
            </a:pPr>
            <a:r>
              <a:rPr lang="tr" sz="1100">
                <a:solidFill>
                  <a:schemeClr val="dk1"/>
                </a:solidFill>
              </a:rPr>
              <a:t>Keşif ve istikrar arasındaki dengeyi belirler.</a:t>
            </a:r>
            <a:endParaRPr sz="1100">
              <a:solidFill>
                <a:schemeClr val="dk1"/>
              </a:solidFill>
            </a:endParaRPr>
          </a:p>
          <a:p>
            <a:pPr indent="-298450" lvl="0" marL="457200" rtl="0" algn="l">
              <a:spcBef>
                <a:spcPts val="0"/>
              </a:spcBef>
              <a:spcAft>
                <a:spcPts val="0"/>
              </a:spcAft>
              <a:buClr>
                <a:schemeClr val="dk1"/>
              </a:buClr>
              <a:buSzPts val="1100"/>
              <a:buChar char="●"/>
            </a:pPr>
            <a:r>
              <a:rPr lang="tr" sz="1100">
                <a:solidFill>
                  <a:schemeClr val="dk1"/>
                </a:solidFill>
              </a:rPr>
              <a:t>Çok düşük bir alpha, daha kararlı bir politika, çok yüksek bir alpha, daha fazla keşif sağlar.</a:t>
            </a:r>
            <a:endParaRPr sz="1100">
              <a:solidFill>
                <a:schemeClr val="dk1"/>
              </a:solidFill>
            </a:endParaRPr>
          </a:p>
          <a:p>
            <a:pPr indent="0" lvl="0" marL="0" rtl="0" algn="l">
              <a:spcBef>
                <a:spcPts val="1200"/>
              </a:spcBef>
              <a:spcAft>
                <a:spcPts val="0"/>
              </a:spcAft>
              <a:buClr>
                <a:schemeClr val="dk1"/>
              </a:buClr>
              <a:buSzPts val="1100"/>
              <a:buFont typeface="Arial"/>
              <a:buNone/>
            </a:pPr>
            <a:r>
              <a:rPr b="1" lang="tr" sz="1100">
                <a:solidFill>
                  <a:schemeClr val="dk1"/>
                </a:solidFill>
              </a:rPr>
              <a:t>Target Entropy:</a:t>
            </a:r>
            <a:endParaRPr b="1" sz="1100">
              <a:solidFill>
                <a:schemeClr val="dk1"/>
              </a:solidFill>
            </a:endParaRPr>
          </a:p>
          <a:p>
            <a:pPr indent="-298450" lvl="0" marL="457200" rtl="0" algn="l">
              <a:spcBef>
                <a:spcPts val="1200"/>
              </a:spcBef>
              <a:spcAft>
                <a:spcPts val="0"/>
              </a:spcAft>
              <a:buClr>
                <a:schemeClr val="dk1"/>
              </a:buClr>
              <a:buSzPts val="1100"/>
              <a:buChar char="●"/>
            </a:pPr>
            <a:r>
              <a:rPr lang="tr" sz="1100">
                <a:solidFill>
                  <a:schemeClr val="dk1"/>
                </a:solidFill>
              </a:rPr>
              <a:t>Politikanın hedef rastgelelik seviyesi.</a:t>
            </a:r>
            <a:endParaRPr sz="1100">
              <a:solidFill>
                <a:schemeClr val="dk1"/>
              </a:solidFill>
            </a:endParaRPr>
          </a:p>
          <a:p>
            <a:pPr indent="-298450" lvl="0" marL="457200" rtl="0" algn="l">
              <a:spcBef>
                <a:spcPts val="0"/>
              </a:spcBef>
              <a:spcAft>
                <a:spcPts val="0"/>
              </a:spcAft>
              <a:buClr>
                <a:schemeClr val="dk1"/>
              </a:buClr>
              <a:buSzPts val="1100"/>
              <a:buChar char="●"/>
            </a:pPr>
            <a:r>
              <a:rPr lang="tr" sz="1100">
                <a:solidFill>
                  <a:schemeClr val="dk1"/>
                </a:solidFill>
              </a:rPr>
              <a:t>Genellikle −action_dimension değerine ayarlanır.</a:t>
            </a:r>
            <a:endParaRPr sz="1100">
              <a:solidFill>
                <a:schemeClr val="dk1"/>
              </a:solidFill>
            </a:endParaRPr>
          </a:p>
          <a:p>
            <a:pPr indent="0" lvl="0" marL="0" rtl="0" algn="l">
              <a:spcBef>
                <a:spcPts val="1200"/>
              </a:spcBef>
              <a:spcAft>
                <a:spcPts val="0"/>
              </a:spcAft>
              <a:buClr>
                <a:schemeClr val="dk1"/>
              </a:buClr>
              <a:buSzPts val="1100"/>
              <a:buFont typeface="Arial"/>
              <a:buNone/>
            </a:pPr>
            <a:r>
              <a:rPr b="1" lang="tr" sz="1100">
                <a:solidFill>
                  <a:schemeClr val="dk1"/>
                </a:solidFill>
              </a:rPr>
              <a:t>Polyak Coefficient (Tau):</a:t>
            </a:r>
            <a:endParaRPr b="1" sz="1100">
              <a:solidFill>
                <a:schemeClr val="dk1"/>
              </a:solidFill>
            </a:endParaRPr>
          </a:p>
          <a:p>
            <a:pPr indent="-298450" lvl="0" marL="457200" rtl="0" algn="l">
              <a:spcBef>
                <a:spcPts val="1200"/>
              </a:spcBef>
              <a:spcAft>
                <a:spcPts val="0"/>
              </a:spcAft>
              <a:buClr>
                <a:schemeClr val="dk1"/>
              </a:buClr>
              <a:buSzPts val="1100"/>
              <a:buChar char="●"/>
            </a:pPr>
            <a:r>
              <a:rPr lang="tr" sz="1100">
                <a:solidFill>
                  <a:schemeClr val="dk1"/>
                </a:solidFill>
              </a:rPr>
              <a:t>Hedef Q ağlarının yumuşak güncellenmesinde kullanılır.</a:t>
            </a:r>
            <a:endParaRPr sz="1100">
              <a:solidFill>
                <a:schemeClr val="dk1"/>
              </a:solidFill>
            </a:endParaRPr>
          </a:p>
          <a:p>
            <a:pPr indent="-298450" lvl="0" marL="457200" rtl="0" algn="l">
              <a:spcBef>
                <a:spcPts val="0"/>
              </a:spcBef>
              <a:spcAft>
                <a:spcPts val="0"/>
              </a:spcAft>
              <a:buClr>
                <a:schemeClr val="dk1"/>
              </a:buClr>
              <a:buSzPts val="1100"/>
              <a:buChar char="●"/>
            </a:pPr>
            <a:r>
              <a:rPr lang="tr" sz="1100">
                <a:solidFill>
                  <a:schemeClr val="dk1"/>
                </a:solidFill>
              </a:rPr>
              <a:t>Tipik değer: 0.005 ile 0.995 arasında.</a:t>
            </a:r>
            <a:endParaRPr sz="1100">
              <a:solidFill>
                <a:schemeClr val="dk1"/>
              </a:solidFill>
            </a:endParaRPr>
          </a:p>
          <a:p>
            <a:pPr indent="0" lvl="0" marL="0" rtl="0" algn="l">
              <a:spcBef>
                <a:spcPts val="1200"/>
              </a:spcBef>
              <a:spcAft>
                <a:spcPts val="0"/>
              </a:spcAft>
              <a:buClr>
                <a:schemeClr val="dk1"/>
              </a:buClr>
              <a:buSzPts val="1100"/>
              <a:buFont typeface="Arial"/>
              <a:buNone/>
            </a:pPr>
            <a:r>
              <a:rPr b="1" lang="tr" sz="1100">
                <a:solidFill>
                  <a:schemeClr val="dk1"/>
                </a:solidFill>
              </a:rPr>
              <a:t>Replay Buffer Size:</a:t>
            </a:r>
            <a:endParaRPr b="1" sz="1100">
              <a:solidFill>
                <a:schemeClr val="dk1"/>
              </a:solidFill>
            </a:endParaRPr>
          </a:p>
          <a:p>
            <a:pPr indent="-298450" lvl="0" marL="457200" rtl="0" algn="l">
              <a:spcBef>
                <a:spcPts val="1200"/>
              </a:spcBef>
              <a:spcAft>
                <a:spcPts val="0"/>
              </a:spcAft>
              <a:buClr>
                <a:schemeClr val="dk1"/>
              </a:buClr>
              <a:buSzPts val="1100"/>
              <a:buChar char="●"/>
            </a:pPr>
            <a:r>
              <a:rPr lang="tr" sz="1100">
                <a:solidFill>
                  <a:schemeClr val="dk1"/>
                </a:solidFill>
              </a:rPr>
              <a:t>Geçmiş deneyimlerin saklandığı tampon belleğin büyüklüğü.</a:t>
            </a:r>
            <a:endParaRPr sz="1100">
              <a:solidFill>
                <a:schemeClr val="dk1"/>
              </a:solidFill>
            </a:endParaRPr>
          </a:p>
          <a:p>
            <a:pPr indent="-298450" lvl="0" marL="457200" rtl="0" algn="l">
              <a:spcBef>
                <a:spcPts val="0"/>
              </a:spcBef>
              <a:spcAft>
                <a:spcPts val="0"/>
              </a:spcAft>
              <a:buClr>
                <a:schemeClr val="dk1"/>
              </a:buClr>
              <a:buSzPts val="1100"/>
              <a:buChar char="●"/>
            </a:pPr>
            <a:r>
              <a:rPr lang="tr" sz="1100">
                <a:solidFill>
                  <a:schemeClr val="dk1"/>
                </a:solidFill>
              </a:rPr>
              <a:t>SAC, deneyim tekrarını kullandığı için kritik bir parametredir.</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3"/>
          <p:cNvSpPr txBox="1"/>
          <p:nvPr>
            <p:ph type="title"/>
          </p:nvPr>
        </p:nvSpPr>
        <p:spPr>
          <a:xfrm>
            <a:off x="311700" y="445025"/>
            <a:ext cx="4443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tr" sz="2120"/>
              <a:t>SAC Sözde Kod ve Akış Diyagramı</a:t>
            </a:r>
            <a:endParaRPr sz="2120"/>
          </a:p>
        </p:txBody>
      </p:sp>
      <p:sp>
        <p:nvSpPr>
          <p:cNvPr id="128" name="Google Shape;128;p23"/>
          <p:cNvSpPr txBox="1"/>
          <p:nvPr>
            <p:ph idx="1" type="body"/>
          </p:nvPr>
        </p:nvSpPr>
        <p:spPr>
          <a:xfrm>
            <a:off x="311700" y="1152475"/>
            <a:ext cx="4371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9" name="Google Shape;129;p23"/>
          <p:cNvPicPr preferRelativeResize="0"/>
          <p:nvPr/>
        </p:nvPicPr>
        <p:blipFill>
          <a:blip r:embed="rId3">
            <a:alphaModFix/>
          </a:blip>
          <a:stretch>
            <a:fillRect/>
          </a:stretch>
        </p:blipFill>
        <p:spPr>
          <a:xfrm>
            <a:off x="4806975" y="571725"/>
            <a:ext cx="3692375" cy="4000075"/>
          </a:xfrm>
          <a:prstGeom prst="rect">
            <a:avLst/>
          </a:prstGeom>
          <a:noFill/>
          <a:ln>
            <a:noFill/>
          </a:ln>
        </p:spPr>
      </p:pic>
      <p:pic>
        <p:nvPicPr>
          <p:cNvPr id="130" name="Google Shape;130;p23"/>
          <p:cNvPicPr preferRelativeResize="0"/>
          <p:nvPr/>
        </p:nvPicPr>
        <p:blipFill>
          <a:blip r:embed="rId4">
            <a:alphaModFix/>
          </a:blip>
          <a:stretch>
            <a:fillRect/>
          </a:stretch>
        </p:blipFill>
        <p:spPr>
          <a:xfrm>
            <a:off x="301148" y="1155400"/>
            <a:ext cx="4371299" cy="34164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SAC Actor Critic</a:t>
            </a:r>
            <a:endParaRPr/>
          </a:p>
        </p:txBody>
      </p:sp>
      <p:sp>
        <p:nvSpPr>
          <p:cNvPr id="136" name="Google Shape;136;p24"/>
          <p:cNvSpPr txBox="1"/>
          <p:nvPr>
            <p:ph idx="1" type="body"/>
          </p:nvPr>
        </p:nvSpPr>
        <p:spPr>
          <a:xfrm>
            <a:off x="311700" y="1152475"/>
            <a:ext cx="3429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tr" sz="1100">
                <a:solidFill>
                  <a:schemeClr val="dk1"/>
                </a:solidFill>
              </a:rPr>
              <a:t>SAC’te </a:t>
            </a:r>
            <a:r>
              <a:rPr b="1" lang="tr" sz="1100">
                <a:solidFill>
                  <a:schemeClr val="dk1"/>
                </a:solidFill>
              </a:rPr>
              <a:t>actor</a:t>
            </a:r>
            <a:r>
              <a:rPr lang="tr" sz="1100">
                <a:solidFill>
                  <a:schemeClr val="dk1"/>
                </a:solidFill>
              </a:rPr>
              <a:t> politikayı iyileştirirken, </a:t>
            </a:r>
            <a:r>
              <a:rPr b="1" lang="tr" sz="1100">
                <a:solidFill>
                  <a:schemeClr val="dk1"/>
                </a:solidFill>
              </a:rPr>
              <a:t>critic</a:t>
            </a:r>
            <a:r>
              <a:rPr lang="tr" sz="1100">
                <a:solidFill>
                  <a:schemeClr val="dk1"/>
                </a:solidFill>
              </a:rPr>
              <a:t> bu politikanın doğruluğunu değerlendirir. Actor, critic’in verdiği geri bildirimle aksiyonlarını optimize eder.</a:t>
            </a:r>
            <a:endParaRPr sz="1100">
              <a:solidFill>
                <a:schemeClr val="dk1"/>
              </a:solidFill>
            </a:endParaRPr>
          </a:p>
          <a:p>
            <a:pPr indent="0" lvl="0" marL="0" rtl="0" algn="l">
              <a:spcBef>
                <a:spcPts val="1200"/>
              </a:spcBef>
              <a:spcAft>
                <a:spcPts val="0"/>
              </a:spcAft>
              <a:buNone/>
            </a:pPr>
            <a:r>
              <a:rPr lang="tr" sz="1100">
                <a:solidFill>
                  <a:schemeClr val="dk1"/>
                </a:solidFill>
              </a:rPr>
              <a:t>SAC, </a:t>
            </a:r>
            <a:r>
              <a:rPr b="1" lang="tr" sz="1100">
                <a:solidFill>
                  <a:schemeClr val="dk1"/>
                </a:solidFill>
              </a:rPr>
              <a:t>entropi</a:t>
            </a:r>
            <a:r>
              <a:rPr lang="tr" sz="1100">
                <a:solidFill>
                  <a:schemeClr val="dk1"/>
                </a:solidFill>
              </a:rPr>
              <a:t> terimi ekleyerek daha yüksek keşif (exploration) sağlar. Bu, politikanın daha rastlantısal olmasına ve daha geniş bir aksiyon alanını araştırmasına yardımcı olur. Critic, bu rastlantısal aksiyonları değerlendirir.</a:t>
            </a:r>
            <a:endParaRPr sz="1100">
              <a:solidFill>
                <a:schemeClr val="dk1"/>
              </a:solidFill>
            </a:endParaRPr>
          </a:p>
          <a:p>
            <a:pPr indent="0" lvl="0" marL="0" rtl="0" algn="l">
              <a:spcBef>
                <a:spcPts val="1200"/>
              </a:spcBef>
              <a:spcAft>
                <a:spcPts val="1200"/>
              </a:spcAft>
              <a:buNone/>
            </a:pPr>
            <a:r>
              <a:rPr b="1" lang="tr" sz="1100">
                <a:solidFill>
                  <a:schemeClr val="dk1"/>
                </a:solidFill>
              </a:rPr>
              <a:t>Off-policy</a:t>
            </a:r>
            <a:r>
              <a:rPr lang="tr" sz="1100">
                <a:solidFill>
                  <a:schemeClr val="dk1"/>
                </a:solidFill>
              </a:rPr>
              <a:t> bir algoritmadır. SAC, </a:t>
            </a:r>
            <a:r>
              <a:rPr b="1" lang="tr" sz="1100">
                <a:solidFill>
                  <a:schemeClr val="dk1"/>
                </a:solidFill>
              </a:rPr>
              <a:t>stochastic</a:t>
            </a:r>
            <a:r>
              <a:rPr lang="tr" sz="1100">
                <a:solidFill>
                  <a:schemeClr val="dk1"/>
                </a:solidFill>
              </a:rPr>
              <a:t> politika kullanarak çevreden topladığı deneyimleri (replay buffer) tekrar kullanarak öğrenir. Bu, daha fazla keşif yapabilmesini ve daha verimli öğrenmesini sağlar.</a:t>
            </a:r>
            <a:endParaRPr/>
          </a:p>
        </p:txBody>
      </p:sp>
      <p:pic>
        <p:nvPicPr>
          <p:cNvPr id="137" name="Google Shape;137;p24"/>
          <p:cNvPicPr preferRelativeResize="0"/>
          <p:nvPr/>
        </p:nvPicPr>
        <p:blipFill>
          <a:blip r:embed="rId3">
            <a:alphaModFix/>
          </a:blip>
          <a:stretch>
            <a:fillRect/>
          </a:stretch>
        </p:blipFill>
        <p:spPr>
          <a:xfrm>
            <a:off x="3741000" y="1152449"/>
            <a:ext cx="5091300" cy="34164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A2C</a:t>
            </a:r>
            <a:endParaRPr/>
          </a:p>
        </p:txBody>
      </p:sp>
      <p:sp>
        <p:nvSpPr>
          <p:cNvPr id="143" name="Google Shape;143;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lang="tr" sz="1100">
                <a:solidFill>
                  <a:schemeClr val="dk1"/>
                </a:solidFill>
              </a:rPr>
              <a:t>Takviye öğrenme, bir ajanın çevresiyle etkileşim kurarak en iyi eylem planını öğrenmesini sağlayan bir yaklaşımdır.</a:t>
            </a:r>
            <a:endParaRPr sz="1100">
              <a:solidFill>
                <a:schemeClr val="dk1"/>
              </a:solidFill>
            </a:endParaRPr>
          </a:p>
          <a:p>
            <a:pPr indent="-298450" lvl="0" marL="457200" rtl="0" algn="l">
              <a:spcBef>
                <a:spcPts val="1200"/>
              </a:spcBef>
              <a:spcAft>
                <a:spcPts val="0"/>
              </a:spcAft>
              <a:buClr>
                <a:schemeClr val="dk1"/>
              </a:buClr>
              <a:buSzPts val="1100"/>
              <a:buChar char="●"/>
            </a:pPr>
            <a:r>
              <a:rPr b="1" lang="tr" sz="1100">
                <a:solidFill>
                  <a:schemeClr val="dk1"/>
                </a:solidFill>
              </a:rPr>
              <a:t>Ajan:</a:t>
            </a:r>
            <a:r>
              <a:rPr lang="tr" sz="1100">
                <a:solidFill>
                  <a:schemeClr val="dk1"/>
                </a:solidFill>
              </a:rPr>
              <a:t> Öğrenen sistem.</a:t>
            </a:r>
            <a:endParaRPr sz="1100">
              <a:solidFill>
                <a:schemeClr val="dk1"/>
              </a:solidFill>
            </a:endParaRPr>
          </a:p>
          <a:p>
            <a:pPr indent="-298450" lvl="0" marL="457200" rtl="0" algn="l">
              <a:spcBef>
                <a:spcPts val="0"/>
              </a:spcBef>
              <a:spcAft>
                <a:spcPts val="0"/>
              </a:spcAft>
              <a:buClr>
                <a:schemeClr val="dk1"/>
              </a:buClr>
              <a:buSzPts val="1100"/>
              <a:buChar char="●"/>
            </a:pPr>
            <a:r>
              <a:rPr b="1" lang="tr" sz="1100">
                <a:solidFill>
                  <a:schemeClr val="dk1"/>
                </a:solidFill>
              </a:rPr>
              <a:t>Çevre:</a:t>
            </a:r>
            <a:r>
              <a:rPr lang="tr" sz="1100">
                <a:solidFill>
                  <a:schemeClr val="dk1"/>
                </a:solidFill>
              </a:rPr>
              <a:t> Ajanın etkileşimde bulunduğu sistem.</a:t>
            </a:r>
            <a:endParaRPr sz="1100">
              <a:solidFill>
                <a:schemeClr val="dk1"/>
              </a:solidFill>
            </a:endParaRPr>
          </a:p>
          <a:p>
            <a:pPr indent="-298450" lvl="0" marL="457200" rtl="0" algn="l">
              <a:spcBef>
                <a:spcPts val="0"/>
              </a:spcBef>
              <a:spcAft>
                <a:spcPts val="0"/>
              </a:spcAft>
              <a:buClr>
                <a:schemeClr val="dk1"/>
              </a:buClr>
              <a:buSzPts val="1100"/>
              <a:buChar char="●"/>
            </a:pPr>
            <a:r>
              <a:rPr b="1" lang="tr" sz="1100">
                <a:solidFill>
                  <a:schemeClr val="dk1"/>
                </a:solidFill>
              </a:rPr>
              <a:t>Ödül Mekanizması:</a:t>
            </a:r>
            <a:r>
              <a:rPr lang="tr" sz="1100">
                <a:solidFill>
                  <a:schemeClr val="dk1"/>
                </a:solidFill>
              </a:rPr>
              <a:t> Ajanın yaptığı eylemin ne kadar iyi olduğunu belirler.</a:t>
            </a:r>
            <a:endParaRPr sz="1100">
              <a:solidFill>
                <a:schemeClr val="dk1"/>
              </a:solidFill>
            </a:endParaRPr>
          </a:p>
          <a:p>
            <a:pPr indent="0" lvl="0" marL="0" rtl="0" algn="l">
              <a:spcBef>
                <a:spcPts val="1200"/>
              </a:spcBef>
              <a:spcAft>
                <a:spcPts val="0"/>
              </a:spcAft>
              <a:buClr>
                <a:schemeClr val="dk1"/>
              </a:buClr>
              <a:buSzPts val="1100"/>
              <a:buFont typeface="Arial"/>
              <a:buNone/>
            </a:pPr>
            <a:r>
              <a:rPr lang="tr" sz="1100">
                <a:solidFill>
                  <a:schemeClr val="dk1"/>
                </a:solidFill>
              </a:rPr>
              <a:t>RL algoritmaları, iki ana kategoriye ayrılır:</a:t>
            </a:r>
            <a:endParaRPr sz="1100">
              <a:solidFill>
                <a:schemeClr val="dk1"/>
              </a:solidFill>
            </a:endParaRPr>
          </a:p>
          <a:p>
            <a:pPr indent="-298450" lvl="0" marL="457200" rtl="0" algn="l">
              <a:spcBef>
                <a:spcPts val="1200"/>
              </a:spcBef>
              <a:spcAft>
                <a:spcPts val="0"/>
              </a:spcAft>
              <a:buClr>
                <a:schemeClr val="dk1"/>
              </a:buClr>
              <a:buSzPts val="1100"/>
              <a:buAutoNum type="arabicPeriod"/>
            </a:pPr>
            <a:r>
              <a:rPr b="1" lang="tr" sz="1100">
                <a:solidFill>
                  <a:schemeClr val="dk1"/>
                </a:solidFill>
              </a:rPr>
              <a:t>Değer Tabanlı Yöntemler:</a:t>
            </a:r>
            <a:r>
              <a:rPr lang="tr" sz="1100">
                <a:solidFill>
                  <a:schemeClr val="dk1"/>
                </a:solidFill>
              </a:rPr>
              <a:t> Q-learning gibi algoritmalar, durum ve eylem kombinasyonlarının değerlerini öğrenir.</a:t>
            </a:r>
            <a:endParaRPr sz="1100">
              <a:solidFill>
                <a:schemeClr val="dk1"/>
              </a:solidFill>
            </a:endParaRPr>
          </a:p>
          <a:p>
            <a:pPr indent="-298450" lvl="0" marL="457200" rtl="0" algn="l">
              <a:spcBef>
                <a:spcPts val="0"/>
              </a:spcBef>
              <a:spcAft>
                <a:spcPts val="0"/>
              </a:spcAft>
              <a:buClr>
                <a:schemeClr val="dk1"/>
              </a:buClr>
              <a:buSzPts val="1100"/>
              <a:buAutoNum type="arabicPeriod"/>
            </a:pPr>
            <a:r>
              <a:rPr b="1" lang="tr" sz="1100">
                <a:solidFill>
                  <a:schemeClr val="dk1"/>
                </a:solidFill>
              </a:rPr>
              <a:t>Politikaya Dayalı Yöntemler:</a:t>
            </a:r>
            <a:r>
              <a:rPr lang="tr" sz="1100">
                <a:solidFill>
                  <a:schemeClr val="dk1"/>
                </a:solidFill>
              </a:rPr>
              <a:t> Politika doğrudan optimize edilir. A2C, bu iki yöntemin avantajlarını birleştirir.</a:t>
            </a:r>
            <a:endParaRPr sz="11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A2C: Değer Tabanlı Yöntemler</a:t>
            </a:r>
            <a:endParaRPr/>
          </a:p>
        </p:txBody>
      </p:sp>
      <p:sp>
        <p:nvSpPr>
          <p:cNvPr id="149" name="Google Shape;149;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1200"/>
              </a:spcBef>
              <a:spcAft>
                <a:spcPts val="0"/>
              </a:spcAft>
              <a:buClr>
                <a:schemeClr val="dk1"/>
              </a:buClr>
              <a:buSzPct val="100000"/>
              <a:buFont typeface="Arial"/>
              <a:buNone/>
            </a:pPr>
            <a:r>
              <a:rPr lang="tr" sz="1100">
                <a:solidFill>
                  <a:schemeClr val="dk1"/>
                </a:solidFill>
              </a:rPr>
              <a:t>Bu yaklaşım, </a:t>
            </a:r>
            <a:r>
              <a:rPr b="1" lang="tr" sz="1100">
                <a:solidFill>
                  <a:schemeClr val="dk1"/>
                </a:solidFill>
              </a:rPr>
              <a:t>her bir durum veya durum-eylem çiftinin ne kadar iyi olduğunu tahmin etmeye</a:t>
            </a:r>
            <a:r>
              <a:rPr lang="tr" sz="1100">
                <a:solidFill>
                  <a:schemeClr val="dk1"/>
                </a:solidFill>
              </a:rPr>
              <a:t> odaklanır. Amaç, bu değerleri kullanarak en iyi eylemi seçmektir.</a:t>
            </a:r>
            <a:endParaRPr sz="1100">
              <a:solidFill>
                <a:schemeClr val="dk1"/>
              </a:solidFill>
            </a:endParaRPr>
          </a:p>
          <a:p>
            <a:pPr indent="-287972" lvl="0" marL="457200" rtl="0" algn="l">
              <a:spcBef>
                <a:spcPts val="1200"/>
              </a:spcBef>
              <a:spcAft>
                <a:spcPts val="0"/>
              </a:spcAft>
              <a:buClr>
                <a:schemeClr val="dk1"/>
              </a:buClr>
              <a:buSzPct val="100000"/>
              <a:buChar char="●"/>
            </a:pPr>
            <a:r>
              <a:rPr b="1" lang="tr" sz="1100">
                <a:solidFill>
                  <a:schemeClr val="dk1"/>
                </a:solidFill>
              </a:rPr>
              <a:t>Anahtar Kavram:</a:t>
            </a:r>
            <a:r>
              <a:rPr lang="tr" sz="1100">
                <a:solidFill>
                  <a:schemeClr val="dk1"/>
                </a:solidFill>
              </a:rPr>
              <a:t> </a:t>
            </a:r>
            <a:r>
              <a:rPr i="1" lang="tr" sz="1100">
                <a:solidFill>
                  <a:schemeClr val="dk1"/>
                </a:solidFill>
              </a:rPr>
              <a:t>Değer Fonksiyonu</a:t>
            </a:r>
            <a:br>
              <a:rPr i="1" lang="tr" sz="1100">
                <a:solidFill>
                  <a:schemeClr val="dk1"/>
                </a:solidFill>
              </a:rPr>
            </a:br>
            <a:r>
              <a:rPr lang="tr" sz="1100">
                <a:solidFill>
                  <a:schemeClr val="dk1"/>
                </a:solidFill>
              </a:rPr>
              <a:t>Değer tabanlı yöntemler, bir durumdan başlayarak gelecekte alınacak ödüllerin toplamını tahmin eden bir fonksiyon öğrenir.</a:t>
            </a:r>
            <a:endParaRPr sz="1100">
              <a:solidFill>
                <a:schemeClr val="dk1"/>
              </a:solidFill>
            </a:endParaRPr>
          </a:p>
          <a:p>
            <a:pPr indent="0" lvl="0" marL="0" rtl="0" algn="l">
              <a:spcBef>
                <a:spcPts val="1200"/>
              </a:spcBef>
              <a:spcAft>
                <a:spcPts val="0"/>
              </a:spcAft>
              <a:buClr>
                <a:schemeClr val="dk1"/>
              </a:buClr>
              <a:buSzPct val="100000"/>
              <a:buFont typeface="Arial"/>
              <a:buNone/>
            </a:pPr>
            <a:r>
              <a:rPr b="1" lang="tr" sz="1100">
                <a:solidFill>
                  <a:schemeClr val="dk1"/>
                </a:solidFill>
              </a:rPr>
              <a:t>Örnekler:</a:t>
            </a:r>
            <a:endParaRPr b="1" sz="1100">
              <a:solidFill>
                <a:schemeClr val="dk1"/>
              </a:solidFill>
            </a:endParaRPr>
          </a:p>
          <a:p>
            <a:pPr indent="-287972" lvl="0" marL="457200" rtl="0" algn="l">
              <a:spcBef>
                <a:spcPts val="1200"/>
              </a:spcBef>
              <a:spcAft>
                <a:spcPts val="0"/>
              </a:spcAft>
              <a:buClr>
                <a:schemeClr val="dk1"/>
              </a:buClr>
              <a:buSzPct val="100000"/>
              <a:buChar char="●"/>
            </a:pPr>
            <a:r>
              <a:rPr b="1" lang="tr" sz="1100">
                <a:solidFill>
                  <a:schemeClr val="dk1"/>
                </a:solidFill>
              </a:rPr>
              <a:t>Q-Learning:</a:t>
            </a:r>
            <a:endParaRPr b="1" sz="1100">
              <a:solidFill>
                <a:schemeClr val="dk1"/>
              </a:solidFill>
            </a:endParaRPr>
          </a:p>
          <a:p>
            <a:pPr indent="-287972" lvl="1" marL="914400" rtl="0" algn="l">
              <a:spcBef>
                <a:spcPts val="0"/>
              </a:spcBef>
              <a:spcAft>
                <a:spcPts val="0"/>
              </a:spcAft>
              <a:buClr>
                <a:schemeClr val="dk1"/>
              </a:buClr>
              <a:buSzPct val="100000"/>
              <a:buChar char="○"/>
            </a:pPr>
            <a:r>
              <a:rPr lang="tr" sz="1100">
                <a:solidFill>
                  <a:schemeClr val="dk1"/>
                </a:solidFill>
              </a:rPr>
              <a:t>Q(s, a) fonksiyonu, bir durumda belirli bir eylemi seçmenin beklenen toplam ödülünü temsil eder.</a:t>
            </a:r>
            <a:endParaRPr sz="1100">
              <a:solidFill>
                <a:schemeClr val="dk1"/>
              </a:solidFill>
            </a:endParaRPr>
          </a:p>
          <a:p>
            <a:pPr indent="-287972" lvl="1" marL="914400" rtl="0" algn="l">
              <a:spcBef>
                <a:spcPts val="0"/>
              </a:spcBef>
              <a:spcAft>
                <a:spcPts val="0"/>
              </a:spcAft>
              <a:buClr>
                <a:schemeClr val="dk1"/>
              </a:buClr>
              <a:buSzPct val="100000"/>
              <a:buChar char="○"/>
            </a:pPr>
            <a:r>
              <a:rPr lang="tr" sz="1100">
                <a:solidFill>
                  <a:schemeClr val="dk1"/>
                </a:solidFill>
              </a:rPr>
              <a:t>Bu fonksiyon, her bir durum-eylem çifti için güncellenir ve en yüksek Q-değerine sahip eylem seçilir.</a:t>
            </a:r>
            <a:endParaRPr sz="1100">
              <a:solidFill>
                <a:schemeClr val="dk1"/>
              </a:solidFill>
            </a:endParaRPr>
          </a:p>
          <a:p>
            <a:pPr indent="-287972" lvl="0" marL="457200" rtl="0" algn="l">
              <a:spcBef>
                <a:spcPts val="0"/>
              </a:spcBef>
              <a:spcAft>
                <a:spcPts val="0"/>
              </a:spcAft>
              <a:buClr>
                <a:schemeClr val="dk1"/>
              </a:buClr>
              <a:buSzPct val="100000"/>
              <a:buChar char="●"/>
            </a:pPr>
            <a:r>
              <a:rPr b="1" lang="tr" sz="1100">
                <a:solidFill>
                  <a:schemeClr val="dk1"/>
                </a:solidFill>
              </a:rPr>
              <a:t>Değer Fonksiyonu (V):</a:t>
            </a:r>
            <a:endParaRPr b="1" sz="1100">
              <a:solidFill>
                <a:schemeClr val="dk1"/>
              </a:solidFill>
            </a:endParaRPr>
          </a:p>
          <a:p>
            <a:pPr indent="-287972" lvl="1" marL="914400" rtl="0" algn="l">
              <a:spcBef>
                <a:spcPts val="0"/>
              </a:spcBef>
              <a:spcAft>
                <a:spcPts val="0"/>
              </a:spcAft>
              <a:buClr>
                <a:schemeClr val="dk1"/>
              </a:buClr>
              <a:buSzPct val="100000"/>
              <a:buChar char="○"/>
            </a:pPr>
            <a:r>
              <a:rPr lang="tr" sz="1100">
                <a:solidFill>
                  <a:schemeClr val="dk1"/>
                </a:solidFill>
              </a:rPr>
              <a:t>V(s), bir durumda en iyi politikayı izlerken beklenen toplam ödülü gösterir.</a:t>
            </a:r>
            <a:endParaRPr sz="1100">
              <a:solidFill>
                <a:schemeClr val="dk1"/>
              </a:solidFill>
            </a:endParaRPr>
          </a:p>
          <a:p>
            <a:pPr indent="0" lvl="0" marL="0" rtl="0" algn="l">
              <a:spcBef>
                <a:spcPts val="1200"/>
              </a:spcBef>
              <a:spcAft>
                <a:spcPts val="0"/>
              </a:spcAft>
              <a:buClr>
                <a:schemeClr val="dk1"/>
              </a:buClr>
              <a:buSzPct val="100000"/>
              <a:buFont typeface="Arial"/>
              <a:buNone/>
            </a:pPr>
            <a:r>
              <a:rPr b="1" lang="tr" sz="1100">
                <a:solidFill>
                  <a:schemeClr val="dk1"/>
                </a:solidFill>
              </a:rPr>
              <a:t>Avantajlar:</a:t>
            </a:r>
            <a:endParaRPr b="1" sz="1100">
              <a:solidFill>
                <a:schemeClr val="dk1"/>
              </a:solidFill>
            </a:endParaRPr>
          </a:p>
          <a:p>
            <a:pPr indent="-287972" lvl="0" marL="457200" rtl="0" algn="l">
              <a:spcBef>
                <a:spcPts val="1200"/>
              </a:spcBef>
              <a:spcAft>
                <a:spcPts val="0"/>
              </a:spcAft>
              <a:buClr>
                <a:schemeClr val="dk1"/>
              </a:buClr>
              <a:buSzPct val="100000"/>
              <a:buChar char="●"/>
            </a:pPr>
            <a:r>
              <a:rPr lang="tr" sz="1100">
                <a:solidFill>
                  <a:schemeClr val="dk1"/>
                </a:solidFill>
              </a:rPr>
              <a:t>Genellikle ödül yapısını optimize etmek için kullanılır.</a:t>
            </a:r>
            <a:endParaRPr sz="1100">
              <a:solidFill>
                <a:schemeClr val="dk1"/>
              </a:solidFill>
            </a:endParaRPr>
          </a:p>
          <a:p>
            <a:pPr indent="-287972" lvl="0" marL="457200" rtl="0" algn="l">
              <a:spcBef>
                <a:spcPts val="0"/>
              </a:spcBef>
              <a:spcAft>
                <a:spcPts val="0"/>
              </a:spcAft>
              <a:buClr>
                <a:schemeClr val="dk1"/>
              </a:buClr>
              <a:buSzPct val="100000"/>
              <a:buChar char="●"/>
            </a:pPr>
            <a:r>
              <a:rPr lang="tr" sz="1100">
                <a:solidFill>
                  <a:schemeClr val="dk1"/>
                </a:solidFill>
              </a:rPr>
              <a:t>Sürekli geri bildirimle değerleri iyileştirir.</a:t>
            </a:r>
            <a:endParaRPr sz="1100">
              <a:solidFill>
                <a:schemeClr val="dk1"/>
              </a:solidFill>
            </a:endParaRPr>
          </a:p>
          <a:p>
            <a:pPr indent="0" lvl="0" marL="0" rtl="0" algn="l">
              <a:spcBef>
                <a:spcPts val="1200"/>
              </a:spcBef>
              <a:spcAft>
                <a:spcPts val="0"/>
              </a:spcAft>
              <a:buClr>
                <a:schemeClr val="dk1"/>
              </a:buClr>
              <a:buSzPct val="100000"/>
              <a:buFont typeface="Arial"/>
              <a:buNone/>
            </a:pPr>
            <a:r>
              <a:rPr b="1" lang="tr" sz="1100">
                <a:solidFill>
                  <a:schemeClr val="dk1"/>
                </a:solidFill>
              </a:rPr>
              <a:t>Dezavantajlar:</a:t>
            </a:r>
            <a:endParaRPr b="1" sz="1100">
              <a:solidFill>
                <a:schemeClr val="dk1"/>
              </a:solidFill>
            </a:endParaRPr>
          </a:p>
          <a:p>
            <a:pPr indent="-287972" lvl="0" marL="457200" rtl="0" algn="l">
              <a:spcBef>
                <a:spcPts val="1200"/>
              </a:spcBef>
              <a:spcAft>
                <a:spcPts val="0"/>
              </a:spcAft>
              <a:buClr>
                <a:schemeClr val="dk1"/>
              </a:buClr>
              <a:buSzPct val="100000"/>
              <a:buChar char="●"/>
            </a:pPr>
            <a:r>
              <a:rPr lang="tr" sz="1100">
                <a:solidFill>
                  <a:schemeClr val="dk1"/>
                </a:solidFill>
              </a:rPr>
              <a:t>Karmaşık ortamlarda eylem seçiminde yeterince esnek olmayabilir.</a:t>
            </a:r>
            <a:endParaRPr sz="1100">
              <a:solidFill>
                <a:schemeClr val="dk1"/>
              </a:solidFill>
            </a:endParaRPr>
          </a:p>
          <a:p>
            <a:pPr indent="-287972" lvl="0" marL="457200" rtl="0" algn="l">
              <a:spcBef>
                <a:spcPts val="0"/>
              </a:spcBef>
              <a:spcAft>
                <a:spcPts val="0"/>
              </a:spcAft>
              <a:buClr>
                <a:schemeClr val="dk1"/>
              </a:buClr>
              <a:buSzPct val="100000"/>
              <a:buChar char="●"/>
            </a:pPr>
            <a:r>
              <a:rPr lang="tr" sz="1100">
                <a:solidFill>
                  <a:schemeClr val="dk1"/>
                </a:solidFill>
              </a:rPr>
              <a:t>Sürekli durumlarda performansı düşebilir (ör. sürekli hareketli bir ajan).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A2C: Politikaya Dayalı Yöntemler</a:t>
            </a:r>
            <a:endParaRPr/>
          </a:p>
        </p:txBody>
      </p:sp>
      <p:sp>
        <p:nvSpPr>
          <p:cNvPr id="155" name="Google Shape;155;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1200"/>
              </a:spcBef>
              <a:spcAft>
                <a:spcPts val="0"/>
              </a:spcAft>
              <a:buClr>
                <a:schemeClr val="dk1"/>
              </a:buClr>
              <a:buSzPct val="100000"/>
              <a:buFont typeface="Arial"/>
              <a:buNone/>
            </a:pPr>
            <a:r>
              <a:rPr lang="tr" sz="1100">
                <a:solidFill>
                  <a:schemeClr val="dk1"/>
                </a:solidFill>
              </a:rPr>
              <a:t>Bu yöntemler, doğrudan bir </a:t>
            </a:r>
            <a:r>
              <a:rPr b="1" lang="tr" sz="1100">
                <a:solidFill>
                  <a:schemeClr val="dk1"/>
                </a:solidFill>
              </a:rPr>
              <a:t>politikayı (π(s)\pi(s)π(s)) optimize ederek</a:t>
            </a:r>
            <a:r>
              <a:rPr lang="tr" sz="1100">
                <a:solidFill>
                  <a:schemeClr val="dk1"/>
                </a:solidFill>
              </a:rPr>
              <a:t> en iyi eylemi öğrenir. Politika, belirli bir durumda hangi eylemi seçmenin en iyi olduğunu belirten bir fonksiyondur.</a:t>
            </a:r>
            <a:endParaRPr sz="1100">
              <a:solidFill>
                <a:schemeClr val="dk1"/>
              </a:solidFill>
            </a:endParaRPr>
          </a:p>
          <a:p>
            <a:pPr indent="-293211" lvl="0" marL="457200" rtl="0" algn="l">
              <a:spcBef>
                <a:spcPts val="1200"/>
              </a:spcBef>
              <a:spcAft>
                <a:spcPts val="0"/>
              </a:spcAft>
              <a:buClr>
                <a:schemeClr val="dk1"/>
              </a:buClr>
              <a:buSzPct val="100000"/>
              <a:buChar char="●"/>
            </a:pPr>
            <a:r>
              <a:rPr b="1" lang="tr" sz="1100">
                <a:solidFill>
                  <a:schemeClr val="dk1"/>
                </a:solidFill>
              </a:rPr>
              <a:t>Anahtar Kavram:</a:t>
            </a:r>
            <a:r>
              <a:rPr lang="tr" sz="1100">
                <a:solidFill>
                  <a:schemeClr val="dk1"/>
                </a:solidFill>
              </a:rPr>
              <a:t> </a:t>
            </a:r>
            <a:r>
              <a:rPr i="1" lang="tr" sz="1100">
                <a:solidFill>
                  <a:schemeClr val="dk1"/>
                </a:solidFill>
              </a:rPr>
              <a:t>Politika Fonksiyonu</a:t>
            </a:r>
            <a:r>
              <a:rPr lang="tr" sz="1100">
                <a:solidFill>
                  <a:schemeClr val="dk1"/>
                </a:solidFill>
              </a:rPr>
              <a:t> (π(a∣s)\pi(a|s)π(a∣s))</a:t>
            </a:r>
            <a:br>
              <a:rPr lang="tr" sz="1100">
                <a:solidFill>
                  <a:schemeClr val="dk1"/>
                </a:solidFill>
              </a:rPr>
            </a:br>
            <a:r>
              <a:rPr lang="tr" sz="1100">
                <a:solidFill>
                  <a:schemeClr val="dk1"/>
                </a:solidFill>
              </a:rPr>
              <a:t>Politika, bir durumda belirli bir eylemi seçme olasılığını verir.</a:t>
            </a:r>
            <a:endParaRPr sz="1100">
              <a:solidFill>
                <a:schemeClr val="dk1"/>
              </a:solidFill>
            </a:endParaRPr>
          </a:p>
          <a:p>
            <a:pPr indent="0" lvl="0" marL="0" rtl="0" algn="l">
              <a:spcBef>
                <a:spcPts val="1200"/>
              </a:spcBef>
              <a:spcAft>
                <a:spcPts val="0"/>
              </a:spcAft>
              <a:buClr>
                <a:schemeClr val="dk1"/>
              </a:buClr>
              <a:buSzPct val="100000"/>
              <a:buFont typeface="Arial"/>
              <a:buNone/>
            </a:pPr>
            <a:r>
              <a:rPr b="1" lang="tr" sz="1100">
                <a:solidFill>
                  <a:schemeClr val="dk1"/>
                </a:solidFill>
              </a:rPr>
              <a:t>Örnekler:</a:t>
            </a:r>
            <a:endParaRPr b="1" sz="1100">
              <a:solidFill>
                <a:schemeClr val="dk1"/>
              </a:solidFill>
            </a:endParaRPr>
          </a:p>
          <a:p>
            <a:pPr indent="-293211" lvl="0" marL="457200" rtl="0" algn="l">
              <a:spcBef>
                <a:spcPts val="1200"/>
              </a:spcBef>
              <a:spcAft>
                <a:spcPts val="0"/>
              </a:spcAft>
              <a:buClr>
                <a:schemeClr val="dk1"/>
              </a:buClr>
              <a:buSzPct val="100000"/>
              <a:buChar char="●"/>
            </a:pPr>
            <a:r>
              <a:rPr b="1" lang="tr" sz="1100">
                <a:solidFill>
                  <a:schemeClr val="dk1"/>
                </a:solidFill>
              </a:rPr>
              <a:t>Politika Gradyan Yöntemleri:</a:t>
            </a:r>
            <a:endParaRPr b="1" sz="1100">
              <a:solidFill>
                <a:schemeClr val="dk1"/>
              </a:solidFill>
            </a:endParaRPr>
          </a:p>
          <a:p>
            <a:pPr indent="-293211" lvl="1" marL="914400" rtl="0" algn="l">
              <a:spcBef>
                <a:spcPts val="0"/>
              </a:spcBef>
              <a:spcAft>
                <a:spcPts val="0"/>
              </a:spcAft>
              <a:buClr>
                <a:schemeClr val="dk1"/>
              </a:buClr>
              <a:buSzPct val="100000"/>
              <a:buChar char="○"/>
            </a:pPr>
            <a:r>
              <a:rPr lang="tr" sz="1100">
                <a:solidFill>
                  <a:schemeClr val="dk1"/>
                </a:solidFill>
              </a:rPr>
              <a:t>Politika, bir sinir ağı tarafından temsil edilir ve optimize edilir.</a:t>
            </a:r>
            <a:endParaRPr sz="1100">
              <a:solidFill>
                <a:schemeClr val="dk1"/>
              </a:solidFill>
            </a:endParaRPr>
          </a:p>
          <a:p>
            <a:pPr indent="-293211" lvl="1" marL="914400" rtl="0" algn="l">
              <a:spcBef>
                <a:spcPts val="0"/>
              </a:spcBef>
              <a:spcAft>
                <a:spcPts val="0"/>
              </a:spcAft>
              <a:buClr>
                <a:schemeClr val="dk1"/>
              </a:buClr>
              <a:buSzPct val="100000"/>
              <a:buChar char="○"/>
            </a:pPr>
            <a:r>
              <a:rPr lang="tr" sz="1100">
                <a:solidFill>
                  <a:schemeClr val="dk1"/>
                </a:solidFill>
              </a:rPr>
              <a:t>Algoritma, ödülleri maksimize edecek şekilde politikayı iyileştirir.</a:t>
            </a:r>
            <a:endParaRPr sz="1100">
              <a:solidFill>
                <a:schemeClr val="dk1"/>
              </a:solidFill>
            </a:endParaRPr>
          </a:p>
          <a:p>
            <a:pPr indent="0" lvl="0" marL="0" rtl="0" algn="l">
              <a:spcBef>
                <a:spcPts val="1200"/>
              </a:spcBef>
              <a:spcAft>
                <a:spcPts val="0"/>
              </a:spcAft>
              <a:buClr>
                <a:schemeClr val="dk1"/>
              </a:buClr>
              <a:buSzPct val="100000"/>
              <a:buFont typeface="Arial"/>
              <a:buNone/>
            </a:pPr>
            <a:r>
              <a:rPr b="1" lang="tr" sz="1100">
                <a:solidFill>
                  <a:schemeClr val="dk1"/>
                </a:solidFill>
              </a:rPr>
              <a:t>Avantajlar:</a:t>
            </a:r>
            <a:endParaRPr b="1" sz="1100">
              <a:solidFill>
                <a:schemeClr val="dk1"/>
              </a:solidFill>
            </a:endParaRPr>
          </a:p>
          <a:p>
            <a:pPr indent="-293211" lvl="0" marL="457200" rtl="0" algn="l">
              <a:spcBef>
                <a:spcPts val="1200"/>
              </a:spcBef>
              <a:spcAft>
                <a:spcPts val="0"/>
              </a:spcAft>
              <a:buClr>
                <a:schemeClr val="dk1"/>
              </a:buClr>
              <a:buSzPct val="100000"/>
              <a:buChar char="●"/>
            </a:pPr>
            <a:r>
              <a:rPr lang="tr" sz="1100">
                <a:solidFill>
                  <a:schemeClr val="dk1"/>
                </a:solidFill>
              </a:rPr>
              <a:t>Sürekli eylem uzaylarında (ör. robot kolları, hız kontrolü) daha iyi çalışır.</a:t>
            </a:r>
            <a:endParaRPr sz="1100">
              <a:solidFill>
                <a:schemeClr val="dk1"/>
              </a:solidFill>
            </a:endParaRPr>
          </a:p>
          <a:p>
            <a:pPr indent="-293211" lvl="0" marL="457200" rtl="0" algn="l">
              <a:spcBef>
                <a:spcPts val="0"/>
              </a:spcBef>
              <a:spcAft>
                <a:spcPts val="0"/>
              </a:spcAft>
              <a:buClr>
                <a:schemeClr val="dk1"/>
              </a:buClr>
              <a:buSzPct val="100000"/>
              <a:buChar char="●"/>
            </a:pPr>
            <a:r>
              <a:rPr lang="tr" sz="1100">
                <a:solidFill>
                  <a:schemeClr val="dk1"/>
                </a:solidFill>
              </a:rPr>
              <a:t>Daha karmaşık politikaları öğrenebilir.</a:t>
            </a:r>
            <a:endParaRPr sz="1100">
              <a:solidFill>
                <a:schemeClr val="dk1"/>
              </a:solidFill>
            </a:endParaRPr>
          </a:p>
          <a:p>
            <a:pPr indent="0" lvl="0" marL="0" rtl="0" algn="l">
              <a:spcBef>
                <a:spcPts val="1200"/>
              </a:spcBef>
              <a:spcAft>
                <a:spcPts val="0"/>
              </a:spcAft>
              <a:buClr>
                <a:schemeClr val="dk1"/>
              </a:buClr>
              <a:buSzPct val="100000"/>
              <a:buFont typeface="Arial"/>
              <a:buNone/>
            </a:pPr>
            <a:r>
              <a:rPr b="1" lang="tr" sz="1100">
                <a:solidFill>
                  <a:schemeClr val="dk1"/>
                </a:solidFill>
              </a:rPr>
              <a:t>Dezavantajlar:</a:t>
            </a:r>
            <a:endParaRPr b="1" sz="1100">
              <a:solidFill>
                <a:schemeClr val="dk1"/>
              </a:solidFill>
            </a:endParaRPr>
          </a:p>
          <a:p>
            <a:pPr indent="-293211" lvl="0" marL="457200" rtl="0" algn="l">
              <a:spcBef>
                <a:spcPts val="1200"/>
              </a:spcBef>
              <a:spcAft>
                <a:spcPts val="0"/>
              </a:spcAft>
              <a:buClr>
                <a:schemeClr val="dk1"/>
              </a:buClr>
              <a:buSzPct val="100000"/>
              <a:buChar char="●"/>
            </a:pPr>
            <a:r>
              <a:rPr lang="tr" sz="1100">
                <a:solidFill>
                  <a:schemeClr val="dk1"/>
                </a:solidFill>
              </a:rPr>
              <a:t>Değer tabanlı yöntemlere kıyasla daha fazla veri gerektirir.</a:t>
            </a:r>
            <a:endParaRPr sz="1100">
              <a:solidFill>
                <a:schemeClr val="dk1"/>
              </a:solidFill>
            </a:endParaRPr>
          </a:p>
          <a:p>
            <a:pPr indent="-293211" lvl="0" marL="457200" rtl="0" algn="l">
              <a:spcBef>
                <a:spcPts val="0"/>
              </a:spcBef>
              <a:spcAft>
                <a:spcPts val="0"/>
              </a:spcAft>
              <a:buClr>
                <a:schemeClr val="dk1"/>
              </a:buClr>
              <a:buSzPct val="100000"/>
              <a:buChar char="●"/>
            </a:pPr>
            <a:r>
              <a:rPr lang="tr" sz="1100">
                <a:solidFill>
                  <a:schemeClr val="dk1"/>
                </a:solidFill>
              </a:rPr>
              <a:t>Zaman zaman optimizasyon sırasında kararsızlıklar oluşabilir.</a:t>
            </a:r>
            <a:endParaRPr sz="1100">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A2C (Advantage Actor Critic) Hiperparametreleri</a:t>
            </a:r>
            <a:endParaRPr/>
          </a:p>
        </p:txBody>
      </p:sp>
      <p:sp>
        <p:nvSpPr>
          <p:cNvPr id="161" name="Google Shape;161;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400"/>
              </a:spcBef>
              <a:spcAft>
                <a:spcPts val="0"/>
              </a:spcAft>
              <a:buClr>
                <a:schemeClr val="dk1"/>
              </a:buClr>
              <a:buSzPts val="1100"/>
              <a:buFont typeface="Arial"/>
              <a:buNone/>
            </a:pPr>
            <a:r>
              <a:rPr b="1" lang="tr" sz="1300">
                <a:solidFill>
                  <a:schemeClr val="dk1"/>
                </a:solidFill>
              </a:rPr>
              <a:t>Advantage Actor-Critic (A2C) Hiperparametreleri</a:t>
            </a:r>
            <a:endParaRPr b="1" sz="1300">
              <a:solidFill>
                <a:schemeClr val="dk1"/>
              </a:solidFill>
            </a:endParaRPr>
          </a:p>
          <a:p>
            <a:pPr indent="-298450" lvl="0" marL="457200" rtl="0" algn="l">
              <a:spcBef>
                <a:spcPts val="1200"/>
              </a:spcBef>
              <a:spcAft>
                <a:spcPts val="0"/>
              </a:spcAft>
              <a:buClr>
                <a:schemeClr val="dk1"/>
              </a:buClr>
              <a:buSzPts val="1100"/>
              <a:buChar char="●"/>
            </a:pPr>
            <a:r>
              <a:rPr b="1" lang="tr" sz="1100">
                <a:solidFill>
                  <a:schemeClr val="dk1"/>
                </a:solidFill>
              </a:rPr>
              <a:t>Number of Steps (n-steps):</a:t>
            </a:r>
            <a:endParaRPr b="1" sz="1100">
              <a:solidFill>
                <a:schemeClr val="dk1"/>
              </a:solidFill>
            </a:endParaRPr>
          </a:p>
          <a:p>
            <a:pPr indent="-298450" lvl="1" marL="914400" rtl="0" algn="l">
              <a:spcBef>
                <a:spcPts val="0"/>
              </a:spcBef>
              <a:spcAft>
                <a:spcPts val="0"/>
              </a:spcAft>
              <a:buClr>
                <a:schemeClr val="dk1"/>
              </a:buClr>
              <a:buSzPts val="1100"/>
              <a:buChar char="○"/>
            </a:pPr>
            <a:r>
              <a:rPr lang="tr" sz="1100">
                <a:solidFill>
                  <a:schemeClr val="dk1"/>
                </a:solidFill>
              </a:rPr>
              <a:t>Güncellemeler için kullanılan adım sayısını belirler.</a:t>
            </a:r>
            <a:endParaRPr sz="1100">
              <a:solidFill>
                <a:schemeClr val="dk1"/>
              </a:solidFill>
            </a:endParaRPr>
          </a:p>
          <a:p>
            <a:pPr indent="-298450" lvl="1" marL="914400" rtl="0" algn="l">
              <a:spcBef>
                <a:spcPts val="0"/>
              </a:spcBef>
              <a:spcAft>
                <a:spcPts val="0"/>
              </a:spcAft>
              <a:buClr>
                <a:schemeClr val="dk1"/>
              </a:buClr>
              <a:buSzPts val="1100"/>
              <a:buChar char="○"/>
            </a:pPr>
            <a:r>
              <a:rPr lang="tr" sz="1100">
                <a:solidFill>
                  <a:schemeClr val="dk1"/>
                </a:solidFill>
              </a:rPr>
              <a:t>Daha büyük n-steps, daha doğru tahminler sağlar ama öğrenmeyi yavaşlatabilir.</a:t>
            </a:r>
            <a:endParaRPr sz="1100">
              <a:solidFill>
                <a:schemeClr val="dk1"/>
              </a:solidFill>
            </a:endParaRPr>
          </a:p>
          <a:p>
            <a:pPr indent="-298450" lvl="0" marL="457200" rtl="0" algn="l">
              <a:spcBef>
                <a:spcPts val="0"/>
              </a:spcBef>
              <a:spcAft>
                <a:spcPts val="0"/>
              </a:spcAft>
              <a:buClr>
                <a:schemeClr val="dk1"/>
              </a:buClr>
              <a:buSzPts val="1100"/>
              <a:buChar char="●"/>
            </a:pPr>
            <a:r>
              <a:rPr b="1" lang="tr" sz="1100">
                <a:solidFill>
                  <a:schemeClr val="dk1"/>
                </a:solidFill>
              </a:rPr>
              <a:t>Value Function Coefficient:</a:t>
            </a:r>
            <a:endParaRPr b="1" sz="1100">
              <a:solidFill>
                <a:schemeClr val="dk1"/>
              </a:solidFill>
            </a:endParaRPr>
          </a:p>
          <a:p>
            <a:pPr indent="-298450" lvl="1" marL="914400" rtl="0" algn="l">
              <a:spcBef>
                <a:spcPts val="0"/>
              </a:spcBef>
              <a:spcAft>
                <a:spcPts val="0"/>
              </a:spcAft>
              <a:buClr>
                <a:schemeClr val="dk1"/>
              </a:buClr>
              <a:buSzPts val="1100"/>
              <a:buChar char="○"/>
            </a:pPr>
            <a:r>
              <a:rPr lang="tr" sz="1100">
                <a:solidFill>
                  <a:schemeClr val="dk1"/>
                </a:solidFill>
              </a:rPr>
              <a:t>Kaybın değer fonksiyonu kısmının önemini belirler.</a:t>
            </a:r>
            <a:endParaRPr sz="1100">
              <a:solidFill>
                <a:schemeClr val="dk1"/>
              </a:solidFill>
            </a:endParaRPr>
          </a:p>
          <a:p>
            <a:pPr indent="-298450" lvl="0" marL="457200" rtl="0" algn="l">
              <a:spcBef>
                <a:spcPts val="0"/>
              </a:spcBef>
              <a:spcAft>
                <a:spcPts val="0"/>
              </a:spcAft>
              <a:buClr>
                <a:schemeClr val="dk1"/>
              </a:buClr>
              <a:buSzPts val="1100"/>
              <a:buChar char="●"/>
            </a:pPr>
            <a:r>
              <a:rPr b="1" lang="tr" sz="1100">
                <a:solidFill>
                  <a:schemeClr val="dk1"/>
                </a:solidFill>
              </a:rPr>
              <a:t>Gradient Clipping:</a:t>
            </a:r>
            <a:endParaRPr b="1" sz="1100">
              <a:solidFill>
                <a:schemeClr val="dk1"/>
              </a:solidFill>
            </a:endParaRPr>
          </a:p>
          <a:p>
            <a:pPr indent="-298450" lvl="1" marL="914400" rtl="0" algn="l">
              <a:spcBef>
                <a:spcPts val="0"/>
              </a:spcBef>
              <a:spcAft>
                <a:spcPts val="0"/>
              </a:spcAft>
              <a:buClr>
                <a:schemeClr val="dk1"/>
              </a:buClr>
              <a:buSzPts val="1100"/>
              <a:buChar char="○"/>
            </a:pPr>
            <a:r>
              <a:rPr lang="tr" sz="1100">
                <a:solidFill>
                  <a:schemeClr val="dk1"/>
                </a:solidFill>
              </a:rPr>
              <a:t>Öğrenmenin kararlı olması için gradyan büyüklüğünü sınırlar.</a:t>
            </a:r>
            <a:endParaRPr sz="1100">
              <a:solidFill>
                <a:schemeClr val="dk1"/>
              </a:solidFill>
            </a:endParaRPr>
          </a:p>
          <a:p>
            <a:pPr indent="-298450" lvl="1" marL="914400" rtl="0" algn="l">
              <a:spcBef>
                <a:spcPts val="0"/>
              </a:spcBef>
              <a:spcAft>
                <a:spcPts val="0"/>
              </a:spcAft>
              <a:buClr>
                <a:schemeClr val="dk1"/>
              </a:buClr>
              <a:buSzPts val="1100"/>
              <a:buChar char="○"/>
            </a:pPr>
            <a:r>
              <a:rPr lang="tr" sz="1100">
                <a:solidFill>
                  <a:schemeClr val="dk1"/>
                </a:solidFill>
              </a:rPr>
              <a:t>A2C’de özellikle büyük gradyan değerlerini sınırlamak için kullanılır.</a:t>
            </a:r>
            <a:endParaRPr sz="1100">
              <a:solidFill>
                <a:schemeClr val="dk1"/>
              </a:solidFill>
            </a:endParaRPr>
          </a:p>
          <a:p>
            <a:pPr indent="-298450" lvl="0" marL="457200" rtl="0" algn="l">
              <a:spcBef>
                <a:spcPts val="0"/>
              </a:spcBef>
              <a:spcAft>
                <a:spcPts val="0"/>
              </a:spcAft>
              <a:buClr>
                <a:schemeClr val="dk1"/>
              </a:buClr>
              <a:buSzPts val="1100"/>
              <a:buChar char="●"/>
            </a:pPr>
            <a:r>
              <a:rPr b="1" lang="tr" sz="1100">
                <a:solidFill>
                  <a:schemeClr val="dk1"/>
                </a:solidFill>
              </a:rPr>
              <a:t>Actor Loss vs. Critic Loss Weight:</a:t>
            </a:r>
            <a:endParaRPr b="1" sz="1100">
              <a:solidFill>
                <a:schemeClr val="dk1"/>
              </a:solidFill>
            </a:endParaRPr>
          </a:p>
          <a:p>
            <a:pPr indent="-298450" lvl="1" marL="914400" rtl="0" algn="l">
              <a:spcBef>
                <a:spcPts val="0"/>
              </a:spcBef>
              <a:spcAft>
                <a:spcPts val="0"/>
              </a:spcAft>
              <a:buClr>
                <a:schemeClr val="dk1"/>
              </a:buClr>
              <a:buSzPts val="1100"/>
              <a:buChar char="○"/>
            </a:pPr>
            <a:r>
              <a:rPr lang="tr" sz="1100">
                <a:solidFill>
                  <a:schemeClr val="dk1"/>
                </a:solidFill>
              </a:rPr>
              <a:t>Aktör ve eleştirici ağırlıkları arasındaki oran.</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A2C: Kombine Yöntem (Actor-critic)</a:t>
            </a:r>
            <a:endParaRPr/>
          </a:p>
        </p:txBody>
      </p:sp>
      <p:sp>
        <p:nvSpPr>
          <p:cNvPr id="167" name="Google Shape;167;p29"/>
          <p:cNvSpPr txBox="1"/>
          <p:nvPr>
            <p:ph idx="1" type="body"/>
          </p:nvPr>
        </p:nvSpPr>
        <p:spPr>
          <a:xfrm>
            <a:off x="311700" y="1152475"/>
            <a:ext cx="49044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lang="tr" sz="1100">
                <a:solidFill>
                  <a:schemeClr val="dk1"/>
                </a:solidFill>
              </a:rPr>
              <a:t>Değer tabanlı ve politikaya dayalı yöntemlerin birleşimi olan </a:t>
            </a:r>
            <a:r>
              <a:rPr b="1" lang="tr" sz="1100">
                <a:solidFill>
                  <a:schemeClr val="dk1"/>
                </a:solidFill>
              </a:rPr>
              <a:t>Actor-Critic yöntemleri</a:t>
            </a:r>
            <a:r>
              <a:rPr lang="tr" sz="1100">
                <a:solidFill>
                  <a:schemeClr val="dk1"/>
                </a:solidFill>
              </a:rPr>
              <a:t>, bu iki yaklaşımın avantajlarını bir araya getirir:</a:t>
            </a:r>
            <a:endParaRPr sz="1100">
              <a:solidFill>
                <a:schemeClr val="dk1"/>
              </a:solidFill>
            </a:endParaRPr>
          </a:p>
          <a:p>
            <a:pPr indent="-298450" lvl="0" marL="457200" rtl="0" algn="l">
              <a:spcBef>
                <a:spcPts val="1200"/>
              </a:spcBef>
              <a:spcAft>
                <a:spcPts val="0"/>
              </a:spcAft>
              <a:buClr>
                <a:schemeClr val="dk1"/>
              </a:buClr>
              <a:buSzPts val="1100"/>
              <a:buChar char="●"/>
            </a:pPr>
            <a:r>
              <a:rPr b="1" lang="tr" sz="1100">
                <a:solidFill>
                  <a:schemeClr val="dk1"/>
                </a:solidFill>
              </a:rPr>
              <a:t>Actor:</a:t>
            </a:r>
            <a:r>
              <a:rPr lang="tr" sz="1100">
                <a:solidFill>
                  <a:schemeClr val="dk1"/>
                </a:solidFill>
              </a:rPr>
              <a:t> Politika öğrenir (eylem seçer).</a:t>
            </a:r>
            <a:endParaRPr sz="1100">
              <a:solidFill>
                <a:schemeClr val="dk1"/>
              </a:solidFill>
            </a:endParaRPr>
          </a:p>
          <a:p>
            <a:pPr indent="-298450" lvl="0" marL="457200" rtl="0" algn="l">
              <a:spcBef>
                <a:spcPts val="0"/>
              </a:spcBef>
              <a:spcAft>
                <a:spcPts val="0"/>
              </a:spcAft>
              <a:buClr>
                <a:schemeClr val="dk1"/>
              </a:buClr>
              <a:buSzPts val="1100"/>
              <a:buChar char="●"/>
            </a:pPr>
            <a:r>
              <a:rPr b="1" lang="tr" sz="1100">
                <a:solidFill>
                  <a:schemeClr val="dk1"/>
                </a:solidFill>
              </a:rPr>
              <a:t>Critic:</a:t>
            </a:r>
            <a:r>
              <a:rPr lang="tr" sz="1100">
                <a:solidFill>
                  <a:schemeClr val="dk1"/>
                </a:solidFill>
              </a:rPr>
              <a:t> Actor’ün performansını değerlendirir (değer fonksiyonu ile).</a:t>
            </a:r>
            <a:endParaRPr sz="1100">
              <a:solidFill>
                <a:schemeClr val="dk1"/>
              </a:solidFill>
            </a:endParaRPr>
          </a:p>
          <a:p>
            <a:pPr indent="0" lvl="0" marL="0" rtl="0" algn="l">
              <a:spcBef>
                <a:spcPts val="1200"/>
              </a:spcBef>
              <a:spcAft>
                <a:spcPts val="0"/>
              </a:spcAft>
              <a:buClr>
                <a:schemeClr val="dk1"/>
              </a:buClr>
              <a:buSzPts val="1100"/>
              <a:buFont typeface="Arial"/>
              <a:buNone/>
            </a:pPr>
            <a:r>
              <a:rPr lang="tr" sz="1100">
                <a:solidFill>
                  <a:schemeClr val="dk1"/>
                </a:solidFill>
              </a:rPr>
              <a:t>Bu birleşim, daha stabil ve hızlı öğrenme süreçleri sunar ve A2C algoritmasının temelini oluşturur.</a:t>
            </a:r>
            <a:endParaRPr sz="1100">
              <a:solidFill>
                <a:schemeClr val="dk1"/>
              </a:solidFill>
            </a:endParaRPr>
          </a:p>
          <a:p>
            <a:pPr indent="0" lvl="0" marL="0" rtl="0" algn="l">
              <a:spcBef>
                <a:spcPts val="1200"/>
              </a:spcBef>
              <a:spcAft>
                <a:spcPts val="0"/>
              </a:spcAft>
              <a:buClr>
                <a:schemeClr val="dk1"/>
              </a:buClr>
              <a:buSzPts val="1100"/>
              <a:buFont typeface="Arial"/>
              <a:buNone/>
            </a:pPr>
            <a:r>
              <a:t/>
            </a:r>
            <a:endParaRPr sz="1100">
              <a:solidFill>
                <a:schemeClr val="dk1"/>
              </a:solidFill>
            </a:endParaRPr>
          </a:p>
          <a:p>
            <a:pPr indent="0" lvl="0" marL="0" rtl="0" algn="l">
              <a:spcBef>
                <a:spcPts val="1200"/>
              </a:spcBef>
              <a:spcAft>
                <a:spcPts val="0"/>
              </a:spcAft>
              <a:buClr>
                <a:schemeClr val="dk1"/>
              </a:buClr>
              <a:buSzPts val="1100"/>
              <a:buFont typeface="Arial"/>
              <a:buNone/>
            </a:pPr>
            <a:r>
              <a:rPr b="1" lang="tr" sz="1100">
                <a:solidFill>
                  <a:schemeClr val="dk1"/>
                </a:solidFill>
              </a:rPr>
              <a:t>On-policy</a:t>
            </a:r>
            <a:r>
              <a:rPr lang="tr" sz="1100">
                <a:solidFill>
                  <a:schemeClr val="dk1"/>
                </a:solidFill>
              </a:rPr>
              <a:t> bir algoritmadır. A2C, mevcut politikasını kullanarak çevre ile etkileşime girer ve bu etkileşimlerden elde edilen verilerle politikasını günceller. Bu daha doğrudan ve güvenilir bir öğrenme sağlar. Ancak keşif daha sınırlıdır</a:t>
            </a:r>
            <a:endParaRPr sz="1100">
              <a:solidFill>
                <a:schemeClr val="dk1"/>
              </a:solidFill>
            </a:endParaRPr>
          </a:p>
          <a:p>
            <a:pPr indent="0" lvl="0" marL="0" rtl="0" algn="l">
              <a:spcBef>
                <a:spcPts val="1200"/>
              </a:spcBef>
              <a:spcAft>
                <a:spcPts val="1200"/>
              </a:spcAft>
              <a:buNone/>
            </a:pPr>
            <a:r>
              <a:t/>
            </a:r>
            <a:endParaRPr sz="1100">
              <a:solidFill>
                <a:schemeClr val="dk1"/>
              </a:solidFill>
            </a:endParaRPr>
          </a:p>
        </p:txBody>
      </p:sp>
      <p:pic>
        <p:nvPicPr>
          <p:cNvPr id="168" name="Google Shape;168;p29"/>
          <p:cNvPicPr preferRelativeResize="0"/>
          <p:nvPr/>
        </p:nvPicPr>
        <p:blipFill>
          <a:blip r:embed="rId3">
            <a:alphaModFix/>
          </a:blip>
          <a:stretch>
            <a:fillRect/>
          </a:stretch>
        </p:blipFill>
        <p:spPr>
          <a:xfrm>
            <a:off x="5216175" y="1152475"/>
            <a:ext cx="3616126" cy="34164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0"/>
          <p:cNvSpPr txBox="1"/>
          <p:nvPr>
            <p:ph type="title"/>
          </p:nvPr>
        </p:nvSpPr>
        <p:spPr>
          <a:xfrm>
            <a:off x="311700" y="445025"/>
            <a:ext cx="42603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tr" sz="2220"/>
              <a:t>A2C Sözde Kod, Akış Diyagramı</a:t>
            </a:r>
            <a:endParaRPr sz="2220"/>
          </a:p>
        </p:txBody>
      </p:sp>
      <p:sp>
        <p:nvSpPr>
          <p:cNvPr id="174" name="Google Shape;174;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5" name="Google Shape;175;p30"/>
          <p:cNvPicPr preferRelativeResize="0"/>
          <p:nvPr/>
        </p:nvPicPr>
        <p:blipFill>
          <a:blip r:embed="rId3">
            <a:alphaModFix/>
          </a:blip>
          <a:stretch>
            <a:fillRect/>
          </a:stretch>
        </p:blipFill>
        <p:spPr>
          <a:xfrm>
            <a:off x="4572000" y="445025"/>
            <a:ext cx="4260300" cy="4123849"/>
          </a:xfrm>
          <a:prstGeom prst="rect">
            <a:avLst/>
          </a:prstGeom>
          <a:noFill/>
          <a:ln>
            <a:noFill/>
          </a:ln>
        </p:spPr>
      </p:pic>
      <p:pic>
        <p:nvPicPr>
          <p:cNvPr id="176" name="Google Shape;176;p30"/>
          <p:cNvPicPr preferRelativeResize="0"/>
          <p:nvPr/>
        </p:nvPicPr>
        <p:blipFill>
          <a:blip r:embed="rId4">
            <a:alphaModFix/>
          </a:blip>
          <a:stretch>
            <a:fillRect/>
          </a:stretch>
        </p:blipFill>
        <p:spPr>
          <a:xfrm>
            <a:off x="327225" y="1152475"/>
            <a:ext cx="4260300" cy="34164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Algoritma Karşılaştırmaları</a:t>
            </a:r>
            <a:endParaRPr/>
          </a:p>
        </p:txBody>
      </p:sp>
      <p:graphicFrame>
        <p:nvGraphicFramePr>
          <p:cNvPr id="182" name="Google Shape;182;p31"/>
          <p:cNvGraphicFramePr/>
          <p:nvPr/>
        </p:nvGraphicFramePr>
        <p:xfrm>
          <a:off x="412400" y="925350"/>
          <a:ext cx="3000000" cy="3000000"/>
        </p:xfrm>
        <a:graphic>
          <a:graphicData uri="http://schemas.openxmlformats.org/drawingml/2006/table">
            <a:tbl>
              <a:tblPr>
                <a:noFill/>
                <a:tableStyleId>{8F303734-3216-49C0-AAC4-8DCD371A210D}</a:tableStyleId>
              </a:tblPr>
              <a:tblGrid>
                <a:gridCol w="2087150"/>
                <a:gridCol w="2087150"/>
                <a:gridCol w="2087150"/>
                <a:gridCol w="2087150"/>
              </a:tblGrid>
              <a:tr h="397250">
                <a:tc>
                  <a:txBody>
                    <a:bodyPr/>
                    <a:lstStyle/>
                    <a:p>
                      <a:pPr indent="0" lvl="0" marL="0" rtl="0" algn="l">
                        <a:spcBef>
                          <a:spcPts val="0"/>
                        </a:spcBef>
                        <a:spcAft>
                          <a:spcPts val="0"/>
                        </a:spcAft>
                        <a:buNone/>
                      </a:pPr>
                      <a:r>
                        <a:rPr lang="tr"/>
                        <a:t>Özellik</a:t>
                      </a:r>
                      <a:endParaRPr/>
                    </a:p>
                  </a:txBody>
                  <a:tcPr marT="91425" marB="91425" marR="91425" marL="91425"/>
                </a:tc>
                <a:tc>
                  <a:txBody>
                    <a:bodyPr/>
                    <a:lstStyle/>
                    <a:p>
                      <a:pPr indent="0" lvl="0" marL="0" rtl="0" algn="l">
                        <a:spcBef>
                          <a:spcPts val="0"/>
                        </a:spcBef>
                        <a:spcAft>
                          <a:spcPts val="0"/>
                        </a:spcAft>
                        <a:buNone/>
                      </a:pPr>
                      <a:r>
                        <a:rPr lang="tr"/>
                        <a:t>PPO</a:t>
                      </a:r>
                      <a:endParaRPr/>
                    </a:p>
                  </a:txBody>
                  <a:tcPr marT="91425" marB="91425" marR="91425" marL="91425"/>
                </a:tc>
                <a:tc>
                  <a:txBody>
                    <a:bodyPr/>
                    <a:lstStyle/>
                    <a:p>
                      <a:pPr indent="0" lvl="0" marL="0" rtl="0" algn="l">
                        <a:spcBef>
                          <a:spcPts val="0"/>
                        </a:spcBef>
                        <a:spcAft>
                          <a:spcPts val="0"/>
                        </a:spcAft>
                        <a:buNone/>
                      </a:pPr>
                      <a:r>
                        <a:rPr lang="tr"/>
                        <a:t>SAC</a:t>
                      </a:r>
                      <a:endParaRPr/>
                    </a:p>
                  </a:txBody>
                  <a:tcPr marT="91425" marB="91425" marR="91425" marL="91425"/>
                </a:tc>
                <a:tc>
                  <a:txBody>
                    <a:bodyPr/>
                    <a:lstStyle/>
                    <a:p>
                      <a:pPr indent="0" lvl="0" marL="0" rtl="0" algn="l">
                        <a:spcBef>
                          <a:spcPts val="0"/>
                        </a:spcBef>
                        <a:spcAft>
                          <a:spcPts val="0"/>
                        </a:spcAft>
                        <a:buNone/>
                      </a:pPr>
                      <a:r>
                        <a:rPr lang="tr"/>
                        <a:t>A2C</a:t>
                      </a:r>
                      <a:endParaRPr/>
                    </a:p>
                  </a:txBody>
                  <a:tcPr marT="91425" marB="91425" marR="91425" marL="91425"/>
                </a:tc>
              </a:tr>
              <a:tr h="825125">
                <a:tc>
                  <a:txBody>
                    <a:bodyPr/>
                    <a:lstStyle/>
                    <a:p>
                      <a:pPr indent="0" lvl="0" marL="0" rtl="0" algn="l">
                        <a:spcBef>
                          <a:spcPts val="0"/>
                        </a:spcBef>
                        <a:spcAft>
                          <a:spcPts val="0"/>
                        </a:spcAft>
                        <a:buNone/>
                      </a:pPr>
                      <a:r>
                        <a:rPr lang="tr"/>
                        <a:t>Politika Güncelleme</a:t>
                      </a:r>
                      <a:endParaRPr/>
                    </a:p>
                  </a:txBody>
                  <a:tcPr marT="91425" marB="91425" marR="91425" marL="91425"/>
                </a:tc>
                <a:tc>
                  <a:txBody>
                    <a:bodyPr/>
                    <a:lstStyle/>
                    <a:p>
                      <a:pPr indent="0" lvl="0" marL="0" rtl="0" algn="l">
                        <a:spcBef>
                          <a:spcPts val="0"/>
                        </a:spcBef>
                        <a:spcAft>
                          <a:spcPts val="0"/>
                        </a:spcAft>
                        <a:buNone/>
                      </a:pPr>
                      <a:r>
                        <a:rPr lang="tr"/>
                        <a:t>Klipsleme (Clip Range) ile politika güncellenir.</a:t>
                      </a:r>
                      <a:endParaRPr/>
                    </a:p>
                  </a:txBody>
                  <a:tcPr marT="91425" marB="91425" marR="91425" marL="91425"/>
                </a:tc>
                <a:tc>
                  <a:txBody>
                    <a:bodyPr/>
                    <a:lstStyle/>
                    <a:p>
                      <a:pPr indent="0" lvl="0" marL="0" rtl="0" algn="l">
                        <a:spcBef>
                          <a:spcPts val="0"/>
                        </a:spcBef>
                        <a:spcAft>
                          <a:spcPts val="0"/>
                        </a:spcAft>
                        <a:buNone/>
                      </a:pPr>
                      <a:r>
                        <a:rPr lang="tr"/>
                        <a:t>Entropiyle politika ve değer fonksiyonu güncellenir.</a:t>
                      </a:r>
                      <a:endParaRPr/>
                    </a:p>
                  </a:txBody>
                  <a:tcPr marT="91425" marB="91425" marR="91425" marL="91425"/>
                </a:tc>
                <a:tc>
                  <a:txBody>
                    <a:bodyPr/>
                    <a:lstStyle/>
                    <a:p>
                      <a:pPr indent="0" lvl="0" marL="0" rtl="0" algn="l">
                        <a:spcBef>
                          <a:spcPts val="0"/>
                        </a:spcBef>
                        <a:spcAft>
                          <a:spcPts val="0"/>
                        </a:spcAft>
                        <a:buNone/>
                      </a:pPr>
                      <a:r>
                        <a:rPr lang="tr"/>
                        <a:t>Avantaj fonksiyonu ile güncelleme yapılır.</a:t>
                      </a:r>
                      <a:endParaRPr/>
                    </a:p>
                  </a:txBody>
                  <a:tcPr marT="91425" marB="91425" marR="91425" marL="91425"/>
                </a:tc>
              </a:tr>
              <a:tr h="1039050">
                <a:tc>
                  <a:txBody>
                    <a:bodyPr/>
                    <a:lstStyle/>
                    <a:p>
                      <a:pPr indent="0" lvl="0" marL="0" rtl="0" algn="l">
                        <a:spcBef>
                          <a:spcPts val="0"/>
                        </a:spcBef>
                        <a:spcAft>
                          <a:spcPts val="0"/>
                        </a:spcAft>
                        <a:buNone/>
                      </a:pPr>
                      <a:r>
                        <a:rPr lang="tr"/>
                        <a:t>Değer Fonksiyonu</a:t>
                      </a:r>
                      <a:endParaRPr/>
                    </a:p>
                  </a:txBody>
                  <a:tcPr marT="91425" marB="91425" marR="91425" marL="91425"/>
                </a:tc>
                <a:tc>
                  <a:txBody>
                    <a:bodyPr/>
                    <a:lstStyle/>
                    <a:p>
                      <a:pPr indent="0" lvl="0" marL="0" rtl="0" algn="l">
                        <a:spcBef>
                          <a:spcPts val="0"/>
                        </a:spcBef>
                        <a:spcAft>
                          <a:spcPts val="0"/>
                        </a:spcAft>
                        <a:buNone/>
                      </a:pPr>
                      <a:r>
                        <a:rPr lang="tr"/>
                        <a:t>Critic, GAE (Generalized Advantage Estimation) kullanılır</a:t>
                      </a:r>
                      <a:endParaRPr/>
                    </a:p>
                  </a:txBody>
                  <a:tcPr marT="91425" marB="91425" marR="91425" marL="91425"/>
                </a:tc>
                <a:tc>
                  <a:txBody>
                    <a:bodyPr/>
                    <a:lstStyle/>
                    <a:p>
                      <a:pPr indent="0" lvl="0" marL="0" rtl="0" algn="l">
                        <a:spcBef>
                          <a:spcPts val="0"/>
                        </a:spcBef>
                        <a:spcAft>
                          <a:spcPts val="0"/>
                        </a:spcAft>
                        <a:buNone/>
                      </a:pPr>
                      <a:r>
                        <a:rPr lang="tr"/>
                        <a:t>İki Q değeri (critic) ve entropi hedefi ile güncellenir.</a:t>
                      </a:r>
                      <a:endParaRPr/>
                    </a:p>
                  </a:txBody>
                  <a:tcPr marT="91425" marB="91425" marR="91425" marL="91425"/>
                </a:tc>
                <a:tc>
                  <a:txBody>
                    <a:bodyPr/>
                    <a:lstStyle/>
                    <a:p>
                      <a:pPr indent="0" lvl="0" marL="0" rtl="0" algn="l">
                        <a:spcBef>
                          <a:spcPts val="0"/>
                        </a:spcBef>
                        <a:spcAft>
                          <a:spcPts val="0"/>
                        </a:spcAft>
                        <a:buNone/>
                      </a:pPr>
                      <a:r>
                        <a:rPr lang="tr"/>
                        <a:t>Critic, state-value fonksiyonu kullanır.</a:t>
                      </a:r>
                      <a:endParaRPr/>
                    </a:p>
                  </a:txBody>
                  <a:tcPr marT="91425" marB="91425" marR="91425" marL="91425"/>
                </a:tc>
              </a:tr>
              <a:tr h="825125">
                <a:tc>
                  <a:txBody>
                    <a:bodyPr/>
                    <a:lstStyle/>
                    <a:p>
                      <a:pPr indent="0" lvl="0" marL="0" rtl="0" algn="l">
                        <a:spcBef>
                          <a:spcPts val="0"/>
                        </a:spcBef>
                        <a:spcAft>
                          <a:spcPts val="0"/>
                        </a:spcAft>
                        <a:buNone/>
                      </a:pPr>
                      <a:r>
                        <a:rPr lang="tr"/>
                        <a:t>Eylem Seçimi</a:t>
                      </a:r>
                      <a:endParaRPr/>
                    </a:p>
                  </a:txBody>
                  <a:tcPr marT="91425" marB="91425" marR="91425" marL="91425"/>
                </a:tc>
                <a:tc>
                  <a:txBody>
                    <a:bodyPr/>
                    <a:lstStyle/>
                    <a:p>
                      <a:pPr indent="0" lvl="0" marL="0" rtl="0" algn="l">
                        <a:spcBef>
                          <a:spcPts val="0"/>
                        </a:spcBef>
                        <a:spcAft>
                          <a:spcPts val="0"/>
                        </a:spcAft>
                        <a:buNone/>
                      </a:pPr>
                      <a:r>
                        <a:rPr lang="tr"/>
                        <a:t>Politika ağı ile eylem seçimi yapılır.</a:t>
                      </a:r>
                      <a:endParaRPr/>
                    </a:p>
                  </a:txBody>
                  <a:tcPr marT="91425" marB="91425" marR="91425" marL="91425"/>
                </a:tc>
                <a:tc>
                  <a:txBody>
                    <a:bodyPr/>
                    <a:lstStyle/>
                    <a:p>
                      <a:pPr indent="0" lvl="0" marL="0" rtl="0" algn="l">
                        <a:spcBef>
                          <a:spcPts val="0"/>
                        </a:spcBef>
                        <a:spcAft>
                          <a:spcPts val="0"/>
                        </a:spcAft>
                        <a:buNone/>
                      </a:pPr>
                      <a:r>
                        <a:rPr lang="tr"/>
                        <a:t>Politikadan eylem seçilir, ancak entropi dikkate alınır.</a:t>
                      </a:r>
                      <a:endParaRPr/>
                    </a:p>
                  </a:txBody>
                  <a:tcPr marT="91425" marB="91425" marR="91425" marL="91425"/>
                </a:tc>
                <a:tc>
                  <a:txBody>
                    <a:bodyPr/>
                    <a:lstStyle/>
                    <a:p>
                      <a:pPr indent="0" lvl="0" marL="0" rtl="0" algn="l">
                        <a:spcBef>
                          <a:spcPts val="0"/>
                        </a:spcBef>
                        <a:spcAft>
                          <a:spcPts val="0"/>
                        </a:spcAft>
                        <a:buNone/>
                      </a:pPr>
                      <a:r>
                        <a:rPr lang="tr"/>
                        <a:t>Politika ağı (actor) ile eylem seçilir.</a:t>
                      </a:r>
                      <a:endParaRPr/>
                    </a:p>
                  </a:txBody>
                  <a:tcPr marT="91425" marB="91425" marR="91425" marL="91425"/>
                </a:tc>
              </a:tr>
              <a:tr h="611175">
                <a:tc>
                  <a:txBody>
                    <a:bodyPr/>
                    <a:lstStyle/>
                    <a:p>
                      <a:pPr indent="0" lvl="0" marL="0" rtl="0" algn="l">
                        <a:spcBef>
                          <a:spcPts val="0"/>
                        </a:spcBef>
                        <a:spcAft>
                          <a:spcPts val="0"/>
                        </a:spcAft>
                        <a:buNone/>
                      </a:pPr>
                      <a:r>
                        <a:rPr lang="tr"/>
                        <a:t>Exploration ve Exploitation</a:t>
                      </a:r>
                      <a:endParaRPr/>
                    </a:p>
                  </a:txBody>
                  <a:tcPr marT="91425" marB="91425" marR="91425" marL="91425"/>
                </a:tc>
                <a:tc>
                  <a:txBody>
                    <a:bodyPr/>
                    <a:lstStyle/>
                    <a:p>
                      <a:pPr indent="0" lvl="0" marL="0" rtl="0" algn="l">
                        <a:spcBef>
                          <a:spcPts val="0"/>
                        </a:spcBef>
                        <a:spcAft>
                          <a:spcPts val="0"/>
                        </a:spcAft>
                        <a:buNone/>
                      </a:pPr>
                      <a:r>
                        <a:rPr lang="tr"/>
                        <a:t>K</a:t>
                      </a:r>
                      <a:r>
                        <a:rPr lang="tr"/>
                        <a:t>eşif ve sömürü arasında denge kurar.</a:t>
                      </a:r>
                      <a:endParaRPr/>
                    </a:p>
                  </a:txBody>
                  <a:tcPr marT="91425" marB="91425" marR="91425" marL="91425"/>
                </a:tc>
                <a:tc>
                  <a:txBody>
                    <a:bodyPr/>
                    <a:lstStyle/>
                    <a:p>
                      <a:pPr indent="0" lvl="0" marL="0" rtl="0" algn="l">
                        <a:spcBef>
                          <a:spcPts val="0"/>
                        </a:spcBef>
                        <a:spcAft>
                          <a:spcPts val="0"/>
                        </a:spcAft>
                        <a:buNone/>
                      </a:pPr>
                      <a:r>
                        <a:rPr lang="tr"/>
                        <a:t>E</a:t>
                      </a:r>
                      <a:r>
                        <a:rPr lang="tr"/>
                        <a:t>ntropi ile keşfi maksimize eder.</a:t>
                      </a:r>
                      <a:endParaRPr/>
                    </a:p>
                  </a:txBody>
                  <a:tcPr marT="91425" marB="91425" marR="91425" marL="91425"/>
                </a:tc>
                <a:tc>
                  <a:txBody>
                    <a:bodyPr/>
                    <a:lstStyle/>
                    <a:p>
                      <a:pPr indent="0" lvl="0" marL="0" rtl="0" algn="l">
                        <a:spcBef>
                          <a:spcPts val="0"/>
                        </a:spcBef>
                        <a:spcAft>
                          <a:spcPts val="0"/>
                        </a:spcAft>
                        <a:buNone/>
                      </a:pPr>
                      <a:r>
                        <a:rPr lang="tr"/>
                        <a:t>Avantaj fonksiyonu ile daha az keşif yapar.</a:t>
                      </a:r>
                      <a:endParaRPr/>
                    </a:p>
                  </a:txBody>
                  <a:tcPr marT="91425" marB="91425" marR="91425" marL="91425"/>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tr" sz="2220"/>
              <a:t>MLP (Multiple Perceptron) - CNN (Convonutional Neural Network)</a:t>
            </a:r>
            <a:endParaRPr sz="2120"/>
          </a:p>
        </p:txBody>
      </p:sp>
      <p:sp>
        <p:nvSpPr>
          <p:cNvPr id="62" name="Google Shape;62;p14"/>
          <p:cNvSpPr txBox="1"/>
          <p:nvPr>
            <p:ph idx="1" type="body"/>
          </p:nvPr>
        </p:nvSpPr>
        <p:spPr>
          <a:xfrm>
            <a:off x="1686450" y="1152475"/>
            <a:ext cx="34611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tr" sz="1400"/>
              <a:t>Tam bağlı katmanlardan oluşur.</a:t>
            </a:r>
            <a:endParaRPr sz="1400"/>
          </a:p>
          <a:p>
            <a:pPr indent="-317500" lvl="0" marL="457200" rtl="0" algn="l">
              <a:spcBef>
                <a:spcPts val="0"/>
              </a:spcBef>
              <a:spcAft>
                <a:spcPts val="0"/>
              </a:spcAft>
              <a:buSzPts val="1400"/>
              <a:buChar char="●"/>
            </a:pPr>
            <a:r>
              <a:rPr lang="tr" sz="1400"/>
              <a:t>Genellikle düşük boyutlu vektörlerle çalışır. (Tablolar)</a:t>
            </a:r>
            <a:endParaRPr sz="1400"/>
          </a:p>
          <a:p>
            <a:pPr indent="-317500" lvl="0" marL="457200" rtl="0" algn="l">
              <a:spcBef>
                <a:spcPts val="0"/>
              </a:spcBef>
              <a:spcAft>
                <a:spcPts val="0"/>
              </a:spcAft>
              <a:buSzPts val="1400"/>
              <a:buChar char="●"/>
            </a:pPr>
            <a:r>
              <a:rPr lang="tr" sz="1400"/>
              <a:t>Durum vektörleri, genellikle sayısal veriler olur.</a:t>
            </a:r>
            <a:endParaRPr sz="1400"/>
          </a:p>
          <a:p>
            <a:pPr indent="-317500" lvl="0" marL="457200" rtl="0" algn="l">
              <a:spcBef>
                <a:spcPts val="0"/>
              </a:spcBef>
              <a:spcAft>
                <a:spcPts val="0"/>
              </a:spcAft>
              <a:buSzPts val="1400"/>
              <a:buChar char="●"/>
            </a:pPr>
            <a:r>
              <a:rPr lang="tr" sz="1400"/>
              <a:t>Aksiyon olasılıkları ya da sürekli aksiyonlar.</a:t>
            </a:r>
            <a:endParaRPr sz="1400"/>
          </a:p>
          <a:p>
            <a:pPr indent="-317500" lvl="0" marL="457200" rtl="0" algn="l">
              <a:spcBef>
                <a:spcPts val="0"/>
              </a:spcBef>
              <a:spcAft>
                <a:spcPts val="0"/>
              </a:spcAft>
              <a:buSzPts val="1400"/>
              <a:buChar char="●"/>
            </a:pPr>
            <a:r>
              <a:rPr lang="tr" sz="1400"/>
              <a:t>Düşük boyutlu problemler için uygun.</a:t>
            </a:r>
            <a:endParaRPr sz="1400"/>
          </a:p>
          <a:p>
            <a:pPr indent="-317500" lvl="0" marL="457200" rtl="0" algn="l">
              <a:spcBef>
                <a:spcPts val="0"/>
              </a:spcBef>
              <a:spcAft>
                <a:spcPts val="0"/>
              </a:spcAft>
              <a:buSzPts val="1400"/>
              <a:buChar char="●"/>
            </a:pPr>
            <a:r>
              <a:rPr lang="tr" sz="1400"/>
              <a:t>Daha hızlı çalışır ve düşük hesaplama gerektirir.</a:t>
            </a:r>
            <a:endParaRPr sz="1400"/>
          </a:p>
          <a:p>
            <a:pPr indent="-317500" lvl="0" marL="457200" rtl="0" algn="l">
              <a:spcBef>
                <a:spcPts val="0"/>
              </a:spcBef>
              <a:spcAft>
                <a:spcPts val="0"/>
              </a:spcAft>
              <a:buSzPts val="1400"/>
              <a:buChar char="●"/>
            </a:pPr>
            <a:r>
              <a:rPr lang="tr" sz="1400"/>
              <a:t>Özelliklerin öğrenilmesinde daha sınırlıdır</a:t>
            </a:r>
            <a:endParaRPr sz="1400"/>
          </a:p>
        </p:txBody>
      </p:sp>
      <p:sp>
        <p:nvSpPr>
          <p:cNvPr id="63" name="Google Shape;63;p14"/>
          <p:cNvSpPr txBox="1"/>
          <p:nvPr>
            <p:ph idx="1" type="body"/>
          </p:nvPr>
        </p:nvSpPr>
        <p:spPr>
          <a:xfrm>
            <a:off x="5371200" y="1152475"/>
            <a:ext cx="3461100" cy="3416400"/>
          </a:xfrm>
          <a:prstGeom prst="rect">
            <a:avLst/>
          </a:prstGeom>
        </p:spPr>
        <p:txBody>
          <a:bodyPr anchorCtr="0" anchor="t" bIns="91425" lIns="91425" spcFirstLastPara="1" rIns="91425" wrap="square" tIns="91425">
            <a:normAutofit lnSpcReduction="10000"/>
          </a:bodyPr>
          <a:lstStyle/>
          <a:p>
            <a:pPr indent="-317500" lvl="0" marL="457200" rtl="0" algn="l">
              <a:spcBef>
                <a:spcPts val="0"/>
              </a:spcBef>
              <a:spcAft>
                <a:spcPts val="0"/>
              </a:spcAft>
              <a:buSzPts val="1400"/>
              <a:buChar char="●"/>
            </a:pPr>
            <a:r>
              <a:rPr lang="tr" sz="1400"/>
              <a:t>Konvolüsyonel katmanlar, havuzlama katmanları içerir.</a:t>
            </a:r>
            <a:endParaRPr sz="1400"/>
          </a:p>
          <a:p>
            <a:pPr indent="-317500" lvl="0" marL="457200" rtl="0" algn="l">
              <a:spcBef>
                <a:spcPts val="0"/>
              </a:spcBef>
              <a:spcAft>
                <a:spcPts val="0"/>
              </a:spcAft>
              <a:buSzPts val="1400"/>
              <a:buChar char="●"/>
            </a:pPr>
            <a:r>
              <a:rPr lang="tr" sz="1400"/>
              <a:t>Yüksek boyutlu yapılandırılmamış veriler. (Fotoğraflar, Görseller)</a:t>
            </a:r>
            <a:endParaRPr sz="1400"/>
          </a:p>
          <a:p>
            <a:pPr indent="-317500" lvl="0" marL="457200" rtl="0" algn="l">
              <a:spcBef>
                <a:spcPts val="0"/>
              </a:spcBef>
              <a:spcAft>
                <a:spcPts val="0"/>
              </a:spcAft>
              <a:buSzPts val="1400"/>
              <a:buChar char="●"/>
            </a:pPr>
            <a:r>
              <a:rPr lang="tr" sz="1400"/>
              <a:t>Görseller, video akışları, sensör verileri.</a:t>
            </a:r>
            <a:endParaRPr sz="1400"/>
          </a:p>
          <a:p>
            <a:pPr indent="-317500" lvl="0" marL="457200" rtl="0" algn="l">
              <a:spcBef>
                <a:spcPts val="0"/>
              </a:spcBef>
              <a:spcAft>
                <a:spcPts val="0"/>
              </a:spcAft>
              <a:buSzPts val="1400"/>
              <a:buChar char="●"/>
            </a:pPr>
            <a:r>
              <a:rPr lang="tr" sz="1400"/>
              <a:t>Aksiyon olasılıkları ya da görsel veriler üzerinden aksiyonlar.</a:t>
            </a:r>
            <a:endParaRPr sz="1400"/>
          </a:p>
          <a:p>
            <a:pPr indent="-317500" lvl="0" marL="457200" rtl="0" algn="l">
              <a:spcBef>
                <a:spcPts val="0"/>
              </a:spcBef>
              <a:spcAft>
                <a:spcPts val="0"/>
              </a:spcAft>
              <a:buSzPts val="1400"/>
              <a:buChar char="●"/>
            </a:pPr>
            <a:r>
              <a:rPr lang="tr" sz="1400"/>
              <a:t>Yüksek boyutlu ve karmaşık veriler için uygundur.</a:t>
            </a:r>
            <a:endParaRPr sz="1400"/>
          </a:p>
          <a:p>
            <a:pPr indent="-317500" lvl="0" marL="457200" rtl="0" algn="l">
              <a:spcBef>
                <a:spcPts val="0"/>
              </a:spcBef>
              <a:spcAft>
                <a:spcPts val="0"/>
              </a:spcAft>
              <a:buSzPts val="1400"/>
              <a:buChar char="●"/>
            </a:pPr>
            <a:r>
              <a:rPr lang="tr" sz="1400"/>
              <a:t>Daha fazla işlem gücü ve zaman gerektirir.</a:t>
            </a:r>
            <a:endParaRPr sz="1400"/>
          </a:p>
          <a:p>
            <a:pPr indent="-317500" lvl="0" marL="457200" rtl="0" algn="l">
              <a:spcBef>
                <a:spcPts val="0"/>
              </a:spcBef>
              <a:spcAft>
                <a:spcPts val="0"/>
              </a:spcAft>
              <a:buSzPts val="1400"/>
              <a:buChar char="●"/>
            </a:pPr>
            <a:r>
              <a:rPr lang="tr" sz="1400"/>
              <a:t>Görsel ve yerel özellikleri öğrenme konusunda daha etkilidir.</a:t>
            </a:r>
            <a:endParaRPr sz="1400"/>
          </a:p>
        </p:txBody>
      </p:sp>
      <p:sp>
        <p:nvSpPr>
          <p:cNvPr id="64" name="Google Shape;64;p14"/>
          <p:cNvSpPr txBox="1"/>
          <p:nvPr>
            <p:ph idx="1" type="body"/>
          </p:nvPr>
        </p:nvSpPr>
        <p:spPr>
          <a:xfrm>
            <a:off x="70700" y="1152475"/>
            <a:ext cx="16158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AutoNum type="arabicPeriod"/>
            </a:pPr>
            <a:r>
              <a:rPr lang="tr" sz="1400"/>
              <a:t>Yapı</a:t>
            </a:r>
            <a:endParaRPr sz="1400"/>
          </a:p>
          <a:p>
            <a:pPr indent="-317500" lvl="0" marL="457200" rtl="0" algn="l">
              <a:spcBef>
                <a:spcPts val="0"/>
              </a:spcBef>
              <a:spcAft>
                <a:spcPts val="0"/>
              </a:spcAft>
              <a:buSzPts val="1400"/>
              <a:buAutoNum type="arabicPeriod"/>
            </a:pPr>
            <a:r>
              <a:rPr lang="tr" sz="1400"/>
              <a:t>Veri Türü</a:t>
            </a:r>
            <a:endParaRPr sz="1400"/>
          </a:p>
          <a:p>
            <a:pPr indent="0" lvl="0" marL="0" rtl="0" algn="l">
              <a:spcBef>
                <a:spcPts val="1200"/>
              </a:spcBef>
              <a:spcAft>
                <a:spcPts val="0"/>
              </a:spcAft>
              <a:buNone/>
            </a:pPr>
            <a:r>
              <a:t/>
            </a:r>
            <a:endParaRPr sz="1400"/>
          </a:p>
          <a:p>
            <a:pPr indent="-317500" lvl="0" marL="457200" rtl="0" algn="l">
              <a:spcBef>
                <a:spcPts val="1200"/>
              </a:spcBef>
              <a:spcAft>
                <a:spcPts val="0"/>
              </a:spcAft>
              <a:buSzPts val="1400"/>
              <a:buAutoNum type="arabicPeriod"/>
            </a:pPr>
            <a:r>
              <a:rPr lang="tr" sz="1400"/>
              <a:t>Giriş Türü</a:t>
            </a:r>
            <a:endParaRPr sz="1400"/>
          </a:p>
          <a:p>
            <a:pPr indent="-317500" lvl="0" marL="457200" rtl="0" algn="l">
              <a:spcBef>
                <a:spcPts val="0"/>
              </a:spcBef>
              <a:spcAft>
                <a:spcPts val="0"/>
              </a:spcAft>
              <a:buSzPts val="1400"/>
              <a:buAutoNum type="arabicPeriod"/>
            </a:pPr>
            <a:r>
              <a:rPr lang="tr" sz="1400"/>
              <a:t>Çıkış Türü</a:t>
            </a:r>
            <a:endParaRPr sz="1400"/>
          </a:p>
          <a:p>
            <a:pPr indent="0" lvl="0" marL="0" rtl="0" algn="l">
              <a:spcBef>
                <a:spcPts val="1200"/>
              </a:spcBef>
              <a:spcAft>
                <a:spcPts val="0"/>
              </a:spcAft>
              <a:buNone/>
            </a:pPr>
            <a:r>
              <a:t/>
            </a:r>
            <a:endParaRPr sz="1400"/>
          </a:p>
          <a:p>
            <a:pPr indent="-317500" lvl="0" marL="457200" rtl="0" algn="l">
              <a:spcBef>
                <a:spcPts val="1200"/>
              </a:spcBef>
              <a:spcAft>
                <a:spcPts val="0"/>
              </a:spcAft>
              <a:buSzPts val="1400"/>
              <a:buAutoNum type="arabicPeriod"/>
            </a:pPr>
            <a:r>
              <a:rPr lang="tr" sz="1400"/>
              <a:t>Karmaşıklık</a:t>
            </a:r>
            <a:endParaRPr sz="1400"/>
          </a:p>
          <a:p>
            <a:pPr indent="-317500" lvl="0" marL="457200" rtl="0" algn="l">
              <a:spcBef>
                <a:spcPts val="0"/>
              </a:spcBef>
              <a:spcAft>
                <a:spcPts val="0"/>
              </a:spcAft>
              <a:buSzPts val="1400"/>
              <a:buAutoNum type="arabicPeriod"/>
            </a:pPr>
            <a:r>
              <a:rPr lang="tr" sz="1400"/>
              <a:t>Zaman ve Hesaplama</a:t>
            </a:r>
            <a:endParaRPr sz="1400"/>
          </a:p>
          <a:p>
            <a:pPr indent="-317500" lvl="0" marL="457200" rtl="0" algn="l">
              <a:spcBef>
                <a:spcPts val="0"/>
              </a:spcBef>
              <a:spcAft>
                <a:spcPts val="0"/>
              </a:spcAft>
              <a:buSzPts val="1400"/>
              <a:buAutoNum type="arabicPeriod"/>
            </a:pPr>
            <a:r>
              <a:rPr lang="tr" sz="1400"/>
              <a:t>Öğrenme</a:t>
            </a:r>
            <a:endParaRPr sz="14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2"/>
          <p:cNvSpPr txBox="1"/>
          <p:nvPr>
            <p:ph idx="1" type="body"/>
          </p:nvPr>
        </p:nvSpPr>
        <p:spPr>
          <a:xfrm>
            <a:off x="311700" y="50975"/>
            <a:ext cx="8520600" cy="4518000"/>
          </a:xfrm>
          <a:prstGeom prst="rect">
            <a:avLst/>
          </a:prstGeom>
        </p:spPr>
        <p:txBody>
          <a:bodyPr anchorCtr="0" anchor="t" bIns="91425" lIns="91425" spcFirstLastPara="1" rIns="91425" wrap="square" tIns="91425">
            <a:normAutofit/>
          </a:bodyPr>
          <a:lstStyle/>
          <a:p>
            <a:pPr indent="0" lvl="0" marL="0" rtl="0" algn="ctr">
              <a:lnSpc>
                <a:spcPct val="116250"/>
              </a:lnSpc>
              <a:spcBef>
                <a:spcPts val="0"/>
              </a:spcBef>
              <a:spcAft>
                <a:spcPts val="0"/>
              </a:spcAft>
              <a:buClr>
                <a:schemeClr val="dk1"/>
              </a:buClr>
              <a:buSzPts val="1100"/>
              <a:buFont typeface="Arial"/>
              <a:buNone/>
            </a:pPr>
            <a:r>
              <a:rPr b="1" lang="tr" sz="2000">
                <a:solidFill>
                  <a:schemeClr val="dk1"/>
                </a:solidFill>
                <a:latin typeface="Calibri"/>
                <a:ea typeface="Calibri"/>
                <a:cs typeface="Calibri"/>
                <a:sym typeface="Calibri"/>
              </a:rPr>
              <a:t>Mountain Car Continuous </a:t>
            </a:r>
            <a:endParaRPr b="1" sz="2000">
              <a:solidFill>
                <a:schemeClr val="dk1"/>
              </a:solidFill>
              <a:latin typeface="Calibri"/>
              <a:ea typeface="Calibri"/>
              <a:cs typeface="Calibri"/>
              <a:sym typeface="Calibri"/>
            </a:endParaRPr>
          </a:p>
          <a:p>
            <a:pPr indent="0" lvl="0" marL="0" rtl="0" algn="l">
              <a:lnSpc>
                <a:spcPct val="116250"/>
              </a:lnSpc>
              <a:spcBef>
                <a:spcPts val="800"/>
              </a:spcBef>
              <a:spcAft>
                <a:spcPts val="0"/>
              </a:spcAft>
              <a:buClr>
                <a:schemeClr val="dk1"/>
              </a:buClr>
              <a:buSzPts val="1100"/>
              <a:buFont typeface="Arial"/>
              <a:buNone/>
            </a:pPr>
            <a:r>
              <a:rPr lang="tr" sz="1300">
                <a:solidFill>
                  <a:schemeClr val="dk1"/>
                </a:solidFill>
                <a:latin typeface="Calibri"/>
                <a:ea typeface="Calibri"/>
                <a:cs typeface="Calibri"/>
                <a:sym typeface="Calibri"/>
              </a:rPr>
              <a:t>Mountain Car Continuous probleminde, bir araba iki tepe arasında, yerçekiminin negatif etkisi altında kalan bir vadide sıkışmıştır. Aracın amacı, sağdaki tepeden yukarı tırmanarak belirli bir yüksekliğe ulaşıp vadiyi terk etmektir. Problem zorlayıcıdır çünkü araç motoru, bu eğimi tek başına çıkacak kadar güçlü değildir. Bu yüzden araç, vadi boyunca ivme kazanmak için ileri-geri hareket etmek zorundadır.</a:t>
            </a:r>
            <a:endParaRPr sz="1300">
              <a:solidFill>
                <a:schemeClr val="dk1"/>
              </a:solidFill>
              <a:latin typeface="Calibri"/>
              <a:ea typeface="Calibri"/>
              <a:cs typeface="Calibri"/>
              <a:sym typeface="Calibri"/>
            </a:endParaRPr>
          </a:p>
          <a:p>
            <a:pPr indent="0" lvl="0" marL="0" rtl="0" algn="l">
              <a:lnSpc>
                <a:spcPct val="116250"/>
              </a:lnSpc>
              <a:spcBef>
                <a:spcPts val="800"/>
              </a:spcBef>
              <a:spcAft>
                <a:spcPts val="0"/>
              </a:spcAft>
              <a:buClr>
                <a:schemeClr val="dk1"/>
              </a:buClr>
              <a:buSzPts val="1100"/>
              <a:buFont typeface="Arial"/>
              <a:buNone/>
            </a:pPr>
            <a:r>
              <a:rPr b="1" lang="tr" sz="1100">
                <a:solidFill>
                  <a:schemeClr val="dk1"/>
                </a:solidFill>
              </a:rPr>
              <a:t>Mountain Car Continuous</a:t>
            </a:r>
            <a:r>
              <a:rPr lang="tr" sz="1100">
                <a:solidFill>
                  <a:schemeClr val="dk1"/>
                </a:solidFill>
              </a:rPr>
              <a:t>, </a:t>
            </a:r>
            <a:r>
              <a:rPr b="1" lang="tr" sz="1100">
                <a:solidFill>
                  <a:schemeClr val="dk1"/>
                </a:solidFill>
              </a:rPr>
              <a:t>sürekli bir ortamdır (continuous environment)</a:t>
            </a:r>
            <a:r>
              <a:rPr lang="tr" sz="1100">
                <a:solidFill>
                  <a:schemeClr val="dk1"/>
                </a:solidFill>
              </a:rPr>
              <a:t>. Bunun iki temel nedeni vardır:</a:t>
            </a:r>
            <a:endParaRPr sz="1100">
              <a:solidFill>
                <a:schemeClr val="dk1"/>
              </a:solidFill>
            </a:endParaRPr>
          </a:p>
          <a:p>
            <a:pPr indent="-298450" lvl="0" marL="457200" rtl="0" algn="l">
              <a:spcBef>
                <a:spcPts val="1200"/>
              </a:spcBef>
              <a:spcAft>
                <a:spcPts val="0"/>
              </a:spcAft>
              <a:buClr>
                <a:schemeClr val="dk1"/>
              </a:buClr>
              <a:buSzPts val="1100"/>
              <a:buAutoNum type="arabicPeriod"/>
            </a:pPr>
            <a:r>
              <a:rPr b="1" lang="tr" sz="1100">
                <a:solidFill>
                  <a:schemeClr val="dk1"/>
                </a:solidFill>
              </a:rPr>
              <a:t>Sürekli Durum Uzayı (Continuous State Space)</a:t>
            </a:r>
            <a:r>
              <a:rPr lang="tr" sz="1100">
                <a:solidFill>
                  <a:schemeClr val="dk1"/>
                </a:solidFill>
              </a:rPr>
              <a:t>:</a:t>
            </a:r>
            <a:endParaRPr sz="1100">
              <a:solidFill>
                <a:schemeClr val="dk1"/>
              </a:solidFill>
            </a:endParaRPr>
          </a:p>
          <a:p>
            <a:pPr indent="-298450" lvl="1" marL="914400" rtl="0" algn="l">
              <a:spcBef>
                <a:spcPts val="0"/>
              </a:spcBef>
              <a:spcAft>
                <a:spcPts val="0"/>
              </a:spcAft>
              <a:buClr>
                <a:schemeClr val="dk1"/>
              </a:buClr>
              <a:buSzPts val="1100"/>
              <a:buChar char="○"/>
            </a:pPr>
            <a:r>
              <a:rPr lang="tr" sz="1100">
                <a:solidFill>
                  <a:schemeClr val="dk1"/>
                </a:solidFill>
              </a:rPr>
              <a:t>Arabanın pozisyonu (x) ve hızı (x˙), sürekli değerler alır.</a:t>
            </a:r>
            <a:endParaRPr sz="1100">
              <a:solidFill>
                <a:schemeClr val="dk1"/>
              </a:solidFill>
            </a:endParaRPr>
          </a:p>
          <a:p>
            <a:pPr indent="-298450" lvl="1" marL="914400" rtl="0" algn="l">
              <a:spcBef>
                <a:spcPts val="0"/>
              </a:spcBef>
              <a:spcAft>
                <a:spcPts val="0"/>
              </a:spcAft>
              <a:buClr>
                <a:schemeClr val="dk1"/>
              </a:buClr>
              <a:buSzPts val="1100"/>
              <a:buChar char="○"/>
            </a:pPr>
            <a:r>
              <a:rPr lang="tr" sz="1100">
                <a:solidFill>
                  <a:schemeClr val="dk1"/>
                </a:solidFill>
              </a:rPr>
              <a:t>Yani, durumu tanımlayan iki değişken s=[x,x˙]s süreklidir ve bu uzay, sonsuz sayıda durumu temsil edebilir.</a:t>
            </a:r>
            <a:endParaRPr sz="1100">
              <a:solidFill>
                <a:schemeClr val="dk1"/>
              </a:solidFill>
            </a:endParaRPr>
          </a:p>
          <a:p>
            <a:pPr indent="-298450" lvl="0" marL="457200" rtl="0" algn="l">
              <a:spcBef>
                <a:spcPts val="0"/>
              </a:spcBef>
              <a:spcAft>
                <a:spcPts val="0"/>
              </a:spcAft>
              <a:buClr>
                <a:schemeClr val="dk1"/>
              </a:buClr>
              <a:buSzPts val="1100"/>
              <a:buAutoNum type="arabicPeriod"/>
            </a:pPr>
            <a:r>
              <a:rPr b="1" lang="tr" sz="1100">
                <a:solidFill>
                  <a:schemeClr val="dk1"/>
                </a:solidFill>
              </a:rPr>
              <a:t>Sürekli Eylem Uzayı (Continuous Action Space)</a:t>
            </a:r>
            <a:r>
              <a:rPr lang="tr" sz="1100">
                <a:solidFill>
                  <a:schemeClr val="dk1"/>
                </a:solidFill>
              </a:rPr>
              <a:t>:</a:t>
            </a:r>
            <a:endParaRPr sz="1100">
              <a:solidFill>
                <a:schemeClr val="dk1"/>
              </a:solidFill>
            </a:endParaRPr>
          </a:p>
          <a:p>
            <a:pPr indent="-298450" lvl="1" marL="914400" rtl="0" algn="l">
              <a:spcBef>
                <a:spcPts val="0"/>
              </a:spcBef>
              <a:spcAft>
                <a:spcPts val="0"/>
              </a:spcAft>
              <a:buClr>
                <a:schemeClr val="dk1"/>
              </a:buClr>
              <a:buSzPts val="1100"/>
              <a:buChar char="○"/>
            </a:pPr>
            <a:r>
              <a:rPr lang="tr" sz="1100">
                <a:solidFill>
                  <a:schemeClr val="dk1"/>
                </a:solidFill>
              </a:rPr>
              <a:t>Aksiyon uzayı da süreklidir: a∈[−1,1]  </a:t>
            </a:r>
            <a:endParaRPr sz="1100">
              <a:solidFill>
                <a:schemeClr val="dk1"/>
              </a:solidFill>
            </a:endParaRPr>
          </a:p>
          <a:p>
            <a:pPr indent="-298450" lvl="1" marL="914400" rtl="0" algn="l">
              <a:spcBef>
                <a:spcPts val="0"/>
              </a:spcBef>
              <a:spcAft>
                <a:spcPts val="0"/>
              </a:spcAft>
              <a:buClr>
                <a:schemeClr val="dk1"/>
              </a:buClr>
              <a:buSzPts val="1100"/>
              <a:buChar char="○"/>
            </a:pPr>
            <a:r>
              <a:rPr lang="tr" sz="1100">
                <a:solidFill>
                  <a:schemeClr val="dk1"/>
                </a:solidFill>
              </a:rPr>
              <a:t>Ajanın, herhangi bir tamsayı yerine bu aralıktaki herhangi bir reel sayı ile hareket edebilmesi mümkündür.</a:t>
            </a:r>
            <a:endParaRPr sz="1100">
              <a:solidFill>
                <a:schemeClr val="dk1"/>
              </a:solidFill>
            </a:endParaRPr>
          </a:p>
          <a:p>
            <a:pPr indent="0" lvl="0" marL="0" rtl="0" algn="l">
              <a:lnSpc>
                <a:spcPct val="116250"/>
              </a:lnSpc>
              <a:spcBef>
                <a:spcPts val="1200"/>
              </a:spcBef>
              <a:spcAft>
                <a:spcPts val="0"/>
              </a:spcAft>
              <a:buClr>
                <a:schemeClr val="dk1"/>
              </a:buClr>
              <a:buSzPts val="1100"/>
              <a:buFont typeface="Arial"/>
              <a:buNone/>
            </a:pPr>
            <a:r>
              <a:t/>
            </a:r>
            <a:endParaRPr sz="1400">
              <a:solidFill>
                <a:schemeClr val="dk1"/>
              </a:solidFill>
              <a:latin typeface="Calibri"/>
              <a:ea typeface="Calibri"/>
              <a:cs typeface="Calibri"/>
              <a:sym typeface="Calibri"/>
            </a:endParaRPr>
          </a:p>
          <a:p>
            <a:pPr indent="0" lvl="0" marL="0" rtl="0" algn="l">
              <a:lnSpc>
                <a:spcPct val="116250"/>
              </a:lnSpc>
              <a:spcBef>
                <a:spcPts val="800"/>
              </a:spcBef>
              <a:spcAft>
                <a:spcPts val="800"/>
              </a:spcAft>
              <a:buClr>
                <a:schemeClr val="dk1"/>
              </a:buClr>
              <a:buSzPts val="1100"/>
              <a:buFont typeface="Arial"/>
              <a:buNone/>
            </a:pPr>
            <a:r>
              <a:t/>
            </a:r>
            <a:endParaRPr sz="1400">
              <a:solidFill>
                <a:schemeClr val="dk1"/>
              </a:solidFill>
              <a:latin typeface="Calibri"/>
              <a:ea typeface="Calibri"/>
              <a:cs typeface="Calibri"/>
              <a:sym typeface="Calibri"/>
            </a:endParaRPr>
          </a:p>
        </p:txBody>
      </p:sp>
      <p:pic>
        <p:nvPicPr>
          <p:cNvPr id="188" name="Google Shape;188;p32"/>
          <p:cNvPicPr preferRelativeResize="0"/>
          <p:nvPr/>
        </p:nvPicPr>
        <p:blipFill>
          <a:blip r:embed="rId3">
            <a:alphaModFix/>
          </a:blip>
          <a:stretch>
            <a:fillRect/>
          </a:stretch>
        </p:blipFill>
        <p:spPr>
          <a:xfrm>
            <a:off x="2800500" y="3209950"/>
            <a:ext cx="2995701" cy="135902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3"/>
          <p:cNvSpPr txBox="1"/>
          <p:nvPr>
            <p:ph type="title"/>
          </p:nvPr>
        </p:nvSpPr>
        <p:spPr>
          <a:xfrm>
            <a:off x="311700" y="171325"/>
            <a:ext cx="8520600" cy="572700"/>
          </a:xfrm>
          <a:prstGeom prst="rect">
            <a:avLst/>
          </a:prstGeom>
        </p:spPr>
        <p:txBody>
          <a:bodyPr anchorCtr="0" anchor="t" bIns="91425" lIns="91425" spcFirstLastPara="1" rIns="91425" wrap="square" tIns="91425">
            <a:normAutofit/>
          </a:bodyPr>
          <a:lstStyle/>
          <a:p>
            <a:pPr indent="0" lvl="0" marL="0" rtl="0" algn="l">
              <a:lnSpc>
                <a:spcPct val="116250"/>
              </a:lnSpc>
              <a:spcBef>
                <a:spcPts val="1200"/>
              </a:spcBef>
              <a:spcAft>
                <a:spcPts val="1200"/>
              </a:spcAft>
              <a:buClr>
                <a:schemeClr val="dk1"/>
              </a:buClr>
              <a:buSzPts val="1100"/>
              <a:buFont typeface="Arial"/>
              <a:buNone/>
            </a:pPr>
            <a:r>
              <a:rPr b="1" lang="tr" sz="1700">
                <a:latin typeface="Calibri"/>
                <a:ea typeface="Calibri"/>
                <a:cs typeface="Calibri"/>
                <a:sym typeface="Calibri"/>
              </a:rPr>
              <a:t>Mountain Car Continuous Problemi Üzerine Yapılan Çalışmalar</a:t>
            </a:r>
            <a:endParaRPr sz="2900"/>
          </a:p>
        </p:txBody>
      </p:sp>
      <p:sp>
        <p:nvSpPr>
          <p:cNvPr id="194" name="Google Shape;194;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lnSpc>
                <a:spcPct val="116250"/>
              </a:lnSpc>
              <a:spcBef>
                <a:spcPts val="1200"/>
              </a:spcBef>
              <a:spcAft>
                <a:spcPts val="0"/>
              </a:spcAft>
              <a:buClr>
                <a:schemeClr val="dk1"/>
              </a:buClr>
              <a:buSzPts val="1100"/>
              <a:buFont typeface="Arial"/>
              <a:buNone/>
            </a:pPr>
            <a:r>
              <a:rPr b="1" lang="tr" sz="1400">
                <a:solidFill>
                  <a:schemeClr val="dk1"/>
                </a:solidFill>
                <a:latin typeface="Calibri"/>
                <a:ea typeface="Calibri"/>
                <a:cs typeface="Calibri"/>
                <a:sym typeface="Calibri"/>
              </a:rPr>
              <a:t>Daha Etkili Politika Gradyanı Yöntemleri</a:t>
            </a:r>
            <a:r>
              <a:rPr lang="tr" sz="1400">
                <a:solidFill>
                  <a:schemeClr val="dk1"/>
                </a:solidFill>
                <a:latin typeface="Calibri"/>
                <a:ea typeface="Calibri"/>
                <a:cs typeface="Calibri"/>
                <a:sym typeface="Calibri"/>
              </a:rPr>
              <a:t>:</a:t>
            </a:r>
            <a:endParaRPr sz="1400">
              <a:solidFill>
                <a:schemeClr val="dk1"/>
              </a:solidFill>
              <a:latin typeface="Calibri"/>
              <a:ea typeface="Calibri"/>
              <a:cs typeface="Calibri"/>
              <a:sym typeface="Calibri"/>
            </a:endParaRPr>
          </a:p>
          <a:p>
            <a:pPr indent="-317500" lvl="0" marL="457200" rtl="0" algn="l">
              <a:lnSpc>
                <a:spcPct val="116250"/>
              </a:lnSpc>
              <a:spcBef>
                <a:spcPts val="1200"/>
              </a:spcBef>
              <a:spcAft>
                <a:spcPts val="0"/>
              </a:spcAft>
              <a:buClr>
                <a:schemeClr val="dk1"/>
              </a:buClr>
              <a:buSzPts val="1400"/>
              <a:buFont typeface="Calibri"/>
              <a:buChar char="●"/>
            </a:pPr>
            <a:r>
              <a:rPr lang="tr" sz="1400">
                <a:solidFill>
                  <a:schemeClr val="dk1"/>
                </a:solidFill>
                <a:latin typeface="Calibri"/>
                <a:ea typeface="Calibri"/>
                <a:cs typeface="Calibri"/>
                <a:sym typeface="Calibri"/>
              </a:rPr>
              <a:t>Politika gradyanı yöntemleri ile elde edilen başarılar, Mountain Car Continuous gibi görevlerde verimliliği arttırmayı amaçlamaktadır. Bazı çalışmalarda PPO ve SAC gibi algoritmalarla standart politika gradyanı yöntemlerine kıyasla daha yüksek başarılar gözlemlenmiştir.</a:t>
            </a:r>
            <a:endParaRPr sz="1400">
              <a:solidFill>
                <a:schemeClr val="dk1"/>
              </a:solidFill>
              <a:latin typeface="Calibri"/>
              <a:ea typeface="Calibri"/>
              <a:cs typeface="Calibri"/>
              <a:sym typeface="Calibri"/>
            </a:endParaRPr>
          </a:p>
          <a:p>
            <a:pPr indent="0" lvl="0" marL="0" rtl="0" algn="l">
              <a:lnSpc>
                <a:spcPct val="116250"/>
              </a:lnSpc>
              <a:spcBef>
                <a:spcPts val="1200"/>
              </a:spcBef>
              <a:spcAft>
                <a:spcPts val="0"/>
              </a:spcAft>
              <a:buNone/>
            </a:pPr>
            <a:r>
              <a:rPr b="1" lang="tr" sz="1400">
                <a:solidFill>
                  <a:schemeClr val="dk1"/>
                </a:solidFill>
                <a:latin typeface="Calibri"/>
                <a:ea typeface="Calibri"/>
                <a:cs typeface="Calibri"/>
                <a:sym typeface="Calibri"/>
              </a:rPr>
              <a:t>Hızlı Keşif ve Optimizasyon</a:t>
            </a:r>
            <a:r>
              <a:rPr lang="tr" sz="1400">
                <a:solidFill>
                  <a:schemeClr val="dk1"/>
                </a:solidFill>
                <a:latin typeface="Calibri"/>
                <a:ea typeface="Calibri"/>
                <a:cs typeface="Calibri"/>
                <a:sym typeface="Calibri"/>
              </a:rPr>
              <a:t>:</a:t>
            </a:r>
            <a:endParaRPr sz="1400">
              <a:solidFill>
                <a:schemeClr val="dk1"/>
              </a:solidFill>
              <a:latin typeface="Calibri"/>
              <a:ea typeface="Calibri"/>
              <a:cs typeface="Calibri"/>
              <a:sym typeface="Calibri"/>
            </a:endParaRPr>
          </a:p>
          <a:p>
            <a:pPr indent="-317500" lvl="0" marL="457200" rtl="0" algn="l">
              <a:lnSpc>
                <a:spcPct val="116250"/>
              </a:lnSpc>
              <a:spcBef>
                <a:spcPts val="1200"/>
              </a:spcBef>
              <a:spcAft>
                <a:spcPts val="0"/>
              </a:spcAft>
              <a:buClr>
                <a:schemeClr val="dk1"/>
              </a:buClr>
              <a:buSzPts val="1400"/>
              <a:buFont typeface="Calibri"/>
              <a:buChar char="●"/>
            </a:pPr>
            <a:r>
              <a:rPr lang="tr" sz="1400">
                <a:solidFill>
                  <a:schemeClr val="dk1"/>
                </a:solidFill>
                <a:latin typeface="Calibri"/>
                <a:ea typeface="Calibri"/>
                <a:cs typeface="Calibri"/>
                <a:sym typeface="Calibri"/>
              </a:rPr>
              <a:t>Entropi düzenlemesi ve temsili öğrenme yöntemleriyle keşfi hızlandırmak amacıyla yapılan çalışmalarda, Mountain Car Continuous gibi problemler test alanı olarak kullanılmıştır. Özellikle SAC gibi algoritmalar, entropi düzenlemesi sayesinde daha kapsamlı keşif yaparak öğrenme sürecini hızlandırmıştır.</a:t>
            </a:r>
            <a:endParaRPr sz="1400">
              <a:solidFill>
                <a:schemeClr val="dk1"/>
              </a:solidFill>
              <a:latin typeface="Calibri"/>
              <a:ea typeface="Calibri"/>
              <a:cs typeface="Calibri"/>
              <a:sym typeface="Calibri"/>
            </a:endParaRPr>
          </a:p>
          <a:p>
            <a:pPr indent="0" lvl="0" marL="0" rtl="0" algn="l">
              <a:lnSpc>
                <a:spcPct val="116250"/>
              </a:lnSpc>
              <a:spcBef>
                <a:spcPts val="1200"/>
              </a:spcBef>
              <a:spcAft>
                <a:spcPts val="0"/>
              </a:spcAft>
              <a:buNone/>
            </a:pPr>
            <a:r>
              <a:rPr b="1" lang="tr" sz="1400">
                <a:solidFill>
                  <a:schemeClr val="dk1"/>
                </a:solidFill>
                <a:latin typeface="Calibri"/>
                <a:ea typeface="Calibri"/>
                <a:cs typeface="Calibri"/>
                <a:sym typeface="Calibri"/>
              </a:rPr>
              <a:t>Daha Az Epizod Sayısında Başarı</a:t>
            </a:r>
            <a:r>
              <a:rPr lang="tr" sz="1400">
                <a:solidFill>
                  <a:schemeClr val="dk1"/>
                </a:solidFill>
                <a:latin typeface="Calibri"/>
                <a:ea typeface="Calibri"/>
                <a:cs typeface="Calibri"/>
                <a:sym typeface="Calibri"/>
              </a:rPr>
              <a:t>:</a:t>
            </a:r>
            <a:endParaRPr sz="1400">
              <a:solidFill>
                <a:schemeClr val="dk1"/>
              </a:solidFill>
              <a:latin typeface="Calibri"/>
              <a:ea typeface="Calibri"/>
              <a:cs typeface="Calibri"/>
              <a:sym typeface="Calibri"/>
            </a:endParaRPr>
          </a:p>
          <a:p>
            <a:pPr indent="-317500" lvl="0" marL="457200" rtl="0" algn="l">
              <a:lnSpc>
                <a:spcPct val="116250"/>
              </a:lnSpc>
              <a:spcBef>
                <a:spcPts val="1200"/>
              </a:spcBef>
              <a:spcAft>
                <a:spcPts val="0"/>
              </a:spcAft>
              <a:buClr>
                <a:schemeClr val="dk1"/>
              </a:buClr>
              <a:buSzPts val="1400"/>
              <a:buFont typeface="Calibri"/>
              <a:buChar char="●"/>
            </a:pPr>
            <a:r>
              <a:rPr lang="tr" sz="1400">
                <a:solidFill>
                  <a:schemeClr val="dk1"/>
                </a:solidFill>
                <a:latin typeface="Calibri"/>
                <a:ea typeface="Calibri"/>
                <a:cs typeface="Calibri"/>
                <a:sym typeface="Calibri"/>
              </a:rPr>
              <a:t>Bazı araştırmalar, çeşitli parametre incelemeleriyle aracın daha az epizodda başarıya ulaşmasını sağlamayı hedeflemiştir. Bunun için algoritmanın ödül fonksiyonları ve keşif oranları optimize edilmiştir. Özellikle DDPG gibi algoritmalar, sürekli aksiyon alanı olduğu için bu tür problemlerle başarılı bir şekilde entegre edilmiştir.</a:t>
            </a:r>
            <a:endParaRPr sz="1400">
              <a:solidFill>
                <a:schemeClr val="dk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4"/>
          <p:cNvSpPr txBox="1"/>
          <p:nvPr>
            <p:ph type="title"/>
          </p:nvPr>
        </p:nvSpPr>
        <p:spPr>
          <a:xfrm>
            <a:off x="311700" y="183100"/>
            <a:ext cx="8520600" cy="490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44594"/>
              <a:buNone/>
            </a:pPr>
            <a:r>
              <a:rPr b="1" lang="tr" sz="2220">
                <a:latin typeface="Calibri"/>
                <a:ea typeface="Calibri"/>
                <a:cs typeface="Calibri"/>
                <a:sym typeface="Calibri"/>
              </a:rPr>
              <a:t>Method</a:t>
            </a:r>
            <a:endParaRPr b="1" sz="2220">
              <a:latin typeface="Calibri"/>
              <a:ea typeface="Calibri"/>
              <a:cs typeface="Calibri"/>
              <a:sym typeface="Calibri"/>
            </a:endParaRPr>
          </a:p>
        </p:txBody>
      </p:sp>
      <p:sp>
        <p:nvSpPr>
          <p:cNvPr id="200" name="Google Shape;200;p34"/>
          <p:cNvSpPr txBox="1"/>
          <p:nvPr>
            <p:ph idx="1" type="body"/>
          </p:nvPr>
        </p:nvSpPr>
        <p:spPr>
          <a:xfrm>
            <a:off x="311700" y="607775"/>
            <a:ext cx="8520600" cy="4341300"/>
          </a:xfrm>
          <a:prstGeom prst="rect">
            <a:avLst/>
          </a:prstGeom>
        </p:spPr>
        <p:txBody>
          <a:bodyPr anchorCtr="0" anchor="t" bIns="91425" lIns="91425" spcFirstLastPara="1" rIns="91425" wrap="square" tIns="91425">
            <a:normAutofit lnSpcReduction="10000"/>
          </a:bodyPr>
          <a:lstStyle/>
          <a:p>
            <a:pPr indent="-323850" lvl="0" marL="457200" rtl="0" algn="l">
              <a:lnSpc>
                <a:spcPct val="116250"/>
              </a:lnSpc>
              <a:spcBef>
                <a:spcPts val="1200"/>
              </a:spcBef>
              <a:spcAft>
                <a:spcPts val="0"/>
              </a:spcAft>
              <a:buClr>
                <a:schemeClr val="dk1"/>
              </a:buClr>
              <a:buSzPts val="1500"/>
              <a:buFont typeface="Calibri"/>
              <a:buAutoNum type="arabicParenR"/>
            </a:pPr>
            <a:r>
              <a:rPr b="1" lang="tr" sz="1500">
                <a:solidFill>
                  <a:schemeClr val="dk1"/>
                </a:solidFill>
                <a:latin typeface="Calibri"/>
                <a:ea typeface="Calibri"/>
                <a:cs typeface="Calibri"/>
                <a:sym typeface="Calibri"/>
              </a:rPr>
              <a:t>Ortamın Tanımlanması ve Başlatılması:</a:t>
            </a:r>
            <a:endParaRPr b="1" sz="1500">
              <a:solidFill>
                <a:schemeClr val="dk1"/>
              </a:solidFill>
              <a:latin typeface="Calibri"/>
              <a:ea typeface="Calibri"/>
              <a:cs typeface="Calibri"/>
              <a:sym typeface="Calibri"/>
            </a:endParaRPr>
          </a:p>
          <a:p>
            <a:pPr indent="-317500" lvl="0" marL="457200" rtl="0" algn="l">
              <a:lnSpc>
                <a:spcPct val="116250"/>
              </a:lnSpc>
              <a:spcBef>
                <a:spcPts val="0"/>
              </a:spcBef>
              <a:spcAft>
                <a:spcPts val="0"/>
              </a:spcAft>
              <a:buClr>
                <a:schemeClr val="dk1"/>
              </a:buClr>
              <a:buSzPts val="1400"/>
              <a:buFont typeface="Calibri"/>
              <a:buChar char="●"/>
            </a:pPr>
            <a:r>
              <a:rPr lang="tr" sz="1400">
                <a:solidFill>
                  <a:srgbClr val="188038"/>
                </a:solidFill>
                <a:latin typeface="Roboto Mono"/>
                <a:ea typeface="Roboto Mono"/>
                <a:cs typeface="Roboto Mono"/>
                <a:sym typeface="Roboto Mono"/>
              </a:rPr>
              <a:t>MountainCarContinuous</a:t>
            </a:r>
            <a:r>
              <a:rPr lang="tr" sz="1400">
                <a:solidFill>
                  <a:schemeClr val="dk1"/>
                </a:solidFill>
                <a:latin typeface="Calibri"/>
                <a:ea typeface="Calibri"/>
                <a:cs typeface="Calibri"/>
                <a:sym typeface="Calibri"/>
              </a:rPr>
              <a:t> ortamı tanımlanır ve başlatılır. Bu ortamda bir araba, sürekli bir aksiyon alanında kontrol edilerek tepeyi tırmanmaya çalışır.</a:t>
            </a:r>
            <a:endParaRPr sz="1400">
              <a:solidFill>
                <a:schemeClr val="dk1"/>
              </a:solidFill>
              <a:latin typeface="Calibri"/>
              <a:ea typeface="Calibri"/>
              <a:cs typeface="Calibri"/>
              <a:sym typeface="Calibri"/>
            </a:endParaRPr>
          </a:p>
          <a:p>
            <a:pPr indent="-317500" lvl="0" marL="457200" rtl="0" algn="l">
              <a:lnSpc>
                <a:spcPct val="116250"/>
              </a:lnSpc>
              <a:spcBef>
                <a:spcPts val="0"/>
              </a:spcBef>
              <a:spcAft>
                <a:spcPts val="0"/>
              </a:spcAft>
              <a:buClr>
                <a:schemeClr val="dk1"/>
              </a:buClr>
              <a:buSzPts val="1400"/>
              <a:buFont typeface="Calibri"/>
              <a:buAutoNum type="arabicParenR"/>
            </a:pPr>
            <a:r>
              <a:rPr b="1" lang="tr" sz="1400">
                <a:solidFill>
                  <a:schemeClr val="dk1"/>
                </a:solidFill>
                <a:latin typeface="Calibri"/>
                <a:ea typeface="Calibri"/>
                <a:cs typeface="Calibri"/>
                <a:sym typeface="Calibri"/>
              </a:rPr>
              <a:t>Modellerin Tanımlanması:</a:t>
            </a:r>
            <a:endParaRPr b="1" sz="1400">
              <a:solidFill>
                <a:schemeClr val="dk1"/>
              </a:solidFill>
              <a:latin typeface="Calibri"/>
              <a:ea typeface="Calibri"/>
              <a:cs typeface="Calibri"/>
              <a:sym typeface="Calibri"/>
            </a:endParaRPr>
          </a:p>
          <a:p>
            <a:pPr indent="-317500" lvl="0" marL="457200" rtl="0" algn="l">
              <a:lnSpc>
                <a:spcPct val="116250"/>
              </a:lnSpc>
              <a:spcBef>
                <a:spcPts val="0"/>
              </a:spcBef>
              <a:spcAft>
                <a:spcPts val="0"/>
              </a:spcAft>
              <a:buClr>
                <a:schemeClr val="dk1"/>
              </a:buClr>
              <a:buSzPts val="1400"/>
              <a:buFont typeface="Calibri"/>
              <a:buChar char="●"/>
            </a:pPr>
            <a:r>
              <a:rPr lang="tr" sz="1400">
                <a:solidFill>
                  <a:schemeClr val="dk1"/>
                </a:solidFill>
                <a:latin typeface="Calibri"/>
                <a:ea typeface="Calibri"/>
                <a:cs typeface="Calibri"/>
                <a:sym typeface="Calibri"/>
              </a:rPr>
              <a:t>Her algoritma için bir model tanımlanır (PPO, A2C ve SAC). Bu modeller, </a:t>
            </a:r>
            <a:r>
              <a:rPr lang="tr" sz="1400">
                <a:solidFill>
                  <a:srgbClr val="188038"/>
                </a:solidFill>
                <a:latin typeface="Roboto Mono"/>
                <a:ea typeface="Roboto Mono"/>
                <a:cs typeface="Roboto Mono"/>
                <a:sym typeface="Roboto Mono"/>
              </a:rPr>
              <a:t>MlpPolicy</a:t>
            </a:r>
            <a:r>
              <a:rPr lang="tr" sz="1400">
                <a:solidFill>
                  <a:schemeClr val="dk1"/>
                </a:solidFill>
                <a:latin typeface="Calibri"/>
                <a:ea typeface="Calibri"/>
                <a:cs typeface="Calibri"/>
                <a:sym typeface="Calibri"/>
              </a:rPr>
              <a:t> adı verilen bir sinir ağı mimarisini kullanır.</a:t>
            </a:r>
            <a:endParaRPr b="1" sz="1400">
              <a:solidFill>
                <a:schemeClr val="dk1"/>
              </a:solidFill>
              <a:latin typeface="Calibri"/>
              <a:ea typeface="Calibri"/>
              <a:cs typeface="Calibri"/>
              <a:sym typeface="Calibri"/>
            </a:endParaRPr>
          </a:p>
          <a:p>
            <a:pPr indent="-317500" lvl="0" marL="457200" rtl="0" algn="l">
              <a:lnSpc>
                <a:spcPct val="116250"/>
              </a:lnSpc>
              <a:spcBef>
                <a:spcPts val="0"/>
              </a:spcBef>
              <a:spcAft>
                <a:spcPts val="0"/>
              </a:spcAft>
              <a:buClr>
                <a:schemeClr val="dk1"/>
              </a:buClr>
              <a:buSzPts val="1400"/>
              <a:buFont typeface="Calibri"/>
              <a:buAutoNum type="arabicParenR"/>
            </a:pPr>
            <a:r>
              <a:rPr b="1" lang="tr" sz="1400">
                <a:solidFill>
                  <a:schemeClr val="dk1"/>
                </a:solidFill>
                <a:latin typeface="Calibri"/>
                <a:ea typeface="Calibri"/>
                <a:cs typeface="Calibri"/>
                <a:sym typeface="Calibri"/>
              </a:rPr>
              <a:t>Eğitim Döngüsü:</a:t>
            </a:r>
            <a:endParaRPr b="1" sz="1400">
              <a:solidFill>
                <a:schemeClr val="dk1"/>
              </a:solidFill>
              <a:latin typeface="Calibri"/>
              <a:ea typeface="Calibri"/>
              <a:cs typeface="Calibri"/>
              <a:sym typeface="Calibri"/>
            </a:endParaRPr>
          </a:p>
          <a:p>
            <a:pPr indent="-317500" lvl="0" marL="457200" rtl="0" algn="l">
              <a:lnSpc>
                <a:spcPct val="116250"/>
              </a:lnSpc>
              <a:spcBef>
                <a:spcPts val="0"/>
              </a:spcBef>
              <a:spcAft>
                <a:spcPts val="0"/>
              </a:spcAft>
              <a:buClr>
                <a:schemeClr val="dk1"/>
              </a:buClr>
              <a:buSzPts val="1400"/>
              <a:buFont typeface="Calibri"/>
              <a:buChar char="●"/>
            </a:pPr>
            <a:r>
              <a:rPr lang="tr" sz="1400">
                <a:solidFill>
                  <a:schemeClr val="dk1"/>
                </a:solidFill>
                <a:latin typeface="Calibri"/>
                <a:ea typeface="Calibri"/>
                <a:cs typeface="Calibri"/>
                <a:sym typeface="Calibri"/>
              </a:rPr>
              <a:t>Her model için 5 döngülük bir eğitim süreci uygulanır.</a:t>
            </a:r>
            <a:endParaRPr sz="1400">
              <a:solidFill>
                <a:schemeClr val="dk1"/>
              </a:solidFill>
              <a:latin typeface="Calibri"/>
              <a:ea typeface="Calibri"/>
              <a:cs typeface="Calibri"/>
              <a:sym typeface="Calibri"/>
            </a:endParaRPr>
          </a:p>
          <a:p>
            <a:pPr indent="-317500" lvl="0" marL="457200" rtl="0" algn="l">
              <a:lnSpc>
                <a:spcPct val="116250"/>
              </a:lnSpc>
              <a:spcBef>
                <a:spcPts val="0"/>
              </a:spcBef>
              <a:spcAft>
                <a:spcPts val="0"/>
              </a:spcAft>
              <a:buClr>
                <a:schemeClr val="dk1"/>
              </a:buClr>
              <a:buSzPts val="1400"/>
              <a:buFont typeface="Calibri"/>
              <a:buChar char="●"/>
            </a:pPr>
            <a:r>
              <a:rPr lang="tr" sz="1400">
                <a:solidFill>
                  <a:schemeClr val="dk1"/>
                </a:solidFill>
                <a:latin typeface="Calibri"/>
                <a:ea typeface="Calibri"/>
                <a:cs typeface="Calibri"/>
                <a:sym typeface="Calibri"/>
              </a:rPr>
              <a:t>Her bir döngüde model </a:t>
            </a:r>
            <a:r>
              <a:rPr lang="tr" sz="1400">
                <a:solidFill>
                  <a:srgbClr val="188038"/>
                </a:solidFill>
                <a:latin typeface="Roboto Mono"/>
                <a:ea typeface="Roboto Mono"/>
                <a:cs typeface="Roboto Mono"/>
                <a:sym typeface="Roboto Mono"/>
              </a:rPr>
              <a:t>learn()</a:t>
            </a:r>
            <a:r>
              <a:rPr lang="tr" sz="1400">
                <a:solidFill>
                  <a:schemeClr val="dk1"/>
                </a:solidFill>
                <a:latin typeface="Calibri"/>
                <a:ea typeface="Calibri"/>
                <a:cs typeface="Calibri"/>
                <a:sym typeface="Calibri"/>
              </a:rPr>
              <a:t> metodu kullanılarak </a:t>
            </a:r>
            <a:r>
              <a:rPr lang="tr" sz="1400">
                <a:solidFill>
                  <a:srgbClr val="188038"/>
                </a:solidFill>
                <a:latin typeface="Roboto Mono"/>
                <a:ea typeface="Roboto Mono"/>
                <a:cs typeface="Roboto Mono"/>
                <a:sym typeface="Roboto Mono"/>
              </a:rPr>
              <a:t>total_timesteps</a:t>
            </a:r>
            <a:r>
              <a:rPr lang="tr" sz="1400">
                <a:solidFill>
                  <a:schemeClr val="dk1"/>
                </a:solidFill>
                <a:latin typeface="Calibri"/>
                <a:ea typeface="Calibri"/>
                <a:cs typeface="Calibri"/>
                <a:sym typeface="Calibri"/>
              </a:rPr>
              <a:t> (10,000 adım) boyunca eğitilir.</a:t>
            </a:r>
            <a:endParaRPr sz="1400">
              <a:solidFill>
                <a:schemeClr val="dk1"/>
              </a:solidFill>
              <a:latin typeface="Calibri"/>
              <a:ea typeface="Calibri"/>
              <a:cs typeface="Calibri"/>
              <a:sym typeface="Calibri"/>
            </a:endParaRPr>
          </a:p>
          <a:p>
            <a:pPr indent="-317500" lvl="0" marL="457200" rtl="0" algn="l">
              <a:lnSpc>
                <a:spcPct val="116250"/>
              </a:lnSpc>
              <a:spcBef>
                <a:spcPts val="0"/>
              </a:spcBef>
              <a:spcAft>
                <a:spcPts val="0"/>
              </a:spcAft>
              <a:buClr>
                <a:schemeClr val="dk1"/>
              </a:buClr>
              <a:buSzPts val="1400"/>
              <a:buFont typeface="Calibri"/>
              <a:buChar char="●"/>
            </a:pPr>
            <a:r>
              <a:rPr lang="tr" sz="1400">
                <a:solidFill>
                  <a:schemeClr val="dk1"/>
                </a:solidFill>
                <a:latin typeface="Calibri"/>
                <a:ea typeface="Calibri"/>
                <a:cs typeface="Calibri"/>
                <a:sym typeface="Calibri"/>
              </a:rPr>
              <a:t>Eğitim sonrası modelin performansı, bir bölüm (episode) süresince elde edilen ödüllerin toplanması ile değerlendirilir.</a:t>
            </a:r>
            <a:endParaRPr sz="1400">
              <a:solidFill>
                <a:schemeClr val="dk1"/>
              </a:solidFill>
              <a:latin typeface="Calibri"/>
              <a:ea typeface="Calibri"/>
              <a:cs typeface="Calibri"/>
              <a:sym typeface="Calibri"/>
            </a:endParaRPr>
          </a:p>
          <a:p>
            <a:pPr indent="-317500" lvl="0" marL="457200" rtl="0" algn="l">
              <a:lnSpc>
                <a:spcPct val="116250"/>
              </a:lnSpc>
              <a:spcBef>
                <a:spcPts val="0"/>
              </a:spcBef>
              <a:spcAft>
                <a:spcPts val="0"/>
              </a:spcAft>
              <a:buClr>
                <a:schemeClr val="dk1"/>
              </a:buClr>
              <a:buSzPts val="1400"/>
              <a:buFont typeface="Calibri"/>
              <a:buAutoNum type="arabicParenR"/>
            </a:pPr>
            <a:r>
              <a:rPr b="1" lang="tr" sz="1400">
                <a:solidFill>
                  <a:schemeClr val="dk1"/>
                </a:solidFill>
                <a:latin typeface="Calibri"/>
                <a:ea typeface="Calibri"/>
                <a:cs typeface="Calibri"/>
                <a:sym typeface="Calibri"/>
              </a:rPr>
              <a:t>Performansın Kaydedilmesi:</a:t>
            </a:r>
            <a:endParaRPr b="1" sz="1400">
              <a:solidFill>
                <a:schemeClr val="dk1"/>
              </a:solidFill>
              <a:latin typeface="Calibri"/>
              <a:ea typeface="Calibri"/>
              <a:cs typeface="Calibri"/>
              <a:sym typeface="Calibri"/>
            </a:endParaRPr>
          </a:p>
          <a:p>
            <a:pPr indent="-317500" lvl="0" marL="457200" rtl="0" algn="l">
              <a:lnSpc>
                <a:spcPct val="116250"/>
              </a:lnSpc>
              <a:spcBef>
                <a:spcPts val="0"/>
              </a:spcBef>
              <a:spcAft>
                <a:spcPts val="0"/>
              </a:spcAft>
              <a:buClr>
                <a:schemeClr val="dk1"/>
              </a:buClr>
              <a:buSzPts val="1400"/>
              <a:buFont typeface="Calibri"/>
              <a:buChar char="●"/>
            </a:pPr>
            <a:r>
              <a:rPr lang="tr" sz="1400">
                <a:solidFill>
                  <a:schemeClr val="dk1"/>
                </a:solidFill>
                <a:latin typeface="Calibri"/>
                <a:ea typeface="Calibri"/>
                <a:cs typeface="Calibri"/>
                <a:sym typeface="Calibri"/>
              </a:rPr>
              <a:t>Her bölümde elde edilen toplam ödül </a:t>
            </a:r>
            <a:r>
              <a:rPr lang="tr" sz="1400">
                <a:solidFill>
                  <a:srgbClr val="188038"/>
                </a:solidFill>
                <a:latin typeface="Roboto Mono"/>
                <a:ea typeface="Roboto Mono"/>
                <a:cs typeface="Roboto Mono"/>
                <a:sym typeface="Roboto Mono"/>
              </a:rPr>
              <a:t>ppo_rewards</a:t>
            </a:r>
            <a:r>
              <a:rPr lang="tr" sz="1400">
                <a:solidFill>
                  <a:schemeClr val="dk1"/>
                </a:solidFill>
                <a:latin typeface="Calibri"/>
                <a:ea typeface="Calibri"/>
                <a:cs typeface="Calibri"/>
                <a:sym typeface="Calibri"/>
              </a:rPr>
              <a:t>, </a:t>
            </a:r>
            <a:r>
              <a:rPr lang="tr" sz="1400">
                <a:solidFill>
                  <a:srgbClr val="188038"/>
                </a:solidFill>
                <a:latin typeface="Roboto Mono"/>
                <a:ea typeface="Roboto Mono"/>
                <a:cs typeface="Roboto Mono"/>
                <a:sym typeface="Roboto Mono"/>
              </a:rPr>
              <a:t>a2c_rewards</a:t>
            </a:r>
            <a:r>
              <a:rPr lang="tr" sz="1400">
                <a:solidFill>
                  <a:schemeClr val="dk1"/>
                </a:solidFill>
                <a:latin typeface="Calibri"/>
                <a:ea typeface="Calibri"/>
                <a:cs typeface="Calibri"/>
                <a:sym typeface="Calibri"/>
              </a:rPr>
              <a:t>, </a:t>
            </a:r>
            <a:r>
              <a:rPr lang="tr" sz="1400">
                <a:solidFill>
                  <a:srgbClr val="188038"/>
                </a:solidFill>
                <a:latin typeface="Roboto Mono"/>
                <a:ea typeface="Roboto Mono"/>
                <a:cs typeface="Roboto Mono"/>
                <a:sym typeface="Roboto Mono"/>
              </a:rPr>
              <a:t>sac_rewards</a:t>
            </a:r>
            <a:r>
              <a:rPr lang="tr" sz="1400">
                <a:solidFill>
                  <a:schemeClr val="dk1"/>
                </a:solidFill>
                <a:latin typeface="Calibri"/>
                <a:ea typeface="Calibri"/>
                <a:cs typeface="Calibri"/>
                <a:sym typeface="Calibri"/>
              </a:rPr>
              <a:t> listelerine kaydedilir. Bu ödüller daha sonra grafik üzerinde karşılaştırılır.</a:t>
            </a:r>
            <a:endParaRPr sz="1400">
              <a:solidFill>
                <a:schemeClr val="dk1"/>
              </a:solidFill>
              <a:latin typeface="Calibri"/>
              <a:ea typeface="Calibri"/>
              <a:cs typeface="Calibri"/>
              <a:sym typeface="Calibri"/>
            </a:endParaRPr>
          </a:p>
          <a:p>
            <a:pPr indent="-317500" lvl="0" marL="457200" rtl="0" algn="l">
              <a:lnSpc>
                <a:spcPct val="116250"/>
              </a:lnSpc>
              <a:spcBef>
                <a:spcPts val="0"/>
              </a:spcBef>
              <a:spcAft>
                <a:spcPts val="0"/>
              </a:spcAft>
              <a:buClr>
                <a:schemeClr val="dk1"/>
              </a:buClr>
              <a:buSzPts val="1400"/>
              <a:buFont typeface="Calibri"/>
              <a:buAutoNum type="arabicParenR"/>
            </a:pPr>
            <a:r>
              <a:rPr b="1" lang="tr" sz="1400">
                <a:solidFill>
                  <a:schemeClr val="dk1"/>
                </a:solidFill>
                <a:latin typeface="Calibri"/>
                <a:ea typeface="Calibri"/>
                <a:cs typeface="Calibri"/>
                <a:sym typeface="Calibri"/>
              </a:rPr>
              <a:t>Grafik Çizimi:</a:t>
            </a:r>
            <a:endParaRPr b="1" sz="1400">
              <a:solidFill>
                <a:schemeClr val="dk1"/>
              </a:solidFill>
              <a:latin typeface="Calibri"/>
              <a:ea typeface="Calibri"/>
              <a:cs typeface="Calibri"/>
              <a:sym typeface="Calibri"/>
            </a:endParaRPr>
          </a:p>
          <a:p>
            <a:pPr indent="-317500" lvl="0" marL="457200" rtl="0" algn="l">
              <a:lnSpc>
                <a:spcPct val="116250"/>
              </a:lnSpc>
              <a:spcBef>
                <a:spcPts val="0"/>
              </a:spcBef>
              <a:spcAft>
                <a:spcPts val="0"/>
              </a:spcAft>
              <a:buClr>
                <a:schemeClr val="dk1"/>
              </a:buClr>
              <a:buSzPts val="1400"/>
              <a:buFont typeface="Calibri"/>
              <a:buChar char="●"/>
            </a:pPr>
            <a:r>
              <a:rPr lang="tr" sz="1400">
                <a:solidFill>
                  <a:schemeClr val="dk1"/>
                </a:solidFill>
                <a:latin typeface="Calibri"/>
                <a:ea typeface="Calibri"/>
                <a:cs typeface="Calibri"/>
                <a:sym typeface="Calibri"/>
              </a:rPr>
              <a:t>Her algoritmanın elde ettiği ödüller grafik üzerinde karşılaştırılır ve görselleştirilir.</a:t>
            </a:r>
            <a:endParaRPr sz="1400">
              <a:solidFill>
                <a:schemeClr val="dk1"/>
              </a:solidFill>
              <a:latin typeface="Calibri"/>
              <a:ea typeface="Calibri"/>
              <a:cs typeface="Calibri"/>
              <a:sym typeface="Calibri"/>
            </a:endParaRPr>
          </a:p>
          <a:p>
            <a:pPr indent="0" lvl="0" marL="0" rtl="0" algn="l">
              <a:spcBef>
                <a:spcPts val="1200"/>
              </a:spcBef>
              <a:spcAft>
                <a:spcPts val="12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5"/>
          <p:cNvSpPr txBox="1"/>
          <p:nvPr>
            <p:ph type="title"/>
          </p:nvPr>
        </p:nvSpPr>
        <p:spPr>
          <a:xfrm>
            <a:off x="311700" y="124150"/>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tr" sz="2220">
                <a:latin typeface="Calibri"/>
                <a:ea typeface="Calibri"/>
                <a:cs typeface="Calibri"/>
                <a:sym typeface="Calibri"/>
              </a:rPr>
              <a:t>Akış Diyagramı</a:t>
            </a:r>
            <a:endParaRPr b="1" sz="2220">
              <a:latin typeface="Calibri"/>
              <a:ea typeface="Calibri"/>
              <a:cs typeface="Calibri"/>
              <a:sym typeface="Calibri"/>
            </a:endParaRPr>
          </a:p>
        </p:txBody>
      </p:sp>
      <p:sp>
        <p:nvSpPr>
          <p:cNvPr id="206" name="Google Shape;206;p35"/>
          <p:cNvSpPr txBox="1"/>
          <p:nvPr>
            <p:ph idx="1" type="body"/>
          </p:nvPr>
        </p:nvSpPr>
        <p:spPr>
          <a:xfrm>
            <a:off x="311700" y="696850"/>
            <a:ext cx="8520600" cy="3872100"/>
          </a:xfrm>
          <a:prstGeom prst="rect">
            <a:avLst/>
          </a:prstGeom>
        </p:spPr>
        <p:txBody>
          <a:bodyPr anchorCtr="0" anchor="t" bIns="91425" lIns="91425" spcFirstLastPara="1" rIns="91425" wrap="square" tIns="91425">
            <a:normAutofit lnSpcReduction="10000"/>
          </a:bodyPr>
          <a:lstStyle/>
          <a:p>
            <a:pPr indent="0" lvl="0" marL="0" rtl="0" algn="l">
              <a:lnSpc>
                <a:spcPct val="116250"/>
              </a:lnSpc>
              <a:spcBef>
                <a:spcPts val="1200"/>
              </a:spcBef>
              <a:spcAft>
                <a:spcPts val="0"/>
              </a:spcAft>
              <a:buClr>
                <a:schemeClr val="dk1"/>
              </a:buClr>
              <a:buSzPts val="1100"/>
              <a:buFont typeface="Arial"/>
              <a:buNone/>
            </a:pPr>
            <a:r>
              <a:rPr b="1" lang="tr" sz="2000">
                <a:solidFill>
                  <a:schemeClr val="dk1"/>
                </a:solidFill>
                <a:latin typeface="Calibri"/>
                <a:ea typeface="Calibri"/>
                <a:cs typeface="Calibri"/>
                <a:sym typeface="Calibri"/>
              </a:rPr>
              <a:t>Başla</a:t>
            </a:r>
            <a:endParaRPr b="1" sz="2000">
              <a:solidFill>
                <a:schemeClr val="dk1"/>
              </a:solidFill>
              <a:latin typeface="Calibri"/>
              <a:ea typeface="Calibri"/>
              <a:cs typeface="Calibri"/>
              <a:sym typeface="Calibri"/>
            </a:endParaRPr>
          </a:p>
          <a:p>
            <a:pPr indent="-311150" lvl="0" marL="457200" rtl="0" algn="l">
              <a:lnSpc>
                <a:spcPct val="116250"/>
              </a:lnSpc>
              <a:spcBef>
                <a:spcPts val="1200"/>
              </a:spcBef>
              <a:spcAft>
                <a:spcPts val="0"/>
              </a:spcAft>
              <a:buClr>
                <a:schemeClr val="dk1"/>
              </a:buClr>
              <a:buSzPts val="1300"/>
              <a:buFont typeface="Aptos"/>
              <a:buAutoNum type="arabicPeriod"/>
            </a:pPr>
            <a:r>
              <a:rPr lang="tr" sz="1300">
                <a:solidFill>
                  <a:srgbClr val="188038"/>
                </a:solidFill>
                <a:latin typeface="Roboto Mono"/>
                <a:ea typeface="Roboto Mono"/>
                <a:cs typeface="Roboto Mono"/>
                <a:sym typeface="Roboto Mono"/>
              </a:rPr>
              <a:t>MountainCarContinuous-v0</a:t>
            </a:r>
            <a:r>
              <a:rPr lang="tr" sz="1300">
                <a:solidFill>
                  <a:schemeClr val="dk1"/>
                </a:solidFill>
                <a:latin typeface="Calibri"/>
                <a:ea typeface="Calibri"/>
                <a:cs typeface="Calibri"/>
                <a:sym typeface="Calibri"/>
              </a:rPr>
              <a:t> ortamını oluştur</a:t>
            </a:r>
            <a:endParaRPr sz="1300">
              <a:solidFill>
                <a:schemeClr val="dk1"/>
              </a:solidFill>
              <a:latin typeface="Calibri"/>
              <a:ea typeface="Calibri"/>
              <a:cs typeface="Calibri"/>
              <a:sym typeface="Calibri"/>
            </a:endParaRPr>
          </a:p>
          <a:p>
            <a:pPr indent="-311150" lvl="0" marL="457200" rtl="0" algn="l">
              <a:lnSpc>
                <a:spcPct val="116250"/>
              </a:lnSpc>
              <a:spcBef>
                <a:spcPts val="0"/>
              </a:spcBef>
              <a:spcAft>
                <a:spcPts val="0"/>
              </a:spcAft>
              <a:buClr>
                <a:schemeClr val="dk1"/>
              </a:buClr>
              <a:buSzPts val="1300"/>
              <a:buFont typeface="Calibri"/>
              <a:buAutoNum type="arabicPeriod"/>
            </a:pPr>
            <a:r>
              <a:rPr lang="tr" sz="1300">
                <a:solidFill>
                  <a:schemeClr val="dk1"/>
                </a:solidFill>
                <a:latin typeface="Calibri"/>
                <a:ea typeface="Calibri"/>
                <a:cs typeface="Calibri"/>
                <a:sym typeface="Calibri"/>
              </a:rPr>
              <a:t>PPO, A2C ve SAC modellerini sırayla tanımla</a:t>
            </a:r>
            <a:endParaRPr sz="1300">
              <a:solidFill>
                <a:schemeClr val="dk1"/>
              </a:solidFill>
              <a:latin typeface="Calibri"/>
              <a:ea typeface="Calibri"/>
              <a:cs typeface="Calibri"/>
              <a:sym typeface="Calibri"/>
            </a:endParaRPr>
          </a:p>
          <a:p>
            <a:pPr indent="-311150" lvl="0" marL="457200" rtl="0" algn="l">
              <a:lnSpc>
                <a:spcPct val="116250"/>
              </a:lnSpc>
              <a:spcBef>
                <a:spcPts val="0"/>
              </a:spcBef>
              <a:spcAft>
                <a:spcPts val="0"/>
              </a:spcAft>
              <a:buClr>
                <a:schemeClr val="dk1"/>
              </a:buClr>
              <a:buSzPts val="1300"/>
              <a:buFont typeface="Calibri"/>
              <a:buAutoNum type="arabicPeriod"/>
            </a:pPr>
            <a:r>
              <a:rPr lang="tr" sz="1300">
                <a:solidFill>
                  <a:schemeClr val="dk1"/>
                </a:solidFill>
                <a:latin typeface="Calibri"/>
                <a:ea typeface="Calibri"/>
                <a:cs typeface="Calibri"/>
                <a:sym typeface="Calibri"/>
              </a:rPr>
              <a:t>Her bir model için (PPO, A2C, SAC):</a:t>
            </a:r>
            <a:endParaRPr sz="1300">
              <a:solidFill>
                <a:schemeClr val="dk1"/>
              </a:solidFill>
              <a:latin typeface="Calibri"/>
              <a:ea typeface="Calibri"/>
              <a:cs typeface="Calibri"/>
              <a:sym typeface="Calibri"/>
            </a:endParaRPr>
          </a:p>
          <a:p>
            <a:pPr indent="-311150" lvl="0" marL="457200" rtl="0" algn="l">
              <a:lnSpc>
                <a:spcPct val="116250"/>
              </a:lnSpc>
              <a:spcBef>
                <a:spcPts val="0"/>
              </a:spcBef>
              <a:spcAft>
                <a:spcPts val="0"/>
              </a:spcAft>
              <a:buClr>
                <a:schemeClr val="dk1"/>
              </a:buClr>
              <a:buSzPts val="1300"/>
              <a:buFont typeface="Calibri"/>
              <a:buAutoNum type="arabicPeriod"/>
            </a:pPr>
            <a:r>
              <a:rPr lang="tr" sz="1300">
                <a:solidFill>
                  <a:schemeClr val="dk1"/>
                </a:solidFill>
                <a:latin typeface="Calibri"/>
                <a:ea typeface="Calibri"/>
                <a:cs typeface="Calibri"/>
                <a:sym typeface="Calibri"/>
              </a:rPr>
              <a:t>Eğitim döngüsüne gir (5 kez)</a:t>
            </a:r>
            <a:endParaRPr sz="1300">
              <a:solidFill>
                <a:schemeClr val="dk1"/>
              </a:solidFill>
              <a:latin typeface="Calibri"/>
              <a:ea typeface="Calibri"/>
              <a:cs typeface="Calibri"/>
              <a:sym typeface="Calibri"/>
            </a:endParaRPr>
          </a:p>
          <a:p>
            <a:pPr indent="-311150" lvl="0" marL="457200" rtl="0" algn="l">
              <a:lnSpc>
                <a:spcPct val="116250"/>
              </a:lnSpc>
              <a:spcBef>
                <a:spcPts val="0"/>
              </a:spcBef>
              <a:spcAft>
                <a:spcPts val="0"/>
              </a:spcAft>
              <a:buClr>
                <a:schemeClr val="dk1"/>
              </a:buClr>
              <a:buSzPts val="1300"/>
              <a:buFont typeface="Calibri"/>
              <a:buAutoNum type="arabicPeriod"/>
            </a:pPr>
            <a:r>
              <a:rPr lang="tr" sz="1300">
                <a:solidFill>
                  <a:schemeClr val="dk1"/>
                </a:solidFill>
                <a:latin typeface="Calibri"/>
                <a:ea typeface="Calibri"/>
                <a:cs typeface="Calibri"/>
                <a:sym typeface="Calibri"/>
              </a:rPr>
              <a:t>Her bir döngü için:</a:t>
            </a:r>
            <a:endParaRPr sz="1300">
              <a:solidFill>
                <a:schemeClr val="dk1"/>
              </a:solidFill>
              <a:latin typeface="Calibri"/>
              <a:ea typeface="Calibri"/>
              <a:cs typeface="Calibri"/>
              <a:sym typeface="Calibri"/>
            </a:endParaRPr>
          </a:p>
          <a:p>
            <a:pPr indent="-311150" lvl="1" marL="914400" rtl="0" algn="l">
              <a:lnSpc>
                <a:spcPct val="116250"/>
              </a:lnSpc>
              <a:spcBef>
                <a:spcPts val="0"/>
              </a:spcBef>
              <a:spcAft>
                <a:spcPts val="0"/>
              </a:spcAft>
              <a:buClr>
                <a:schemeClr val="dk1"/>
              </a:buClr>
              <a:buSzPts val="1300"/>
              <a:buFont typeface="Aptos"/>
              <a:buAutoNum type="alphaLcPeriod"/>
            </a:pPr>
            <a:r>
              <a:rPr lang="tr" sz="1300">
                <a:solidFill>
                  <a:schemeClr val="dk1"/>
                </a:solidFill>
                <a:latin typeface="Calibri"/>
                <a:ea typeface="Calibri"/>
                <a:cs typeface="Calibri"/>
                <a:sym typeface="Calibri"/>
              </a:rPr>
              <a:t>Modeli </a:t>
            </a:r>
            <a:r>
              <a:rPr lang="tr" sz="1300">
                <a:solidFill>
                  <a:srgbClr val="188038"/>
                </a:solidFill>
                <a:latin typeface="Roboto Mono"/>
                <a:ea typeface="Roboto Mono"/>
                <a:cs typeface="Roboto Mono"/>
                <a:sym typeface="Roboto Mono"/>
              </a:rPr>
              <a:t>total_timesteps</a:t>
            </a:r>
            <a:r>
              <a:rPr lang="tr" sz="1300">
                <a:solidFill>
                  <a:schemeClr val="dk1"/>
                </a:solidFill>
                <a:latin typeface="Calibri"/>
                <a:ea typeface="Calibri"/>
                <a:cs typeface="Calibri"/>
                <a:sym typeface="Calibri"/>
              </a:rPr>
              <a:t> kadar eğit</a:t>
            </a:r>
            <a:endParaRPr sz="1300">
              <a:solidFill>
                <a:schemeClr val="dk1"/>
              </a:solidFill>
              <a:latin typeface="Calibri"/>
              <a:ea typeface="Calibri"/>
              <a:cs typeface="Calibri"/>
              <a:sym typeface="Calibri"/>
            </a:endParaRPr>
          </a:p>
          <a:p>
            <a:pPr indent="-311150" lvl="1" marL="914400" rtl="0" algn="l">
              <a:lnSpc>
                <a:spcPct val="116250"/>
              </a:lnSpc>
              <a:spcBef>
                <a:spcPts val="0"/>
              </a:spcBef>
              <a:spcAft>
                <a:spcPts val="0"/>
              </a:spcAft>
              <a:buClr>
                <a:schemeClr val="dk1"/>
              </a:buClr>
              <a:buSzPts val="1300"/>
              <a:buFont typeface="Calibri"/>
              <a:buAutoNum type="alphaLcPeriod"/>
            </a:pPr>
            <a:r>
              <a:rPr lang="tr" sz="1300">
                <a:solidFill>
                  <a:schemeClr val="dk1"/>
                </a:solidFill>
                <a:latin typeface="Calibri"/>
                <a:ea typeface="Calibri"/>
                <a:cs typeface="Calibri"/>
                <a:sym typeface="Calibri"/>
              </a:rPr>
              <a:t>Bölüm başlat</a:t>
            </a:r>
            <a:endParaRPr sz="1300">
              <a:solidFill>
                <a:schemeClr val="dk1"/>
              </a:solidFill>
              <a:latin typeface="Calibri"/>
              <a:ea typeface="Calibri"/>
              <a:cs typeface="Calibri"/>
              <a:sym typeface="Calibri"/>
            </a:endParaRPr>
          </a:p>
          <a:p>
            <a:pPr indent="-311150" lvl="1" marL="914400" rtl="0" algn="l">
              <a:lnSpc>
                <a:spcPct val="116250"/>
              </a:lnSpc>
              <a:spcBef>
                <a:spcPts val="0"/>
              </a:spcBef>
              <a:spcAft>
                <a:spcPts val="0"/>
              </a:spcAft>
              <a:buClr>
                <a:schemeClr val="dk1"/>
              </a:buClr>
              <a:buSzPts val="1300"/>
              <a:buFont typeface="Calibri"/>
              <a:buAutoNum type="alphaLcPeriod"/>
            </a:pPr>
            <a:r>
              <a:rPr lang="tr" sz="1300">
                <a:solidFill>
                  <a:schemeClr val="dk1"/>
                </a:solidFill>
                <a:latin typeface="Calibri"/>
                <a:ea typeface="Calibri"/>
                <a:cs typeface="Calibri"/>
                <a:sym typeface="Calibri"/>
              </a:rPr>
              <a:t>Her adım için (maksimum 200 adım):</a:t>
            </a:r>
            <a:endParaRPr sz="1300">
              <a:solidFill>
                <a:schemeClr val="dk1"/>
              </a:solidFill>
              <a:latin typeface="Calibri"/>
              <a:ea typeface="Calibri"/>
              <a:cs typeface="Calibri"/>
              <a:sym typeface="Calibri"/>
            </a:endParaRPr>
          </a:p>
          <a:p>
            <a:pPr indent="-311150" lvl="2" marL="1371600" rtl="0" algn="l">
              <a:lnSpc>
                <a:spcPct val="116250"/>
              </a:lnSpc>
              <a:spcBef>
                <a:spcPts val="0"/>
              </a:spcBef>
              <a:spcAft>
                <a:spcPts val="0"/>
              </a:spcAft>
              <a:buClr>
                <a:schemeClr val="dk1"/>
              </a:buClr>
              <a:buSzPts val="1300"/>
              <a:buFont typeface="Calibri"/>
              <a:buAutoNum type="romanLcPeriod"/>
            </a:pPr>
            <a:r>
              <a:rPr lang="tr" sz="1300">
                <a:solidFill>
                  <a:schemeClr val="dk1"/>
                </a:solidFill>
                <a:latin typeface="Calibri"/>
                <a:ea typeface="Calibri"/>
                <a:cs typeface="Calibri"/>
                <a:sym typeface="Calibri"/>
              </a:rPr>
              <a:t>Aksiyon tahmin et</a:t>
            </a:r>
            <a:endParaRPr sz="1300">
              <a:solidFill>
                <a:schemeClr val="dk1"/>
              </a:solidFill>
              <a:latin typeface="Calibri"/>
              <a:ea typeface="Calibri"/>
              <a:cs typeface="Calibri"/>
              <a:sym typeface="Calibri"/>
            </a:endParaRPr>
          </a:p>
          <a:p>
            <a:pPr indent="-311150" lvl="2" marL="1371600" rtl="0" algn="l">
              <a:lnSpc>
                <a:spcPct val="116250"/>
              </a:lnSpc>
              <a:spcBef>
                <a:spcPts val="0"/>
              </a:spcBef>
              <a:spcAft>
                <a:spcPts val="0"/>
              </a:spcAft>
              <a:buClr>
                <a:schemeClr val="dk1"/>
              </a:buClr>
              <a:buSzPts val="1300"/>
              <a:buFont typeface="Calibri"/>
              <a:buAutoNum type="romanLcPeriod"/>
            </a:pPr>
            <a:r>
              <a:rPr lang="tr" sz="1300">
                <a:solidFill>
                  <a:schemeClr val="dk1"/>
                </a:solidFill>
                <a:latin typeface="Calibri"/>
                <a:ea typeface="Calibri"/>
                <a:cs typeface="Calibri"/>
                <a:sym typeface="Calibri"/>
              </a:rPr>
              <a:t>Ortamda aksiyonu uygula, yeni gözlemi ve ödülü al</a:t>
            </a:r>
            <a:endParaRPr sz="1300">
              <a:solidFill>
                <a:schemeClr val="dk1"/>
              </a:solidFill>
              <a:latin typeface="Calibri"/>
              <a:ea typeface="Calibri"/>
              <a:cs typeface="Calibri"/>
              <a:sym typeface="Calibri"/>
            </a:endParaRPr>
          </a:p>
          <a:p>
            <a:pPr indent="-311150" lvl="2" marL="1371600" rtl="0" algn="l">
              <a:lnSpc>
                <a:spcPct val="116250"/>
              </a:lnSpc>
              <a:spcBef>
                <a:spcPts val="0"/>
              </a:spcBef>
              <a:spcAft>
                <a:spcPts val="0"/>
              </a:spcAft>
              <a:buClr>
                <a:schemeClr val="dk1"/>
              </a:buClr>
              <a:buSzPts val="1300"/>
              <a:buFont typeface="Calibri"/>
              <a:buAutoNum type="romanLcPeriod"/>
            </a:pPr>
            <a:r>
              <a:rPr lang="tr" sz="1300">
                <a:solidFill>
                  <a:schemeClr val="dk1"/>
                </a:solidFill>
                <a:latin typeface="Calibri"/>
                <a:ea typeface="Calibri"/>
                <a:cs typeface="Calibri"/>
                <a:sym typeface="Calibri"/>
              </a:rPr>
              <a:t>Toplam ödülü güncelle</a:t>
            </a:r>
            <a:endParaRPr sz="1300">
              <a:solidFill>
                <a:schemeClr val="dk1"/>
              </a:solidFill>
              <a:latin typeface="Calibri"/>
              <a:ea typeface="Calibri"/>
              <a:cs typeface="Calibri"/>
              <a:sym typeface="Calibri"/>
            </a:endParaRPr>
          </a:p>
          <a:p>
            <a:pPr indent="-311150" lvl="2" marL="1371600" rtl="0" algn="l">
              <a:lnSpc>
                <a:spcPct val="116250"/>
              </a:lnSpc>
              <a:spcBef>
                <a:spcPts val="0"/>
              </a:spcBef>
              <a:spcAft>
                <a:spcPts val="0"/>
              </a:spcAft>
              <a:buClr>
                <a:schemeClr val="dk1"/>
              </a:buClr>
              <a:buSzPts val="1300"/>
              <a:buFont typeface="Calibri"/>
              <a:buAutoNum type="romanLcPeriod"/>
            </a:pPr>
            <a:r>
              <a:rPr lang="tr" sz="1300">
                <a:solidFill>
                  <a:schemeClr val="dk1"/>
                </a:solidFill>
                <a:latin typeface="Calibri"/>
                <a:ea typeface="Calibri"/>
                <a:cs typeface="Calibri"/>
                <a:sym typeface="Calibri"/>
              </a:rPr>
              <a:t>Eğer bölüm tamamlandıysa çık</a:t>
            </a:r>
            <a:endParaRPr sz="1300">
              <a:solidFill>
                <a:schemeClr val="dk1"/>
              </a:solidFill>
              <a:latin typeface="Calibri"/>
              <a:ea typeface="Calibri"/>
              <a:cs typeface="Calibri"/>
              <a:sym typeface="Calibri"/>
            </a:endParaRPr>
          </a:p>
          <a:p>
            <a:pPr indent="-311150" lvl="1" marL="914400" rtl="0" algn="l">
              <a:lnSpc>
                <a:spcPct val="116250"/>
              </a:lnSpc>
              <a:spcBef>
                <a:spcPts val="0"/>
              </a:spcBef>
              <a:spcAft>
                <a:spcPts val="0"/>
              </a:spcAft>
              <a:buClr>
                <a:schemeClr val="dk1"/>
              </a:buClr>
              <a:buSzPts val="1300"/>
              <a:buFont typeface="Calibri"/>
              <a:buAutoNum type="alphaLcPeriod"/>
            </a:pPr>
            <a:r>
              <a:rPr lang="tr" sz="1300">
                <a:solidFill>
                  <a:schemeClr val="dk1"/>
                </a:solidFill>
                <a:latin typeface="Calibri"/>
                <a:ea typeface="Calibri"/>
                <a:cs typeface="Calibri"/>
                <a:sym typeface="Calibri"/>
              </a:rPr>
              <a:t>Toplam ödülü kaydet</a:t>
            </a:r>
            <a:endParaRPr sz="1300">
              <a:solidFill>
                <a:schemeClr val="dk1"/>
              </a:solidFill>
              <a:latin typeface="Calibri"/>
              <a:ea typeface="Calibri"/>
              <a:cs typeface="Calibri"/>
              <a:sym typeface="Calibri"/>
            </a:endParaRPr>
          </a:p>
          <a:p>
            <a:pPr indent="-311150" lvl="0" marL="457200" rtl="0" algn="l">
              <a:lnSpc>
                <a:spcPct val="116250"/>
              </a:lnSpc>
              <a:spcBef>
                <a:spcPts val="0"/>
              </a:spcBef>
              <a:spcAft>
                <a:spcPts val="0"/>
              </a:spcAft>
              <a:buClr>
                <a:schemeClr val="dk1"/>
              </a:buClr>
              <a:buSzPts val="1300"/>
              <a:buFont typeface="Calibri"/>
              <a:buAutoNum type="arabicPeriod"/>
            </a:pPr>
            <a:r>
              <a:rPr lang="tr" sz="1300">
                <a:solidFill>
                  <a:schemeClr val="dk1"/>
                </a:solidFill>
                <a:latin typeface="Calibri"/>
                <a:ea typeface="Calibri"/>
                <a:cs typeface="Calibri"/>
                <a:sym typeface="Calibri"/>
              </a:rPr>
              <a:t>Tüm modeller için döngü tamamlandığında: Grafik çiz</a:t>
            </a:r>
            <a:endParaRPr sz="1300">
              <a:solidFill>
                <a:schemeClr val="dk1"/>
              </a:solidFill>
              <a:latin typeface="Calibri"/>
              <a:ea typeface="Calibri"/>
              <a:cs typeface="Calibri"/>
              <a:sym typeface="Calibri"/>
            </a:endParaRPr>
          </a:p>
          <a:p>
            <a:pPr indent="-311150" lvl="0" marL="457200" rtl="0" algn="l">
              <a:lnSpc>
                <a:spcPct val="116250"/>
              </a:lnSpc>
              <a:spcBef>
                <a:spcPts val="0"/>
              </a:spcBef>
              <a:spcAft>
                <a:spcPts val="0"/>
              </a:spcAft>
              <a:buClr>
                <a:schemeClr val="dk1"/>
              </a:buClr>
              <a:buSzPts val="1300"/>
              <a:buFont typeface="Calibri"/>
              <a:buAutoNum type="arabicPeriod"/>
            </a:pPr>
            <a:r>
              <a:rPr lang="tr" sz="1300">
                <a:solidFill>
                  <a:schemeClr val="dk1"/>
                </a:solidFill>
                <a:latin typeface="Calibri"/>
                <a:ea typeface="Calibri"/>
                <a:cs typeface="Calibri"/>
                <a:sym typeface="Calibri"/>
              </a:rPr>
              <a:t>Bitir</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6"/>
          <p:cNvSpPr txBox="1"/>
          <p:nvPr>
            <p:ph type="title"/>
          </p:nvPr>
        </p:nvSpPr>
        <p:spPr>
          <a:xfrm>
            <a:off x="311700" y="227975"/>
            <a:ext cx="8520600" cy="351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49009"/>
              <a:buNone/>
            </a:pPr>
            <a:r>
              <a:rPr b="1" lang="tr" sz="2020"/>
              <a:t>Algoritmaların Çalışma Mantığı</a:t>
            </a:r>
            <a:endParaRPr b="1" sz="2020"/>
          </a:p>
        </p:txBody>
      </p:sp>
      <p:sp>
        <p:nvSpPr>
          <p:cNvPr id="212" name="Google Shape;212;p36"/>
          <p:cNvSpPr txBox="1"/>
          <p:nvPr>
            <p:ph idx="1" type="body"/>
          </p:nvPr>
        </p:nvSpPr>
        <p:spPr>
          <a:xfrm>
            <a:off x="311700" y="702150"/>
            <a:ext cx="8520600" cy="3866700"/>
          </a:xfrm>
          <a:prstGeom prst="rect">
            <a:avLst/>
          </a:prstGeom>
        </p:spPr>
        <p:txBody>
          <a:bodyPr anchorCtr="0" anchor="t" bIns="91425" lIns="91425" spcFirstLastPara="1" rIns="91425" wrap="square" tIns="91425">
            <a:normAutofit fontScale="55000" lnSpcReduction="20000"/>
          </a:bodyPr>
          <a:lstStyle/>
          <a:p>
            <a:pPr indent="0" lvl="0" marL="0" rtl="0" algn="l">
              <a:lnSpc>
                <a:spcPct val="116250"/>
              </a:lnSpc>
              <a:spcBef>
                <a:spcPts val="1200"/>
              </a:spcBef>
              <a:spcAft>
                <a:spcPts val="0"/>
              </a:spcAft>
              <a:buClr>
                <a:schemeClr val="dk1"/>
              </a:buClr>
              <a:buSzPct val="55000"/>
              <a:buFont typeface="Arial"/>
              <a:buNone/>
            </a:pPr>
            <a:r>
              <a:t/>
            </a:r>
            <a:endParaRPr b="1" sz="2000">
              <a:solidFill>
                <a:schemeClr val="dk1"/>
              </a:solidFill>
              <a:latin typeface="Calibri"/>
              <a:ea typeface="Calibri"/>
              <a:cs typeface="Calibri"/>
              <a:sym typeface="Calibri"/>
            </a:endParaRPr>
          </a:p>
          <a:p>
            <a:pPr indent="0" lvl="0" marL="0" rtl="0" algn="l">
              <a:lnSpc>
                <a:spcPct val="116250"/>
              </a:lnSpc>
              <a:spcBef>
                <a:spcPts val="1200"/>
              </a:spcBef>
              <a:spcAft>
                <a:spcPts val="0"/>
              </a:spcAft>
              <a:buClr>
                <a:schemeClr val="dk1"/>
              </a:buClr>
              <a:buSzPct val="58365"/>
              <a:buFont typeface="Arial"/>
              <a:buNone/>
            </a:pPr>
            <a:r>
              <a:rPr b="1" lang="tr" sz="1884">
                <a:solidFill>
                  <a:schemeClr val="dk1"/>
                </a:solidFill>
                <a:latin typeface="Calibri"/>
                <a:ea typeface="Calibri"/>
                <a:cs typeface="Calibri"/>
                <a:sym typeface="Calibri"/>
              </a:rPr>
              <a:t>PPO (Proximal Policy Optimization)</a:t>
            </a:r>
            <a:endParaRPr b="1" sz="1884">
              <a:solidFill>
                <a:schemeClr val="dk1"/>
              </a:solidFill>
              <a:latin typeface="Calibri"/>
              <a:ea typeface="Calibri"/>
              <a:cs typeface="Calibri"/>
              <a:sym typeface="Calibri"/>
            </a:endParaRPr>
          </a:p>
          <a:p>
            <a:pPr indent="-311884" lvl="0" marL="457200" rtl="0" algn="l">
              <a:lnSpc>
                <a:spcPct val="116250"/>
              </a:lnSpc>
              <a:spcBef>
                <a:spcPts val="1200"/>
              </a:spcBef>
              <a:spcAft>
                <a:spcPts val="0"/>
              </a:spcAft>
              <a:buClr>
                <a:schemeClr val="dk1"/>
              </a:buClr>
              <a:buSzPct val="114390"/>
              <a:buFont typeface="Calibri"/>
              <a:buAutoNum type="arabicPeriod"/>
            </a:pPr>
            <a:r>
              <a:rPr lang="tr" sz="2084">
                <a:solidFill>
                  <a:schemeClr val="dk1"/>
                </a:solidFill>
                <a:latin typeface="Calibri"/>
                <a:ea typeface="Calibri"/>
                <a:cs typeface="Calibri"/>
                <a:sym typeface="Calibri"/>
              </a:rPr>
              <a:t>Eğitim Başlat: </a:t>
            </a:r>
            <a:r>
              <a:rPr lang="tr" sz="2084">
                <a:solidFill>
                  <a:srgbClr val="188038"/>
                </a:solidFill>
                <a:latin typeface="Roboto Mono"/>
                <a:ea typeface="Roboto Mono"/>
                <a:cs typeface="Roboto Mono"/>
                <a:sym typeface="Roboto Mono"/>
              </a:rPr>
              <a:t>learn</a:t>
            </a:r>
            <a:r>
              <a:rPr lang="tr" sz="2084">
                <a:solidFill>
                  <a:schemeClr val="dk1"/>
                </a:solidFill>
                <a:latin typeface="Calibri"/>
                <a:ea typeface="Calibri"/>
                <a:cs typeface="Calibri"/>
                <a:sym typeface="Calibri"/>
              </a:rPr>
              <a:t> fonksiyonu çağrılarak model, belirli bir adım boyunca eğitim yapar.</a:t>
            </a:r>
            <a:endParaRPr sz="2084">
              <a:solidFill>
                <a:schemeClr val="dk1"/>
              </a:solidFill>
              <a:latin typeface="Calibri"/>
              <a:ea typeface="Calibri"/>
              <a:cs typeface="Calibri"/>
              <a:sym typeface="Calibri"/>
            </a:endParaRPr>
          </a:p>
          <a:p>
            <a:pPr indent="-301407" lvl="0" marL="457200" rtl="0" algn="l">
              <a:lnSpc>
                <a:spcPct val="116250"/>
              </a:lnSpc>
              <a:spcBef>
                <a:spcPts val="0"/>
              </a:spcBef>
              <a:spcAft>
                <a:spcPts val="0"/>
              </a:spcAft>
              <a:buClr>
                <a:schemeClr val="dk1"/>
              </a:buClr>
              <a:buSzPct val="100000"/>
              <a:buFont typeface="Calibri"/>
              <a:buAutoNum type="arabicPeriod"/>
            </a:pPr>
            <a:r>
              <a:rPr lang="tr" sz="2084">
                <a:solidFill>
                  <a:schemeClr val="dk1"/>
                </a:solidFill>
                <a:latin typeface="Calibri"/>
                <a:ea typeface="Calibri"/>
                <a:cs typeface="Calibri"/>
                <a:sym typeface="Calibri"/>
              </a:rPr>
              <a:t>Aksiyon Seçimi: Model mevcut duruma göre bir aksiyon seçer.</a:t>
            </a:r>
            <a:endParaRPr sz="2084">
              <a:solidFill>
                <a:schemeClr val="dk1"/>
              </a:solidFill>
              <a:latin typeface="Calibri"/>
              <a:ea typeface="Calibri"/>
              <a:cs typeface="Calibri"/>
              <a:sym typeface="Calibri"/>
            </a:endParaRPr>
          </a:p>
          <a:p>
            <a:pPr indent="-301407" lvl="0" marL="457200" rtl="0" algn="l">
              <a:lnSpc>
                <a:spcPct val="116250"/>
              </a:lnSpc>
              <a:spcBef>
                <a:spcPts val="0"/>
              </a:spcBef>
              <a:spcAft>
                <a:spcPts val="0"/>
              </a:spcAft>
              <a:buClr>
                <a:schemeClr val="dk1"/>
              </a:buClr>
              <a:buSzPct val="100000"/>
              <a:buFont typeface="Calibri"/>
              <a:buAutoNum type="arabicPeriod"/>
            </a:pPr>
            <a:r>
              <a:rPr lang="tr" sz="2084">
                <a:solidFill>
                  <a:schemeClr val="dk1"/>
                </a:solidFill>
                <a:latin typeface="Calibri"/>
                <a:ea typeface="Calibri"/>
                <a:cs typeface="Calibri"/>
                <a:sym typeface="Calibri"/>
              </a:rPr>
              <a:t>Çevreden Geri Bildirim: Seçilen aksiyon çevreye uygulanır ve çevre yeni bir durum, ödül ve bitiş durumu sağlar.</a:t>
            </a:r>
            <a:endParaRPr sz="2084">
              <a:solidFill>
                <a:schemeClr val="dk1"/>
              </a:solidFill>
              <a:latin typeface="Calibri"/>
              <a:ea typeface="Calibri"/>
              <a:cs typeface="Calibri"/>
              <a:sym typeface="Calibri"/>
            </a:endParaRPr>
          </a:p>
          <a:p>
            <a:pPr indent="-301407" lvl="0" marL="457200" rtl="0" algn="l">
              <a:lnSpc>
                <a:spcPct val="116250"/>
              </a:lnSpc>
              <a:spcBef>
                <a:spcPts val="0"/>
              </a:spcBef>
              <a:spcAft>
                <a:spcPts val="0"/>
              </a:spcAft>
              <a:buClr>
                <a:schemeClr val="dk1"/>
              </a:buClr>
              <a:buSzPct val="100000"/>
              <a:buFont typeface="Calibri"/>
              <a:buAutoNum type="arabicPeriod"/>
            </a:pPr>
            <a:r>
              <a:rPr lang="tr" sz="2084">
                <a:solidFill>
                  <a:schemeClr val="dk1"/>
                </a:solidFill>
                <a:latin typeface="Calibri"/>
                <a:ea typeface="Calibri"/>
                <a:cs typeface="Calibri"/>
                <a:sym typeface="Calibri"/>
              </a:rPr>
              <a:t>Politika Güncellemesi: PPO, ödülleri maksimize etmek için küçük adımlarla güncelleme yapar. Aşırı güncellemelerden kaçınmak için özel bir kısıtlama mekanizması (proksimal güncelleme) kullanır.</a:t>
            </a:r>
            <a:endParaRPr sz="2084">
              <a:solidFill>
                <a:schemeClr val="dk1"/>
              </a:solidFill>
              <a:latin typeface="Calibri"/>
              <a:ea typeface="Calibri"/>
              <a:cs typeface="Calibri"/>
              <a:sym typeface="Calibri"/>
            </a:endParaRPr>
          </a:p>
          <a:p>
            <a:pPr indent="0" lvl="0" marL="0" rtl="0" algn="l">
              <a:lnSpc>
                <a:spcPct val="116250"/>
              </a:lnSpc>
              <a:spcBef>
                <a:spcPts val="1200"/>
              </a:spcBef>
              <a:spcAft>
                <a:spcPts val="0"/>
              </a:spcAft>
              <a:buClr>
                <a:schemeClr val="dk1"/>
              </a:buClr>
              <a:buSzPct val="58365"/>
              <a:buFont typeface="Arial"/>
              <a:buNone/>
            </a:pPr>
            <a:r>
              <a:rPr b="1" lang="tr" sz="1884">
                <a:solidFill>
                  <a:schemeClr val="dk1"/>
                </a:solidFill>
                <a:latin typeface="Calibri"/>
                <a:ea typeface="Calibri"/>
                <a:cs typeface="Calibri"/>
                <a:sym typeface="Calibri"/>
              </a:rPr>
              <a:t>A2C (Advantage Actor-Critic)</a:t>
            </a:r>
            <a:endParaRPr b="1" sz="1884">
              <a:solidFill>
                <a:schemeClr val="dk1"/>
              </a:solidFill>
              <a:latin typeface="Calibri"/>
              <a:ea typeface="Calibri"/>
              <a:cs typeface="Calibri"/>
              <a:sym typeface="Calibri"/>
            </a:endParaRPr>
          </a:p>
          <a:p>
            <a:pPr indent="-298450" lvl="0" marL="457200" rtl="0" algn="l">
              <a:lnSpc>
                <a:spcPct val="116250"/>
              </a:lnSpc>
              <a:spcBef>
                <a:spcPts val="1200"/>
              </a:spcBef>
              <a:spcAft>
                <a:spcPts val="0"/>
              </a:spcAft>
              <a:buClr>
                <a:schemeClr val="dk1"/>
              </a:buClr>
              <a:buSzPct val="100771"/>
              <a:buFont typeface="Calibri"/>
              <a:buAutoNum type="arabicPeriod"/>
            </a:pPr>
            <a:r>
              <a:rPr lang="tr" sz="1984">
                <a:solidFill>
                  <a:schemeClr val="dk1"/>
                </a:solidFill>
                <a:latin typeface="Calibri"/>
                <a:ea typeface="Calibri"/>
                <a:cs typeface="Calibri"/>
                <a:sym typeface="Calibri"/>
              </a:rPr>
              <a:t>Aksiyon ve Durum Değerlendirmesi:</a:t>
            </a:r>
            <a:r>
              <a:rPr lang="tr" sz="2884">
                <a:solidFill>
                  <a:schemeClr val="dk1"/>
                </a:solidFill>
                <a:latin typeface="Calibri"/>
                <a:ea typeface="Calibri"/>
                <a:cs typeface="Calibri"/>
                <a:sym typeface="Calibri"/>
              </a:rPr>
              <a:t> </a:t>
            </a:r>
            <a:r>
              <a:rPr lang="tr" sz="2084">
                <a:solidFill>
                  <a:schemeClr val="dk1"/>
                </a:solidFill>
                <a:latin typeface="Calibri"/>
                <a:ea typeface="Calibri"/>
                <a:cs typeface="Calibri"/>
                <a:sym typeface="Calibri"/>
              </a:rPr>
              <a:t>Aksiyon ve duruma göre beklenen avantajı (elde edilecek ödül) hesaplar.</a:t>
            </a:r>
            <a:endParaRPr sz="2084">
              <a:solidFill>
                <a:schemeClr val="dk1"/>
              </a:solidFill>
              <a:latin typeface="Calibri"/>
              <a:ea typeface="Calibri"/>
              <a:cs typeface="Calibri"/>
              <a:sym typeface="Calibri"/>
            </a:endParaRPr>
          </a:p>
          <a:p>
            <a:pPr indent="-301407" lvl="0" marL="457200" rtl="0" algn="l">
              <a:lnSpc>
                <a:spcPct val="116250"/>
              </a:lnSpc>
              <a:spcBef>
                <a:spcPts val="0"/>
              </a:spcBef>
              <a:spcAft>
                <a:spcPts val="0"/>
              </a:spcAft>
              <a:buClr>
                <a:schemeClr val="dk1"/>
              </a:buClr>
              <a:buSzPct val="100000"/>
              <a:buFont typeface="Calibri"/>
              <a:buAutoNum type="arabicPeriod"/>
            </a:pPr>
            <a:r>
              <a:rPr lang="tr" sz="2084">
                <a:solidFill>
                  <a:schemeClr val="dk1"/>
                </a:solidFill>
                <a:latin typeface="Calibri"/>
                <a:ea typeface="Calibri"/>
                <a:cs typeface="Calibri"/>
                <a:sym typeface="Calibri"/>
              </a:rPr>
              <a:t>Aksiyon Seçimi: Mevcut duruma göre en uygun aksiyon tahmin edilir.</a:t>
            </a:r>
            <a:endParaRPr sz="2084">
              <a:solidFill>
                <a:schemeClr val="dk1"/>
              </a:solidFill>
              <a:latin typeface="Calibri"/>
              <a:ea typeface="Calibri"/>
              <a:cs typeface="Calibri"/>
              <a:sym typeface="Calibri"/>
            </a:endParaRPr>
          </a:p>
          <a:p>
            <a:pPr indent="-301407" lvl="0" marL="457200" rtl="0" algn="l">
              <a:lnSpc>
                <a:spcPct val="116250"/>
              </a:lnSpc>
              <a:spcBef>
                <a:spcPts val="0"/>
              </a:spcBef>
              <a:spcAft>
                <a:spcPts val="0"/>
              </a:spcAft>
              <a:buClr>
                <a:schemeClr val="dk1"/>
              </a:buClr>
              <a:buSzPct val="100000"/>
              <a:buFont typeface="Calibri"/>
              <a:buAutoNum type="arabicPeriod"/>
            </a:pPr>
            <a:r>
              <a:rPr lang="tr" sz="2084">
                <a:solidFill>
                  <a:schemeClr val="dk1"/>
                </a:solidFill>
                <a:latin typeface="Calibri"/>
                <a:ea typeface="Calibri"/>
                <a:cs typeface="Calibri"/>
                <a:sym typeface="Calibri"/>
              </a:rPr>
              <a:t>Politika Güncellemesi: Aksiyonların avantajına göre politika güncellemeleri yapılır.</a:t>
            </a:r>
            <a:endParaRPr sz="2084">
              <a:solidFill>
                <a:schemeClr val="dk1"/>
              </a:solidFill>
              <a:latin typeface="Calibri"/>
              <a:ea typeface="Calibri"/>
              <a:cs typeface="Calibri"/>
              <a:sym typeface="Calibri"/>
            </a:endParaRPr>
          </a:p>
          <a:p>
            <a:pPr indent="-301407" lvl="0" marL="457200" rtl="0" algn="l">
              <a:lnSpc>
                <a:spcPct val="116250"/>
              </a:lnSpc>
              <a:spcBef>
                <a:spcPts val="0"/>
              </a:spcBef>
              <a:spcAft>
                <a:spcPts val="0"/>
              </a:spcAft>
              <a:buClr>
                <a:schemeClr val="dk1"/>
              </a:buClr>
              <a:buSzPct val="100000"/>
              <a:buFont typeface="Calibri"/>
              <a:buAutoNum type="arabicPeriod"/>
            </a:pPr>
            <a:r>
              <a:rPr lang="tr" sz="2084">
                <a:solidFill>
                  <a:schemeClr val="dk1"/>
                </a:solidFill>
                <a:latin typeface="Calibri"/>
                <a:ea typeface="Calibri"/>
                <a:cs typeface="Calibri"/>
                <a:sym typeface="Calibri"/>
              </a:rPr>
              <a:t>Ödül Takibi: Eğitim süresince, beklenen ödüllere göre model güncellenir.</a:t>
            </a:r>
            <a:endParaRPr sz="2084">
              <a:solidFill>
                <a:schemeClr val="dk1"/>
              </a:solidFill>
              <a:latin typeface="Calibri"/>
              <a:ea typeface="Calibri"/>
              <a:cs typeface="Calibri"/>
              <a:sym typeface="Calibri"/>
            </a:endParaRPr>
          </a:p>
          <a:p>
            <a:pPr indent="0" lvl="0" marL="0" rtl="0" algn="l">
              <a:lnSpc>
                <a:spcPct val="116250"/>
              </a:lnSpc>
              <a:spcBef>
                <a:spcPts val="1200"/>
              </a:spcBef>
              <a:spcAft>
                <a:spcPts val="0"/>
              </a:spcAft>
              <a:buClr>
                <a:schemeClr val="dk1"/>
              </a:buClr>
              <a:buSzPct val="58365"/>
              <a:buFont typeface="Arial"/>
              <a:buNone/>
            </a:pPr>
            <a:r>
              <a:rPr b="1" lang="tr" sz="1884">
                <a:solidFill>
                  <a:schemeClr val="dk1"/>
                </a:solidFill>
                <a:latin typeface="Calibri"/>
                <a:ea typeface="Calibri"/>
                <a:cs typeface="Calibri"/>
                <a:sym typeface="Calibri"/>
              </a:rPr>
              <a:t>SAC (Soft Actor-Critic)</a:t>
            </a:r>
            <a:endParaRPr b="1" sz="1884">
              <a:solidFill>
                <a:schemeClr val="dk1"/>
              </a:solidFill>
              <a:latin typeface="Calibri"/>
              <a:ea typeface="Calibri"/>
              <a:cs typeface="Calibri"/>
              <a:sym typeface="Calibri"/>
            </a:endParaRPr>
          </a:p>
          <a:p>
            <a:pPr indent="-301407" lvl="0" marL="457200" rtl="0" algn="l">
              <a:lnSpc>
                <a:spcPct val="116250"/>
              </a:lnSpc>
              <a:spcBef>
                <a:spcPts val="1200"/>
              </a:spcBef>
              <a:spcAft>
                <a:spcPts val="0"/>
              </a:spcAft>
              <a:buClr>
                <a:schemeClr val="dk1"/>
              </a:buClr>
              <a:buSzPct val="105038"/>
              <a:buFont typeface="Calibri"/>
              <a:buAutoNum type="arabicPeriod"/>
            </a:pPr>
            <a:r>
              <a:rPr lang="tr" sz="1984">
                <a:solidFill>
                  <a:schemeClr val="dk1"/>
                </a:solidFill>
                <a:latin typeface="Calibri"/>
                <a:ea typeface="Calibri"/>
                <a:cs typeface="Calibri"/>
                <a:sym typeface="Calibri"/>
              </a:rPr>
              <a:t>Eğitim Başlat</a:t>
            </a:r>
            <a:r>
              <a:rPr b="1" lang="tr" sz="1984">
                <a:solidFill>
                  <a:schemeClr val="dk1"/>
                </a:solidFill>
                <a:latin typeface="Calibri"/>
                <a:ea typeface="Calibri"/>
                <a:cs typeface="Calibri"/>
                <a:sym typeface="Calibri"/>
              </a:rPr>
              <a:t>:</a:t>
            </a:r>
            <a:r>
              <a:rPr lang="tr" sz="1984">
                <a:solidFill>
                  <a:schemeClr val="dk1"/>
                </a:solidFill>
                <a:latin typeface="Calibri"/>
                <a:ea typeface="Calibri"/>
                <a:cs typeface="Calibri"/>
                <a:sym typeface="Calibri"/>
              </a:rPr>
              <a:t> </a:t>
            </a:r>
            <a:r>
              <a:rPr lang="tr" sz="1984">
                <a:solidFill>
                  <a:srgbClr val="188038"/>
                </a:solidFill>
                <a:latin typeface="Roboto Mono"/>
                <a:ea typeface="Roboto Mono"/>
                <a:cs typeface="Roboto Mono"/>
                <a:sym typeface="Roboto Mono"/>
              </a:rPr>
              <a:t>learn</a:t>
            </a:r>
            <a:r>
              <a:rPr lang="tr" sz="1984">
                <a:solidFill>
                  <a:schemeClr val="dk1"/>
                </a:solidFill>
                <a:latin typeface="Calibri"/>
                <a:ea typeface="Calibri"/>
                <a:cs typeface="Calibri"/>
                <a:sym typeface="Calibri"/>
              </a:rPr>
              <a:t> fonksiyonu çağrılır ve model, belirli bir adım boyunca eğitim yapar.</a:t>
            </a:r>
            <a:endParaRPr sz="1984">
              <a:solidFill>
                <a:schemeClr val="dk1"/>
              </a:solidFill>
              <a:latin typeface="Calibri"/>
              <a:ea typeface="Calibri"/>
              <a:cs typeface="Calibri"/>
              <a:sym typeface="Calibri"/>
            </a:endParaRPr>
          </a:p>
          <a:p>
            <a:pPr indent="-297914" lvl="0" marL="457200" rtl="0" algn="l">
              <a:lnSpc>
                <a:spcPct val="116250"/>
              </a:lnSpc>
              <a:spcBef>
                <a:spcPts val="0"/>
              </a:spcBef>
              <a:spcAft>
                <a:spcPts val="0"/>
              </a:spcAft>
              <a:buClr>
                <a:schemeClr val="dk1"/>
              </a:buClr>
              <a:buSzPct val="100000"/>
              <a:buFont typeface="Calibri"/>
              <a:buAutoNum type="arabicPeriod"/>
            </a:pPr>
            <a:r>
              <a:rPr lang="tr" sz="1984">
                <a:solidFill>
                  <a:schemeClr val="dk1"/>
                </a:solidFill>
                <a:latin typeface="Calibri"/>
                <a:ea typeface="Calibri"/>
                <a:cs typeface="Calibri"/>
                <a:sym typeface="Calibri"/>
              </a:rPr>
              <a:t>Aksiyon ve Değer Fonksiyonu Öğrenimi: Hem politika (aktör) hem de değer fonksiyonu (kritik) öğrenilir.</a:t>
            </a:r>
            <a:endParaRPr sz="1984">
              <a:solidFill>
                <a:schemeClr val="dk1"/>
              </a:solidFill>
              <a:latin typeface="Calibri"/>
              <a:ea typeface="Calibri"/>
              <a:cs typeface="Calibri"/>
              <a:sym typeface="Calibri"/>
            </a:endParaRPr>
          </a:p>
          <a:p>
            <a:pPr indent="-297914" lvl="0" marL="457200" rtl="0" algn="l">
              <a:lnSpc>
                <a:spcPct val="116250"/>
              </a:lnSpc>
              <a:spcBef>
                <a:spcPts val="0"/>
              </a:spcBef>
              <a:spcAft>
                <a:spcPts val="0"/>
              </a:spcAft>
              <a:buClr>
                <a:schemeClr val="dk1"/>
              </a:buClr>
              <a:buSzPct val="100000"/>
              <a:buFont typeface="Calibri"/>
              <a:buAutoNum type="arabicPeriod"/>
            </a:pPr>
            <a:r>
              <a:rPr lang="tr" sz="1984">
                <a:solidFill>
                  <a:schemeClr val="dk1"/>
                </a:solidFill>
                <a:latin typeface="Calibri"/>
                <a:ea typeface="Calibri"/>
                <a:cs typeface="Calibri"/>
                <a:sym typeface="Calibri"/>
              </a:rPr>
              <a:t>Soft Maksimum Entropi: SAC, aksiyon seçiminde entropiyi maksimize etmeye çalışır; bu, politikayı daha keşif odaklı yapar.</a:t>
            </a:r>
            <a:endParaRPr sz="2284"/>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7"/>
          <p:cNvSpPr txBox="1"/>
          <p:nvPr>
            <p:ph type="title"/>
          </p:nvPr>
        </p:nvSpPr>
        <p:spPr>
          <a:xfrm>
            <a:off x="311700" y="124150"/>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tr" sz="2020">
                <a:latin typeface="Calibri"/>
                <a:ea typeface="Calibri"/>
                <a:cs typeface="Calibri"/>
                <a:sym typeface="Calibri"/>
              </a:rPr>
              <a:t>Uygulama - 100.000 Adım, Mountain Car Continuous</a:t>
            </a:r>
            <a:endParaRPr b="1" sz="2020">
              <a:latin typeface="Calibri"/>
              <a:ea typeface="Calibri"/>
              <a:cs typeface="Calibri"/>
              <a:sym typeface="Calibri"/>
            </a:endParaRPr>
          </a:p>
        </p:txBody>
      </p:sp>
      <p:pic>
        <p:nvPicPr>
          <p:cNvPr id="218" name="Google Shape;218;p37"/>
          <p:cNvPicPr preferRelativeResize="0"/>
          <p:nvPr/>
        </p:nvPicPr>
        <p:blipFill>
          <a:blip r:embed="rId3">
            <a:alphaModFix/>
          </a:blip>
          <a:stretch>
            <a:fillRect/>
          </a:stretch>
        </p:blipFill>
        <p:spPr>
          <a:xfrm>
            <a:off x="550200" y="1051775"/>
            <a:ext cx="3269450" cy="1972050"/>
          </a:xfrm>
          <a:prstGeom prst="rect">
            <a:avLst/>
          </a:prstGeom>
          <a:noFill/>
          <a:ln>
            <a:noFill/>
          </a:ln>
        </p:spPr>
      </p:pic>
      <p:pic>
        <p:nvPicPr>
          <p:cNvPr id="219" name="Google Shape;219;p37"/>
          <p:cNvPicPr preferRelativeResize="0"/>
          <p:nvPr/>
        </p:nvPicPr>
        <p:blipFill>
          <a:blip r:embed="rId4">
            <a:alphaModFix/>
          </a:blip>
          <a:stretch>
            <a:fillRect/>
          </a:stretch>
        </p:blipFill>
        <p:spPr>
          <a:xfrm>
            <a:off x="4402150" y="1004438"/>
            <a:ext cx="3444575" cy="2066725"/>
          </a:xfrm>
          <a:prstGeom prst="rect">
            <a:avLst/>
          </a:prstGeom>
          <a:noFill/>
          <a:ln>
            <a:noFill/>
          </a:ln>
        </p:spPr>
      </p:pic>
      <p:pic>
        <p:nvPicPr>
          <p:cNvPr id="220" name="Google Shape;220;p37"/>
          <p:cNvPicPr preferRelativeResize="0"/>
          <p:nvPr/>
        </p:nvPicPr>
        <p:blipFill>
          <a:blip r:embed="rId5">
            <a:alphaModFix/>
          </a:blip>
          <a:stretch>
            <a:fillRect/>
          </a:stretch>
        </p:blipFill>
        <p:spPr>
          <a:xfrm>
            <a:off x="2100750" y="3023825"/>
            <a:ext cx="3695825" cy="22193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8"/>
          <p:cNvSpPr txBox="1"/>
          <p:nvPr>
            <p:ph idx="1" type="body"/>
          </p:nvPr>
        </p:nvSpPr>
        <p:spPr>
          <a:xfrm>
            <a:off x="311700" y="2667000"/>
            <a:ext cx="3362700" cy="1902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tr"/>
              <a:t>20000 Adım</a:t>
            </a:r>
            <a:endParaRPr/>
          </a:p>
        </p:txBody>
      </p:sp>
      <p:pic>
        <p:nvPicPr>
          <p:cNvPr id="226" name="Google Shape;226;p38"/>
          <p:cNvPicPr preferRelativeResize="0"/>
          <p:nvPr/>
        </p:nvPicPr>
        <p:blipFill>
          <a:blip r:embed="rId3">
            <a:alphaModFix/>
          </a:blip>
          <a:stretch>
            <a:fillRect/>
          </a:stretch>
        </p:blipFill>
        <p:spPr>
          <a:xfrm>
            <a:off x="778276" y="453993"/>
            <a:ext cx="3793725" cy="2213006"/>
          </a:xfrm>
          <a:prstGeom prst="rect">
            <a:avLst/>
          </a:prstGeom>
          <a:noFill/>
          <a:ln>
            <a:noFill/>
          </a:ln>
        </p:spPr>
      </p:pic>
      <p:pic>
        <p:nvPicPr>
          <p:cNvPr id="227" name="Google Shape;227;p38"/>
          <p:cNvPicPr preferRelativeResize="0"/>
          <p:nvPr/>
        </p:nvPicPr>
        <p:blipFill>
          <a:blip r:embed="rId4">
            <a:alphaModFix/>
          </a:blip>
          <a:stretch>
            <a:fillRect/>
          </a:stretch>
        </p:blipFill>
        <p:spPr>
          <a:xfrm>
            <a:off x="4260300" y="454000"/>
            <a:ext cx="3793725" cy="2212999"/>
          </a:xfrm>
          <a:prstGeom prst="rect">
            <a:avLst/>
          </a:prstGeom>
          <a:noFill/>
          <a:ln>
            <a:noFill/>
          </a:ln>
        </p:spPr>
      </p:pic>
      <p:pic>
        <p:nvPicPr>
          <p:cNvPr id="228" name="Google Shape;228;p38"/>
          <p:cNvPicPr preferRelativeResize="0"/>
          <p:nvPr/>
        </p:nvPicPr>
        <p:blipFill>
          <a:blip r:embed="rId5">
            <a:alphaModFix/>
          </a:blip>
          <a:stretch>
            <a:fillRect/>
          </a:stretch>
        </p:blipFill>
        <p:spPr>
          <a:xfrm>
            <a:off x="2285125" y="2666999"/>
            <a:ext cx="3722916" cy="2171701"/>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9"/>
          <p:cNvSpPr txBox="1"/>
          <p:nvPr>
            <p:ph type="title"/>
          </p:nvPr>
        </p:nvSpPr>
        <p:spPr>
          <a:xfrm>
            <a:off x="358900" y="199650"/>
            <a:ext cx="8520600" cy="549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SzPts val="990"/>
              <a:buNone/>
            </a:pPr>
            <a:r>
              <a:rPr b="1" lang="tr" sz="2020">
                <a:latin typeface="Calibri"/>
                <a:ea typeface="Calibri"/>
                <a:cs typeface="Calibri"/>
                <a:sym typeface="Calibri"/>
              </a:rPr>
              <a:t>Car Racing </a:t>
            </a:r>
            <a:endParaRPr b="1" sz="2020">
              <a:latin typeface="Calibri"/>
              <a:ea typeface="Calibri"/>
              <a:cs typeface="Calibri"/>
              <a:sym typeface="Calibri"/>
            </a:endParaRPr>
          </a:p>
        </p:txBody>
      </p:sp>
      <p:sp>
        <p:nvSpPr>
          <p:cNvPr id="234" name="Google Shape;234;p39"/>
          <p:cNvSpPr txBox="1"/>
          <p:nvPr>
            <p:ph idx="1" type="body"/>
          </p:nvPr>
        </p:nvSpPr>
        <p:spPr>
          <a:xfrm>
            <a:off x="358900" y="690025"/>
            <a:ext cx="8520600" cy="4453500"/>
          </a:xfrm>
          <a:prstGeom prst="rect">
            <a:avLst/>
          </a:prstGeom>
        </p:spPr>
        <p:txBody>
          <a:bodyPr anchorCtr="0" anchor="t" bIns="91425" lIns="91425" spcFirstLastPara="1" rIns="91425" wrap="square" tIns="91425">
            <a:normAutofit lnSpcReduction="10000"/>
          </a:bodyPr>
          <a:lstStyle/>
          <a:p>
            <a:pPr indent="0" lvl="0" marL="0" rtl="0" algn="l">
              <a:lnSpc>
                <a:spcPct val="116250"/>
              </a:lnSpc>
              <a:spcBef>
                <a:spcPts val="1200"/>
              </a:spcBef>
              <a:spcAft>
                <a:spcPts val="0"/>
              </a:spcAft>
              <a:buNone/>
            </a:pPr>
            <a:r>
              <a:rPr b="1" lang="tr" sz="1100">
                <a:solidFill>
                  <a:schemeClr val="dk1"/>
                </a:solidFill>
              </a:rPr>
              <a:t>Amaç</a:t>
            </a:r>
            <a:r>
              <a:rPr lang="tr" sz="1100">
                <a:solidFill>
                  <a:schemeClr val="dk1"/>
                </a:solidFill>
              </a:rPr>
              <a:t>:</a:t>
            </a:r>
            <a:endParaRPr sz="1100">
              <a:solidFill>
                <a:schemeClr val="dk1"/>
              </a:solidFill>
            </a:endParaRPr>
          </a:p>
          <a:p>
            <a:pPr indent="-298450" lvl="0" marL="457200" rtl="0" algn="l">
              <a:spcBef>
                <a:spcPts val="1200"/>
              </a:spcBef>
              <a:spcAft>
                <a:spcPts val="0"/>
              </a:spcAft>
              <a:buClr>
                <a:schemeClr val="dk1"/>
              </a:buClr>
              <a:buSzPts val="1100"/>
              <a:buChar char="●"/>
            </a:pPr>
            <a:r>
              <a:rPr lang="tr" sz="1100">
                <a:solidFill>
                  <a:schemeClr val="dk1"/>
                </a:solidFill>
              </a:rPr>
              <a:t>Arabayı pist üzerinde olabildiğince hızlı ve verimli bir şekilde sürmek.</a:t>
            </a:r>
            <a:endParaRPr sz="1100">
              <a:solidFill>
                <a:schemeClr val="dk1"/>
              </a:solidFill>
            </a:endParaRPr>
          </a:p>
          <a:p>
            <a:pPr indent="-298450" lvl="0" marL="457200" rtl="0" algn="l">
              <a:spcBef>
                <a:spcPts val="0"/>
              </a:spcBef>
              <a:spcAft>
                <a:spcPts val="0"/>
              </a:spcAft>
              <a:buClr>
                <a:schemeClr val="dk1"/>
              </a:buClr>
              <a:buSzPts val="1100"/>
              <a:buChar char="●"/>
            </a:pPr>
            <a:r>
              <a:rPr lang="tr" sz="1100">
                <a:solidFill>
                  <a:schemeClr val="dk1"/>
                </a:solidFill>
              </a:rPr>
              <a:t>Pistten çıkmadan mümkün olduğunca yüksek ödül toplamak.</a:t>
            </a:r>
            <a:endParaRPr sz="1100">
              <a:solidFill>
                <a:schemeClr val="dk1"/>
              </a:solidFill>
            </a:endParaRPr>
          </a:p>
          <a:p>
            <a:pPr indent="0" lvl="0" marL="0" rtl="0" algn="l">
              <a:spcBef>
                <a:spcPts val="1200"/>
              </a:spcBef>
              <a:spcAft>
                <a:spcPts val="0"/>
              </a:spcAft>
              <a:buNone/>
            </a:pPr>
            <a:r>
              <a:rPr b="1" lang="tr" sz="1100">
                <a:solidFill>
                  <a:schemeClr val="dk1"/>
                </a:solidFill>
              </a:rPr>
              <a:t>Durum Uzayı (State Space)</a:t>
            </a:r>
            <a:r>
              <a:rPr lang="tr" sz="1100">
                <a:solidFill>
                  <a:schemeClr val="dk1"/>
                </a:solidFill>
              </a:rPr>
              <a:t>:</a:t>
            </a:r>
            <a:endParaRPr sz="1100">
              <a:solidFill>
                <a:schemeClr val="dk1"/>
              </a:solidFill>
            </a:endParaRPr>
          </a:p>
          <a:p>
            <a:pPr indent="-298450" lvl="0" marL="457200" rtl="0" algn="l">
              <a:spcBef>
                <a:spcPts val="1200"/>
              </a:spcBef>
              <a:spcAft>
                <a:spcPts val="0"/>
              </a:spcAft>
              <a:buClr>
                <a:schemeClr val="dk1"/>
              </a:buClr>
              <a:buSzPts val="1100"/>
              <a:buChar char="●"/>
            </a:pPr>
            <a:r>
              <a:rPr lang="tr" sz="1100">
                <a:solidFill>
                  <a:schemeClr val="dk1"/>
                </a:solidFill>
              </a:rPr>
              <a:t>Ortamın durumu, arabanın bulunduğu konumu, hızını ve pistin görsel bir temsilini içerir.</a:t>
            </a:r>
            <a:endParaRPr sz="1100">
              <a:solidFill>
                <a:schemeClr val="dk1"/>
              </a:solidFill>
            </a:endParaRPr>
          </a:p>
          <a:p>
            <a:pPr indent="-298450" lvl="0" marL="457200" rtl="0" algn="l">
              <a:spcBef>
                <a:spcPts val="0"/>
              </a:spcBef>
              <a:spcAft>
                <a:spcPts val="0"/>
              </a:spcAft>
              <a:buClr>
                <a:schemeClr val="dk1"/>
              </a:buClr>
              <a:buSzPts val="1100"/>
              <a:buChar char="●"/>
            </a:pPr>
            <a:r>
              <a:rPr lang="tr" sz="1100">
                <a:solidFill>
                  <a:schemeClr val="dk1"/>
                </a:solidFill>
              </a:rPr>
              <a:t>Bu durum, genellikle 96x96 çözünürlüklü bir renkli görüntü (RGB) şeklindedir.</a:t>
            </a:r>
            <a:endParaRPr sz="1100">
              <a:solidFill>
                <a:schemeClr val="dk1"/>
              </a:solidFill>
            </a:endParaRPr>
          </a:p>
          <a:p>
            <a:pPr indent="0" lvl="0" marL="0" rtl="0" algn="l">
              <a:spcBef>
                <a:spcPts val="1200"/>
              </a:spcBef>
              <a:spcAft>
                <a:spcPts val="0"/>
              </a:spcAft>
              <a:buNone/>
            </a:pPr>
            <a:r>
              <a:rPr b="1" lang="tr" sz="1100">
                <a:solidFill>
                  <a:schemeClr val="dk1"/>
                </a:solidFill>
              </a:rPr>
              <a:t>Aksiyon Uzayı (Action Space)</a:t>
            </a:r>
            <a:r>
              <a:rPr lang="tr" sz="1100">
                <a:solidFill>
                  <a:schemeClr val="dk1"/>
                </a:solidFill>
              </a:rPr>
              <a:t>:</a:t>
            </a:r>
            <a:endParaRPr sz="1100">
              <a:solidFill>
                <a:schemeClr val="dk1"/>
              </a:solidFill>
            </a:endParaRPr>
          </a:p>
          <a:p>
            <a:pPr indent="-298450" lvl="0" marL="457200" rtl="0" algn="l">
              <a:spcBef>
                <a:spcPts val="1200"/>
              </a:spcBef>
              <a:spcAft>
                <a:spcPts val="0"/>
              </a:spcAft>
              <a:buClr>
                <a:schemeClr val="dk1"/>
              </a:buClr>
              <a:buSzPts val="1100"/>
              <a:buChar char="●"/>
            </a:pPr>
            <a:r>
              <a:rPr lang="tr" sz="1100">
                <a:solidFill>
                  <a:schemeClr val="dk1"/>
                </a:solidFill>
              </a:rPr>
              <a:t>Aksiyonlar, sürücünün arabayı nasıl kontrol ettiğini belirler:</a:t>
            </a:r>
            <a:endParaRPr sz="1100">
              <a:solidFill>
                <a:schemeClr val="dk1"/>
              </a:solidFill>
            </a:endParaRPr>
          </a:p>
          <a:p>
            <a:pPr indent="-298450" lvl="1" marL="914400" rtl="0" algn="l">
              <a:spcBef>
                <a:spcPts val="0"/>
              </a:spcBef>
              <a:spcAft>
                <a:spcPts val="0"/>
              </a:spcAft>
              <a:buClr>
                <a:schemeClr val="dk1"/>
              </a:buClr>
              <a:buSzPts val="1100"/>
              <a:buChar char="○"/>
            </a:pPr>
            <a:r>
              <a:rPr lang="tr" sz="1100">
                <a:solidFill>
                  <a:schemeClr val="dk1"/>
                </a:solidFill>
              </a:rPr>
              <a:t>Direksiyon kontrolü (−1.0-1.0−1.0 ile 1.01.01.0): Araba sola veya sağa döner.</a:t>
            </a:r>
            <a:endParaRPr sz="1100">
              <a:solidFill>
                <a:schemeClr val="dk1"/>
              </a:solidFill>
            </a:endParaRPr>
          </a:p>
          <a:p>
            <a:pPr indent="-298450" lvl="1" marL="914400" rtl="0" algn="l">
              <a:spcBef>
                <a:spcPts val="0"/>
              </a:spcBef>
              <a:spcAft>
                <a:spcPts val="0"/>
              </a:spcAft>
              <a:buClr>
                <a:schemeClr val="dk1"/>
              </a:buClr>
              <a:buSzPts val="1100"/>
              <a:buChar char="○"/>
            </a:pPr>
            <a:r>
              <a:rPr lang="tr" sz="1100">
                <a:solidFill>
                  <a:schemeClr val="dk1"/>
                </a:solidFill>
              </a:rPr>
              <a:t>Gaz (0.00.00.0 ile 1.01.01.0): Hızlanmayı kontrol eder.</a:t>
            </a:r>
            <a:endParaRPr sz="1100">
              <a:solidFill>
                <a:schemeClr val="dk1"/>
              </a:solidFill>
            </a:endParaRPr>
          </a:p>
          <a:p>
            <a:pPr indent="-298450" lvl="1" marL="914400" rtl="0" algn="l">
              <a:spcBef>
                <a:spcPts val="0"/>
              </a:spcBef>
              <a:spcAft>
                <a:spcPts val="0"/>
              </a:spcAft>
              <a:buClr>
                <a:schemeClr val="dk1"/>
              </a:buClr>
              <a:buSzPts val="1100"/>
              <a:buChar char="○"/>
            </a:pPr>
            <a:r>
              <a:rPr lang="tr" sz="1100">
                <a:solidFill>
                  <a:schemeClr val="dk1"/>
                </a:solidFill>
              </a:rPr>
              <a:t>Fren (0.00.00.0 ile 1.01.01.0): Fren gücünü belirler.</a:t>
            </a:r>
            <a:endParaRPr sz="1100">
              <a:solidFill>
                <a:schemeClr val="dk1"/>
              </a:solidFill>
            </a:endParaRPr>
          </a:p>
          <a:p>
            <a:pPr indent="-298450" lvl="0" marL="457200" rtl="0" algn="l">
              <a:spcBef>
                <a:spcPts val="0"/>
              </a:spcBef>
              <a:spcAft>
                <a:spcPts val="0"/>
              </a:spcAft>
              <a:buClr>
                <a:schemeClr val="dk1"/>
              </a:buClr>
              <a:buSzPts val="1100"/>
              <a:buChar char="●"/>
            </a:pPr>
            <a:r>
              <a:rPr b="1" lang="tr" sz="1100">
                <a:solidFill>
                  <a:schemeClr val="dk1"/>
                </a:solidFill>
              </a:rPr>
              <a:t>Sürekli aksiyon uzayı</a:t>
            </a:r>
            <a:r>
              <a:rPr lang="tr" sz="1100">
                <a:solidFill>
                  <a:schemeClr val="dk1"/>
                </a:solidFill>
              </a:rPr>
              <a:t> olduğu için her aksiyon bir reel sayı aralığında seçilir.</a:t>
            </a:r>
            <a:endParaRPr sz="1100">
              <a:solidFill>
                <a:schemeClr val="dk1"/>
              </a:solidFill>
            </a:endParaRPr>
          </a:p>
          <a:p>
            <a:pPr indent="0" lvl="0" marL="0" rtl="0" algn="l">
              <a:spcBef>
                <a:spcPts val="1200"/>
              </a:spcBef>
              <a:spcAft>
                <a:spcPts val="0"/>
              </a:spcAft>
              <a:buNone/>
            </a:pPr>
            <a:r>
              <a:rPr b="1" lang="tr" sz="1100">
                <a:solidFill>
                  <a:schemeClr val="dk1"/>
                </a:solidFill>
              </a:rPr>
              <a:t>Ödül (Reward)</a:t>
            </a:r>
            <a:r>
              <a:rPr lang="tr" sz="1100">
                <a:solidFill>
                  <a:schemeClr val="dk1"/>
                </a:solidFill>
              </a:rPr>
              <a:t>:</a:t>
            </a:r>
            <a:endParaRPr sz="1100">
              <a:solidFill>
                <a:schemeClr val="dk1"/>
              </a:solidFill>
            </a:endParaRPr>
          </a:p>
          <a:p>
            <a:pPr indent="-298450" lvl="0" marL="457200" rtl="0" algn="l">
              <a:spcBef>
                <a:spcPts val="1200"/>
              </a:spcBef>
              <a:spcAft>
                <a:spcPts val="0"/>
              </a:spcAft>
              <a:buClr>
                <a:schemeClr val="dk1"/>
              </a:buClr>
              <a:buSzPts val="1100"/>
              <a:buChar char="●"/>
            </a:pPr>
            <a:r>
              <a:rPr lang="tr" sz="1100">
                <a:solidFill>
                  <a:schemeClr val="dk1"/>
                </a:solidFill>
              </a:rPr>
              <a:t>Arabayı pist üzerinde tutma ve daha fazla mesafe </a:t>
            </a:r>
            <a:r>
              <a:rPr lang="tr" sz="1100">
                <a:solidFill>
                  <a:schemeClr val="dk1"/>
                </a:solidFill>
              </a:rPr>
              <a:t>kat etme ile</a:t>
            </a:r>
            <a:r>
              <a:rPr lang="tr" sz="1100">
                <a:solidFill>
                  <a:schemeClr val="dk1"/>
                </a:solidFill>
              </a:rPr>
              <a:t> ödüllendirilir. (+1000/N)</a:t>
            </a:r>
            <a:endParaRPr sz="1100">
              <a:solidFill>
                <a:schemeClr val="dk1"/>
              </a:solidFill>
            </a:endParaRPr>
          </a:p>
          <a:p>
            <a:pPr indent="-298450" lvl="0" marL="457200" rtl="0" algn="l">
              <a:spcBef>
                <a:spcPts val="0"/>
              </a:spcBef>
              <a:spcAft>
                <a:spcPts val="0"/>
              </a:spcAft>
              <a:buClr>
                <a:schemeClr val="dk1"/>
              </a:buClr>
              <a:buSzPts val="1100"/>
              <a:buChar char="●"/>
            </a:pPr>
            <a:r>
              <a:rPr lang="tr" sz="1100">
                <a:solidFill>
                  <a:schemeClr val="dk1"/>
                </a:solidFill>
              </a:rPr>
              <a:t>Pist dışına çıkmak ceza ile sonuçlanır.(-100)</a:t>
            </a:r>
            <a:endParaRPr sz="1100">
              <a:solidFill>
                <a:schemeClr val="dk1"/>
              </a:solidFill>
            </a:endParaRPr>
          </a:p>
          <a:p>
            <a:pPr indent="-298450" lvl="0" marL="457200" rtl="0" algn="l">
              <a:spcBef>
                <a:spcPts val="0"/>
              </a:spcBef>
              <a:spcAft>
                <a:spcPts val="0"/>
              </a:spcAft>
              <a:buClr>
                <a:schemeClr val="dk1"/>
              </a:buClr>
              <a:buSzPts val="1100"/>
              <a:buChar char="●"/>
            </a:pPr>
            <a:r>
              <a:rPr lang="tr" sz="1100">
                <a:solidFill>
                  <a:schemeClr val="dk1"/>
                </a:solidFill>
              </a:rPr>
              <a:t>Eğer araba uzun süre hareketsiz kalırsa, simülasyon sonlandırılır. </a:t>
            </a:r>
            <a:endParaRPr sz="1100">
              <a:solidFill>
                <a:schemeClr val="dk1"/>
              </a:solidFill>
            </a:endParaRPr>
          </a:p>
          <a:p>
            <a:pPr indent="-323850" lvl="1" marL="914400" rtl="0" algn="l">
              <a:lnSpc>
                <a:spcPct val="116250"/>
              </a:lnSpc>
              <a:spcBef>
                <a:spcPts val="0"/>
              </a:spcBef>
              <a:spcAft>
                <a:spcPts val="0"/>
              </a:spcAft>
              <a:buClr>
                <a:schemeClr val="dk1"/>
              </a:buClr>
              <a:buSzPts val="1500"/>
              <a:buFont typeface="Calibri"/>
              <a:buChar char="○"/>
            </a:pPr>
            <a:r>
              <a:t/>
            </a:r>
            <a:endParaRPr b="1" sz="1500">
              <a:solidFill>
                <a:schemeClr val="dk1"/>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40"/>
          <p:cNvSpPr txBox="1"/>
          <p:nvPr>
            <p:ph type="title"/>
          </p:nvPr>
        </p:nvSpPr>
        <p:spPr>
          <a:xfrm>
            <a:off x="311700" y="190225"/>
            <a:ext cx="8520600" cy="379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Problem Sürekli mi Ayrık mı </a:t>
            </a:r>
            <a:endParaRPr/>
          </a:p>
        </p:txBody>
      </p:sp>
      <p:sp>
        <p:nvSpPr>
          <p:cNvPr id="240" name="Google Shape;240;p40"/>
          <p:cNvSpPr txBox="1"/>
          <p:nvPr>
            <p:ph idx="1" type="body"/>
          </p:nvPr>
        </p:nvSpPr>
        <p:spPr>
          <a:xfrm>
            <a:off x="311700" y="834275"/>
            <a:ext cx="8520600" cy="3734700"/>
          </a:xfrm>
          <a:prstGeom prst="rect">
            <a:avLst/>
          </a:prstGeom>
        </p:spPr>
        <p:txBody>
          <a:bodyPr anchorCtr="0" anchor="t" bIns="91425" lIns="91425" spcFirstLastPara="1" rIns="91425" wrap="square" tIns="91425">
            <a:normAutofit lnSpcReduction="10000"/>
          </a:bodyPr>
          <a:lstStyle/>
          <a:p>
            <a:pPr indent="-298450" lvl="0" marL="457200" rtl="0" algn="l">
              <a:spcBef>
                <a:spcPts val="1200"/>
              </a:spcBef>
              <a:spcAft>
                <a:spcPts val="0"/>
              </a:spcAft>
              <a:buClr>
                <a:schemeClr val="dk1"/>
              </a:buClr>
              <a:buSzPts val="1100"/>
              <a:buAutoNum type="arabicPeriod"/>
            </a:pPr>
            <a:r>
              <a:rPr b="1" lang="tr" sz="1100">
                <a:solidFill>
                  <a:schemeClr val="dk1"/>
                </a:solidFill>
              </a:rPr>
              <a:t>Durum Uzayı</a:t>
            </a:r>
            <a:r>
              <a:rPr lang="tr" sz="1100">
                <a:solidFill>
                  <a:schemeClr val="dk1"/>
                </a:solidFill>
              </a:rPr>
              <a:t>:</a:t>
            </a:r>
            <a:endParaRPr sz="1100">
              <a:solidFill>
                <a:schemeClr val="dk1"/>
              </a:solidFill>
            </a:endParaRPr>
          </a:p>
          <a:p>
            <a:pPr indent="-298450" lvl="1" marL="914400" rtl="0" algn="l">
              <a:spcBef>
                <a:spcPts val="0"/>
              </a:spcBef>
              <a:spcAft>
                <a:spcPts val="0"/>
              </a:spcAft>
              <a:buClr>
                <a:schemeClr val="dk1"/>
              </a:buClr>
              <a:buSzPts val="1100"/>
              <a:buChar char="○"/>
            </a:pPr>
            <a:r>
              <a:rPr lang="tr" sz="1100">
                <a:solidFill>
                  <a:schemeClr val="dk1"/>
                </a:solidFill>
              </a:rPr>
              <a:t>Ortam, görsel bir gözlem olan 96x96 çözünürlüklü bir görüntü sağlar.</a:t>
            </a:r>
            <a:endParaRPr sz="1100">
              <a:solidFill>
                <a:schemeClr val="dk1"/>
              </a:solidFill>
            </a:endParaRPr>
          </a:p>
          <a:p>
            <a:pPr indent="-298450" lvl="1" marL="914400" rtl="0" algn="l">
              <a:spcBef>
                <a:spcPts val="0"/>
              </a:spcBef>
              <a:spcAft>
                <a:spcPts val="0"/>
              </a:spcAft>
              <a:buClr>
                <a:schemeClr val="dk1"/>
              </a:buClr>
              <a:buSzPts val="1100"/>
              <a:buChar char="○"/>
            </a:pPr>
            <a:r>
              <a:rPr lang="tr" sz="1100">
                <a:solidFill>
                  <a:schemeClr val="dk1"/>
                </a:solidFill>
              </a:rPr>
              <a:t>Bu görüntü, sürekli değişen piksel değerlerine sahiptir ve dolayısıyla durum uzayı süreklidir.</a:t>
            </a:r>
            <a:endParaRPr sz="1100">
              <a:solidFill>
                <a:schemeClr val="dk1"/>
              </a:solidFill>
            </a:endParaRPr>
          </a:p>
          <a:p>
            <a:pPr indent="-298450" lvl="0" marL="457200" rtl="0" algn="l">
              <a:spcBef>
                <a:spcPts val="0"/>
              </a:spcBef>
              <a:spcAft>
                <a:spcPts val="0"/>
              </a:spcAft>
              <a:buClr>
                <a:schemeClr val="dk1"/>
              </a:buClr>
              <a:buSzPts val="1100"/>
              <a:buAutoNum type="arabicPeriod"/>
            </a:pPr>
            <a:r>
              <a:rPr b="1" lang="tr" sz="1100">
                <a:solidFill>
                  <a:schemeClr val="dk1"/>
                </a:solidFill>
              </a:rPr>
              <a:t>Aksiyon Uzayı</a:t>
            </a:r>
            <a:r>
              <a:rPr lang="tr" sz="1100">
                <a:solidFill>
                  <a:schemeClr val="dk1"/>
                </a:solidFill>
              </a:rPr>
              <a:t>:</a:t>
            </a:r>
            <a:endParaRPr sz="1100">
              <a:solidFill>
                <a:schemeClr val="dk1"/>
              </a:solidFill>
            </a:endParaRPr>
          </a:p>
          <a:p>
            <a:pPr indent="-298450" lvl="1" marL="914400" rtl="0" algn="l">
              <a:spcBef>
                <a:spcPts val="0"/>
              </a:spcBef>
              <a:spcAft>
                <a:spcPts val="0"/>
              </a:spcAft>
              <a:buClr>
                <a:schemeClr val="dk1"/>
              </a:buClr>
              <a:buSzPts val="1100"/>
              <a:buChar char="○"/>
            </a:pPr>
            <a:r>
              <a:rPr lang="tr" sz="1100">
                <a:solidFill>
                  <a:schemeClr val="dk1"/>
                </a:solidFill>
              </a:rPr>
              <a:t>Aksiyonlar, direksiyon, gaz ve fren için ayrı sürekli değerler olarak temsil edilir:</a:t>
            </a:r>
            <a:endParaRPr sz="1100">
              <a:solidFill>
                <a:schemeClr val="dk1"/>
              </a:solidFill>
            </a:endParaRPr>
          </a:p>
          <a:p>
            <a:pPr indent="-298450" lvl="2" marL="1371600" rtl="0" algn="l">
              <a:spcBef>
                <a:spcPts val="0"/>
              </a:spcBef>
              <a:spcAft>
                <a:spcPts val="0"/>
              </a:spcAft>
              <a:buClr>
                <a:schemeClr val="dk1"/>
              </a:buClr>
              <a:buSzPts val="1100"/>
              <a:buChar char="■"/>
            </a:pPr>
            <a:r>
              <a:rPr lang="tr" sz="1100">
                <a:solidFill>
                  <a:schemeClr val="dk1"/>
                </a:solidFill>
              </a:rPr>
              <a:t>Direksiyon (−1.0,1.0-1.0, 1.0−1.0,1.0): Tam sola veya tam sağa dönüş.</a:t>
            </a:r>
            <a:endParaRPr sz="1100">
              <a:solidFill>
                <a:schemeClr val="dk1"/>
              </a:solidFill>
            </a:endParaRPr>
          </a:p>
          <a:p>
            <a:pPr indent="-298450" lvl="2" marL="1371600" rtl="0" algn="l">
              <a:spcBef>
                <a:spcPts val="0"/>
              </a:spcBef>
              <a:spcAft>
                <a:spcPts val="0"/>
              </a:spcAft>
              <a:buClr>
                <a:schemeClr val="dk1"/>
              </a:buClr>
              <a:buSzPts val="1100"/>
              <a:buChar char="■"/>
            </a:pPr>
            <a:r>
              <a:rPr lang="tr" sz="1100">
                <a:solidFill>
                  <a:schemeClr val="dk1"/>
                </a:solidFill>
              </a:rPr>
              <a:t>Gaz (0.0,1.00.0, 1.00.0,1.0): Hiç hızlanmadan tam hızlanmaya kadar.</a:t>
            </a:r>
            <a:endParaRPr sz="1100">
              <a:solidFill>
                <a:schemeClr val="dk1"/>
              </a:solidFill>
            </a:endParaRPr>
          </a:p>
          <a:p>
            <a:pPr indent="-298450" lvl="2" marL="1371600" rtl="0" algn="l">
              <a:spcBef>
                <a:spcPts val="0"/>
              </a:spcBef>
              <a:spcAft>
                <a:spcPts val="0"/>
              </a:spcAft>
              <a:buClr>
                <a:schemeClr val="dk1"/>
              </a:buClr>
              <a:buSzPts val="1100"/>
              <a:buChar char="■"/>
            </a:pPr>
            <a:r>
              <a:rPr lang="tr" sz="1100">
                <a:solidFill>
                  <a:schemeClr val="dk1"/>
                </a:solidFill>
              </a:rPr>
              <a:t>Fren (0.0,1.00.0, 1.00.0,1.0): Hiç fren yapmamaktan tam fren yapmaya kadar.</a:t>
            </a:r>
            <a:endParaRPr sz="1100">
              <a:solidFill>
                <a:schemeClr val="dk1"/>
              </a:solidFill>
            </a:endParaRPr>
          </a:p>
          <a:p>
            <a:pPr indent="-298450" lvl="1" marL="914400" rtl="0" algn="l">
              <a:spcBef>
                <a:spcPts val="0"/>
              </a:spcBef>
              <a:spcAft>
                <a:spcPts val="0"/>
              </a:spcAft>
              <a:buClr>
                <a:schemeClr val="dk1"/>
              </a:buClr>
              <a:buSzPts val="1100"/>
              <a:buChar char="○"/>
            </a:pPr>
            <a:r>
              <a:rPr lang="tr" sz="1100">
                <a:solidFill>
                  <a:schemeClr val="dk1"/>
                </a:solidFill>
              </a:rPr>
              <a:t>Bu aksiyonlar süreklidir ve sonsuz sayıda aksiyon kombinasyonu mümkündür.</a:t>
            </a:r>
            <a:endParaRPr sz="1100">
              <a:solidFill>
                <a:schemeClr val="dk1"/>
              </a:solidFill>
            </a:endParaRPr>
          </a:p>
          <a:p>
            <a:pPr indent="-298450" lvl="1" marL="914400" rtl="0" algn="l">
              <a:spcBef>
                <a:spcPts val="0"/>
              </a:spcBef>
              <a:spcAft>
                <a:spcPts val="0"/>
              </a:spcAft>
              <a:buClr>
                <a:schemeClr val="dk1"/>
              </a:buClr>
              <a:buSzPts val="1100"/>
              <a:buChar char="○"/>
            </a:pPr>
            <a:r>
              <a:rPr lang="tr" sz="1100">
                <a:solidFill>
                  <a:schemeClr val="dk1"/>
                </a:solidFill>
              </a:rPr>
              <a:t>Eğer ki aksiyon uzayı ayrık olarak çalıştırılmak </a:t>
            </a:r>
            <a:r>
              <a:rPr lang="tr" sz="1100">
                <a:solidFill>
                  <a:schemeClr val="dk1"/>
                </a:solidFill>
              </a:rPr>
              <a:t>istenirse</a:t>
            </a:r>
            <a:r>
              <a:rPr lang="tr" sz="1100">
                <a:solidFill>
                  <a:schemeClr val="dk1"/>
                </a:solidFill>
              </a:rPr>
              <a:t> 5 aksiyon bulunur:</a:t>
            </a:r>
            <a:endParaRPr sz="1100">
              <a:solidFill>
                <a:schemeClr val="dk1"/>
              </a:solidFill>
            </a:endParaRPr>
          </a:p>
          <a:p>
            <a:pPr indent="-298450" lvl="2" marL="1371600" rtl="0" algn="l">
              <a:spcBef>
                <a:spcPts val="0"/>
              </a:spcBef>
              <a:spcAft>
                <a:spcPts val="0"/>
              </a:spcAft>
              <a:buClr>
                <a:schemeClr val="dk1"/>
              </a:buClr>
              <a:buSzPts val="1100"/>
              <a:buChar char="■"/>
            </a:pPr>
            <a:r>
              <a:rPr lang="tr" sz="1100">
                <a:solidFill>
                  <a:schemeClr val="dk1"/>
                </a:solidFill>
              </a:rPr>
              <a:t>hiçbir şey yapma</a:t>
            </a:r>
            <a:endParaRPr sz="1100">
              <a:solidFill>
                <a:schemeClr val="dk1"/>
              </a:solidFill>
            </a:endParaRPr>
          </a:p>
          <a:p>
            <a:pPr indent="-298450" lvl="2" marL="1371600" rtl="0" algn="l">
              <a:spcBef>
                <a:spcPts val="0"/>
              </a:spcBef>
              <a:spcAft>
                <a:spcPts val="0"/>
              </a:spcAft>
              <a:buClr>
                <a:schemeClr val="dk1"/>
              </a:buClr>
              <a:buSzPts val="1100"/>
              <a:buChar char="■"/>
            </a:pPr>
            <a:r>
              <a:rPr lang="tr" sz="1100">
                <a:solidFill>
                  <a:schemeClr val="dk1"/>
                </a:solidFill>
              </a:rPr>
              <a:t>sola dön</a:t>
            </a:r>
            <a:endParaRPr sz="1100">
              <a:solidFill>
                <a:schemeClr val="dk1"/>
              </a:solidFill>
            </a:endParaRPr>
          </a:p>
          <a:p>
            <a:pPr indent="-298450" lvl="2" marL="1371600" rtl="0" algn="l">
              <a:spcBef>
                <a:spcPts val="0"/>
              </a:spcBef>
              <a:spcAft>
                <a:spcPts val="0"/>
              </a:spcAft>
              <a:buClr>
                <a:schemeClr val="dk1"/>
              </a:buClr>
              <a:buSzPts val="1100"/>
              <a:buChar char="■"/>
            </a:pPr>
            <a:r>
              <a:rPr lang="tr" sz="1100">
                <a:solidFill>
                  <a:schemeClr val="dk1"/>
                </a:solidFill>
              </a:rPr>
              <a:t>sağa dön</a:t>
            </a:r>
            <a:endParaRPr sz="1100">
              <a:solidFill>
                <a:schemeClr val="dk1"/>
              </a:solidFill>
            </a:endParaRPr>
          </a:p>
          <a:p>
            <a:pPr indent="-298450" lvl="2" marL="1371600" rtl="0" algn="l">
              <a:spcBef>
                <a:spcPts val="0"/>
              </a:spcBef>
              <a:spcAft>
                <a:spcPts val="0"/>
              </a:spcAft>
              <a:buClr>
                <a:schemeClr val="dk1"/>
              </a:buClr>
              <a:buSzPts val="1100"/>
              <a:buChar char="■"/>
            </a:pPr>
            <a:r>
              <a:rPr lang="tr" sz="1100">
                <a:solidFill>
                  <a:schemeClr val="dk1"/>
                </a:solidFill>
              </a:rPr>
              <a:t>gaz ver</a:t>
            </a:r>
            <a:endParaRPr sz="1100">
              <a:solidFill>
                <a:schemeClr val="dk1"/>
              </a:solidFill>
            </a:endParaRPr>
          </a:p>
          <a:p>
            <a:pPr indent="-298450" lvl="2" marL="1371600" rtl="0" algn="l">
              <a:spcBef>
                <a:spcPts val="0"/>
              </a:spcBef>
              <a:spcAft>
                <a:spcPts val="0"/>
              </a:spcAft>
              <a:buClr>
                <a:schemeClr val="dk1"/>
              </a:buClr>
              <a:buSzPts val="1100"/>
              <a:buChar char="■"/>
            </a:pPr>
            <a:r>
              <a:rPr lang="tr" sz="1100">
                <a:solidFill>
                  <a:schemeClr val="dk1"/>
                </a:solidFill>
              </a:rPr>
              <a:t>fren yap</a:t>
            </a:r>
            <a:endParaRPr sz="1100">
              <a:solidFill>
                <a:schemeClr val="dk1"/>
              </a:solidFill>
            </a:endParaRPr>
          </a:p>
          <a:p>
            <a:pPr indent="0" lvl="0" marL="0" rtl="0" algn="l">
              <a:spcBef>
                <a:spcPts val="1200"/>
              </a:spcBef>
              <a:spcAft>
                <a:spcPts val="0"/>
              </a:spcAft>
              <a:buClr>
                <a:schemeClr val="dk1"/>
              </a:buClr>
              <a:buSzPts val="1100"/>
              <a:buFont typeface="Arial"/>
              <a:buNone/>
            </a:pPr>
            <a:r>
              <a:rPr b="1" lang="tr" sz="1100">
                <a:solidFill>
                  <a:schemeClr val="dk1"/>
                </a:solidFill>
              </a:rPr>
              <a:t>Ayrık Olmaması:</a:t>
            </a:r>
            <a:endParaRPr b="1" sz="1100">
              <a:solidFill>
                <a:schemeClr val="dk1"/>
              </a:solidFill>
            </a:endParaRPr>
          </a:p>
          <a:p>
            <a:pPr indent="-298450" lvl="0" marL="457200" rtl="0" algn="l">
              <a:spcBef>
                <a:spcPts val="1200"/>
              </a:spcBef>
              <a:spcAft>
                <a:spcPts val="0"/>
              </a:spcAft>
              <a:buClr>
                <a:schemeClr val="dk1"/>
              </a:buClr>
              <a:buSzPts val="1100"/>
              <a:buChar char="●"/>
            </a:pPr>
            <a:r>
              <a:rPr lang="tr" sz="1100">
                <a:solidFill>
                  <a:schemeClr val="dk1"/>
                </a:solidFill>
              </a:rPr>
              <a:t>Ayrık aksiyon uzayı kullanan problemler (örneğin, klasik </a:t>
            </a:r>
            <a:r>
              <a:rPr b="1" lang="tr" sz="1100">
                <a:solidFill>
                  <a:schemeClr val="dk1"/>
                </a:solidFill>
              </a:rPr>
              <a:t>CartPole</a:t>
            </a:r>
            <a:r>
              <a:rPr lang="tr" sz="1100">
                <a:solidFill>
                  <a:schemeClr val="dk1"/>
                </a:solidFill>
              </a:rPr>
              <a:t> problemi), sadece birkaç sabit aksiyon seçeneği sunar (ör. sola git, sağa git). Car Racing, aksiyonları bir aralıkta serbestçe seçtiği için sürekli bir ortamdır.</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41"/>
          <p:cNvSpPr txBox="1"/>
          <p:nvPr>
            <p:ph type="title"/>
          </p:nvPr>
        </p:nvSpPr>
        <p:spPr>
          <a:xfrm>
            <a:off x="311700" y="13357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tr" sz="2020">
                <a:latin typeface="Calibri"/>
                <a:ea typeface="Calibri"/>
                <a:cs typeface="Calibri"/>
                <a:sym typeface="Calibri"/>
              </a:rPr>
              <a:t>Akış Diyagramı</a:t>
            </a:r>
            <a:endParaRPr b="1" sz="2020">
              <a:latin typeface="Calibri"/>
              <a:ea typeface="Calibri"/>
              <a:cs typeface="Calibri"/>
              <a:sym typeface="Calibri"/>
            </a:endParaRPr>
          </a:p>
        </p:txBody>
      </p:sp>
      <p:sp>
        <p:nvSpPr>
          <p:cNvPr id="246" name="Google Shape;246;p4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7500" lvl="0" marL="457200" rtl="0" algn="l">
              <a:lnSpc>
                <a:spcPct val="116250"/>
              </a:lnSpc>
              <a:spcBef>
                <a:spcPts val="1200"/>
              </a:spcBef>
              <a:spcAft>
                <a:spcPts val="0"/>
              </a:spcAft>
              <a:buClr>
                <a:schemeClr val="dk1"/>
              </a:buClr>
              <a:buSzPts val="1400"/>
              <a:buFont typeface="Calibri"/>
              <a:buAutoNum type="arabicPeriod"/>
            </a:pPr>
            <a:r>
              <a:rPr b="1" lang="tr" sz="1400">
                <a:solidFill>
                  <a:schemeClr val="dk1"/>
                </a:solidFill>
                <a:latin typeface="Calibri"/>
                <a:ea typeface="Calibri"/>
                <a:cs typeface="Calibri"/>
                <a:sym typeface="Calibri"/>
              </a:rPr>
              <a:t>Başla</a:t>
            </a:r>
            <a:r>
              <a:rPr lang="tr" sz="1400">
                <a:solidFill>
                  <a:schemeClr val="dk1"/>
                </a:solidFill>
                <a:latin typeface="Calibri"/>
                <a:ea typeface="Calibri"/>
                <a:cs typeface="Calibri"/>
                <a:sym typeface="Calibri"/>
              </a:rPr>
              <a:t> - Ortam ve model tanımları yapılacak.</a:t>
            </a:r>
            <a:endParaRPr sz="1400">
              <a:solidFill>
                <a:schemeClr val="dk1"/>
              </a:solidFill>
              <a:latin typeface="Calibri"/>
              <a:ea typeface="Calibri"/>
              <a:cs typeface="Calibri"/>
              <a:sym typeface="Calibri"/>
            </a:endParaRPr>
          </a:p>
          <a:p>
            <a:pPr indent="-317500" lvl="0" marL="457200" rtl="0" algn="l">
              <a:lnSpc>
                <a:spcPct val="116250"/>
              </a:lnSpc>
              <a:spcBef>
                <a:spcPts val="0"/>
              </a:spcBef>
              <a:spcAft>
                <a:spcPts val="0"/>
              </a:spcAft>
              <a:buClr>
                <a:schemeClr val="dk1"/>
              </a:buClr>
              <a:buSzPts val="1400"/>
              <a:buFont typeface="Calibri"/>
              <a:buAutoNum type="arabicPeriod"/>
            </a:pPr>
            <a:r>
              <a:rPr b="1" lang="tr" sz="1400">
                <a:solidFill>
                  <a:schemeClr val="dk1"/>
                </a:solidFill>
                <a:latin typeface="Calibri"/>
                <a:ea typeface="Calibri"/>
                <a:cs typeface="Calibri"/>
                <a:sym typeface="Calibri"/>
              </a:rPr>
              <a:t>Ortamı ve Modelleri Başlat</a:t>
            </a:r>
            <a:r>
              <a:rPr lang="tr" sz="1400">
                <a:solidFill>
                  <a:schemeClr val="dk1"/>
                </a:solidFill>
                <a:latin typeface="Calibri"/>
                <a:ea typeface="Calibri"/>
                <a:cs typeface="Calibri"/>
                <a:sym typeface="Calibri"/>
              </a:rPr>
              <a:t> - CarRacing-v3 ortamını oluştur ve üç algoritma (PPO, A2C, SAC) için modelleri tanımla.</a:t>
            </a:r>
            <a:endParaRPr sz="1400">
              <a:solidFill>
                <a:schemeClr val="dk1"/>
              </a:solidFill>
              <a:latin typeface="Calibri"/>
              <a:ea typeface="Calibri"/>
              <a:cs typeface="Calibri"/>
              <a:sym typeface="Calibri"/>
            </a:endParaRPr>
          </a:p>
          <a:p>
            <a:pPr indent="-317500" lvl="0" marL="457200" rtl="0" algn="l">
              <a:lnSpc>
                <a:spcPct val="116250"/>
              </a:lnSpc>
              <a:spcBef>
                <a:spcPts val="0"/>
              </a:spcBef>
              <a:spcAft>
                <a:spcPts val="0"/>
              </a:spcAft>
              <a:buClr>
                <a:schemeClr val="dk1"/>
              </a:buClr>
              <a:buSzPts val="1400"/>
              <a:buFont typeface="Calibri"/>
              <a:buAutoNum type="arabicPeriod"/>
            </a:pPr>
            <a:r>
              <a:rPr b="1" lang="tr" sz="1400">
                <a:solidFill>
                  <a:schemeClr val="dk1"/>
                </a:solidFill>
                <a:latin typeface="Calibri"/>
                <a:ea typeface="Calibri"/>
                <a:cs typeface="Calibri"/>
                <a:sym typeface="Calibri"/>
              </a:rPr>
              <a:t>Eğitim Döngüsüne Gir</a:t>
            </a:r>
            <a:r>
              <a:rPr lang="tr" sz="1400">
                <a:solidFill>
                  <a:schemeClr val="dk1"/>
                </a:solidFill>
                <a:latin typeface="Calibri"/>
                <a:ea typeface="Calibri"/>
                <a:cs typeface="Calibri"/>
                <a:sym typeface="Calibri"/>
              </a:rPr>
              <a:t> - Her bir algoritma için eğitim döngüsüne başla:</a:t>
            </a:r>
            <a:endParaRPr sz="1400">
              <a:solidFill>
                <a:schemeClr val="dk1"/>
              </a:solidFill>
              <a:latin typeface="Calibri"/>
              <a:ea typeface="Calibri"/>
              <a:cs typeface="Calibri"/>
              <a:sym typeface="Calibri"/>
            </a:endParaRPr>
          </a:p>
          <a:p>
            <a:pPr indent="-317500" lvl="0" marL="457200" rtl="0" algn="l">
              <a:lnSpc>
                <a:spcPct val="116250"/>
              </a:lnSpc>
              <a:spcBef>
                <a:spcPts val="0"/>
              </a:spcBef>
              <a:spcAft>
                <a:spcPts val="0"/>
              </a:spcAft>
              <a:buClr>
                <a:schemeClr val="dk1"/>
              </a:buClr>
              <a:buSzPts val="1400"/>
              <a:buFont typeface="Calibri"/>
              <a:buAutoNum type="arabicPeriod"/>
            </a:pPr>
            <a:r>
              <a:rPr b="1" lang="tr" sz="1400">
                <a:solidFill>
                  <a:schemeClr val="dk1"/>
                </a:solidFill>
                <a:latin typeface="Calibri"/>
                <a:ea typeface="Calibri"/>
                <a:cs typeface="Calibri"/>
                <a:sym typeface="Calibri"/>
              </a:rPr>
              <a:t>Ortamı Sıfırla</a:t>
            </a:r>
            <a:r>
              <a:rPr lang="tr" sz="1400">
                <a:solidFill>
                  <a:schemeClr val="dk1"/>
                </a:solidFill>
                <a:latin typeface="Calibri"/>
                <a:ea typeface="Calibri"/>
                <a:cs typeface="Calibri"/>
                <a:sym typeface="Calibri"/>
              </a:rPr>
              <a:t> - Eğitim bölümünü başlat.</a:t>
            </a:r>
            <a:endParaRPr sz="1400">
              <a:solidFill>
                <a:schemeClr val="dk1"/>
              </a:solidFill>
              <a:latin typeface="Calibri"/>
              <a:ea typeface="Calibri"/>
              <a:cs typeface="Calibri"/>
              <a:sym typeface="Calibri"/>
            </a:endParaRPr>
          </a:p>
          <a:p>
            <a:pPr indent="-317500" lvl="0" marL="457200" rtl="0" algn="l">
              <a:lnSpc>
                <a:spcPct val="116250"/>
              </a:lnSpc>
              <a:spcBef>
                <a:spcPts val="0"/>
              </a:spcBef>
              <a:spcAft>
                <a:spcPts val="0"/>
              </a:spcAft>
              <a:buClr>
                <a:schemeClr val="dk1"/>
              </a:buClr>
              <a:buSzPts val="1400"/>
              <a:buFont typeface="Calibri"/>
              <a:buAutoNum type="arabicPeriod"/>
            </a:pPr>
            <a:r>
              <a:rPr b="1" lang="tr" sz="1400">
                <a:solidFill>
                  <a:schemeClr val="dk1"/>
                </a:solidFill>
                <a:latin typeface="Calibri"/>
                <a:ea typeface="Calibri"/>
                <a:cs typeface="Calibri"/>
                <a:sym typeface="Calibri"/>
              </a:rPr>
              <a:t>Hareket Tahmini</a:t>
            </a:r>
            <a:r>
              <a:rPr lang="tr" sz="1400">
                <a:solidFill>
                  <a:schemeClr val="dk1"/>
                </a:solidFill>
                <a:latin typeface="Calibri"/>
                <a:ea typeface="Calibri"/>
                <a:cs typeface="Calibri"/>
                <a:sym typeface="Calibri"/>
              </a:rPr>
              <a:t> - Algoritma kullanılarak hareket tahmin et.</a:t>
            </a:r>
            <a:endParaRPr sz="1400">
              <a:solidFill>
                <a:schemeClr val="dk1"/>
              </a:solidFill>
              <a:latin typeface="Calibri"/>
              <a:ea typeface="Calibri"/>
              <a:cs typeface="Calibri"/>
              <a:sym typeface="Calibri"/>
            </a:endParaRPr>
          </a:p>
          <a:p>
            <a:pPr indent="-317500" lvl="0" marL="457200" rtl="0" algn="l">
              <a:lnSpc>
                <a:spcPct val="116250"/>
              </a:lnSpc>
              <a:spcBef>
                <a:spcPts val="0"/>
              </a:spcBef>
              <a:spcAft>
                <a:spcPts val="0"/>
              </a:spcAft>
              <a:buClr>
                <a:schemeClr val="dk1"/>
              </a:buClr>
              <a:buSzPts val="1400"/>
              <a:buFont typeface="Calibri"/>
              <a:buAutoNum type="arabicPeriod"/>
            </a:pPr>
            <a:r>
              <a:rPr b="1" lang="tr" sz="1400">
                <a:solidFill>
                  <a:schemeClr val="dk1"/>
                </a:solidFill>
                <a:latin typeface="Calibri"/>
                <a:ea typeface="Calibri"/>
                <a:cs typeface="Calibri"/>
                <a:sym typeface="Calibri"/>
              </a:rPr>
              <a:t>Hareket Uygula ve Ödül Al</a:t>
            </a:r>
            <a:r>
              <a:rPr lang="tr" sz="1400">
                <a:solidFill>
                  <a:schemeClr val="dk1"/>
                </a:solidFill>
                <a:latin typeface="Calibri"/>
                <a:ea typeface="Calibri"/>
                <a:cs typeface="Calibri"/>
                <a:sym typeface="Calibri"/>
              </a:rPr>
              <a:t> - Ortama hareketi uygula, yeni durum ve ödülü al.</a:t>
            </a:r>
            <a:endParaRPr sz="1400">
              <a:solidFill>
                <a:schemeClr val="dk1"/>
              </a:solidFill>
              <a:latin typeface="Calibri"/>
              <a:ea typeface="Calibri"/>
              <a:cs typeface="Calibri"/>
              <a:sym typeface="Calibri"/>
            </a:endParaRPr>
          </a:p>
          <a:p>
            <a:pPr indent="-317500" lvl="0" marL="457200" rtl="0" algn="l">
              <a:lnSpc>
                <a:spcPct val="116250"/>
              </a:lnSpc>
              <a:spcBef>
                <a:spcPts val="0"/>
              </a:spcBef>
              <a:spcAft>
                <a:spcPts val="0"/>
              </a:spcAft>
              <a:buClr>
                <a:schemeClr val="dk1"/>
              </a:buClr>
              <a:buSzPts val="1400"/>
              <a:buFont typeface="Calibri"/>
              <a:buAutoNum type="arabicPeriod"/>
            </a:pPr>
            <a:r>
              <a:rPr b="1" lang="tr" sz="1400">
                <a:solidFill>
                  <a:schemeClr val="dk1"/>
                </a:solidFill>
                <a:latin typeface="Calibri"/>
                <a:ea typeface="Calibri"/>
                <a:cs typeface="Calibri"/>
                <a:sym typeface="Calibri"/>
              </a:rPr>
              <a:t>Ödül Kaydet</a:t>
            </a:r>
            <a:r>
              <a:rPr lang="tr" sz="1400">
                <a:solidFill>
                  <a:schemeClr val="dk1"/>
                </a:solidFill>
                <a:latin typeface="Calibri"/>
                <a:ea typeface="Calibri"/>
                <a:cs typeface="Calibri"/>
                <a:sym typeface="Calibri"/>
              </a:rPr>
              <a:t> - Toplam ödüle ekle.</a:t>
            </a:r>
            <a:endParaRPr sz="1400">
              <a:solidFill>
                <a:schemeClr val="dk1"/>
              </a:solidFill>
              <a:latin typeface="Calibri"/>
              <a:ea typeface="Calibri"/>
              <a:cs typeface="Calibri"/>
              <a:sym typeface="Calibri"/>
            </a:endParaRPr>
          </a:p>
          <a:p>
            <a:pPr indent="-317500" lvl="0" marL="457200" rtl="0" algn="l">
              <a:lnSpc>
                <a:spcPct val="116250"/>
              </a:lnSpc>
              <a:spcBef>
                <a:spcPts val="0"/>
              </a:spcBef>
              <a:spcAft>
                <a:spcPts val="0"/>
              </a:spcAft>
              <a:buClr>
                <a:schemeClr val="dk1"/>
              </a:buClr>
              <a:buSzPts val="1400"/>
              <a:buFont typeface="Calibri"/>
              <a:buAutoNum type="arabicPeriod"/>
            </a:pPr>
            <a:r>
              <a:rPr b="1" lang="tr" sz="1400">
                <a:solidFill>
                  <a:schemeClr val="dk1"/>
                </a:solidFill>
                <a:latin typeface="Calibri"/>
                <a:ea typeface="Calibri"/>
                <a:cs typeface="Calibri"/>
                <a:sym typeface="Calibri"/>
              </a:rPr>
              <a:t>Bölüm Bitti mi?</a:t>
            </a:r>
            <a:r>
              <a:rPr lang="tr" sz="1400">
                <a:solidFill>
                  <a:schemeClr val="dk1"/>
                </a:solidFill>
                <a:latin typeface="Calibri"/>
                <a:ea typeface="Calibri"/>
                <a:cs typeface="Calibri"/>
                <a:sym typeface="Calibri"/>
              </a:rPr>
              <a:t> - Evetse, eğitim bölümünü bitir. Hayırsa, tahmin ve hareket döngüsüne devam et.</a:t>
            </a:r>
            <a:endParaRPr sz="1400">
              <a:solidFill>
                <a:schemeClr val="dk1"/>
              </a:solidFill>
              <a:latin typeface="Calibri"/>
              <a:ea typeface="Calibri"/>
              <a:cs typeface="Calibri"/>
              <a:sym typeface="Calibri"/>
            </a:endParaRPr>
          </a:p>
          <a:p>
            <a:pPr indent="-317500" lvl="0" marL="457200" rtl="0" algn="l">
              <a:lnSpc>
                <a:spcPct val="116250"/>
              </a:lnSpc>
              <a:spcBef>
                <a:spcPts val="0"/>
              </a:spcBef>
              <a:spcAft>
                <a:spcPts val="0"/>
              </a:spcAft>
              <a:buClr>
                <a:schemeClr val="dk1"/>
              </a:buClr>
              <a:buSzPts val="1400"/>
              <a:buFont typeface="Calibri"/>
              <a:buAutoNum type="arabicPeriod"/>
            </a:pPr>
            <a:r>
              <a:rPr b="1" lang="tr" sz="1400">
                <a:solidFill>
                  <a:schemeClr val="dk1"/>
                </a:solidFill>
                <a:latin typeface="Calibri"/>
                <a:ea typeface="Calibri"/>
                <a:cs typeface="Calibri"/>
                <a:sym typeface="Calibri"/>
              </a:rPr>
              <a:t>Grafikleri Çiz ve Karşılaştır</a:t>
            </a:r>
            <a:r>
              <a:rPr lang="tr" sz="1400">
                <a:solidFill>
                  <a:schemeClr val="dk1"/>
                </a:solidFill>
                <a:latin typeface="Calibri"/>
                <a:ea typeface="Calibri"/>
                <a:cs typeface="Calibri"/>
                <a:sym typeface="Calibri"/>
              </a:rPr>
              <a:t> - Her algoritmanın ödüllerini karşılaştıran bir grafik oluştur.</a:t>
            </a:r>
            <a:endParaRPr sz="1400">
              <a:solidFill>
                <a:schemeClr val="dk1"/>
              </a:solidFill>
              <a:latin typeface="Calibri"/>
              <a:ea typeface="Calibri"/>
              <a:cs typeface="Calibri"/>
              <a:sym typeface="Calibri"/>
            </a:endParaRPr>
          </a:p>
          <a:p>
            <a:pPr indent="-304800" lvl="0" marL="457200" rtl="0" algn="l">
              <a:lnSpc>
                <a:spcPct val="116250"/>
              </a:lnSpc>
              <a:spcBef>
                <a:spcPts val="0"/>
              </a:spcBef>
              <a:spcAft>
                <a:spcPts val="0"/>
              </a:spcAft>
              <a:buClr>
                <a:schemeClr val="dk1"/>
              </a:buClr>
              <a:buSzPts val="1200"/>
              <a:buFont typeface="Calibri"/>
              <a:buAutoNum type="arabicPeriod"/>
            </a:pPr>
            <a:r>
              <a:rPr b="1" lang="tr" sz="1400">
                <a:solidFill>
                  <a:schemeClr val="dk1"/>
                </a:solidFill>
                <a:latin typeface="Calibri"/>
                <a:ea typeface="Calibri"/>
                <a:cs typeface="Calibri"/>
                <a:sym typeface="Calibri"/>
              </a:rPr>
              <a:t>Bitir</a:t>
            </a:r>
            <a:r>
              <a:rPr lang="tr" sz="1400">
                <a:solidFill>
                  <a:schemeClr val="dk1"/>
                </a:solidFill>
                <a:latin typeface="Calibri"/>
                <a:ea typeface="Calibri"/>
                <a:cs typeface="Calibri"/>
                <a:sym typeface="Calibri"/>
              </a:rPr>
              <a:t> - Eğitim döngüsünü bitir ve sonuçları incele</a:t>
            </a:r>
            <a:r>
              <a:rPr lang="tr" sz="1600">
                <a:solidFill>
                  <a:schemeClr val="dk1"/>
                </a:solidFill>
                <a:latin typeface="Calibri"/>
                <a:ea typeface="Calibri"/>
                <a:cs typeface="Calibri"/>
                <a:sym typeface="Calibri"/>
              </a:rPr>
              <a:t>.</a:t>
            </a:r>
            <a:endParaRPr sz="1600">
              <a:solidFill>
                <a:schemeClr val="dk1"/>
              </a:solidFill>
              <a:latin typeface="Calibri"/>
              <a:ea typeface="Calibri"/>
              <a:cs typeface="Calibri"/>
              <a:sym typeface="Calibri"/>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GAE (Generalized Advantage Estimate)</a:t>
            </a:r>
            <a:endParaRPr/>
          </a:p>
        </p:txBody>
      </p:sp>
      <p:sp>
        <p:nvSpPr>
          <p:cNvPr id="70" name="Google Shape;70;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1200"/>
              </a:spcBef>
              <a:spcAft>
                <a:spcPts val="0"/>
              </a:spcAft>
              <a:buClr>
                <a:schemeClr val="dk1"/>
              </a:buClr>
              <a:buSzPts val="1100"/>
              <a:buFont typeface="Arial"/>
              <a:buNone/>
            </a:pPr>
            <a:r>
              <a:rPr lang="tr" sz="1100">
                <a:solidFill>
                  <a:schemeClr val="dk1"/>
                </a:solidFill>
              </a:rPr>
              <a:t>GAE, avantaj tahmininin daha verimli ve doğrusal olmayan bir şekilde yapılmasını sağlayan bir tekniktir. Bu yöntem, avantajı daha doğru hesaplamak için n-step bootstrapping ve gelecekteki ödülleri daha iyi tahmin eder.</a:t>
            </a:r>
            <a:endParaRPr sz="1100">
              <a:solidFill>
                <a:schemeClr val="dk1"/>
              </a:solidFill>
            </a:endParaRPr>
          </a:p>
          <a:p>
            <a:pPr indent="-298450" lvl="0" marL="457200" rtl="0" algn="l">
              <a:spcBef>
                <a:spcPts val="1200"/>
              </a:spcBef>
              <a:spcAft>
                <a:spcPts val="0"/>
              </a:spcAft>
              <a:buClr>
                <a:schemeClr val="dk1"/>
              </a:buClr>
              <a:buSzPts val="1100"/>
              <a:buChar char="●"/>
            </a:pPr>
            <a:r>
              <a:rPr b="1" lang="tr" sz="1100">
                <a:solidFill>
                  <a:schemeClr val="dk1"/>
                </a:solidFill>
              </a:rPr>
              <a:t>Avantaj Fonksiyonu</a:t>
            </a:r>
            <a:r>
              <a:rPr lang="tr" sz="1100">
                <a:solidFill>
                  <a:schemeClr val="dk1"/>
                </a:solidFill>
              </a:rPr>
              <a:t>: GAE, genellikle aşağıdaki formülle hesaplanır:</a:t>
            </a:r>
            <a:endParaRPr sz="1100">
              <a:solidFill>
                <a:schemeClr val="dk1"/>
              </a:solidFill>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Clr>
                <a:schemeClr val="dk1"/>
              </a:buClr>
              <a:buSzPts val="1100"/>
              <a:buFont typeface="Arial"/>
              <a:buNone/>
            </a:pPr>
            <a:r>
              <a:rPr lang="tr"/>
              <a:t>Burada:</a:t>
            </a:r>
            <a:endParaRPr/>
          </a:p>
          <a:p>
            <a:pPr indent="-298450" lvl="0" marL="457200" rtl="0" algn="l">
              <a:spcBef>
                <a:spcPts val="1200"/>
              </a:spcBef>
              <a:spcAft>
                <a:spcPts val="0"/>
              </a:spcAft>
              <a:buClr>
                <a:schemeClr val="dk1"/>
              </a:buClr>
              <a:buSzPts val="1100"/>
              <a:buChar char="●"/>
            </a:pPr>
            <a:r>
              <a:rPr lang="tr"/>
              <a:t>γ : Gelecekteki ödüllerin indirim faktörü.</a:t>
            </a:r>
            <a:endParaRPr/>
          </a:p>
          <a:p>
            <a:pPr indent="-298450" lvl="0" marL="457200" rtl="0" algn="l">
              <a:spcBef>
                <a:spcPts val="0"/>
              </a:spcBef>
              <a:spcAft>
                <a:spcPts val="0"/>
              </a:spcAft>
              <a:buClr>
                <a:schemeClr val="dk1"/>
              </a:buClr>
              <a:buSzPts val="1100"/>
              <a:buChar char="●"/>
            </a:pPr>
            <a:r>
              <a:rPr lang="tr"/>
              <a:t>λ : GAE'nin hafıza uzunluğu.</a:t>
            </a:r>
            <a:endParaRPr/>
          </a:p>
          <a:p>
            <a:pPr indent="-298450" lvl="0" marL="457200" rtl="0" algn="l">
              <a:spcBef>
                <a:spcPts val="0"/>
              </a:spcBef>
              <a:spcAft>
                <a:spcPts val="0"/>
              </a:spcAft>
              <a:buClr>
                <a:schemeClr val="dk1"/>
              </a:buClr>
              <a:buSzPts val="1100"/>
              <a:buChar char="●"/>
            </a:pPr>
            <a:r>
              <a:rPr lang="tr"/>
              <a:t>δ​ : Temporal Difference (TD) hata.</a:t>
            </a:r>
            <a:endParaRPr/>
          </a:p>
          <a:p>
            <a:pPr indent="0" lvl="0" marL="0" rtl="0" algn="l">
              <a:spcBef>
                <a:spcPts val="1200"/>
              </a:spcBef>
              <a:spcAft>
                <a:spcPts val="1200"/>
              </a:spcAft>
              <a:buNone/>
            </a:pPr>
            <a:r>
              <a:t/>
            </a:r>
            <a:endParaRPr/>
          </a:p>
        </p:txBody>
      </p:sp>
      <p:pic>
        <p:nvPicPr>
          <p:cNvPr id="71" name="Google Shape;71;p15"/>
          <p:cNvPicPr preferRelativeResize="0"/>
          <p:nvPr/>
        </p:nvPicPr>
        <p:blipFill>
          <a:blip r:embed="rId3">
            <a:alphaModFix/>
          </a:blip>
          <a:stretch>
            <a:fillRect/>
          </a:stretch>
        </p:blipFill>
        <p:spPr>
          <a:xfrm>
            <a:off x="311700" y="2340625"/>
            <a:ext cx="2914650" cy="7620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pic>
        <p:nvPicPr>
          <p:cNvPr id="251" name="Google Shape;251;p42"/>
          <p:cNvPicPr preferRelativeResize="0"/>
          <p:nvPr/>
        </p:nvPicPr>
        <p:blipFill>
          <a:blip r:embed="rId3">
            <a:alphaModFix/>
          </a:blip>
          <a:stretch>
            <a:fillRect/>
          </a:stretch>
        </p:blipFill>
        <p:spPr>
          <a:xfrm>
            <a:off x="90401" y="421275"/>
            <a:ext cx="4062375" cy="2369700"/>
          </a:xfrm>
          <a:prstGeom prst="rect">
            <a:avLst/>
          </a:prstGeom>
          <a:noFill/>
          <a:ln>
            <a:noFill/>
          </a:ln>
        </p:spPr>
      </p:pic>
      <p:pic>
        <p:nvPicPr>
          <p:cNvPr id="252" name="Google Shape;252;p42"/>
          <p:cNvPicPr preferRelativeResize="0"/>
          <p:nvPr/>
        </p:nvPicPr>
        <p:blipFill>
          <a:blip r:embed="rId4">
            <a:alphaModFix/>
          </a:blip>
          <a:stretch>
            <a:fillRect/>
          </a:stretch>
        </p:blipFill>
        <p:spPr>
          <a:xfrm>
            <a:off x="4818025" y="421275"/>
            <a:ext cx="4062375" cy="2369700"/>
          </a:xfrm>
          <a:prstGeom prst="rect">
            <a:avLst/>
          </a:prstGeom>
          <a:noFill/>
          <a:ln>
            <a:noFill/>
          </a:ln>
        </p:spPr>
      </p:pic>
      <p:pic>
        <p:nvPicPr>
          <p:cNvPr id="253" name="Google Shape;253;p42"/>
          <p:cNvPicPr preferRelativeResize="0"/>
          <p:nvPr/>
        </p:nvPicPr>
        <p:blipFill>
          <a:blip r:embed="rId5">
            <a:alphaModFix/>
          </a:blip>
          <a:stretch>
            <a:fillRect/>
          </a:stretch>
        </p:blipFill>
        <p:spPr>
          <a:xfrm>
            <a:off x="2854400" y="2639675"/>
            <a:ext cx="3307203" cy="1929200"/>
          </a:xfrm>
          <a:prstGeom prst="rect">
            <a:avLst/>
          </a:prstGeom>
          <a:noFill/>
          <a:ln>
            <a:noFill/>
          </a:ln>
        </p:spPr>
      </p:pic>
      <p:sp>
        <p:nvSpPr>
          <p:cNvPr id="254" name="Google Shape;254;p42"/>
          <p:cNvSpPr txBox="1"/>
          <p:nvPr/>
        </p:nvSpPr>
        <p:spPr>
          <a:xfrm>
            <a:off x="311700" y="2790975"/>
            <a:ext cx="5621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 sz="1800">
                <a:solidFill>
                  <a:schemeClr val="dk2"/>
                </a:solidFill>
              </a:rPr>
              <a:t>Ortalama 8000 Adım</a:t>
            </a:r>
            <a:endParaRPr sz="1800">
              <a:solidFill>
                <a:schemeClr val="dk2"/>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43"/>
          <p:cNvSpPr txBox="1"/>
          <p:nvPr>
            <p:ph type="title"/>
          </p:nvPr>
        </p:nvSpPr>
        <p:spPr>
          <a:xfrm>
            <a:off x="311700" y="15247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tr" sz="2020">
                <a:latin typeface="Calibri"/>
                <a:ea typeface="Calibri"/>
                <a:cs typeface="Calibri"/>
                <a:sym typeface="Calibri"/>
              </a:rPr>
              <a:t>Çalışma Mantığı</a:t>
            </a:r>
            <a:endParaRPr b="1" sz="2020">
              <a:latin typeface="Calibri"/>
              <a:ea typeface="Calibri"/>
              <a:cs typeface="Calibri"/>
              <a:sym typeface="Calibri"/>
            </a:endParaRPr>
          </a:p>
        </p:txBody>
      </p:sp>
      <p:sp>
        <p:nvSpPr>
          <p:cNvPr id="260" name="Google Shape;260;p43"/>
          <p:cNvSpPr txBox="1"/>
          <p:nvPr>
            <p:ph idx="1" type="body"/>
          </p:nvPr>
        </p:nvSpPr>
        <p:spPr>
          <a:xfrm>
            <a:off x="311700" y="803275"/>
            <a:ext cx="8520600" cy="3416400"/>
          </a:xfrm>
          <a:prstGeom prst="rect">
            <a:avLst/>
          </a:prstGeom>
        </p:spPr>
        <p:txBody>
          <a:bodyPr anchorCtr="0" anchor="t" bIns="91425" lIns="91425" spcFirstLastPara="1" rIns="91425" wrap="square" tIns="91425">
            <a:normAutofit/>
          </a:bodyPr>
          <a:lstStyle/>
          <a:p>
            <a:pPr indent="0" lvl="0" marL="0" rtl="0" algn="l">
              <a:lnSpc>
                <a:spcPct val="116250"/>
              </a:lnSpc>
              <a:spcBef>
                <a:spcPts val="1200"/>
              </a:spcBef>
              <a:spcAft>
                <a:spcPts val="0"/>
              </a:spcAft>
              <a:buClr>
                <a:schemeClr val="dk1"/>
              </a:buClr>
              <a:buSzPts val="1100"/>
              <a:buFont typeface="Arial"/>
              <a:buNone/>
            </a:pPr>
            <a:r>
              <a:rPr b="1" lang="tr" sz="1400">
                <a:solidFill>
                  <a:schemeClr val="dk1"/>
                </a:solidFill>
                <a:latin typeface="Calibri"/>
                <a:ea typeface="Calibri"/>
                <a:cs typeface="Calibri"/>
                <a:sym typeface="Calibri"/>
              </a:rPr>
              <a:t>Ortam Tanımı:</a:t>
            </a:r>
            <a:r>
              <a:rPr lang="tr" sz="1400">
                <a:solidFill>
                  <a:schemeClr val="dk1"/>
                </a:solidFill>
                <a:latin typeface="Calibri"/>
                <a:ea typeface="Calibri"/>
                <a:cs typeface="Calibri"/>
                <a:sym typeface="Calibri"/>
              </a:rPr>
              <a:t> CarRacing-v3 ortamı oluşturulur.</a:t>
            </a:r>
            <a:endParaRPr sz="1400">
              <a:solidFill>
                <a:schemeClr val="dk1"/>
              </a:solidFill>
              <a:latin typeface="Calibri"/>
              <a:ea typeface="Calibri"/>
              <a:cs typeface="Calibri"/>
              <a:sym typeface="Calibri"/>
            </a:endParaRPr>
          </a:p>
          <a:p>
            <a:pPr indent="0" lvl="0" marL="0" rtl="0" algn="l">
              <a:lnSpc>
                <a:spcPct val="116250"/>
              </a:lnSpc>
              <a:spcBef>
                <a:spcPts val="1200"/>
              </a:spcBef>
              <a:spcAft>
                <a:spcPts val="0"/>
              </a:spcAft>
              <a:buClr>
                <a:schemeClr val="dk1"/>
              </a:buClr>
              <a:buSzPts val="1100"/>
              <a:buFont typeface="Arial"/>
              <a:buNone/>
            </a:pPr>
            <a:r>
              <a:rPr b="1" lang="tr" sz="1400">
                <a:solidFill>
                  <a:schemeClr val="dk1"/>
                </a:solidFill>
                <a:latin typeface="Calibri"/>
                <a:ea typeface="Calibri"/>
                <a:cs typeface="Calibri"/>
                <a:sym typeface="Calibri"/>
              </a:rPr>
              <a:t>Model Tanımı:</a:t>
            </a:r>
            <a:r>
              <a:rPr lang="tr" sz="1400">
                <a:solidFill>
                  <a:schemeClr val="dk1"/>
                </a:solidFill>
                <a:latin typeface="Calibri"/>
                <a:ea typeface="Calibri"/>
                <a:cs typeface="Calibri"/>
                <a:sym typeface="Calibri"/>
              </a:rPr>
              <a:t> PPO, A2C, ve SAC modelleri MLP tabanlı politika ağı ile tanımlanır. (CarRacing görüntü tabanlı olduğu için CNN kullanılması önerilir)</a:t>
            </a:r>
            <a:endParaRPr sz="1400">
              <a:solidFill>
                <a:schemeClr val="dk1"/>
              </a:solidFill>
              <a:latin typeface="Calibri"/>
              <a:ea typeface="Calibri"/>
              <a:cs typeface="Calibri"/>
              <a:sym typeface="Calibri"/>
            </a:endParaRPr>
          </a:p>
          <a:p>
            <a:pPr indent="0" lvl="0" marL="0" rtl="0" algn="l">
              <a:lnSpc>
                <a:spcPct val="116250"/>
              </a:lnSpc>
              <a:spcBef>
                <a:spcPts val="1200"/>
              </a:spcBef>
              <a:spcAft>
                <a:spcPts val="0"/>
              </a:spcAft>
              <a:buClr>
                <a:schemeClr val="dk1"/>
              </a:buClr>
              <a:buSzPts val="1100"/>
              <a:buFont typeface="Arial"/>
              <a:buNone/>
            </a:pPr>
            <a:r>
              <a:rPr b="1" lang="tr" sz="1400">
                <a:solidFill>
                  <a:schemeClr val="dk1"/>
                </a:solidFill>
                <a:latin typeface="Calibri"/>
                <a:ea typeface="Calibri"/>
                <a:cs typeface="Calibri"/>
                <a:sym typeface="Calibri"/>
              </a:rPr>
              <a:t>Eğitim Döngüsü:</a:t>
            </a:r>
            <a:endParaRPr b="1" sz="1400">
              <a:solidFill>
                <a:schemeClr val="dk1"/>
              </a:solidFill>
              <a:latin typeface="Calibri"/>
              <a:ea typeface="Calibri"/>
              <a:cs typeface="Calibri"/>
              <a:sym typeface="Calibri"/>
            </a:endParaRPr>
          </a:p>
          <a:p>
            <a:pPr indent="-317500" lvl="0" marL="457200" rtl="0" algn="l">
              <a:lnSpc>
                <a:spcPct val="116250"/>
              </a:lnSpc>
              <a:spcBef>
                <a:spcPts val="1200"/>
              </a:spcBef>
              <a:spcAft>
                <a:spcPts val="0"/>
              </a:spcAft>
              <a:buClr>
                <a:schemeClr val="dk1"/>
              </a:buClr>
              <a:buSzPts val="1400"/>
              <a:buFont typeface="Calibri"/>
              <a:buAutoNum type="arabicPeriod"/>
            </a:pPr>
            <a:r>
              <a:rPr lang="tr" sz="1400">
                <a:solidFill>
                  <a:schemeClr val="dk1"/>
                </a:solidFill>
                <a:latin typeface="Calibri"/>
                <a:ea typeface="Calibri"/>
                <a:cs typeface="Calibri"/>
                <a:sym typeface="Calibri"/>
              </a:rPr>
              <a:t>Her algoritma için belirlenen bölüm sayısı kadar eğitim yapılır.</a:t>
            </a:r>
            <a:endParaRPr sz="1400">
              <a:solidFill>
                <a:schemeClr val="dk1"/>
              </a:solidFill>
              <a:latin typeface="Calibri"/>
              <a:ea typeface="Calibri"/>
              <a:cs typeface="Calibri"/>
              <a:sym typeface="Calibri"/>
            </a:endParaRPr>
          </a:p>
          <a:p>
            <a:pPr indent="-317500" lvl="0" marL="457200" rtl="0" algn="l">
              <a:lnSpc>
                <a:spcPct val="116250"/>
              </a:lnSpc>
              <a:spcBef>
                <a:spcPts val="0"/>
              </a:spcBef>
              <a:spcAft>
                <a:spcPts val="0"/>
              </a:spcAft>
              <a:buClr>
                <a:schemeClr val="dk1"/>
              </a:buClr>
              <a:buSzPts val="1400"/>
              <a:buFont typeface="Calibri"/>
              <a:buAutoNum type="arabicPeriod"/>
            </a:pPr>
            <a:r>
              <a:rPr lang="tr" sz="1400">
                <a:solidFill>
                  <a:schemeClr val="dk1"/>
                </a:solidFill>
                <a:latin typeface="Calibri"/>
                <a:ea typeface="Calibri"/>
                <a:cs typeface="Calibri"/>
                <a:sym typeface="Calibri"/>
              </a:rPr>
              <a:t>Eğitim esnasında, model her adımda çevreden durumu alarak bir hareket tahmini yapar.</a:t>
            </a:r>
            <a:endParaRPr sz="1400">
              <a:solidFill>
                <a:schemeClr val="dk1"/>
              </a:solidFill>
              <a:latin typeface="Calibri"/>
              <a:ea typeface="Calibri"/>
              <a:cs typeface="Calibri"/>
              <a:sym typeface="Calibri"/>
            </a:endParaRPr>
          </a:p>
          <a:p>
            <a:pPr indent="-317500" lvl="0" marL="457200" rtl="0" algn="l">
              <a:lnSpc>
                <a:spcPct val="116250"/>
              </a:lnSpc>
              <a:spcBef>
                <a:spcPts val="0"/>
              </a:spcBef>
              <a:spcAft>
                <a:spcPts val="0"/>
              </a:spcAft>
              <a:buClr>
                <a:schemeClr val="dk1"/>
              </a:buClr>
              <a:buSzPts val="1400"/>
              <a:buFont typeface="Calibri"/>
              <a:buAutoNum type="arabicPeriod"/>
            </a:pPr>
            <a:r>
              <a:rPr lang="tr" sz="1400">
                <a:solidFill>
                  <a:schemeClr val="dk1"/>
                </a:solidFill>
                <a:latin typeface="Calibri"/>
                <a:ea typeface="Calibri"/>
                <a:cs typeface="Calibri"/>
                <a:sym typeface="Calibri"/>
              </a:rPr>
              <a:t>Çevreye yapılan hareketin sonucunda yeni durum, ödül ve bölüm sonu bilgileri elde edilir.</a:t>
            </a:r>
            <a:endParaRPr sz="1400">
              <a:solidFill>
                <a:schemeClr val="dk1"/>
              </a:solidFill>
              <a:latin typeface="Calibri"/>
              <a:ea typeface="Calibri"/>
              <a:cs typeface="Calibri"/>
              <a:sym typeface="Calibri"/>
            </a:endParaRPr>
          </a:p>
          <a:p>
            <a:pPr indent="-317500" lvl="0" marL="457200" rtl="0" algn="l">
              <a:lnSpc>
                <a:spcPct val="116250"/>
              </a:lnSpc>
              <a:spcBef>
                <a:spcPts val="0"/>
              </a:spcBef>
              <a:spcAft>
                <a:spcPts val="0"/>
              </a:spcAft>
              <a:buClr>
                <a:schemeClr val="dk1"/>
              </a:buClr>
              <a:buSzPts val="1400"/>
              <a:buFont typeface="Calibri"/>
              <a:buAutoNum type="arabicPeriod"/>
            </a:pPr>
            <a:r>
              <a:rPr lang="tr" sz="1400">
                <a:solidFill>
                  <a:schemeClr val="dk1"/>
                </a:solidFill>
                <a:latin typeface="Calibri"/>
                <a:ea typeface="Calibri"/>
                <a:cs typeface="Calibri"/>
                <a:sym typeface="Calibri"/>
              </a:rPr>
              <a:t>Ödüller bölüm sonunda toplanır ve kaydedilir.</a:t>
            </a:r>
            <a:endParaRPr sz="1400">
              <a:solidFill>
                <a:schemeClr val="dk1"/>
              </a:solidFill>
              <a:latin typeface="Calibri"/>
              <a:ea typeface="Calibri"/>
              <a:cs typeface="Calibri"/>
              <a:sym typeface="Calibri"/>
            </a:endParaRPr>
          </a:p>
          <a:p>
            <a:pPr indent="-317500" lvl="0" marL="457200" rtl="0" algn="l">
              <a:lnSpc>
                <a:spcPct val="116250"/>
              </a:lnSpc>
              <a:spcBef>
                <a:spcPts val="0"/>
              </a:spcBef>
              <a:spcAft>
                <a:spcPts val="0"/>
              </a:spcAft>
              <a:buClr>
                <a:schemeClr val="dk1"/>
              </a:buClr>
              <a:buSzPts val="1400"/>
              <a:buFont typeface="Calibri"/>
              <a:buAutoNum type="arabicPeriod"/>
            </a:pPr>
            <a:r>
              <a:rPr b="1" lang="tr" sz="1400">
                <a:solidFill>
                  <a:schemeClr val="dk1"/>
                </a:solidFill>
                <a:latin typeface="Calibri"/>
                <a:ea typeface="Calibri"/>
                <a:cs typeface="Calibri"/>
                <a:sym typeface="Calibri"/>
              </a:rPr>
              <a:t>Grafik Oluşturma:</a:t>
            </a:r>
            <a:r>
              <a:rPr lang="tr" sz="1400">
                <a:solidFill>
                  <a:schemeClr val="dk1"/>
                </a:solidFill>
                <a:latin typeface="Calibri"/>
                <a:ea typeface="Calibri"/>
                <a:cs typeface="Calibri"/>
                <a:sym typeface="Calibri"/>
              </a:rPr>
              <a:t> Her bir algoritmanın toplam ödüllerini gösteren bir grafik çizilir ve karşılaştırma yapılır.</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4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tr" sz="2020"/>
              <a:t>Uygulama</a:t>
            </a:r>
            <a:endParaRPr b="1" sz="2020"/>
          </a:p>
        </p:txBody>
      </p:sp>
      <p:pic>
        <p:nvPicPr>
          <p:cNvPr id="266" name="Google Shape;266;p44"/>
          <p:cNvPicPr preferRelativeResize="0"/>
          <p:nvPr/>
        </p:nvPicPr>
        <p:blipFill>
          <a:blip r:embed="rId3">
            <a:alphaModFix/>
          </a:blip>
          <a:stretch>
            <a:fillRect/>
          </a:stretch>
        </p:blipFill>
        <p:spPr>
          <a:xfrm>
            <a:off x="2459888" y="1431725"/>
            <a:ext cx="4224224" cy="35060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Hiper Parametreler</a:t>
            </a:r>
            <a:endParaRPr/>
          </a:p>
        </p:txBody>
      </p:sp>
      <p:sp>
        <p:nvSpPr>
          <p:cNvPr id="77" name="Google Shape;77;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1400"/>
              </a:spcBef>
              <a:spcAft>
                <a:spcPts val="0"/>
              </a:spcAft>
              <a:buNone/>
            </a:pPr>
            <a:r>
              <a:rPr b="1" lang="tr" sz="1300">
                <a:solidFill>
                  <a:schemeClr val="dk1"/>
                </a:solidFill>
              </a:rPr>
              <a:t>Genel Hiperparametreler</a:t>
            </a:r>
            <a:endParaRPr b="1" sz="1300">
              <a:solidFill>
                <a:schemeClr val="dk1"/>
              </a:solidFill>
            </a:endParaRPr>
          </a:p>
          <a:p>
            <a:pPr indent="0" lvl="0" marL="0" rtl="0" algn="l">
              <a:spcBef>
                <a:spcPts val="1400"/>
              </a:spcBef>
              <a:spcAft>
                <a:spcPts val="0"/>
              </a:spcAft>
              <a:buClr>
                <a:schemeClr val="dk1"/>
              </a:buClr>
              <a:buSzPct val="84615"/>
              <a:buFont typeface="Arial"/>
              <a:buNone/>
            </a:pPr>
            <a:r>
              <a:rPr lang="tr" sz="1300">
                <a:solidFill>
                  <a:schemeClr val="dk1"/>
                </a:solidFill>
              </a:rPr>
              <a:t>Hiperparametreler makine öğrenimi modellerinin eğitiminde önemli rol oynayan, algoritmaların çalışma şekli üzerinde doğrudan etkisi olan parametrelerdir.</a:t>
            </a:r>
            <a:endParaRPr sz="1300">
              <a:solidFill>
                <a:schemeClr val="dk1"/>
              </a:solidFill>
            </a:endParaRPr>
          </a:p>
          <a:p>
            <a:pPr indent="-293211" lvl="0" marL="457200" rtl="0" algn="l">
              <a:spcBef>
                <a:spcPts val="1200"/>
              </a:spcBef>
              <a:spcAft>
                <a:spcPts val="0"/>
              </a:spcAft>
              <a:buClr>
                <a:schemeClr val="dk1"/>
              </a:buClr>
              <a:buSzPct val="100000"/>
              <a:buChar char="●"/>
            </a:pPr>
            <a:r>
              <a:rPr b="1" lang="tr" sz="1100">
                <a:solidFill>
                  <a:schemeClr val="dk1"/>
                </a:solidFill>
              </a:rPr>
              <a:t>Learning Rate (Öğrenme Hızı):</a:t>
            </a:r>
            <a:endParaRPr b="1" sz="1100">
              <a:solidFill>
                <a:schemeClr val="dk1"/>
              </a:solidFill>
            </a:endParaRPr>
          </a:p>
          <a:p>
            <a:pPr indent="-293211" lvl="1" marL="914400" rtl="0" algn="l">
              <a:spcBef>
                <a:spcPts val="0"/>
              </a:spcBef>
              <a:spcAft>
                <a:spcPts val="0"/>
              </a:spcAft>
              <a:buClr>
                <a:schemeClr val="dk1"/>
              </a:buClr>
              <a:buSzPct val="100000"/>
              <a:buChar char="○"/>
            </a:pPr>
            <a:r>
              <a:rPr lang="tr" sz="1100">
                <a:solidFill>
                  <a:schemeClr val="dk1"/>
                </a:solidFill>
              </a:rPr>
              <a:t>Modelin ne kadar hızlı öğrenmesi gerektiğini kontrol eder.</a:t>
            </a:r>
            <a:endParaRPr sz="1100">
              <a:solidFill>
                <a:schemeClr val="dk1"/>
              </a:solidFill>
            </a:endParaRPr>
          </a:p>
          <a:p>
            <a:pPr indent="-293211" lvl="1" marL="914400" rtl="0" algn="l">
              <a:spcBef>
                <a:spcPts val="0"/>
              </a:spcBef>
              <a:spcAft>
                <a:spcPts val="0"/>
              </a:spcAft>
              <a:buClr>
                <a:schemeClr val="dk1"/>
              </a:buClr>
              <a:buSzPct val="100000"/>
              <a:buChar char="○"/>
            </a:pPr>
            <a:r>
              <a:rPr lang="tr" sz="1100">
                <a:solidFill>
                  <a:schemeClr val="dk1"/>
                </a:solidFill>
              </a:rPr>
              <a:t>Çok yüksek bir değer, öğrenmenin kararsız olmasına neden olabilir. Çok düşük bir değer öğrenmeyi yavaşlatabilir.</a:t>
            </a:r>
            <a:endParaRPr sz="1100">
              <a:solidFill>
                <a:schemeClr val="dk1"/>
              </a:solidFill>
            </a:endParaRPr>
          </a:p>
          <a:p>
            <a:pPr indent="-293211" lvl="0" marL="457200" rtl="0" algn="l">
              <a:spcBef>
                <a:spcPts val="0"/>
              </a:spcBef>
              <a:spcAft>
                <a:spcPts val="0"/>
              </a:spcAft>
              <a:buClr>
                <a:schemeClr val="dk1"/>
              </a:buClr>
              <a:buSzPct val="100000"/>
              <a:buChar char="●"/>
            </a:pPr>
            <a:r>
              <a:rPr b="1" lang="tr" sz="1100">
                <a:solidFill>
                  <a:schemeClr val="dk1"/>
                </a:solidFill>
              </a:rPr>
              <a:t>Discount Factor (Gamma, γ):</a:t>
            </a:r>
            <a:endParaRPr b="1" sz="1100">
              <a:solidFill>
                <a:schemeClr val="dk1"/>
              </a:solidFill>
            </a:endParaRPr>
          </a:p>
          <a:p>
            <a:pPr indent="-293211" lvl="1" marL="914400" rtl="0" algn="l">
              <a:spcBef>
                <a:spcPts val="0"/>
              </a:spcBef>
              <a:spcAft>
                <a:spcPts val="0"/>
              </a:spcAft>
              <a:buClr>
                <a:schemeClr val="dk1"/>
              </a:buClr>
              <a:buSzPct val="100000"/>
              <a:buChar char="○"/>
            </a:pPr>
            <a:r>
              <a:rPr lang="tr" sz="1100">
                <a:solidFill>
                  <a:schemeClr val="dk1"/>
                </a:solidFill>
              </a:rPr>
              <a:t>Gelecekteki ödüllerin ne kadar önemli olduğunu belirler.</a:t>
            </a:r>
            <a:endParaRPr sz="1100">
              <a:solidFill>
                <a:schemeClr val="dk1"/>
              </a:solidFill>
            </a:endParaRPr>
          </a:p>
          <a:p>
            <a:pPr indent="-293211" lvl="1" marL="914400" rtl="0" algn="l">
              <a:spcBef>
                <a:spcPts val="0"/>
              </a:spcBef>
              <a:spcAft>
                <a:spcPts val="0"/>
              </a:spcAft>
              <a:buClr>
                <a:schemeClr val="dk1"/>
              </a:buClr>
              <a:buSzPct val="100000"/>
              <a:buChar char="○"/>
            </a:pPr>
            <a:r>
              <a:rPr lang="tr" sz="1100">
                <a:solidFill>
                  <a:schemeClr val="dk1"/>
                </a:solidFill>
              </a:rPr>
              <a:t>Değer: γ∈[0,1].</a:t>
            </a:r>
            <a:endParaRPr sz="1100">
              <a:solidFill>
                <a:schemeClr val="dk1"/>
              </a:solidFill>
            </a:endParaRPr>
          </a:p>
          <a:p>
            <a:pPr indent="-293211" lvl="1" marL="914400" rtl="0" algn="l">
              <a:spcBef>
                <a:spcPts val="0"/>
              </a:spcBef>
              <a:spcAft>
                <a:spcPts val="0"/>
              </a:spcAft>
              <a:buClr>
                <a:schemeClr val="dk1"/>
              </a:buClr>
              <a:buSzPct val="100000"/>
              <a:buChar char="○"/>
            </a:pPr>
            <a:r>
              <a:rPr lang="tr" sz="1100">
                <a:solidFill>
                  <a:schemeClr val="dk1"/>
                </a:solidFill>
              </a:rPr>
              <a:t>γ 1’e yaklaştıkça algoritma daha uzun vadeli ödülleri dikkate alır.</a:t>
            </a:r>
            <a:endParaRPr sz="1100">
              <a:solidFill>
                <a:schemeClr val="dk1"/>
              </a:solidFill>
            </a:endParaRPr>
          </a:p>
          <a:p>
            <a:pPr indent="-293211" lvl="0" marL="457200" rtl="0" algn="l">
              <a:spcBef>
                <a:spcPts val="0"/>
              </a:spcBef>
              <a:spcAft>
                <a:spcPts val="0"/>
              </a:spcAft>
              <a:buClr>
                <a:schemeClr val="dk1"/>
              </a:buClr>
              <a:buSzPct val="100000"/>
              <a:buChar char="●"/>
            </a:pPr>
            <a:r>
              <a:rPr b="1" lang="tr" sz="1100">
                <a:solidFill>
                  <a:schemeClr val="dk1"/>
                </a:solidFill>
              </a:rPr>
              <a:t>Batch Size:</a:t>
            </a:r>
            <a:endParaRPr b="1" sz="1100">
              <a:solidFill>
                <a:schemeClr val="dk1"/>
              </a:solidFill>
            </a:endParaRPr>
          </a:p>
          <a:p>
            <a:pPr indent="-293211" lvl="1" marL="914400" rtl="0" algn="l">
              <a:spcBef>
                <a:spcPts val="0"/>
              </a:spcBef>
              <a:spcAft>
                <a:spcPts val="0"/>
              </a:spcAft>
              <a:buClr>
                <a:schemeClr val="dk1"/>
              </a:buClr>
              <a:buSzPct val="100000"/>
              <a:buChar char="○"/>
            </a:pPr>
            <a:r>
              <a:rPr lang="tr" sz="1100">
                <a:solidFill>
                  <a:schemeClr val="dk1"/>
                </a:solidFill>
              </a:rPr>
              <a:t>Her güncellemede işlenecek örnek sayısı.</a:t>
            </a:r>
            <a:endParaRPr sz="1100">
              <a:solidFill>
                <a:schemeClr val="dk1"/>
              </a:solidFill>
            </a:endParaRPr>
          </a:p>
          <a:p>
            <a:pPr indent="-293211" lvl="1" marL="914400" rtl="0" algn="l">
              <a:spcBef>
                <a:spcPts val="0"/>
              </a:spcBef>
              <a:spcAft>
                <a:spcPts val="0"/>
              </a:spcAft>
              <a:buClr>
                <a:schemeClr val="dk1"/>
              </a:buClr>
              <a:buSzPct val="100000"/>
              <a:buChar char="○"/>
            </a:pPr>
            <a:r>
              <a:rPr lang="tr" sz="1100">
                <a:solidFill>
                  <a:schemeClr val="dk1"/>
                </a:solidFill>
              </a:rPr>
              <a:t>Daha büyük bir batch size, daha kararlı güncellemeler sağlar ama daha fazla hesaplama gerektirir.</a:t>
            </a:r>
            <a:endParaRPr sz="1100">
              <a:solidFill>
                <a:schemeClr val="dk1"/>
              </a:solidFill>
            </a:endParaRPr>
          </a:p>
          <a:p>
            <a:pPr indent="-293211" lvl="0" marL="457200" rtl="0" algn="l">
              <a:spcBef>
                <a:spcPts val="0"/>
              </a:spcBef>
              <a:spcAft>
                <a:spcPts val="0"/>
              </a:spcAft>
              <a:buClr>
                <a:schemeClr val="dk1"/>
              </a:buClr>
              <a:buSzPct val="100000"/>
              <a:buChar char="●"/>
            </a:pPr>
            <a:r>
              <a:rPr b="1" lang="tr" sz="1100">
                <a:solidFill>
                  <a:schemeClr val="dk1"/>
                </a:solidFill>
              </a:rPr>
              <a:t>Epochs:</a:t>
            </a:r>
            <a:endParaRPr b="1" sz="1100">
              <a:solidFill>
                <a:schemeClr val="dk1"/>
              </a:solidFill>
            </a:endParaRPr>
          </a:p>
          <a:p>
            <a:pPr indent="-293211" lvl="1" marL="914400" rtl="0" algn="l">
              <a:spcBef>
                <a:spcPts val="0"/>
              </a:spcBef>
              <a:spcAft>
                <a:spcPts val="0"/>
              </a:spcAft>
              <a:buClr>
                <a:schemeClr val="dk1"/>
              </a:buClr>
              <a:buSzPct val="100000"/>
              <a:buChar char="○"/>
            </a:pPr>
            <a:r>
              <a:rPr lang="tr" sz="1100">
                <a:solidFill>
                  <a:schemeClr val="dk1"/>
                </a:solidFill>
              </a:rPr>
              <a:t>Her veri seti ile kaç kez model eğitilecek.</a:t>
            </a:r>
            <a:endParaRPr sz="1100">
              <a:solidFill>
                <a:schemeClr val="dk1"/>
              </a:solidFill>
            </a:endParaRPr>
          </a:p>
          <a:p>
            <a:pPr indent="-293211" lvl="1" marL="914400" rtl="0" algn="l">
              <a:spcBef>
                <a:spcPts val="0"/>
              </a:spcBef>
              <a:spcAft>
                <a:spcPts val="0"/>
              </a:spcAft>
              <a:buClr>
                <a:schemeClr val="dk1"/>
              </a:buClr>
              <a:buSzPct val="100000"/>
              <a:buChar char="○"/>
            </a:pPr>
            <a:r>
              <a:rPr lang="tr" sz="1100">
                <a:solidFill>
                  <a:schemeClr val="dk1"/>
                </a:solidFill>
              </a:rPr>
              <a:t>Özellikle PPO’da kritik bir parametredir.</a:t>
            </a:r>
            <a:endParaRPr sz="1100">
              <a:solidFill>
                <a:schemeClr val="dk1"/>
              </a:solidFill>
            </a:endParaRPr>
          </a:p>
          <a:p>
            <a:pPr indent="-293211" lvl="0" marL="457200" rtl="0" algn="l">
              <a:spcBef>
                <a:spcPts val="0"/>
              </a:spcBef>
              <a:spcAft>
                <a:spcPts val="0"/>
              </a:spcAft>
              <a:buClr>
                <a:schemeClr val="dk1"/>
              </a:buClr>
              <a:buSzPct val="100000"/>
              <a:buChar char="●"/>
            </a:pPr>
            <a:r>
              <a:rPr b="1" lang="tr" sz="1100">
                <a:solidFill>
                  <a:schemeClr val="dk1"/>
                </a:solidFill>
              </a:rPr>
              <a:t>Exploration vs. Exploitation Trade-off:</a:t>
            </a:r>
            <a:endParaRPr b="1" sz="1100">
              <a:solidFill>
                <a:schemeClr val="dk1"/>
              </a:solidFill>
            </a:endParaRPr>
          </a:p>
          <a:p>
            <a:pPr indent="-293211" lvl="1" marL="914400" rtl="0" algn="l">
              <a:spcBef>
                <a:spcPts val="0"/>
              </a:spcBef>
              <a:spcAft>
                <a:spcPts val="0"/>
              </a:spcAft>
              <a:buClr>
                <a:schemeClr val="dk1"/>
              </a:buClr>
              <a:buSzPct val="100000"/>
              <a:buChar char="○"/>
            </a:pPr>
            <a:r>
              <a:rPr lang="tr" sz="1100">
                <a:solidFill>
                  <a:schemeClr val="dk1"/>
                </a:solidFill>
              </a:rPr>
              <a:t>Aksiyon seçiminde rastgelelik ve öğrenilen politikaya güven arasındaki dengeyi kontrol eder.</a:t>
            </a:r>
            <a:endParaRPr sz="1100">
              <a:solidFill>
                <a:schemeClr val="dk1"/>
              </a:solidFill>
            </a:endParaRPr>
          </a:p>
          <a:p>
            <a:pPr indent="-293211" lvl="1" marL="914400" rtl="0" algn="l">
              <a:spcBef>
                <a:spcPts val="0"/>
              </a:spcBef>
              <a:spcAft>
                <a:spcPts val="0"/>
              </a:spcAft>
              <a:buClr>
                <a:schemeClr val="dk1"/>
              </a:buClr>
              <a:buSzPct val="100000"/>
              <a:buChar char="○"/>
            </a:pPr>
            <a:r>
              <a:rPr lang="tr" sz="1100">
                <a:solidFill>
                  <a:schemeClr val="dk1"/>
                </a:solidFill>
              </a:rPr>
              <a:t>Örneğin: Epsilon-greedy stratejisi.</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124125"/>
            <a:ext cx="8520600" cy="572700"/>
          </a:xfrm>
          <a:prstGeom prst="rect">
            <a:avLst/>
          </a:prstGeom>
        </p:spPr>
        <p:txBody>
          <a:bodyPr anchorCtr="0" anchor="t" bIns="91425" lIns="91425" spcFirstLastPara="1" rIns="91425" wrap="square" tIns="91425">
            <a:normAutofit/>
          </a:bodyPr>
          <a:lstStyle/>
          <a:p>
            <a:pPr indent="0" lvl="0" marL="0" rtl="0" algn="l">
              <a:lnSpc>
                <a:spcPct val="116250"/>
              </a:lnSpc>
              <a:spcBef>
                <a:spcPts val="1200"/>
              </a:spcBef>
              <a:spcAft>
                <a:spcPts val="1200"/>
              </a:spcAft>
              <a:buClr>
                <a:schemeClr val="dk1"/>
              </a:buClr>
              <a:buSzPts val="1100"/>
              <a:buFont typeface="Arial"/>
              <a:buNone/>
            </a:pPr>
            <a:r>
              <a:rPr b="1" lang="tr" sz="2000">
                <a:latin typeface="Calibri"/>
                <a:ea typeface="Calibri"/>
                <a:cs typeface="Calibri"/>
                <a:sym typeface="Calibri"/>
              </a:rPr>
              <a:t>Kullanılan Algoritmalar</a:t>
            </a:r>
            <a:endParaRPr sz="3200"/>
          </a:p>
        </p:txBody>
      </p:sp>
      <p:sp>
        <p:nvSpPr>
          <p:cNvPr id="83" name="Google Shape;83;p17"/>
          <p:cNvSpPr txBox="1"/>
          <p:nvPr>
            <p:ph idx="1" type="body"/>
          </p:nvPr>
        </p:nvSpPr>
        <p:spPr>
          <a:xfrm>
            <a:off x="311700" y="824850"/>
            <a:ext cx="4260300" cy="3781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tr" sz="1300">
                <a:solidFill>
                  <a:schemeClr val="dk1"/>
                </a:solidFill>
              </a:rPr>
              <a:t>PPO (Proximal Policy Optimization)</a:t>
            </a:r>
            <a:r>
              <a:rPr lang="tr" sz="1100">
                <a:solidFill>
                  <a:schemeClr val="dk1"/>
                </a:solidFill>
              </a:rPr>
              <a:t>, reinforcement learning (pekiştirmeli öğrenme) alanında sıkça kullanılan ve OpenAI tarafından geliştirilmiş bir algoritmadır. PPO, özellikle karmaşık sürekli ve ayrık eylem alanlarında etkili olan, hem teorik olarak sağlam hem de uygulamada basit bir algoritmadır.,</a:t>
            </a:r>
            <a:endParaRPr sz="1100">
              <a:solidFill>
                <a:schemeClr val="dk1"/>
              </a:solidFill>
            </a:endParaRPr>
          </a:p>
          <a:p>
            <a:pPr indent="0" lvl="0" marL="0" rtl="0" algn="l">
              <a:spcBef>
                <a:spcPts val="1400"/>
              </a:spcBef>
              <a:spcAft>
                <a:spcPts val="0"/>
              </a:spcAft>
              <a:buClr>
                <a:schemeClr val="dk1"/>
              </a:buClr>
              <a:buSzPts val="1100"/>
              <a:buFont typeface="Arial"/>
              <a:buNone/>
            </a:pPr>
            <a:r>
              <a:rPr b="1" lang="tr" sz="1300">
                <a:solidFill>
                  <a:schemeClr val="dk1"/>
                </a:solidFill>
              </a:rPr>
              <a:t>PPO'nun Çalışma Akışı</a:t>
            </a:r>
            <a:endParaRPr b="1" sz="1300">
              <a:solidFill>
                <a:schemeClr val="dk1"/>
              </a:solidFill>
            </a:endParaRPr>
          </a:p>
          <a:p>
            <a:pPr indent="-298450" lvl="0" marL="457200" rtl="0" algn="l">
              <a:spcBef>
                <a:spcPts val="1200"/>
              </a:spcBef>
              <a:spcAft>
                <a:spcPts val="0"/>
              </a:spcAft>
              <a:buClr>
                <a:schemeClr val="dk1"/>
              </a:buClr>
              <a:buSzPts val="1100"/>
              <a:buAutoNum type="arabicPeriod"/>
            </a:pPr>
            <a:r>
              <a:rPr lang="tr" sz="1100">
                <a:solidFill>
                  <a:schemeClr val="dk1"/>
                </a:solidFill>
              </a:rPr>
              <a:t>Ortamdan veri toplanır (durum, eylem, ödül).</a:t>
            </a:r>
            <a:endParaRPr sz="1100">
              <a:solidFill>
                <a:schemeClr val="dk1"/>
              </a:solidFill>
            </a:endParaRPr>
          </a:p>
          <a:p>
            <a:pPr indent="-298450" lvl="0" marL="457200" rtl="0" algn="l">
              <a:spcBef>
                <a:spcPts val="0"/>
              </a:spcBef>
              <a:spcAft>
                <a:spcPts val="0"/>
              </a:spcAft>
              <a:buClr>
                <a:schemeClr val="dk1"/>
              </a:buClr>
              <a:buSzPts val="1100"/>
              <a:buAutoNum type="arabicPeriod"/>
            </a:pPr>
            <a:r>
              <a:rPr lang="tr" sz="1100">
                <a:solidFill>
                  <a:schemeClr val="dk1"/>
                </a:solidFill>
              </a:rPr>
              <a:t>Politika ve değer fonksiyonu parametreleri güncellenir:</a:t>
            </a:r>
            <a:endParaRPr sz="1100">
              <a:solidFill>
                <a:schemeClr val="dk1"/>
              </a:solidFill>
            </a:endParaRPr>
          </a:p>
          <a:p>
            <a:pPr indent="-298450" lvl="0" marL="457200" rtl="0" algn="l">
              <a:spcBef>
                <a:spcPts val="0"/>
              </a:spcBef>
              <a:spcAft>
                <a:spcPts val="0"/>
              </a:spcAft>
              <a:buClr>
                <a:schemeClr val="dk1"/>
              </a:buClr>
              <a:buSzPts val="1100"/>
              <a:buAutoNum type="arabicPeriod"/>
            </a:pPr>
            <a:r>
              <a:rPr lang="tr" sz="1100">
                <a:solidFill>
                  <a:schemeClr val="dk1"/>
                </a:solidFill>
              </a:rPr>
              <a:t>Clipping mekanizması sayesinde aşırı değişim engellenir.</a:t>
            </a:r>
            <a:endParaRPr sz="1100">
              <a:solidFill>
                <a:schemeClr val="dk1"/>
              </a:solidFill>
            </a:endParaRPr>
          </a:p>
          <a:p>
            <a:pPr indent="-298450" lvl="0" marL="457200" rtl="0" algn="l">
              <a:spcBef>
                <a:spcPts val="0"/>
              </a:spcBef>
              <a:spcAft>
                <a:spcPts val="0"/>
              </a:spcAft>
              <a:buClr>
                <a:schemeClr val="dk1"/>
              </a:buClr>
              <a:buSzPts val="1100"/>
              <a:buAutoNum type="arabicPeriod"/>
            </a:pPr>
            <a:r>
              <a:rPr lang="tr" sz="1100">
                <a:solidFill>
                  <a:schemeClr val="dk1"/>
                </a:solidFill>
              </a:rPr>
              <a:t>Politika performansı değerlendirilir ve yineleme devam eder.</a:t>
            </a:r>
            <a:endParaRPr sz="1100">
              <a:solidFill>
                <a:schemeClr val="dk1"/>
              </a:solidFill>
            </a:endParaRPr>
          </a:p>
          <a:p>
            <a:pPr indent="0" lvl="0" marL="0" rtl="0" algn="l">
              <a:spcBef>
                <a:spcPts val="1200"/>
              </a:spcBef>
              <a:spcAft>
                <a:spcPts val="1200"/>
              </a:spcAft>
              <a:buNone/>
            </a:pPr>
            <a:r>
              <a:rPr b="1" lang="tr" sz="1100">
                <a:solidFill>
                  <a:schemeClr val="dk1"/>
                </a:solidFill>
              </a:rPr>
              <a:t>On-policy</a:t>
            </a:r>
            <a:r>
              <a:rPr lang="tr" sz="1100">
                <a:solidFill>
                  <a:schemeClr val="dk1"/>
                </a:solidFill>
              </a:rPr>
              <a:t> bir algoritmadır. PPO, politikayı optimize etmek için </a:t>
            </a:r>
            <a:r>
              <a:rPr b="1" lang="tr" sz="1100">
                <a:solidFill>
                  <a:schemeClr val="dk1"/>
                </a:solidFill>
              </a:rPr>
              <a:t>trust region</a:t>
            </a:r>
            <a:r>
              <a:rPr lang="tr" sz="1100">
                <a:solidFill>
                  <a:schemeClr val="dk1"/>
                </a:solidFill>
              </a:rPr>
              <a:t> adı verilen bir yöntemi kullanır, yani politika güncellemelerini sınırlayarak daha stabil bir öğrenme süreci sağlar.</a:t>
            </a:r>
            <a:endParaRPr sz="1100">
              <a:solidFill>
                <a:schemeClr val="dk1"/>
              </a:solidFill>
            </a:endParaRPr>
          </a:p>
        </p:txBody>
      </p:sp>
      <p:pic>
        <p:nvPicPr>
          <p:cNvPr id="84" name="Google Shape;84;p17"/>
          <p:cNvPicPr preferRelativeResize="0"/>
          <p:nvPr/>
        </p:nvPicPr>
        <p:blipFill>
          <a:blip r:embed="rId3">
            <a:alphaModFix/>
          </a:blip>
          <a:stretch>
            <a:fillRect/>
          </a:stretch>
        </p:blipFill>
        <p:spPr>
          <a:xfrm>
            <a:off x="5086877" y="824850"/>
            <a:ext cx="3488475" cy="367200"/>
          </a:xfrm>
          <a:prstGeom prst="rect">
            <a:avLst/>
          </a:prstGeom>
          <a:noFill/>
          <a:ln>
            <a:noFill/>
          </a:ln>
        </p:spPr>
      </p:pic>
      <p:pic>
        <p:nvPicPr>
          <p:cNvPr id="85" name="Google Shape;85;p17"/>
          <p:cNvPicPr preferRelativeResize="0"/>
          <p:nvPr/>
        </p:nvPicPr>
        <p:blipFill>
          <a:blip r:embed="rId4">
            <a:alphaModFix/>
          </a:blip>
          <a:stretch>
            <a:fillRect/>
          </a:stretch>
        </p:blipFill>
        <p:spPr>
          <a:xfrm>
            <a:off x="5086870" y="2111375"/>
            <a:ext cx="3745424" cy="367200"/>
          </a:xfrm>
          <a:prstGeom prst="rect">
            <a:avLst/>
          </a:prstGeom>
          <a:noFill/>
          <a:ln>
            <a:noFill/>
          </a:ln>
        </p:spPr>
      </p:pic>
      <p:sp>
        <p:nvSpPr>
          <p:cNvPr id="86" name="Google Shape;86;p17"/>
          <p:cNvSpPr txBox="1"/>
          <p:nvPr/>
        </p:nvSpPr>
        <p:spPr>
          <a:xfrm>
            <a:off x="5215350" y="2571750"/>
            <a:ext cx="3000000" cy="1984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tr" sz="1100">
                <a:solidFill>
                  <a:schemeClr val="dk1"/>
                </a:solidFill>
              </a:rPr>
              <a:t>rt(θ) =  </a:t>
            </a:r>
            <a:endParaRPr sz="1100">
              <a:solidFill>
                <a:schemeClr val="dk1"/>
              </a:solidFill>
            </a:endParaRPr>
          </a:p>
          <a:p>
            <a:pPr indent="0" lvl="0" marL="0" rtl="0" algn="l">
              <a:lnSpc>
                <a:spcPct val="115000"/>
              </a:lnSpc>
              <a:spcBef>
                <a:spcPts val="1200"/>
              </a:spcBef>
              <a:spcAft>
                <a:spcPts val="0"/>
              </a:spcAft>
              <a:buNone/>
            </a:pPr>
            <a:r>
              <a:t/>
            </a:r>
            <a:endParaRPr b="1" sz="1100">
              <a:solidFill>
                <a:schemeClr val="dk1"/>
              </a:solidFill>
            </a:endParaRPr>
          </a:p>
          <a:p>
            <a:pPr indent="0" lvl="0" marL="0" rtl="0" algn="l">
              <a:lnSpc>
                <a:spcPct val="115000"/>
              </a:lnSpc>
              <a:spcBef>
                <a:spcPts val="1200"/>
              </a:spcBef>
              <a:spcAft>
                <a:spcPts val="0"/>
              </a:spcAft>
              <a:buNone/>
            </a:pPr>
            <a:r>
              <a:rPr b="1" lang="tr" sz="1100">
                <a:solidFill>
                  <a:schemeClr val="dk1"/>
                </a:solidFill>
              </a:rPr>
              <a:t>Yeni politika</a:t>
            </a:r>
            <a:r>
              <a:rPr lang="tr" sz="1100">
                <a:solidFill>
                  <a:schemeClr val="dk1"/>
                </a:solidFill>
              </a:rPr>
              <a:t> ile eski politika arasındaki </a:t>
            </a:r>
            <a:r>
              <a:rPr b="1" lang="tr" sz="1100">
                <a:solidFill>
                  <a:schemeClr val="dk1"/>
                </a:solidFill>
              </a:rPr>
              <a:t>öğrenme oranı. </a:t>
            </a:r>
            <a:endParaRPr b="1" sz="1100">
              <a:solidFill>
                <a:schemeClr val="dk1"/>
              </a:solidFill>
            </a:endParaRPr>
          </a:p>
          <a:p>
            <a:pPr indent="0" lvl="0" marL="0" rtl="0" algn="l">
              <a:lnSpc>
                <a:spcPct val="115000"/>
              </a:lnSpc>
              <a:spcBef>
                <a:spcPts val="1200"/>
              </a:spcBef>
              <a:spcAft>
                <a:spcPts val="1200"/>
              </a:spcAft>
              <a:buNone/>
            </a:pPr>
            <a:r>
              <a:rPr lang="tr" sz="1100">
                <a:solidFill>
                  <a:schemeClr val="dk1"/>
                </a:solidFill>
              </a:rPr>
              <a:t>Burada πθ(at∣st)\πθ​k(at​∣st​), yeni politikanın eylem dağılımını, πθ(at∣st)\π</a:t>
            </a:r>
            <a:r>
              <a:rPr lang="tr" sz="1100">
                <a:solidFill>
                  <a:schemeClr val="dk1"/>
                </a:solidFill>
              </a:rPr>
              <a:t>θk</a:t>
            </a:r>
            <a:r>
              <a:rPr lang="tr" sz="1100">
                <a:solidFill>
                  <a:schemeClr val="dk1"/>
                </a:solidFill>
              </a:rPr>
              <a:t>​​(at​∣st​) ise eski politikanın eylem dağılımını temsil eder.</a:t>
            </a:r>
            <a:endParaRPr/>
          </a:p>
        </p:txBody>
      </p:sp>
      <p:pic>
        <p:nvPicPr>
          <p:cNvPr id="87" name="Google Shape;87;p17"/>
          <p:cNvPicPr preferRelativeResize="0"/>
          <p:nvPr/>
        </p:nvPicPr>
        <p:blipFill>
          <a:blip r:embed="rId5">
            <a:alphaModFix/>
          </a:blip>
          <a:stretch>
            <a:fillRect/>
          </a:stretch>
        </p:blipFill>
        <p:spPr>
          <a:xfrm>
            <a:off x="5765275" y="2478575"/>
            <a:ext cx="781050" cy="638175"/>
          </a:xfrm>
          <a:prstGeom prst="rect">
            <a:avLst/>
          </a:prstGeom>
          <a:noFill/>
          <a:ln>
            <a:noFill/>
          </a:ln>
        </p:spPr>
      </p:pic>
      <p:sp>
        <p:nvSpPr>
          <p:cNvPr id="88" name="Google Shape;88;p17"/>
          <p:cNvSpPr txBox="1"/>
          <p:nvPr/>
        </p:nvSpPr>
        <p:spPr>
          <a:xfrm>
            <a:off x="4980500" y="1044600"/>
            <a:ext cx="3852000" cy="1066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tr" sz="1200">
                <a:highlight>
                  <a:srgbClr val="FCFCFC"/>
                </a:highlight>
              </a:rPr>
              <a:t>Hedefi maksimize etmek için tipik olarak birden fazla SGD adımı (genellikle minibatch) atılır.</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1400"/>
              </a:spcBef>
              <a:spcAft>
                <a:spcPts val="400"/>
              </a:spcAft>
              <a:buClr>
                <a:schemeClr val="dk1"/>
              </a:buClr>
              <a:buSzPts val="1100"/>
              <a:buFont typeface="Arial"/>
              <a:buNone/>
            </a:pPr>
            <a:r>
              <a:rPr b="1" lang="tr" sz="1300"/>
              <a:t>Proximal Policy Optimization (PPO) Hiperparametreleri</a:t>
            </a:r>
            <a:endParaRPr/>
          </a:p>
        </p:txBody>
      </p:sp>
      <p:sp>
        <p:nvSpPr>
          <p:cNvPr id="94" name="Google Shape;94;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298450" lvl="0" marL="457200" rtl="0" algn="l">
              <a:spcBef>
                <a:spcPts val="1200"/>
              </a:spcBef>
              <a:spcAft>
                <a:spcPts val="0"/>
              </a:spcAft>
              <a:buClr>
                <a:schemeClr val="dk1"/>
              </a:buClr>
              <a:buSzPts val="1100"/>
              <a:buChar char="●"/>
            </a:pPr>
            <a:r>
              <a:rPr b="1" lang="tr" sz="1100">
                <a:solidFill>
                  <a:schemeClr val="dk1"/>
                </a:solidFill>
              </a:rPr>
              <a:t>Clip Range:</a:t>
            </a:r>
            <a:endParaRPr b="1" sz="1100">
              <a:solidFill>
                <a:schemeClr val="dk1"/>
              </a:solidFill>
            </a:endParaRPr>
          </a:p>
          <a:p>
            <a:pPr indent="-298450" lvl="1" marL="914400" rtl="0" algn="l">
              <a:spcBef>
                <a:spcPts val="0"/>
              </a:spcBef>
              <a:spcAft>
                <a:spcPts val="0"/>
              </a:spcAft>
              <a:buClr>
                <a:schemeClr val="dk1"/>
              </a:buClr>
              <a:buSzPts val="1100"/>
              <a:buChar char="○"/>
            </a:pPr>
            <a:r>
              <a:rPr lang="tr" sz="1100">
                <a:solidFill>
                  <a:schemeClr val="dk1"/>
                </a:solidFill>
              </a:rPr>
              <a:t>Politikadaki değişimlerin büyüklüğünü sınırlar.</a:t>
            </a:r>
            <a:endParaRPr sz="1100">
              <a:solidFill>
                <a:schemeClr val="dk1"/>
              </a:solidFill>
            </a:endParaRPr>
          </a:p>
          <a:p>
            <a:pPr indent="-298450" lvl="1" marL="914400" rtl="0" algn="l">
              <a:spcBef>
                <a:spcPts val="0"/>
              </a:spcBef>
              <a:spcAft>
                <a:spcPts val="0"/>
              </a:spcAft>
              <a:buClr>
                <a:schemeClr val="dk1"/>
              </a:buClr>
              <a:buSzPts val="1100"/>
              <a:buChar char="○"/>
            </a:pPr>
            <a:r>
              <a:rPr lang="tr" sz="1100">
                <a:solidFill>
                  <a:schemeClr val="dk1"/>
                </a:solidFill>
              </a:rPr>
              <a:t>PPO’nun kararlı çalışmasını sağlayan temel bir hiperparametredir.</a:t>
            </a:r>
            <a:endParaRPr sz="1100">
              <a:solidFill>
                <a:schemeClr val="dk1"/>
              </a:solidFill>
            </a:endParaRPr>
          </a:p>
          <a:p>
            <a:pPr indent="-298450" lvl="1" marL="914400" rtl="0" algn="l">
              <a:spcBef>
                <a:spcPts val="0"/>
              </a:spcBef>
              <a:spcAft>
                <a:spcPts val="0"/>
              </a:spcAft>
              <a:buClr>
                <a:schemeClr val="dk1"/>
              </a:buClr>
              <a:buSzPts val="1100"/>
              <a:buChar char="○"/>
            </a:pPr>
            <a:r>
              <a:rPr lang="tr" sz="1100">
                <a:solidFill>
                  <a:schemeClr val="dk1"/>
                </a:solidFill>
              </a:rPr>
              <a:t>Tipik değer: 0.1 ile 0.3 arasında.</a:t>
            </a:r>
            <a:endParaRPr sz="1100">
              <a:solidFill>
                <a:schemeClr val="dk1"/>
              </a:solidFill>
            </a:endParaRPr>
          </a:p>
          <a:p>
            <a:pPr indent="-298450" lvl="0" marL="457200" rtl="0" algn="l">
              <a:spcBef>
                <a:spcPts val="0"/>
              </a:spcBef>
              <a:spcAft>
                <a:spcPts val="0"/>
              </a:spcAft>
              <a:buClr>
                <a:schemeClr val="dk1"/>
              </a:buClr>
              <a:buSzPts val="1100"/>
              <a:buChar char="●"/>
            </a:pPr>
            <a:r>
              <a:rPr b="1" lang="tr" sz="1100">
                <a:solidFill>
                  <a:schemeClr val="dk1"/>
                </a:solidFill>
              </a:rPr>
              <a:t>Lambda (GAE Lambda):</a:t>
            </a:r>
            <a:endParaRPr b="1" sz="1100">
              <a:solidFill>
                <a:schemeClr val="dk1"/>
              </a:solidFill>
            </a:endParaRPr>
          </a:p>
          <a:p>
            <a:pPr indent="-298450" lvl="1" marL="914400" rtl="0" algn="l">
              <a:spcBef>
                <a:spcPts val="0"/>
              </a:spcBef>
              <a:spcAft>
                <a:spcPts val="0"/>
              </a:spcAft>
              <a:buClr>
                <a:schemeClr val="dk1"/>
              </a:buClr>
              <a:buSzPts val="1100"/>
              <a:buChar char="○"/>
            </a:pPr>
            <a:r>
              <a:rPr lang="tr" sz="1100">
                <a:solidFill>
                  <a:schemeClr val="dk1"/>
                </a:solidFill>
              </a:rPr>
              <a:t>Avantaj tahmini (Generalized Advantage Estimation - GAE) için kullanılan bir parametre.</a:t>
            </a:r>
            <a:endParaRPr sz="1100">
              <a:solidFill>
                <a:schemeClr val="dk1"/>
              </a:solidFill>
            </a:endParaRPr>
          </a:p>
          <a:p>
            <a:pPr indent="-298450" lvl="1" marL="914400" rtl="0" algn="l">
              <a:spcBef>
                <a:spcPts val="0"/>
              </a:spcBef>
              <a:spcAft>
                <a:spcPts val="0"/>
              </a:spcAft>
              <a:buClr>
                <a:schemeClr val="dk1"/>
              </a:buClr>
              <a:buSzPts val="1100"/>
              <a:buChar char="○"/>
            </a:pPr>
            <a:r>
              <a:rPr lang="tr" sz="1100">
                <a:solidFill>
                  <a:schemeClr val="dk1"/>
                </a:solidFill>
              </a:rPr>
              <a:t>Değer: λ∈[0,1].</a:t>
            </a:r>
            <a:endParaRPr sz="1100">
              <a:solidFill>
                <a:schemeClr val="dk1"/>
              </a:solidFill>
            </a:endParaRPr>
          </a:p>
          <a:p>
            <a:pPr indent="-298450" lvl="1" marL="914400" rtl="0" algn="l">
              <a:spcBef>
                <a:spcPts val="0"/>
              </a:spcBef>
              <a:spcAft>
                <a:spcPts val="0"/>
              </a:spcAft>
              <a:buClr>
                <a:schemeClr val="dk1"/>
              </a:buClr>
              <a:buSzPts val="1100"/>
              <a:buChar char="○"/>
            </a:pPr>
            <a:r>
              <a:rPr lang="tr" sz="1100">
                <a:solidFill>
                  <a:schemeClr val="dk1"/>
                </a:solidFill>
              </a:rPr>
              <a:t>Yüksek değerler, daha doğru ama daha gürültülü avantaj tahmini yapar.</a:t>
            </a:r>
            <a:endParaRPr sz="1100">
              <a:solidFill>
                <a:schemeClr val="dk1"/>
              </a:solidFill>
            </a:endParaRPr>
          </a:p>
          <a:p>
            <a:pPr indent="-298450" lvl="0" marL="457200" rtl="0" algn="l">
              <a:spcBef>
                <a:spcPts val="0"/>
              </a:spcBef>
              <a:spcAft>
                <a:spcPts val="0"/>
              </a:spcAft>
              <a:buClr>
                <a:schemeClr val="dk1"/>
              </a:buClr>
              <a:buSzPts val="1100"/>
              <a:buChar char="●"/>
            </a:pPr>
            <a:r>
              <a:rPr b="1" lang="tr" sz="1100">
                <a:solidFill>
                  <a:schemeClr val="dk1"/>
                </a:solidFill>
              </a:rPr>
              <a:t>Value Loss Coefficient:</a:t>
            </a:r>
            <a:endParaRPr b="1" sz="1100">
              <a:solidFill>
                <a:schemeClr val="dk1"/>
              </a:solidFill>
            </a:endParaRPr>
          </a:p>
          <a:p>
            <a:pPr indent="-298450" lvl="1" marL="914400" rtl="0" algn="l">
              <a:spcBef>
                <a:spcPts val="0"/>
              </a:spcBef>
              <a:spcAft>
                <a:spcPts val="0"/>
              </a:spcAft>
              <a:buClr>
                <a:schemeClr val="dk1"/>
              </a:buClr>
              <a:buSzPts val="1100"/>
              <a:buChar char="○"/>
            </a:pPr>
            <a:r>
              <a:rPr lang="tr" sz="1100">
                <a:solidFill>
                  <a:schemeClr val="dk1"/>
                </a:solidFill>
              </a:rPr>
              <a:t>Değer fonksiyonu kaybının ağırlığını kontrol eder.</a:t>
            </a:r>
            <a:endParaRPr sz="1100">
              <a:solidFill>
                <a:schemeClr val="dk1"/>
              </a:solidFill>
            </a:endParaRPr>
          </a:p>
          <a:p>
            <a:pPr indent="-298450" lvl="1" marL="914400" rtl="0" algn="l">
              <a:spcBef>
                <a:spcPts val="0"/>
              </a:spcBef>
              <a:spcAft>
                <a:spcPts val="0"/>
              </a:spcAft>
              <a:buClr>
                <a:schemeClr val="dk1"/>
              </a:buClr>
              <a:buSzPts val="1100"/>
              <a:buChar char="○"/>
            </a:pPr>
            <a:r>
              <a:rPr lang="tr" sz="1100">
                <a:solidFill>
                  <a:schemeClr val="dk1"/>
                </a:solidFill>
              </a:rPr>
              <a:t>PPO kaybında değer kaybı ve politika kaybı arasında denge kurar.</a:t>
            </a:r>
            <a:endParaRPr sz="1100">
              <a:solidFill>
                <a:schemeClr val="dk1"/>
              </a:solidFill>
            </a:endParaRPr>
          </a:p>
          <a:p>
            <a:pPr indent="-298450" lvl="0" marL="457200" rtl="0" algn="l">
              <a:spcBef>
                <a:spcPts val="0"/>
              </a:spcBef>
              <a:spcAft>
                <a:spcPts val="0"/>
              </a:spcAft>
              <a:buClr>
                <a:schemeClr val="dk1"/>
              </a:buClr>
              <a:buSzPts val="1100"/>
              <a:buChar char="●"/>
            </a:pPr>
            <a:r>
              <a:rPr b="1" lang="tr" sz="1100">
                <a:solidFill>
                  <a:schemeClr val="dk1"/>
                </a:solidFill>
              </a:rPr>
              <a:t>Entropy Coefficient:</a:t>
            </a:r>
            <a:endParaRPr b="1" sz="1100">
              <a:solidFill>
                <a:schemeClr val="dk1"/>
              </a:solidFill>
            </a:endParaRPr>
          </a:p>
          <a:p>
            <a:pPr indent="-298450" lvl="1" marL="914400" rtl="0" algn="l">
              <a:spcBef>
                <a:spcPts val="0"/>
              </a:spcBef>
              <a:spcAft>
                <a:spcPts val="0"/>
              </a:spcAft>
              <a:buClr>
                <a:schemeClr val="dk1"/>
              </a:buClr>
              <a:buSzPts val="1100"/>
              <a:buChar char="○"/>
            </a:pPr>
            <a:r>
              <a:rPr lang="tr" sz="1100">
                <a:solidFill>
                  <a:schemeClr val="dk1"/>
                </a:solidFill>
              </a:rPr>
              <a:t>Politikanın rastgeleliğini artırarak keşfi destekler.</a:t>
            </a:r>
            <a:endParaRPr sz="1100">
              <a:solidFill>
                <a:schemeClr val="dk1"/>
              </a:solidFill>
            </a:endParaRPr>
          </a:p>
          <a:p>
            <a:pPr indent="-298450" lvl="1" marL="914400" rtl="0" algn="l">
              <a:spcBef>
                <a:spcPts val="0"/>
              </a:spcBef>
              <a:spcAft>
                <a:spcPts val="0"/>
              </a:spcAft>
              <a:buClr>
                <a:schemeClr val="dk1"/>
              </a:buClr>
              <a:buSzPts val="1100"/>
              <a:buChar char="○"/>
            </a:pPr>
            <a:r>
              <a:rPr lang="tr" sz="1100">
                <a:solidFill>
                  <a:schemeClr val="dk1"/>
                </a:solidFill>
              </a:rPr>
              <a:t>Çok düşük bir değer, politika kararlılığı sağlar ama keşfi azaltır.</a:t>
            </a:r>
            <a:endParaRPr sz="11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tr" sz="2320"/>
              <a:t>PPO Sözde Kod, Akış Diyagramı</a:t>
            </a:r>
            <a:endParaRPr sz="2320"/>
          </a:p>
        </p:txBody>
      </p:sp>
      <p:sp>
        <p:nvSpPr>
          <p:cNvPr id="100" name="Google Shape;100;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1" name="Google Shape;101;p19"/>
          <p:cNvPicPr preferRelativeResize="0"/>
          <p:nvPr/>
        </p:nvPicPr>
        <p:blipFill>
          <a:blip r:embed="rId3">
            <a:alphaModFix/>
          </a:blip>
          <a:stretch>
            <a:fillRect/>
          </a:stretch>
        </p:blipFill>
        <p:spPr>
          <a:xfrm>
            <a:off x="4725175" y="445025"/>
            <a:ext cx="4107124" cy="4123850"/>
          </a:xfrm>
          <a:prstGeom prst="rect">
            <a:avLst/>
          </a:prstGeom>
          <a:noFill/>
          <a:ln>
            <a:noFill/>
          </a:ln>
        </p:spPr>
      </p:pic>
      <p:pic>
        <p:nvPicPr>
          <p:cNvPr id="102" name="Google Shape;102;p19"/>
          <p:cNvPicPr preferRelativeResize="0"/>
          <p:nvPr/>
        </p:nvPicPr>
        <p:blipFill>
          <a:blip r:embed="rId4">
            <a:alphaModFix/>
          </a:blip>
          <a:stretch>
            <a:fillRect/>
          </a:stretch>
        </p:blipFill>
        <p:spPr>
          <a:xfrm>
            <a:off x="311700" y="1017726"/>
            <a:ext cx="4413474" cy="35511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Actor Critic</a:t>
            </a:r>
            <a:endParaRPr/>
          </a:p>
        </p:txBody>
      </p:sp>
      <p:pic>
        <p:nvPicPr>
          <p:cNvPr id="108" name="Google Shape;108;p20"/>
          <p:cNvPicPr preferRelativeResize="0"/>
          <p:nvPr/>
        </p:nvPicPr>
        <p:blipFill>
          <a:blip r:embed="rId3">
            <a:alphaModFix/>
          </a:blip>
          <a:stretch>
            <a:fillRect/>
          </a:stretch>
        </p:blipFill>
        <p:spPr>
          <a:xfrm>
            <a:off x="1346418" y="1017724"/>
            <a:ext cx="7426956" cy="3416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SAC (Soft Actor Critic)</a:t>
            </a:r>
            <a:endParaRPr/>
          </a:p>
        </p:txBody>
      </p:sp>
      <p:sp>
        <p:nvSpPr>
          <p:cNvPr id="114" name="Google Shape;114;p21"/>
          <p:cNvSpPr txBox="1"/>
          <p:nvPr>
            <p:ph idx="1" type="body"/>
          </p:nvPr>
        </p:nvSpPr>
        <p:spPr>
          <a:xfrm>
            <a:off x="217200" y="1094300"/>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1200"/>
              </a:spcBef>
              <a:spcAft>
                <a:spcPts val="0"/>
              </a:spcAft>
              <a:buNone/>
            </a:pPr>
            <a:r>
              <a:rPr lang="tr" sz="1100">
                <a:solidFill>
                  <a:schemeClr val="dk1"/>
                </a:solidFill>
              </a:rPr>
              <a:t>Soft Actor-Critic (SAC), sürekli eylem uzayları için tasarlanmış ve hem keşif (exploration) hem de kullanma (exploitation) arasındaki dengeyi optimize eden, modern bir pekiştirmeli öğrenme algoritmasıdır. Bu algoritma, iki önemli konsepti entegre eder:</a:t>
            </a:r>
            <a:endParaRPr sz="1100">
              <a:solidFill>
                <a:schemeClr val="dk1"/>
              </a:solidFill>
            </a:endParaRPr>
          </a:p>
          <a:p>
            <a:pPr indent="-298450" lvl="0" marL="457200" rtl="0" algn="l">
              <a:spcBef>
                <a:spcPts val="1200"/>
              </a:spcBef>
              <a:spcAft>
                <a:spcPts val="0"/>
              </a:spcAft>
              <a:buClr>
                <a:schemeClr val="dk1"/>
              </a:buClr>
              <a:buSzPts val="1100"/>
              <a:buAutoNum type="arabicPeriod"/>
            </a:pPr>
            <a:r>
              <a:rPr b="1" lang="tr" sz="1100">
                <a:solidFill>
                  <a:schemeClr val="dk1"/>
                </a:solidFill>
              </a:rPr>
              <a:t>Entropi Düzenlemesi (Entropy Regularization):</a:t>
            </a:r>
            <a:br>
              <a:rPr b="1" lang="tr" sz="1100">
                <a:solidFill>
                  <a:schemeClr val="dk1"/>
                </a:solidFill>
              </a:rPr>
            </a:br>
            <a:r>
              <a:rPr lang="tr" sz="1100">
                <a:solidFill>
                  <a:schemeClr val="dk1"/>
                </a:solidFill>
              </a:rPr>
              <a:t>SAC, politikanın (policy) rastgeleliğini ölçen entropiyi ödüllendirir. Bu, politikanın daha çok keşif yapmasını sağlar ve kötü yerel optimumlara erken sıkışmayı engeller. Entropi ödülü, politikanın rastgeleliğini koruyarak uzun vadeli öğrenmeyi teşvik eder.</a:t>
            </a:r>
            <a:br>
              <a:rPr lang="tr" sz="1100">
                <a:solidFill>
                  <a:schemeClr val="dk1"/>
                </a:solidFill>
              </a:rPr>
            </a:br>
            <a:r>
              <a:rPr lang="tr" sz="1100">
                <a:solidFill>
                  <a:schemeClr val="dk1"/>
                </a:solidFill>
              </a:rPr>
              <a:t>Entropi düzenlemesi, politikayı hem ödül toplamaya hem de entropiyi artırmaya yönelik eğitir. Formül şunları optimize eder:</a:t>
            </a:r>
            <a:endParaRPr sz="1100">
              <a:solidFill>
                <a:schemeClr val="dk1"/>
              </a:solidFill>
            </a:endParaRPr>
          </a:p>
          <a:p>
            <a:pPr indent="0" lvl="0" marL="457200" rtl="0" algn="l">
              <a:spcBef>
                <a:spcPts val="1200"/>
              </a:spcBef>
              <a:spcAft>
                <a:spcPts val="0"/>
              </a:spcAft>
              <a:buNone/>
            </a:pPr>
            <a:br>
              <a:rPr lang="tr" sz="1100">
                <a:solidFill>
                  <a:schemeClr val="dk1"/>
                </a:solidFill>
              </a:rPr>
            </a:br>
            <a:br>
              <a:rPr lang="tr" sz="1100">
                <a:solidFill>
                  <a:schemeClr val="dk1"/>
                </a:solidFill>
              </a:rPr>
            </a:br>
            <a:r>
              <a:rPr lang="tr" sz="1100">
                <a:solidFill>
                  <a:schemeClr val="dk1"/>
                </a:solidFill>
              </a:rPr>
              <a:t>Burada α, entropi ile ödül arasındaki dengeyi kontrol eden bir katsayıdır.</a:t>
            </a:r>
            <a:endParaRPr sz="1100">
              <a:solidFill>
                <a:schemeClr val="dk1"/>
              </a:solidFill>
            </a:endParaRPr>
          </a:p>
          <a:p>
            <a:pPr indent="-298450" lvl="0" marL="457200" rtl="0" algn="l">
              <a:spcBef>
                <a:spcPts val="1200"/>
              </a:spcBef>
              <a:spcAft>
                <a:spcPts val="0"/>
              </a:spcAft>
              <a:buClr>
                <a:schemeClr val="dk1"/>
              </a:buClr>
              <a:buSzPts val="1100"/>
              <a:buAutoNum type="arabicPeriod"/>
            </a:pPr>
            <a:r>
              <a:rPr b="1" lang="tr" sz="1100">
                <a:solidFill>
                  <a:schemeClr val="dk1"/>
                </a:solidFill>
              </a:rPr>
              <a:t>Çift Q Fonksiyonu (Double Q-Function):</a:t>
            </a:r>
            <a:br>
              <a:rPr b="1" lang="tr" sz="1100">
                <a:solidFill>
                  <a:schemeClr val="dk1"/>
                </a:solidFill>
              </a:rPr>
            </a:br>
            <a:r>
              <a:rPr lang="tr" sz="1100">
                <a:solidFill>
                  <a:schemeClr val="dk1"/>
                </a:solidFill>
              </a:rPr>
              <a:t>SAC, iki Q-fonksiyonu (Qϕ1, Qϕ2​​) kullanır. Her iki Q-fonksiyonu da Bellman eşitliklerini optimize ederek öğrenilir ve bu sayede aşırı tahmin hataları azaltılır.</a:t>
            </a:r>
            <a:br>
              <a:rPr lang="tr" sz="1100">
                <a:solidFill>
                  <a:schemeClr val="dk1"/>
                </a:solidFill>
              </a:rPr>
            </a:br>
            <a:r>
              <a:rPr lang="tr" sz="1100">
                <a:solidFill>
                  <a:schemeClr val="dk1"/>
                </a:solidFill>
              </a:rPr>
              <a:t>Hedef Q-fonksiyonları şu şekilde tanımlanır:</a:t>
            </a:r>
            <a:endParaRPr sz="1100">
              <a:solidFill>
                <a:schemeClr val="dk1"/>
              </a:solidFill>
            </a:endParaRPr>
          </a:p>
          <a:p>
            <a:pPr indent="0" lvl="0" marL="457200" rtl="0" algn="l">
              <a:spcBef>
                <a:spcPts val="1200"/>
              </a:spcBef>
              <a:spcAft>
                <a:spcPts val="1200"/>
              </a:spcAft>
              <a:buNone/>
            </a:pPr>
            <a:br>
              <a:rPr lang="tr" sz="1100">
                <a:solidFill>
                  <a:schemeClr val="dk1"/>
                </a:solidFill>
              </a:rPr>
            </a:br>
            <a:br>
              <a:rPr lang="tr" sz="1100">
                <a:solidFill>
                  <a:schemeClr val="dk1"/>
                </a:solidFill>
              </a:rPr>
            </a:br>
            <a:r>
              <a:rPr lang="tr" sz="1100">
                <a:solidFill>
                  <a:schemeClr val="dk1"/>
                </a:solidFill>
              </a:rPr>
              <a:t>Burada a, mevcut politikanın rastgele bir örneğidir.</a:t>
            </a:r>
            <a:endParaRPr sz="1100">
              <a:solidFill>
                <a:schemeClr val="dk1"/>
              </a:solidFill>
            </a:endParaRPr>
          </a:p>
        </p:txBody>
      </p:sp>
      <p:pic>
        <p:nvPicPr>
          <p:cNvPr id="115" name="Google Shape;115;p21"/>
          <p:cNvPicPr preferRelativeResize="0"/>
          <p:nvPr/>
        </p:nvPicPr>
        <p:blipFill>
          <a:blip r:embed="rId3">
            <a:alphaModFix/>
          </a:blip>
          <a:stretch>
            <a:fillRect/>
          </a:stretch>
        </p:blipFill>
        <p:spPr>
          <a:xfrm>
            <a:off x="777700" y="2288450"/>
            <a:ext cx="4092400" cy="493900"/>
          </a:xfrm>
          <a:prstGeom prst="rect">
            <a:avLst/>
          </a:prstGeom>
          <a:noFill/>
          <a:ln>
            <a:noFill/>
          </a:ln>
        </p:spPr>
      </p:pic>
      <p:pic>
        <p:nvPicPr>
          <p:cNvPr id="116" name="Google Shape;116;p21"/>
          <p:cNvPicPr preferRelativeResize="0"/>
          <p:nvPr/>
        </p:nvPicPr>
        <p:blipFill>
          <a:blip r:embed="rId4">
            <a:alphaModFix/>
          </a:blip>
          <a:stretch>
            <a:fillRect/>
          </a:stretch>
        </p:blipFill>
        <p:spPr>
          <a:xfrm>
            <a:off x="777700" y="3776050"/>
            <a:ext cx="4526401" cy="328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