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1D2C6A-AD85-4A96-9B51-BC01743FE6E1}">
  <a:tblStyle styleId="{731D2C6A-AD85-4A96-9B51-BC01743FE6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c7150d25b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c7150d25b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c7150d25b_2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c7150d25b_2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e6d08037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e6d08037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c7150d25b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1c7150d25b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c7150d25b_2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c7150d25b_2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c7150d25b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c7150d25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c7150d25b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1c7150d25b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30939434b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30939434b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e6d08037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e6d08037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c7150d25b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c7150d25b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c7150d25b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c7150d25b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30939434b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30939434b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c7150d25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c7150d25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130939434b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130939434b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c7150d25b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c7150d25b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c7150d25b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c7150d25b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30939434b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30939434b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c7150d25b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c7150d25b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c7150d25b_2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c7150d25b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c7150d25b_2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c7150d25b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1c7150d25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1c7150d25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c7150d25b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c7150d25b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logo içeren bir resim&#10;&#10;Açıklama otomatik olarak oluşturuldu"/>
          <p:cNvPicPr preferRelativeResize="0"/>
          <p:nvPr/>
        </p:nvPicPr>
        <p:blipFill>
          <a:blip r:embed="rId3">
            <a:alphaModFix/>
          </a:blip>
          <a:stretch>
            <a:fillRect/>
          </a:stretch>
        </p:blipFill>
        <p:spPr>
          <a:xfrm>
            <a:off x="3790950" y="95775"/>
            <a:ext cx="1562100" cy="1562100"/>
          </a:xfrm>
          <a:prstGeom prst="rect">
            <a:avLst/>
          </a:prstGeom>
          <a:noFill/>
          <a:ln>
            <a:noFill/>
          </a:ln>
        </p:spPr>
      </p:pic>
      <p:sp>
        <p:nvSpPr>
          <p:cNvPr id="55" name="Google Shape;55;p13"/>
          <p:cNvSpPr txBox="1"/>
          <p:nvPr/>
        </p:nvSpPr>
        <p:spPr>
          <a:xfrm>
            <a:off x="1618050" y="1713000"/>
            <a:ext cx="5907900" cy="1717500"/>
          </a:xfrm>
          <a:prstGeom prst="rect">
            <a:avLst/>
          </a:prstGeom>
          <a:noFill/>
          <a:ln>
            <a:noFill/>
          </a:ln>
        </p:spPr>
        <p:txBody>
          <a:bodyPr spcFirstLastPara="1" wrap="square" lIns="91425" tIns="91425" rIns="91425" bIns="91425" anchor="t" anchorCtr="0">
            <a:noAutofit/>
          </a:bodyPr>
          <a:lstStyle/>
          <a:p>
            <a:pPr marL="0" lvl="0" indent="0" algn="ctr" rtl="0">
              <a:lnSpc>
                <a:spcPct val="116250"/>
              </a:lnSpc>
              <a:spcBef>
                <a:spcPts val="0"/>
              </a:spcBef>
              <a:spcAft>
                <a:spcPts val="0"/>
              </a:spcAft>
              <a:buClr>
                <a:schemeClr val="dk1"/>
              </a:buClr>
              <a:buSzPts val="1100"/>
              <a:buFont typeface="Arial"/>
              <a:buNone/>
            </a:pPr>
            <a:r>
              <a:rPr lang="tr" sz="1200" b="1">
                <a:solidFill>
                  <a:schemeClr val="dk1"/>
                </a:solidFill>
                <a:latin typeface="Aptos"/>
                <a:ea typeface="Aptos"/>
                <a:cs typeface="Aptos"/>
                <a:sym typeface="Aptos"/>
              </a:rPr>
              <a:t>Bursa Uludağ Üniversitesi </a:t>
            </a:r>
            <a:endParaRPr sz="1200" b="1">
              <a:solidFill>
                <a:schemeClr val="dk1"/>
              </a:solidFill>
              <a:latin typeface="Aptos"/>
              <a:ea typeface="Aptos"/>
              <a:cs typeface="Aptos"/>
              <a:sym typeface="Aptos"/>
            </a:endParaRPr>
          </a:p>
          <a:p>
            <a:pPr marL="0" lvl="0" indent="0" algn="ctr" rtl="0">
              <a:lnSpc>
                <a:spcPct val="116250"/>
              </a:lnSpc>
              <a:spcBef>
                <a:spcPts val="800"/>
              </a:spcBef>
              <a:spcAft>
                <a:spcPts val="0"/>
              </a:spcAft>
              <a:buClr>
                <a:schemeClr val="dk1"/>
              </a:buClr>
              <a:buSzPts val="1100"/>
              <a:buFont typeface="Arial"/>
              <a:buNone/>
            </a:pPr>
            <a:r>
              <a:rPr lang="tr" sz="1200" b="1">
                <a:solidFill>
                  <a:schemeClr val="dk1"/>
                </a:solidFill>
                <a:latin typeface="Aptos"/>
                <a:ea typeface="Aptos"/>
                <a:cs typeface="Aptos"/>
                <a:sym typeface="Aptos"/>
              </a:rPr>
              <a:t>Bilgisayar Mühendisliği</a:t>
            </a:r>
            <a:endParaRPr sz="1200" b="1">
              <a:solidFill>
                <a:schemeClr val="dk1"/>
              </a:solidFill>
              <a:latin typeface="Aptos"/>
              <a:ea typeface="Aptos"/>
              <a:cs typeface="Aptos"/>
              <a:sym typeface="Aptos"/>
            </a:endParaRPr>
          </a:p>
          <a:p>
            <a:pPr marL="0" lvl="0" indent="0" algn="ctr" rtl="0">
              <a:lnSpc>
                <a:spcPct val="107916"/>
              </a:lnSpc>
              <a:spcBef>
                <a:spcPts val="800"/>
              </a:spcBef>
              <a:spcAft>
                <a:spcPts val="0"/>
              </a:spcAft>
              <a:buClr>
                <a:schemeClr val="dk1"/>
              </a:buClr>
              <a:buSzPts val="1100"/>
              <a:buFont typeface="Arial"/>
              <a:buNone/>
            </a:pPr>
            <a:r>
              <a:rPr lang="tr" sz="1200" b="1">
                <a:solidFill>
                  <a:schemeClr val="dk1"/>
                </a:solidFill>
                <a:latin typeface="Calibri"/>
                <a:ea typeface="Calibri"/>
                <a:cs typeface="Calibri"/>
                <a:sym typeface="Calibri"/>
              </a:rPr>
              <a:t>2024 – 2025 Eğitim Öğretim Yılı Güz Yarıyılı</a:t>
            </a:r>
            <a:endParaRPr sz="1000">
              <a:solidFill>
                <a:schemeClr val="dk1"/>
              </a:solidFill>
              <a:latin typeface="Aptos"/>
              <a:ea typeface="Aptos"/>
              <a:cs typeface="Aptos"/>
              <a:sym typeface="Aptos"/>
            </a:endParaRPr>
          </a:p>
          <a:p>
            <a:pPr marL="0" lvl="0" indent="0" algn="ctr" rtl="0">
              <a:lnSpc>
                <a:spcPct val="116250"/>
              </a:lnSpc>
              <a:spcBef>
                <a:spcPts val="800"/>
              </a:spcBef>
              <a:spcAft>
                <a:spcPts val="0"/>
              </a:spcAft>
              <a:buClr>
                <a:schemeClr val="dk1"/>
              </a:buClr>
              <a:buSzPts val="1100"/>
              <a:buFont typeface="Arial"/>
              <a:buNone/>
            </a:pPr>
            <a:r>
              <a:rPr lang="tr" sz="1200" b="1">
                <a:solidFill>
                  <a:schemeClr val="dk1"/>
                </a:solidFill>
                <a:latin typeface="Aptos"/>
                <a:ea typeface="Aptos"/>
                <a:cs typeface="Aptos"/>
                <a:sym typeface="Aptos"/>
              </a:rPr>
              <a:t>Robot Tasarımı ve Uygulamaları Dersi </a:t>
            </a:r>
            <a:endParaRPr sz="1200" b="1">
              <a:solidFill>
                <a:schemeClr val="dk1"/>
              </a:solidFill>
              <a:latin typeface="Aptos"/>
              <a:ea typeface="Aptos"/>
              <a:cs typeface="Aptos"/>
              <a:sym typeface="Aptos"/>
            </a:endParaRPr>
          </a:p>
          <a:p>
            <a:pPr marL="0" lvl="0" indent="0" algn="ctr" rtl="0">
              <a:lnSpc>
                <a:spcPct val="116250"/>
              </a:lnSpc>
              <a:spcBef>
                <a:spcPts val="800"/>
              </a:spcBef>
              <a:spcAft>
                <a:spcPts val="0"/>
              </a:spcAft>
              <a:buClr>
                <a:schemeClr val="dk1"/>
              </a:buClr>
              <a:buSzPts val="1100"/>
              <a:buFont typeface="Arial"/>
              <a:buNone/>
            </a:pPr>
            <a:r>
              <a:rPr lang="tr" sz="1200" b="1">
                <a:solidFill>
                  <a:schemeClr val="dk1"/>
                </a:solidFill>
                <a:latin typeface="Aptos"/>
                <a:ea typeface="Aptos"/>
                <a:cs typeface="Aptos"/>
                <a:sym typeface="Aptos"/>
              </a:rPr>
              <a:t>Dönem Ödevi </a:t>
            </a:r>
            <a:endParaRPr sz="1200" b="1">
              <a:solidFill>
                <a:schemeClr val="dk1"/>
              </a:solidFill>
              <a:latin typeface="Aptos"/>
              <a:ea typeface="Aptos"/>
              <a:cs typeface="Aptos"/>
              <a:sym typeface="Aptos"/>
            </a:endParaRPr>
          </a:p>
          <a:p>
            <a:pPr marL="0" lvl="0" indent="0" algn="l" rtl="0">
              <a:spcBef>
                <a:spcPts val="800"/>
              </a:spcBef>
              <a:spcAft>
                <a:spcPts val="0"/>
              </a:spcAft>
              <a:buNone/>
            </a:pPr>
            <a:endParaRPr sz="1800">
              <a:solidFill>
                <a:schemeClr val="dk2"/>
              </a:solidFill>
            </a:endParaRPr>
          </a:p>
        </p:txBody>
      </p:sp>
      <p:graphicFrame>
        <p:nvGraphicFramePr>
          <p:cNvPr id="56" name="Google Shape;56;p13"/>
          <p:cNvGraphicFramePr/>
          <p:nvPr/>
        </p:nvGraphicFramePr>
        <p:xfrm>
          <a:off x="2273050" y="3374750"/>
          <a:ext cx="4597900" cy="1676280"/>
        </p:xfrm>
        <a:graphic>
          <a:graphicData uri="http://schemas.openxmlformats.org/drawingml/2006/table">
            <a:tbl>
              <a:tblPr>
                <a:noFill/>
                <a:tableStyleId>{731D2C6A-AD85-4A96-9B51-BC01743FE6E1}</a:tableStyleId>
              </a:tblPr>
              <a:tblGrid>
                <a:gridCol w="2298950">
                  <a:extLst>
                    <a:ext uri="{9D8B030D-6E8A-4147-A177-3AD203B41FA5}">
                      <a16:colId xmlns:a16="http://schemas.microsoft.com/office/drawing/2014/main" val="20000"/>
                    </a:ext>
                  </a:extLst>
                </a:gridCol>
                <a:gridCol w="2298950">
                  <a:extLst>
                    <a:ext uri="{9D8B030D-6E8A-4147-A177-3AD203B41FA5}">
                      <a16:colId xmlns:a16="http://schemas.microsoft.com/office/drawing/2014/main" val="20001"/>
                    </a:ext>
                  </a:extLst>
                </a:gridCol>
              </a:tblGrid>
              <a:tr h="369225">
                <a:tc>
                  <a:txBody>
                    <a:bodyPr/>
                    <a:lstStyle/>
                    <a:p>
                      <a:pPr marL="0" lvl="0" indent="0" algn="l" rtl="0">
                        <a:spcBef>
                          <a:spcPts val="0"/>
                        </a:spcBef>
                        <a:spcAft>
                          <a:spcPts val="0"/>
                        </a:spcAft>
                        <a:buNone/>
                      </a:pPr>
                      <a:r>
                        <a:rPr lang="tr" b="1"/>
                        <a:t>İsim Soyisim</a:t>
                      </a:r>
                      <a:endParaRPr b="1"/>
                    </a:p>
                  </a:txBody>
                  <a:tcPr marL="91425" marR="91425" marT="91425" marB="91425"/>
                </a:tc>
                <a:tc>
                  <a:txBody>
                    <a:bodyPr/>
                    <a:lstStyle/>
                    <a:p>
                      <a:pPr marL="0" lvl="0" indent="0" algn="l" rtl="0">
                        <a:spcBef>
                          <a:spcPts val="0"/>
                        </a:spcBef>
                        <a:spcAft>
                          <a:spcPts val="0"/>
                        </a:spcAft>
                        <a:buNone/>
                      </a:pPr>
                      <a:r>
                        <a:rPr lang="tr" b="1"/>
                        <a:t>Numara</a:t>
                      </a:r>
                      <a:endParaRPr b="1"/>
                    </a:p>
                  </a:txBody>
                  <a:tcPr marL="91425" marR="91425" marT="91425" marB="91425"/>
                </a:tc>
                <a:extLst>
                  <a:ext uri="{0D108BD9-81ED-4DB2-BD59-A6C34878D82A}">
                    <a16:rowId xmlns:a16="http://schemas.microsoft.com/office/drawing/2014/main" val="10000"/>
                  </a:ext>
                </a:extLst>
              </a:tr>
              <a:tr h="397625">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Atilla Erdinç</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032190098</a:t>
                      </a:r>
                      <a:endParaRPr/>
                    </a:p>
                  </a:txBody>
                  <a:tcPr marL="91425" marR="91425" marT="91425" marB="91425"/>
                </a:tc>
                <a:extLst>
                  <a:ext uri="{0D108BD9-81ED-4DB2-BD59-A6C34878D82A}">
                    <a16:rowId xmlns:a16="http://schemas.microsoft.com/office/drawing/2014/main" val="10001"/>
                  </a:ext>
                </a:extLst>
              </a:tr>
              <a:tr h="397625">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Muhammed Ali Gedikli</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032190010</a:t>
                      </a:r>
                      <a:endParaRPr/>
                    </a:p>
                  </a:txBody>
                  <a:tcPr marL="91425" marR="91425" marT="91425" marB="91425"/>
                </a:tc>
                <a:extLst>
                  <a:ext uri="{0D108BD9-81ED-4DB2-BD59-A6C34878D82A}">
                    <a16:rowId xmlns:a16="http://schemas.microsoft.com/office/drawing/2014/main" val="10002"/>
                  </a:ext>
                </a:extLst>
              </a:tr>
              <a:tr h="397625">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Osman Atalay Kayalar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032190043</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A2C (Actor-critic)</a:t>
            </a:r>
            <a:endParaRPr/>
          </a:p>
        </p:txBody>
      </p:sp>
      <p:sp>
        <p:nvSpPr>
          <p:cNvPr id="114" name="Google Shape;114;p22"/>
          <p:cNvSpPr txBox="1">
            <a:spLocks noGrp="1"/>
          </p:cNvSpPr>
          <p:nvPr>
            <p:ph type="body" idx="1"/>
          </p:nvPr>
        </p:nvSpPr>
        <p:spPr>
          <a:xfrm>
            <a:off x="311700" y="1152475"/>
            <a:ext cx="49044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tr" sz="1100">
                <a:solidFill>
                  <a:schemeClr val="dk1"/>
                </a:solidFill>
              </a:rPr>
              <a:t>Değer tabanlı ve politikaya dayalı yöntemlerin birleşimi olan </a:t>
            </a:r>
            <a:r>
              <a:rPr lang="tr" sz="1100" b="1">
                <a:solidFill>
                  <a:schemeClr val="dk1"/>
                </a:solidFill>
              </a:rPr>
              <a:t>Actor-Critic yöntemleri</a:t>
            </a:r>
            <a:r>
              <a:rPr lang="tr" sz="1100">
                <a:solidFill>
                  <a:schemeClr val="dk1"/>
                </a:solidFill>
              </a:rPr>
              <a:t>, bu iki yaklaşımın avantajlarını bir araya getirir:</a:t>
            </a:r>
            <a:endParaRPr sz="1100">
              <a:solidFill>
                <a:schemeClr val="dk1"/>
              </a:solidFill>
            </a:endParaRPr>
          </a:p>
          <a:p>
            <a:pPr marL="457200" lvl="0" indent="-298450" algn="l" rtl="0">
              <a:spcBef>
                <a:spcPts val="1200"/>
              </a:spcBef>
              <a:spcAft>
                <a:spcPts val="0"/>
              </a:spcAft>
              <a:buClr>
                <a:schemeClr val="dk1"/>
              </a:buClr>
              <a:buSzPts val="1100"/>
              <a:buChar char="●"/>
            </a:pPr>
            <a:r>
              <a:rPr lang="tr" sz="1100" b="1">
                <a:solidFill>
                  <a:schemeClr val="dk1"/>
                </a:solidFill>
              </a:rPr>
              <a:t>Actor:</a:t>
            </a:r>
            <a:r>
              <a:rPr lang="tr" sz="1100">
                <a:solidFill>
                  <a:schemeClr val="dk1"/>
                </a:solidFill>
              </a:rPr>
              <a:t> Politika öğrenir (eylem seçer).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Critic:</a:t>
            </a:r>
            <a:r>
              <a:rPr lang="tr" sz="1100">
                <a:solidFill>
                  <a:schemeClr val="dk1"/>
                </a:solidFill>
              </a:rPr>
              <a:t> Actor’ün performansını değerlendirir (değer fonksiyonu ile).</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a:solidFill>
                  <a:schemeClr val="dk1"/>
                </a:solidFill>
              </a:rPr>
              <a:t>Bu birleşim, daha stabil ve hızlı öğrenme süreçleri sunar ve A2C algoritmasının temelini oluşturur.</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b="1">
                <a:solidFill>
                  <a:schemeClr val="dk1"/>
                </a:solidFill>
              </a:rPr>
              <a:t>On-policy</a:t>
            </a:r>
            <a:r>
              <a:rPr lang="tr" sz="1100">
                <a:solidFill>
                  <a:schemeClr val="dk1"/>
                </a:solidFill>
              </a:rPr>
              <a:t> bir algoritmadır. A2C, mevcut politikasını kullanarak çevre ile etkileşime girer ve bu etkileşimlerden elde edilen verilerle politikasını günceller. Bu daha doğrudan ve güvenilir bir öğrenme sağlar. Ancak keşif daha sınırlıdır.</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115" name="Google Shape;115;p22"/>
          <p:cNvPicPr preferRelativeResize="0"/>
          <p:nvPr/>
        </p:nvPicPr>
        <p:blipFill>
          <a:blip r:embed="rId3">
            <a:alphaModFix/>
          </a:blip>
          <a:stretch>
            <a:fillRect/>
          </a:stretch>
        </p:blipFill>
        <p:spPr>
          <a:xfrm>
            <a:off x="5216175" y="1152475"/>
            <a:ext cx="3616126"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tr" sz="2220"/>
              <a:t>A2C Sözde Kod, Akış Diyagramı</a:t>
            </a:r>
            <a:endParaRPr sz="2220"/>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3"/>
          <p:cNvPicPr preferRelativeResize="0"/>
          <p:nvPr/>
        </p:nvPicPr>
        <p:blipFill>
          <a:blip r:embed="rId3">
            <a:alphaModFix/>
          </a:blip>
          <a:stretch>
            <a:fillRect/>
          </a:stretch>
        </p:blipFill>
        <p:spPr>
          <a:xfrm>
            <a:off x="4572000" y="445025"/>
            <a:ext cx="4260300" cy="4123849"/>
          </a:xfrm>
          <a:prstGeom prst="rect">
            <a:avLst/>
          </a:prstGeom>
          <a:noFill/>
          <a:ln>
            <a:noFill/>
          </a:ln>
        </p:spPr>
      </p:pic>
      <p:pic>
        <p:nvPicPr>
          <p:cNvPr id="123" name="Google Shape;123;p23"/>
          <p:cNvPicPr preferRelativeResize="0"/>
          <p:nvPr/>
        </p:nvPicPr>
        <p:blipFill>
          <a:blip r:embed="rId4">
            <a:alphaModFix/>
          </a:blip>
          <a:stretch>
            <a:fillRect/>
          </a:stretch>
        </p:blipFill>
        <p:spPr>
          <a:xfrm>
            <a:off x="327225" y="1152475"/>
            <a:ext cx="42603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00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SAC (Soft Actor Critic)</a:t>
            </a:r>
            <a:endParaRPr/>
          </a:p>
        </p:txBody>
      </p:sp>
      <p:sp>
        <p:nvSpPr>
          <p:cNvPr id="129" name="Google Shape;129;p24"/>
          <p:cNvSpPr txBox="1">
            <a:spLocks noGrp="1"/>
          </p:cNvSpPr>
          <p:nvPr>
            <p:ph type="body" idx="1"/>
          </p:nvPr>
        </p:nvSpPr>
        <p:spPr>
          <a:xfrm>
            <a:off x="311700" y="863550"/>
            <a:ext cx="4942500" cy="34164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tr" sz="1100">
                <a:solidFill>
                  <a:schemeClr val="dk1"/>
                </a:solidFill>
              </a:rPr>
              <a:t>Soft Actor-Critic (SAC), sürekli eylem uzayları için tasarlanmış ve hem keşif (exploration) hem de kullanma (exploitation) arasındaki dengeyi optimize eden, modern bir pekiştirmeli öğrenme algoritmasıdır. Bu algoritma, iki önemli konsepti entegre eder: </a:t>
            </a:r>
            <a:endParaRPr sz="1100">
              <a:solidFill>
                <a:schemeClr val="dk1"/>
              </a:solidFill>
            </a:endParaRPr>
          </a:p>
          <a:p>
            <a:pPr marL="457200" lvl="0" indent="-298450" algn="l" rtl="0">
              <a:spcBef>
                <a:spcPts val="1200"/>
              </a:spcBef>
              <a:spcAft>
                <a:spcPts val="0"/>
              </a:spcAft>
              <a:buClr>
                <a:schemeClr val="dk1"/>
              </a:buClr>
              <a:buSzPts val="1100"/>
              <a:buAutoNum type="arabicPeriod"/>
            </a:pPr>
            <a:r>
              <a:rPr lang="tr" sz="1100" b="1">
                <a:solidFill>
                  <a:schemeClr val="dk1"/>
                </a:solidFill>
              </a:rPr>
              <a:t>Entropi Düzenlemesi (Entropy Regularization):</a:t>
            </a:r>
            <a:br>
              <a:rPr lang="tr" sz="1100" b="1">
                <a:solidFill>
                  <a:schemeClr val="dk1"/>
                </a:solidFill>
              </a:rPr>
            </a:br>
            <a:r>
              <a:rPr lang="tr" sz="1100" b="1">
                <a:solidFill>
                  <a:schemeClr val="dk1"/>
                </a:solidFill>
              </a:rPr>
              <a:t>J(π) = E[∑ r_t + α * H(π(·|s_t))]</a:t>
            </a:r>
            <a:br>
              <a:rPr lang="tr" sz="1100">
                <a:solidFill>
                  <a:schemeClr val="dk1"/>
                </a:solidFill>
              </a:rPr>
            </a:br>
            <a:r>
              <a:rPr lang="tr" sz="1100">
                <a:solidFill>
                  <a:schemeClr val="dk1"/>
                </a:solidFill>
              </a:rPr>
              <a:t>H(π): Politika Entropisi ,α: Sıcaklık parametresi ,r_t: t zamanındaki ödül</a:t>
            </a:r>
            <a:br>
              <a:rPr lang="tr" sz="1100">
                <a:solidFill>
                  <a:schemeClr val="dk1"/>
                </a:solidFill>
              </a:rPr>
            </a:br>
            <a:r>
              <a:rPr lang="tr" sz="1100">
                <a:solidFill>
                  <a:schemeClr val="dk1"/>
                </a:solidFill>
              </a:rPr>
              <a:t>Burada α, entropi ile ödül arasındaki dengeyi kontrol eden bir katsayıdır.</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tr" sz="1100" b="1">
                <a:solidFill>
                  <a:schemeClr val="dk1"/>
                </a:solidFill>
              </a:rPr>
              <a:t>Çift Q Fonksiyonu (Double Q-Function):</a:t>
            </a:r>
            <a:br>
              <a:rPr lang="tr" sz="1100" b="1">
                <a:solidFill>
                  <a:schemeClr val="dk1"/>
                </a:solidFill>
              </a:rPr>
            </a:br>
            <a:r>
              <a:rPr lang="tr" sz="1100">
                <a:solidFill>
                  <a:schemeClr val="dk1"/>
                </a:solidFill>
              </a:rPr>
              <a:t>SAC iki Q-fonksiyonu (Qϕ1, Qϕ2​​) kullanır. Her iki Q-fonksiyonu da Bellman eşitliklerini optimize ederek öğrenilir ve bu sayede aşırı tahmin hataları azaltılır.</a:t>
            </a:r>
            <a:br>
              <a:rPr lang="tr" sz="1100">
                <a:solidFill>
                  <a:schemeClr val="dk1"/>
                </a:solidFill>
              </a:rPr>
            </a:br>
            <a:r>
              <a:rPr lang="tr" sz="1100">
                <a:solidFill>
                  <a:schemeClr val="dk1"/>
                </a:solidFill>
              </a:rPr>
              <a:t>Hedef Q-fonksiyonları formülü şu şekildedir</a:t>
            </a:r>
            <a:endParaRPr sz="1100">
              <a:solidFill>
                <a:schemeClr val="dk1"/>
              </a:solidFill>
            </a:endParaRPr>
          </a:p>
          <a:p>
            <a:pPr marL="457200" lvl="0" indent="0" algn="l" rtl="0">
              <a:spcBef>
                <a:spcPts val="1200"/>
              </a:spcBef>
              <a:spcAft>
                <a:spcPts val="0"/>
              </a:spcAft>
              <a:buNone/>
            </a:pPr>
            <a:r>
              <a:rPr lang="tr" sz="1100" b="1">
                <a:solidFill>
                  <a:schemeClr val="dk1"/>
                </a:solidFill>
              </a:rPr>
              <a:t>Q_target = r + γ * min(Q1_target(s', a'), Q2_target(s', a'))</a:t>
            </a:r>
            <a:endParaRPr sz="1100" b="1">
              <a:solidFill>
                <a:schemeClr val="dk1"/>
              </a:solidFill>
            </a:endParaRPr>
          </a:p>
          <a:p>
            <a:pPr marL="457200" lvl="0" indent="0" algn="l" rtl="0">
              <a:spcBef>
                <a:spcPts val="1200"/>
              </a:spcBef>
              <a:spcAft>
                <a:spcPts val="1200"/>
              </a:spcAft>
              <a:buNone/>
            </a:pPr>
            <a:r>
              <a:rPr lang="tr" sz="1100">
                <a:solidFill>
                  <a:schemeClr val="dk1"/>
                </a:solidFill>
              </a:rPr>
              <a:t>r: Anlık ödül ,γ: İndirim Faktörü ,s': Sonraki durum, a': Sonraki aksiyon</a:t>
            </a:r>
            <a:endParaRPr sz="1100" b="1">
              <a:solidFill>
                <a:schemeClr val="dk1"/>
              </a:solidFill>
            </a:endParaRPr>
          </a:p>
        </p:txBody>
      </p:sp>
      <p:sp>
        <p:nvSpPr>
          <p:cNvPr id="130" name="Google Shape;130;p24"/>
          <p:cNvSpPr txBox="1"/>
          <p:nvPr/>
        </p:nvSpPr>
        <p:spPr>
          <a:xfrm>
            <a:off x="5254200" y="200100"/>
            <a:ext cx="3710100" cy="4079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tr" b="1">
                <a:solidFill>
                  <a:schemeClr val="dk1"/>
                </a:solidFill>
              </a:rPr>
              <a:t>SAC Çalışma Akışı</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tr" sz="1100">
                <a:solidFill>
                  <a:schemeClr val="dk1"/>
                </a:solidFill>
              </a:rPr>
              <a:t>Actor, mevcut duruma göre eylem seçer ve geçişleri replay buffer’a kaydeder.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Replay buffer’dan rasgele bir örnek seçilir ve veriler uygun forma dönüştürülür.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Q-ağlarını hedef Q-değerleriyle güncelle.</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Politika ağını entropiyle beraber güncelle.</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Sıcaklık parametresini gerekirse ayarla.</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Hedef Q-ağlarını yumuşak güncellemeyle yenile.</a:t>
            </a:r>
            <a:endParaRPr sz="1100">
              <a:solidFill>
                <a:schemeClr val="dk1"/>
              </a:solidFill>
            </a:endParaRPr>
          </a:p>
          <a:p>
            <a:pPr marL="0" lvl="0" indent="0" algn="l" rtl="0">
              <a:lnSpc>
                <a:spcPct val="115000"/>
              </a:lnSpc>
              <a:spcBef>
                <a:spcPts val="1200"/>
              </a:spcBef>
              <a:spcAft>
                <a:spcPts val="1200"/>
              </a:spcAft>
              <a:buNone/>
            </a:pPr>
            <a:r>
              <a:rPr lang="tr" sz="1100" b="1">
                <a:solidFill>
                  <a:schemeClr val="dk1"/>
                </a:solidFill>
              </a:rPr>
              <a:t>Off-policy</a:t>
            </a:r>
            <a:r>
              <a:rPr lang="tr" sz="1100">
                <a:solidFill>
                  <a:schemeClr val="dk1"/>
                </a:solidFill>
              </a:rPr>
              <a:t> bir algoritmadır. SAC, </a:t>
            </a:r>
            <a:r>
              <a:rPr lang="tr" sz="1100" b="1">
                <a:solidFill>
                  <a:schemeClr val="dk1"/>
                </a:solidFill>
              </a:rPr>
              <a:t>stochastic</a:t>
            </a:r>
            <a:r>
              <a:rPr lang="tr" sz="1100">
                <a:solidFill>
                  <a:schemeClr val="dk1"/>
                </a:solidFill>
              </a:rPr>
              <a:t> yani içgüdüsel politika kullanarak çevreden topladığı deneyimleri (replay buffer) tekrar kullanarak öğrenir. Bu daha fazla keşif yapabilmesini ve daha verimli öğrenmesini sağlar.</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SAC Hiper parametreler</a:t>
            </a:r>
            <a:endParaRPr/>
          </a:p>
        </p:txBody>
      </p:sp>
      <p:sp>
        <p:nvSpPr>
          <p:cNvPr id="136" name="Google Shape;136;p25"/>
          <p:cNvSpPr txBox="1">
            <a:spLocks noGrp="1"/>
          </p:cNvSpPr>
          <p:nvPr>
            <p:ph type="body" idx="1"/>
          </p:nvPr>
        </p:nvSpPr>
        <p:spPr>
          <a:xfrm>
            <a:off x="311700" y="1142700"/>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tr" sz="1100" b="1">
                <a:solidFill>
                  <a:schemeClr val="dk1"/>
                </a:solidFill>
              </a:rPr>
              <a:t>Temperature (Alpha):</a:t>
            </a:r>
            <a:endParaRPr sz="1100" b="1">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Politikanın entropi seviyesini kontrol eder.</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Keşif ve istikrar arasındaki dengeyi belirler.</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Çok düşük bir alpha, daha kararlı bir politika, çok yüksek bir alpha, daha fazla keşif sağlar.</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b="1">
                <a:solidFill>
                  <a:schemeClr val="dk1"/>
                </a:solidFill>
              </a:rPr>
              <a:t>Target Entropy:</a:t>
            </a:r>
            <a:endParaRPr sz="1100" b="1">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Politikanın hedef rastgelelik seviyesi.</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Genellikle −action_dimension değerine ayarlanır.</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b="1">
                <a:solidFill>
                  <a:schemeClr val="dk1"/>
                </a:solidFill>
              </a:rPr>
              <a:t>Polyak Coefficient (Tau):</a:t>
            </a:r>
            <a:endParaRPr sz="1100" b="1">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Hedef Q ağlarının yumuşak güncellenmesinde kullanılır.</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Tipik değer: 0.005 ile 0.995 arasında.</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b="1">
                <a:solidFill>
                  <a:schemeClr val="dk1"/>
                </a:solidFill>
              </a:rPr>
              <a:t>Replay Buffer Size:</a:t>
            </a:r>
            <a:endParaRPr sz="1100" b="1">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Geçmiş deneyimlerin saklandığı tampon belleğin büyüklüğü.</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SAC, deneyim tekrarını kullandığı için kritik bir parametredir.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SAC Actor Critic</a:t>
            </a:r>
            <a:endParaRPr/>
          </a:p>
        </p:txBody>
      </p:sp>
      <p:sp>
        <p:nvSpPr>
          <p:cNvPr id="142" name="Google Shape;142;p26"/>
          <p:cNvSpPr txBox="1">
            <a:spLocks noGrp="1"/>
          </p:cNvSpPr>
          <p:nvPr>
            <p:ph type="body" idx="1"/>
          </p:nvPr>
        </p:nvSpPr>
        <p:spPr>
          <a:xfrm>
            <a:off x="311700" y="1152475"/>
            <a:ext cx="3429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tr" sz="1100">
                <a:solidFill>
                  <a:schemeClr val="dk1"/>
                </a:solidFill>
              </a:rPr>
              <a:t>SAC’te </a:t>
            </a:r>
            <a:r>
              <a:rPr lang="tr" sz="1100" b="1">
                <a:solidFill>
                  <a:schemeClr val="dk1"/>
                </a:solidFill>
              </a:rPr>
              <a:t>actor</a:t>
            </a:r>
            <a:r>
              <a:rPr lang="tr" sz="1100">
                <a:solidFill>
                  <a:schemeClr val="dk1"/>
                </a:solidFill>
              </a:rPr>
              <a:t> politikayı iyileştirirken, </a:t>
            </a:r>
            <a:r>
              <a:rPr lang="tr" sz="1100" b="1">
                <a:solidFill>
                  <a:schemeClr val="dk1"/>
                </a:solidFill>
              </a:rPr>
              <a:t>critic</a:t>
            </a:r>
            <a:r>
              <a:rPr lang="tr" sz="1100">
                <a:solidFill>
                  <a:schemeClr val="dk1"/>
                </a:solidFill>
              </a:rPr>
              <a:t> bu politikanın doğruluğunu değerlendirir. Actor, critic’in verdiği geri bildirimle aksiyonlarını optimize eder.</a:t>
            </a:r>
            <a:endParaRPr sz="1100">
              <a:solidFill>
                <a:schemeClr val="dk1"/>
              </a:solidFill>
            </a:endParaRPr>
          </a:p>
          <a:p>
            <a:pPr marL="0" lvl="0" indent="0" algn="l" rtl="0">
              <a:spcBef>
                <a:spcPts val="1200"/>
              </a:spcBef>
              <a:spcAft>
                <a:spcPts val="0"/>
              </a:spcAft>
              <a:buNone/>
            </a:pPr>
            <a:r>
              <a:rPr lang="tr" sz="1100">
                <a:solidFill>
                  <a:schemeClr val="dk1"/>
                </a:solidFill>
              </a:rPr>
              <a:t>SAC, </a:t>
            </a:r>
            <a:r>
              <a:rPr lang="tr" sz="1100" b="1">
                <a:solidFill>
                  <a:schemeClr val="dk1"/>
                </a:solidFill>
              </a:rPr>
              <a:t>entropi</a:t>
            </a:r>
            <a:r>
              <a:rPr lang="tr" sz="1100">
                <a:solidFill>
                  <a:schemeClr val="dk1"/>
                </a:solidFill>
              </a:rPr>
              <a:t> terimi ekleyerek daha yüksek keşif (exploration) sağlar. Bu, politikanın daha rastlantısal olmasına ve daha geniş bir aksiyon alanını araştırmasına yardımcı olur. Critic, bu rastlantısal aksiyonları değerlendirir.</a:t>
            </a:r>
            <a:endParaRPr sz="1100">
              <a:solidFill>
                <a:schemeClr val="dk1"/>
              </a:solidFill>
            </a:endParaRPr>
          </a:p>
          <a:p>
            <a:pPr marL="0" lvl="0" indent="0" algn="l" rtl="0">
              <a:spcBef>
                <a:spcPts val="1200"/>
              </a:spcBef>
              <a:spcAft>
                <a:spcPts val="1200"/>
              </a:spcAft>
              <a:buNone/>
            </a:pPr>
            <a:r>
              <a:rPr lang="tr" sz="1100" b="1">
                <a:solidFill>
                  <a:schemeClr val="dk1"/>
                </a:solidFill>
              </a:rPr>
              <a:t>Off-policy</a:t>
            </a:r>
            <a:r>
              <a:rPr lang="tr" sz="1100">
                <a:solidFill>
                  <a:schemeClr val="dk1"/>
                </a:solidFill>
              </a:rPr>
              <a:t> bir algoritmadır. SAC, </a:t>
            </a:r>
            <a:r>
              <a:rPr lang="tr" sz="1100" b="1">
                <a:solidFill>
                  <a:schemeClr val="dk1"/>
                </a:solidFill>
              </a:rPr>
              <a:t>stochastic</a:t>
            </a:r>
            <a:r>
              <a:rPr lang="tr" sz="1100">
                <a:solidFill>
                  <a:schemeClr val="dk1"/>
                </a:solidFill>
              </a:rPr>
              <a:t> yani içgüdüsel politika kullanarak çevreden topladığı deneyimleri (replay buffer) tekrar kullanarak öğrenir. Bu, daha fazla keşif yapabilmesini ve daha verimli öğrenmesini sağlar.</a:t>
            </a:r>
            <a:endParaRPr/>
          </a:p>
        </p:txBody>
      </p:sp>
      <p:pic>
        <p:nvPicPr>
          <p:cNvPr id="143" name="Google Shape;143;p26"/>
          <p:cNvPicPr preferRelativeResize="0"/>
          <p:nvPr/>
        </p:nvPicPr>
        <p:blipFill>
          <a:blip r:embed="rId3">
            <a:alphaModFix/>
          </a:blip>
          <a:stretch>
            <a:fillRect/>
          </a:stretch>
        </p:blipFill>
        <p:spPr>
          <a:xfrm>
            <a:off x="3741000" y="1152449"/>
            <a:ext cx="50913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444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tr" sz="2120"/>
              <a:t>SAC Sözde Kod ve Akış Diyagramı</a:t>
            </a:r>
            <a:endParaRPr sz="2120"/>
          </a:p>
        </p:txBody>
      </p:sp>
      <p:sp>
        <p:nvSpPr>
          <p:cNvPr id="149" name="Google Shape;149;p27"/>
          <p:cNvSpPr txBox="1">
            <a:spLocks noGrp="1"/>
          </p:cNvSpPr>
          <p:nvPr>
            <p:ph type="body" idx="1"/>
          </p:nvPr>
        </p:nvSpPr>
        <p:spPr>
          <a:xfrm>
            <a:off x="311700" y="1152475"/>
            <a:ext cx="4371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7"/>
          <p:cNvPicPr preferRelativeResize="0"/>
          <p:nvPr/>
        </p:nvPicPr>
        <p:blipFill>
          <a:blip r:embed="rId3">
            <a:alphaModFix/>
          </a:blip>
          <a:stretch>
            <a:fillRect/>
          </a:stretch>
        </p:blipFill>
        <p:spPr>
          <a:xfrm>
            <a:off x="4806975" y="571725"/>
            <a:ext cx="3692375" cy="4000075"/>
          </a:xfrm>
          <a:prstGeom prst="rect">
            <a:avLst/>
          </a:prstGeom>
          <a:noFill/>
          <a:ln>
            <a:noFill/>
          </a:ln>
        </p:spPr>
      </p:pic>
      <p:pic>
        <p:nvPicPr>
          <p:cNvPr id="151" name="Google Shape;151;p27"/>
          <p:cNvPicPr preferRelativeResize="0"/>
          <p:nvPr/>
        </p:nvPicPr>
        <p:blipFill>
          <a:blip r:embed="rId4">
            <a:alphaModFix/>
          </a:blip>
          <a:stretch>
            <a:fillRect/>
          </a:stretch>
        </p:blipFill>
        <p:spPr>
          <a:xfrm>
            <a:off x="301148" y="1155400"/>
            <a:ext cx="4371299"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32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Algoritma Karşılaştırmaları</a:t>
            </a:r>
            <a:endParaRPr/>
          </a:p>
        </p:txBody>
      </p:sp>
      <p:graphicFrame>
        <p:nvGraphicFramePr>
          <p:cNvPr id="157" name="Google Shape;157;p28"/>
          <p:cNvGraphicFramePr/>
          <p:nvPr/>
        </p:nvGraphicFramePr>
        <p:xfrm>
          <a:off x="397700" y="605225"/>
          <a:ext cx="8348600" cy="3903280"/>
        </p:xfrm>
        <a:graphic>
          <a:graphicData uri="http://schemas.openxmlformats.org/drawingml/2006/table">
            <a:tbl>
              <a:tblPr>
                <a:noFill/>
                <a:tableStyleId>{731D2C6A-AD85-4A96-9B51-BC01743FE6E1}</a:tableStyleId>
              </a:tblPr>
              <a:tblGrid>
                <a:gridCol w="2087150">
                  <a:extLst>
                    <a:ext uri="{9D8B030D-6E8A-4147-A177-3AD203B41FA5}">
                      <a16:colId xmlns:a16="http://schemas.microsoft.com/office/drawing/2014/main" val="20000"/>
                    </a:ext>
                  </a:extLst>
                </a:gridCol>
                <a:gridCol w="2087150">
                  <a:extLst>
                    <a:ext uri="{9D8B030D-6E8A-4147-A177-3AD203B41FA5}">
                      <a16:colId xmlns:a16="http://schemas.microsoft.com/office/drawing/2014/main" val="20001"/>
                    </a:ext>
                  </a:extLst>
                </a:gridCol>
                <a:gridCol w="2087150">
                  <a:extLst>
                    <a:ext uri="{9D8B030D-6E8A-4147-A177-3AD203B41FA5}">
                      <a16:colId xmlns:a16="http://schemas.microsoft.com/office/drawing/2014/main" val="20002"/>
                    </a:ext>
                  </a:extLst>
                </a:gridCol>
                <a:gridCol w="2087150">
                  <a:extLst>
                    <a:ext uri="{9D8B030D-6E8A-4147-A177-3AD203B41FA5}">
                      <a16:colId xmlns:a16="http://schemas.microsoft.com/office/drawing/2014/main" val="20003"/>
                    </a:ext>
                  </a:extLst>
                </a:gridCol>
              </a:tblGrid>
              <a:tr h="397250">
                <a:tc>
                  <a:txBody>
                    <a:bodyPr/>
                    <a:lstStyle/>
                    <a:p>
                      <a:pPr marL="0" lvl="0" indent="0" algn="l" rtl="0">
                        <a:spcBef>
                          <a:spcPts val="0"/>
                        </a:spcBef>
                        <a:spcAft>
                          <a:spcPts val="0"/>
                        </a:spcAft>
                        <a:buNone/>
                      </a:pPr>
                      <a:r>
                        <a:rPr lang="tr" sz="1200"/>
                        <a:t>Özellik/Algoritma</a:t>
                      </a:r>
                      <a:endParaRPr sz="1200"/>
                    </a:p>
                  </a:txBody>
                  <a:tcPr marL="91425" marR="91425" marT="91425" marB="91425"/>
                </a:tc>
                <a:tc>
                  <a:txBody>
                    <a:bodyPr/>
                    <a:lstStyle/>
                    <a:p>
                      <a:pPr marL="0" lvl="0" indent="0" algn="l" rtl="0">
                        <a:spcBef>
                          <a:spcPts val="0"/>
                        </a:spcBef>
                        <a:spcAft>
                          <a:spcPts val="0"/>
                        </a:spcAft>
                        <a:buNone/>
                      </a:pPr>
                      <a:r>
                        <a:rPr lang="tr" sz="1200"/>
                        <a:t>PPO</a:t>
                      </a:r>
                      <a:endParaRPr sz="1200"/>
                    </a:p>
                  </a:txBody>
                  <a:tcPr marL="91425" marR="91425" marT="91425" marB="91425"/>
                </a:tc>
                <a:tc>
                  <a:txBody>
                    <a:bodyPr/>
                    <a:lstStyle/>
                    <a:p>
                      <a:pPr marL="0" lvl="0" indent="0" algn="l" rtl="0">
                        <a:spcBef>
                          <a:spcPts val="0"/>
                        </a:spcBef>
                        <a:spcAft>
                          <a:spcPts val="0"/>
                        </a:spcAft>
                        <a:buNone/>
                      </a:pPr>
                      <a:r>
                        <a:rPr lang="tr" sz="1200"/>
                        <a:t>SAC</a:t>
                      </a:r>
                      <a:endParaRPr sz="1200"/>
                    </a:p>
                  </a:txBody>
                  <a:tcPr marL="91425" marR="91425" marT="91425" marB="91425"/>
                </a:tc>
                <a:tc>
                  <a:txBody>
                    <a:bodyPr/>
                    <a:lstStyle/>
                    <a:p>
                      <a:pPr marL="0" lvl="0" indent="0" algn="l" rtl="0">
                        <a:spcBef>
                          <a:spcPts val="0"/>
                        </a:spcBef>
                        <a:spcAft>
                          <a:spcPts val="0"/>
                        </a:spcAft>
                        <a:buNone/>
                      </a:pPr>
                      <a:r>
                        <a:rPr lang="tr" sz="1200"/>
                        <a:t>A2C</a:t>
                      </a:r>
                      <a:endParaRPr sz="1200"/>
                    </a:p>
                  </a:txBody>
                  <a:tcPr marL="91425" marR="91425" marT="91425" marB="91425"/>
                </a:tc>
                <a:extLst>
                  <a:ext uri="{0D108BD9-81ED-4DB2-BD59-A6C34878D82A}">
                    <a16:rowId xmlns:a16="http://schemas.microsoft.com/office/drawing/2014/main" val="10000"/>
                  </a:ext>
                </a:extLst>
              </a:tr>
              <a:tr h="397250">
                <a:tc>
                  <a:txBody>
                    <a:bodyPr/>
                    <a:lstStyle/>
                    <a:p>
                      <a:pPr marL="0" lvl="0" indent="0" algn="l" rtl="0">
                        <a:spcBef>
                          <a:spcPts val="0"/>
                        </a:spcBef>
                        <a:spcAft>
                          <a:spcPts val="0"/>
                        </a:spcAft>
                        <a:buNone/>
                      </a:pPr>
                      <a:r>
                        <a:rPr lang="tr" sz="1200"/>
                        <a:t>Ağ Sayısı</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2 (Actor + Critic)</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3 (2 Critic + Actor)</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2 (Actor + Critic)</a:t>
                      </a:r>
                      <a:endParaRPr sz="1200"/>
                    </a:p>
                  </a:txBody>
                  <a:tcPr marL="91425" marR="91425" marT="91425" marB="91425"/>
                </a:tc>
                <a:extLst>
                  <a:ext uri="{0D108BD9-81ED-4DB2-BD59-A6C34878D82A}">
                    <a16:rowId xmlns:a16="http://schemas.microsoft.com/office/drawing/2014/main" val="10001"/>
                  </a:ext>
                </a:extLst>
              </a:tr>
              <a:tr h="540125">
                <a:tc>
                  <a:txBody>
                    <a:bodyPr/>
                    <a:lstStyle/>
                    <a:p>
                      <a:pPr marL="0" lvl="0" indent="0" algn="l" rtl="0">
                        <a:spcBef>
                          <a:spcPts val="0"/>
                        </a:spcBef>
                        <a:spcAft>
                          <a:spcPts val="0"/>
                        </a:spcAft>
                        <a:buNone/>
                      </a:pPr>
                      <a:r>
                        <a:rPr lang="tr" sz="1200"/>
                        <a:t>Politika (Actor) Güncelleme</a:t>
                      </a:r>
                      <a:endParaRPr sz="1200"/>
                    </a:p>
                  </a:txBody>
                  <a:tcPr marL="91425" marR="91425" marT="91425" marB="91425"/>
                </a:tc>
                <a:tc>
                  <a:txBody>
                    <a:bodyPr/>
                    <a:lstStyle/>
                    <a:p>
                      <a:pPr marL="0" lvl="0" indent="0" algn="l" rtl="0">
                        <a:spcBef>
                          <a:spcPts val="0"/>
                        </a:spcBef>
                        <a:spcAft>
                          <a:spcPts val="0"/>
                        </a:spcAft>
                        <a:buNone/>
                      </a:pPr>
                      <a:r>
                        <a:rPr lang="tr" sz="1200"/>
                        <a:t>Clipping ile politika güncellenir.</a:t>
                      </a:r>
                      <a:endParaRPr sz="1200"/>
                    </a:p>
                  </a:txBody>
                  <a:tcPr marL="91425" marR="91425" marT="91425" marB="91425"/>
                </a:tc>
                <a:tc>
                  <a:txBody>
                    <a:bodyPr/>
                    <a:lstStyle/>
                    <a:p>
                      <a:pPr marL="0" lvl="0" indent="0" algn="l" rtl="0">
                        <a:spcBef>
                          <a:spcPts val="0"/>
                        </a:spcBef>
                        <a:spcAft>
                          <a:spcPts val="0"/>
                        </a:spcAft>
                        <a:buNone/>
                      </a:pPr>
                      <a:r>
                        <a:rPr lang="tr" sz="1200"/>
                        <a:t>Entropiyle politika ve değer fonksiyonu güncellenir.</a:t>
                      </a:r>
                      <a:endParaRPr sz="1200"/>
                    </a:p>
                  </a:txBody>
                  <a:tcPr marL="91425" marR="91425" marT="91425" marB="91425"/>
                </a:tc>
                <a:tc>
                  <a:txBody>
                    <a:bodyPr/>
                    <a:lstStyle/>
                    <a:p>
                      <a:pPr marL="0" lvl="0" indent="0" algn="l" rtl="0">
                        <a:spcBef>
                          <a:spcPts val="0"/>
                        </a:spcBef>
                        <a:spcAft>
                          <a:spcPts val="0"/>
                        </a:spcAft>
                        <a:buNone/>
                      </a:pPr>
                      <a:r>
                        <a:rPr lang="tr" sz="1200"/>
                        <a:t>Avantaj fonksiyonu ile güncelleme yapılır.</a:t>
                      </a:r>
                      <a:endParaRPr sz="1200"/>
                    </a:p>
                  </a:txBody>
                  <a:tcPr marL="91425" marR="91425" marT="91425" marB="91425"/>
                </a:tc>
                <a:extLst>
                  <a:ext uri="{0D108BD9-81ED-4DB2-BD59-A6C34878D82A}">
                    <a16:rowId xmlns:a16="http://schemas.microsoft.com/office/drawing/2014/main" val="10002"/>
                  </a:ext>
                </a:extLst>
              </a:tr>
              <a:tr h="623425">
                <a:tc>
                  <a:txBody>
                    <a:bodyPr/>
                    <a:lstStyle/>
                    <a:p>
                      <a:pPr marL="0" lvl="0" indent="0" algn="l" rtl="0">
                        <a:spcBef>
                          <a:spcPts val="0"/>
                        </a:spcBef>
                        <a:spcAft>
                          <a:spcPts val="0"/>
                        </a:spcAft>
                        <a:buNone/>
                      </a:pPr>
                      <a:r>
                        <a:rPr lang="tr" sz="1200"/>
                        <a:t>Değer (Critic) Fonksiyonu</a:t>
                      </a:r>
                      <a:endParaRPr sz="1200"/>
                    </a:p>
                  </a:txBody>
                  <a:tcPr marL="91425" marR="91425" marT="91425" marB="91425"/>
                </a:tc>
                <a:tc>
                  <a:txBody>
                    <a:bodyPr/>
                    <a:lstStyle/>
                    <a:p>
                      <a:pPr marL="0" lvl="0" indent="0" algn="l" rtl="0">
                        <a:spcBef>
                          <a:spcPts val="0"/>
                        </a:spcBef>
                        <a:spcAft>
                          <a:spcPts val="0"/>
                        </a:spcAft>
                        <a:buNone/>
                      </a:pPr>
                      <a:r>
                        <a:rPr lang="tr" sz="1200"/>
                        <a:t>Critic, GAE (Generalized Advantage Estimation) kullanılır</a:t>
                      </a:r>
                      <a:endParaRPr sz="1200"/>
                    </a:p>
                  </a:txBody>
                  <a:tcPr marL="91425" marR="91425" marT="91425" marB="91425"/>
                </a:tc>
                <a:tc>
                  <a:txBody>
                    <a:bodyPr/>
                    <a:lstStyle/>
                    <a:p>
                      <a:pPr marL="0" lvl="0" indent="0" algn="l" rtl="0">
                        <a:spcBef>
                          <a:spcPts val="0"/>
                        </a:spcBef>
                        <a:spcAft>
                          <a:spcPts val="0"/>
                        </a:spcAft>
                        <a:buNone/>
                      </a:pPr>
                      <a:r>
                        <a:rPr lang="tr" sz="1200"/>
                        <a:t>İki Q değeri (critic) ve entropi hedefi ile güncellenir.</a:t>
                      </a:r>
                      <a:endParaRPr sz="1200"/>
                    </a:p>
                  </a:txBody>
                  <a:tcPr marL="91425" marR="91425" marT="91425" marB="91425"/>
                </a:tc>
                <a:tc>
                  <a:txBody>
                    <a:bodyPr/>
                    <a:lstStyle/>
                    <a:p>
                      <a:pPr marL="0" lvl="0" indent="0" algn="l" rtl="0">
                        <a:spcBef>
                          <a:spcPts val="0"/>
                        </a:spcBef>
                        <a:spcAft>
                          <a:spcPts val="0"/>
                        </a:spcAft>
                        <a:buNone/>
                      </a:pPr>
                      <a:r>
                        <a:rPr lang="tr" sz="1200"/>
                        <a:t>Critic, state-value fonksiyonu kullanır.</a:t>
                      </a:r>
                      <a:endParaRPr sz="1200"/>
                    </a:p>
                  </a:txBody>
                  <a:tcPr marL="91425" marR="91425" marT="91425" marB="91425"/>
                </a:tc>
                <a:extLst>
                  <a:ext uri="{0D108BD9-81ED-4DB2-BD59-A6C34878D82A}">
                    <a16:rowId xmlns:a16="http://schemas.microsoft.com/office/drawing/2014/main" val="10003"/>
                  </a:ext>
                </a:extLst>
              </a:tr>
              <a:tr h="331100">
                <a:tc>
                  <a:txBody>
                    <a:bodyPr/>
                    <a:lstStyle/>
                    <a:p>
                      <a:pPr marL="0" lvl="0" indent="0" algn="l" rtl="0">
                        <a:spcBef>
                          <a:spcPts val="0"/>
                        </a:spcBef>
                        <a:spcAft>
                          <a:spcPts val="0"/>
                        </a:spcAft>
                        <a:buNone/>
                      </a:pPr>
                      <a:r>
                        <a:rPr lang="tr" sz="1200"/>
                        <a:t>Eylem Seçimi</a:t>
                      </a:r>
                      <a:endParaRPr sz="1200"/>
                    </a:p>
                  </a:txBody>
                  <a:tcPr marL="91425" marR="91425" marT="91425" marB="91425"/>
                </a:tc>
                <a:tc>
                  <a:txBody>
                    <a:bodyPr/>
                    <a:lstStyle/>
                    <a:p>
                      <a:pPr marL="0" lvl="0" indent="0" algn="l" rtl="0">
                        <a:spcBef>
                          <a:spcPts val="0"/>
                        </a:spcBef>
                        <a:spcAft>
                          <a:spcPts val="0"/>
                        </a:spcAft>
                        <a:buNone/>
                      </a:pPr>
                      <a:r>
                        <a:rPr lang="tr" sz="1200"/>
                        <a:t>Politika ağı ile eylem seçimi yapılır.</a:t>
                      </a:r>
                      <a:endParaRPr sz="1200"/>
                    </a:p>
                  </a:txBody>
                  <a:tcPr marL="91425" marR="91425" marT="91425" marB="91425"/>
                </a:tc>
                <a:tc>
                  <a:txBody>
                    <a:bodyPr/>
                    <a:lstStyle/>
                    <a:p>
                      <a:pPr marL="0" lvl="0" indent="0" algn="l" rtl="0">
                        <a:spcBef>
                          <a:spcPts val="0"/>
                        </a:spcBef>
                        <a:spcAft>
                          <a:spcPts val="0"/>
                        </a:spcAft>
                        <a:buNone/>
                      </a:pPr>
                      <a:r>
                        <a:rPr lang="tr" sz="1200"/>
                        <a:t>Politikadan eylem seçilir, ancak entropi dikkate alınır.</a:t>
                      </a:r>
                      <a:endParaRPr sz="1200"/>
                    </a:p>
                  </a:txBody>
                  <a:tcPr marL="91425" marR="91425" marT="91425" marB="91425"/>
                </a:tc>
                <a:tc>
                  <a:txBody>
                    <a:bodyPr/>
                    <a:lstStyle/>
                    <a:p>
                      <a:pPr marL="0" lvl="0" indent="0" algn="l" rtl="0">
                        <a:spcBef>
                          <a:spcPts val="0"/>
                        </a:spcBef>
                        <a:spcAft>
                          <a:spcPts val="0"/>
                        </a:spcAft>
                        <a:buNone/>
                      </a:pPr>
                      <a:r>
                        <a:rPr lang="tr" sz="1200"/>
                        <a:t>Politika ağı (actor) ile eylem seçilir.</a:t>
                      </a:r>
                      <a:endParaRPr sz="1200"/>
                    </a:p>
                  </a:txBody>
                  <a:tcPr marL="91425" marR="91425" marT="91425" marB="91425"/>
                </a:tc>
                <a:extLst>
                  <a:ext uri="{0D108BD9-81ED-4DB2-BD59-A6C34878D82A}">
                    <a16:rowId xmlns:a16="http://schemas.microsoft.com/office/drawing/2014/main" val="10004"/>
                  </a:ext>
                </a:extLst>
              </a:tr>
              <a:tr h="278600">
                <a:tc>
                  <a:txBody>
                    <a:bodyPr/>
                    <a:lstStyle/>
                    <a:p>
                      <a:pPr marL="0" lvl="0" indent="0" algn="l" rtl="0">
                        <a:spcBef>
                          <a:spcPts val="0"/>
                        </a:spcBef>
                        <a:spcAft>
                          <a:spcPts val="0"/>
                        </a:spcAft>
                        <a:buNone/>
                      </a:pPr>
                      <a:r>
                        <a:rPr lang="tr" sz="1200"/>
                        <a:t>Exploration ve Exploitation</a:t>
                      </a:r>
                      <a:endParaRPr sz="1200"/>
                    </a:p>
                  </a:txBody>
                  <a:tcPr marL="91425" marR="91425" marT="91425" marB="91425"/>
                </a:tc>
                <a:tc>
                  <a:txBody>
                    <a:bodyPr/>
                    <a:lstStyle/>
                    <a:p>
                      <a:pPr marL="0" lvl="0" indent="0" algn="l" rtl="0">
                        <a:spcBef>
                          <a:spcPts val="0"/>
                        </a:spcBef>
                        <a:spcAft>
                          <a:spcPts val="0"/>
                        </a:spcAft>
                        <a:buNone/>
                      </a:pPr>
                      <a:r>
                        <a:rPr lang="tr" sz="1200"/>
                        <a:t>Keşif ve sömürü arasında denge kurar.</a:t>
                      </a:r>
                      <a:endParaRPr sz="1200"/>
                    </a:p>
                  </a:txBody>
                  <a:tcPr marL="91425" marR="91425" marT="91425" marB="91425"/>
                </a:tc>
                <a:tc>
                  <a:txBody>
                    <a:bodyPr/>
                    <a:lstStyle/>
                    <a:p>
                      <a:pPr marL="0" lvl="0" indent="0" algn="l" rtl="0">
                        <a:spcBef>
                          <a:spcPts val="0"/>
                        </a:spcBef>
                        <a:spcAft>
                          <a:spcPts val="0"/>
                        </a:spcAft>
                        <a:buNone/>
                      </a:pPr>
                      <a:r>
                        <a:rPr lang="tr" sz="1200"/>
                        <a:t>Entropi ile keşfi maksimize eder.</a:t>
                      </a:r>
                      <a:endParaRPr sz="1200"/>
                    </a:p>
                  </a:txBody>
                  <a:tcPr marL="91425" marR="91425" marT="91425" marB="91425"/>
                </a:tc>
                <a:tc>
                  <a:txBody>
                    <a:bodyPr/>
                    <a:lstStyle/>
                    <a:p>
                      <a:pPr marL="0" lvl="0" indent="0" algn="l" rtl="0">
                        <a:spcBef>
                          <a:spcPts val="0"/>
                        </a:spcBef>
                        <a:spcAft>
                          <a:spcPts val="0"/>
                        </a:spcAft>
                        <a:buNone/>
                      </a:pPr>
                      <a:r>
                        <a:rPr lang="tr" sz="1200"/>
                        <a:t>Avantaj fonksiyonu ile daha az keşif yapar.</a:t>
                      </a:r>
                      <a:endParaRPr sz="1200"/>
                    </a:p>
                  </a:txBody>
                  <a:tcPr marL="91425" marR="91425" marT="91425" marB="91425"/>
                </a:tc>
                <a:extLst>
                  <a:ext uri="{0D108BD9-81ED-4DB2-BD59-A6C34878D82A}">
                    <a16:rowId xmlns:a16="http://schemas.microsoft.com/office/drawing/2014/main" val="10005"/>
                  </a:ext>
                </a:extLst>
              </a:tr>
              <a:tr h="278600">
                <a:tc>
                  <a:txBody>
                    <a:bodyPr/>
                    <a:lstStyle/>
                    <a:p>
                      <a:pPr marL="0" lvl="0" indent="0" algn="l" rtl="0">
                        <a:spcBef>
                          <a:spcPts val="0"/>
                        </a:spcBef>
                        <a:spcAft>
                          <a:spcPts val="0"/>
                        </a:spcAft>
                        <a:buNone/>
                      </a:pPr>
                      <a:r>
                        <a:rPr lang="tr" sz="1200"/>
                        <a:t>Güncelleme Sıklığı</a:t>
                      </a:r>
                      <a:endParaRPr sz="1200"/>
                    </a:p>
                  </a:txBody>
                  <a:tcPr marL="91425" marR="91425" marT="91425" marB="91425"/>
                </a:tc>
                <a:tc>
                  <a:txBody>
                    <a:bodyPr/>
                    <a:lstStyle/>
                    <a:p>
                      <a:pPr marL="0" lvl="0" indent="0" algn="l" rtl="0">
                        <a:spcBef>
                          <a:spcPts val="0"/>
                        </a:spcBef>
                        <a:spcAft>
                          <a:spcPts val="0"/>
                        </a:spcAft>
                        <a:buNone/>
                      </a:pPr>
                      <a:r>
                        <a:rPr lang="tr" sz="1200"/>
                        <a:t>Her Epizod (Bölüm)</a:t>
                      </a:r>
                      <a:endParaRPr sz="1200"/>
                    </a:p>
                  </a:txBody>
                  <a:tcPr marL="91425" marR="91425" marT="91425" marB="91425"/>
                </a:tc>
                <a:tc>
                  <a:txBody>
                    <a:bodyPr/>
                    <a:lstStyle/>
                    <a:p>
                      <a:pPr marL="0" lvl="0" indent="0" algn="l" rtl="0">
                        <a:spcBef>
                          <a:spcPts val="0"/>
                        </a:spcBef>
                        <a:spcAft>
                          <a:spcPts val="0"/>
                        </a:spcAft>
                        <a:buNone/>
                      </a:pPr>
                      <a:r>
                        <a:rPr lang="tr" sz="1200"/>
                        <a:t>Her Adımda</a:t>
                      </a:r>
                      <a:endParaRPr sz="1200"/>
                    </a:p>
                  </a:txBody>
                  <a:tcPr marL="91425" marR="91425" marT="91425" marB="91425"/>
                </a:tc>
                <a:tc>
                  <a:txBody>
                    <a:bodyPr/>
                    <a:lstStyle/>
                    <a:p>
                      <a:pPr marL="0" lvl="0" indent="0" algn="l" rtl="0">
                        <a:spcBef>
                          <a:spcPts val="0"/>
                        </a:spcBef>
                        <a:spcAft>
                          <a:spcPts val="0"/>
                        </a:spcAft>
                        <a:buNone/>
                      </a:pPr>
                      <a:r>
                        <a:rPr lang="tr" sz="1200"/>
                        <a:t>Adım/Epizod</a:t>
                      </a:r>
                      <a:endParaRPr sz="1200"/>
                    </a:p>
                  </a:txBody>
                  <a:tcPr marL="91425" marR="91425" marT="91425" marB="91425"/>
                </a:tc>
                <a:extLst>
                  <a:ext uri="{0D108BD9-81ED-4DB2-BD59-A6C34878D82A}">
                    <a16:rowId xmlns:a16="http://schemas.microsoft.com/office/drawing/2014/main" val="10006"/>
                  </a:ext>
                </a:extLst>
              </a:tr>
              <a:tr h="278600">
                <a:tc>
                  <a:txBody>
                    <a:bodyPr/>
                    <a:lstStyle/>
                    <a:p>
                      <a:pPr marL="0" lvl="0" indent="0" algn="l" rtl="0">
                        <a:spcBef>
                          <a:spcPts val="0"/>
                        </a:spcBef>
                        <a:spcAft>
                          <a:spcPts val="0"/>
                        </a:spcAft>
                        <a:buNone/>
                      </a:pPr>
                      <a:r>
                        <a:rPr lang="tr" sz="1200"/>
                        <a:t>Bellek Tipi</a:t>
                      </a:r>
                      <a:endParaRPr sz="1200"/>
                    </a:p>
                  </a:txBody>
                  <a:tcPr marL="91425" marR="91425" marT="91425" marB="91425"/>
                </a:tc>
                <a:tc>
                  <a:txBody>
                    <a:bodyPr/>
                    <a:lstStyle/>
                    <a:p>
                      <a:pPr marL="0" lvl="0" indent="0" algn="l" rtl="0">
                        <a:spcBef>
                          <a:spcPts val="0"/>
                        </a:spcBef>
                        <a:spcAft>
                          <a:spcPts val="0"/>
                        </a:spcAft>
                        <a:buNone/>
                      </a:pPr>
                      <a:r>
                        <a:rPr lang="tr" sz="1200"/>
                        <a:t>Episode Buffer</a:t>
                      </a:r>
                      <a:endParaRPr sz="1200"/>
                    </a:p>
                  </a:txBody>
                  <a:tcPr marL="91425" marR="91425" marT="91425" marB="91425"/>
                </a:tc>
                <a:tc>
                  <a:txBody>
                    <a:bodyPr/>
                    <a:lstStyle/>
                    <a:p>
                      <a:pPr marL="0" lvl="0" indent="0" algn="l" rtl="0">
                        <a:spcBef>
                          <a:spcPts val="0"/>
                        </a:spcBef>
                        <a:spcAft>
                          <a:spcPts val="0"/>
                        </a:spcAft>
                        <a:buNone/>
                      </a:pPr>
                      <a:r>
                        <a:rPr lang="tr" sz="1200"/>
                        <a:t>Replay Buffer</a:t>
                      </a:r>
                      <a:endParaRPr sz="1200"/>
                    </a:p>
                  </a:txBody>
                  <a:tcPr marL="91425" marR="91425" marT="91425" marB="91425"/>
                </a:tc>
                <a:tc>
                  <a:txBody>
                    <a:bodyPr/>
                    <a:lstStyle/>
                    <a:p>
                      <a:pPr marL="0" lvl="0" indent="0" algn="l" rtl="0">
                        <a:spcBef>
                          <a:spcPts val="0"/>
                        </a:spcBef>
                        <a:spcAft>
                          <a:spcPts val="0"/>
                        </a:spcAft>
                        <a:buNone/>
                      </a:pPr>
                      <a:r>
                        <a:rPr lang="tr" sz="1200"/>
                        <a:t>-</a:t>
                      </a:r>
                      <a:endParaRPr sz="12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body" idx="1"/>
          </p:nvPr>
        </p:nvSpPr>
        <p:spPr>
          <a:xfrm>
            <a:off x="311700" y="50975"/>
            <a:ext cx="4260300" cy="4518000"/>
          </a:xfrm>
          <a:prstGeom prst="rect">
            <a:avLst/>
          </a:prstGeom>
        </p:spPr>
        <p:txBody>
          <a:bodyPr spcFirstLastPara="1" wrap="square" lIns="91425" tIns="91425" rIns="91425" bIns="91425" anchor="t" anchorCtr="0">
            <a:normAutofit fontScale="92500" lnSpcReduction="20000"/>
          </a:bodyPr>
          <a:lstStyle/>
          <a:p>
            <a:pPr marL="0" lvl="0" indent="0" algn="ctr" rtl="0">
              <a:lnSpc>
                <a:spcPct val="116250"/>
              </a:lnSpc>
              <a:spcBef>
                <a:spcPts val="0"/>
              </a:spcBef>
              <a:spcAft>
                <a:spcPts val="0"/>
              </a:spcAft>
              <a:buClr>
                <a:schemeClr val="dk1"/>
              </a:buClr>
              <a:buSzPct val="55000"/>
              <a:buFont typeface="Arial"/>
              <a:buNone/>
            </a:pPr>
            <a:r>
              <a:rPr lang="tr" sz="2000" b="1">
                <a:solidFill>
                  <a:schemeClr val="dk1"/>
                </a:solidFill>
                <a:latin typeface="Calibri"/>
                <a:ea typeface="Calibri"/>
                <a:cs typeface="Calibri"/>
                <a:sym typeface="Calibri"/>
              </a:rPr>
              <a:t>Mountain Car Continuous </a:t>
            </a:r>
            <a:endParaRPr sz="2000" b="1">
              <a:solidFill>
                <a:schemeClr val="dk1"/>
              </a:solidFill>
              <a:latin typeface="Calibri"/>
              <a:ea typeface="Calibri"/>
              <a:cs typeface="Calibri"/>
              <a:sym typeface="Calibri"/>
            </a:endParaRPr>
          </a:p>
          <a:p>
            <a:pPr marL="0" lvl="0" indent="0" algn="l" rtl="0">
              <a:lnSpc>
                <a:spcPct val="116250"/>
              </a:lnSpc>
              <a:spcBef>
                <a:spcPts val="800"/>
              </a:spcBef>
              <a:spcAft>
                <a:spcPts val="0"/>
              </a:spcAft>
              <a:buClr>
                <a:schemeClr val="dk1"/>
              </a:buClr>
              <a:buSzPct val="84615"/>
              <a:buFont typeface="Arial"/>
              <a:buNone/>
            </a:pPr>
            <a:r>
              <a:rPr lang="tr" sz="1300">
                <a:solidFill>
                  <a:schemeClr val="dk1"/>
                </a:solidFill>
                <a:latin typeface="Calibri"/>
                <a:ea typeface="Calibri"/>
                <a:cs typeface="Calibri"/>
                <a:sym typeface="Calibri"/>
              </a:rPr>
              <a:t>Mountain Car Continuous probleminde, bir araba iki tepe arasında, yerçekiminin negatif etkisi altında kalan bir vadide sıkışmıştır. Aracın amacı, sağdaki tepeden yukarı tırmanarak belirli bir yüksekliğe ulaşıp vadiyi terk etmektir. Problem zorlayıcıdır çünkü araç motoru, bu eğimi tek başına çıkacak kadar güçlü değildir. Bu yüzden araç, vadi boyunca ivme kazanmak için ileri-geri hareket etmek zorundadır.</a:t>
            </a:r>
            <a:endParaRPr sz="1300">
              <a:solidFill>
                <a:schemeClr val="dk1"/>
              </a:solidFill>
              <a:latin typeface="Calibri"/>
              <a:ea typeface="Calibri"/>
              <a:cs typeface="Calibri"/>
              <a:sym typeface="Calibri"/>
            </a:endParaRPr>
          </a:p>
          <a:p>
            <a:pPr marL="0" lvl="0" indent="0" algn="l" rtl="0">
              <a:lnSpc>
                <a:spcPct val="116250"/>
              </a:lnSpc>
              <a:spcBef>
                <a:spcPts val="800"/>
              </a:spcBef>
              <a:spcAft>
                <a:spcPts val="0"/>
              </a:spcAft>
              <a:buClr>
                <a:schemeClr val="dk1"/>
              </a:buClr>
              <a:buSzPct val="100000"/>
              <a:buFont typeface="Arial"/>
              <a:buNone/>
            </a:pPr>
            <a:r>
              <a:rPr lang="tr" sz="1100" b="1">
                <a:solidFill>
                  <a:schemeClr val="dk1"/>
                </a:solidFill>
              </a:rPr>
              <a:t>Mountain Car Continuous</a:t>
            </a:r>
            <a:r>
              <a:rPr lang="tr" sz="1100">
                <a:solidFill>
                  <a:schemeClr val="dk1"/>
                </a:solidFill>
              </a:rPr>
              <a:t>, </a:t>
            </a:r>
            <a:r>
              <a:rPr lang="tr" sz="1100" b="1">
                <a:solidFill>
                  <a:schemeClr val="dk1"/>
                </a:solidFill>
              </a:rPr>
              <a:t>sürekli bir ortamdır (continuous environment)</a:t>
            </a:r>
            <a:r>
              <a:rPr lang="tr" sz="1100">
                <a:solidFill>
                  <a:schemeClr val="dk1"/>
                </a:solidFill>
              </a:rPr>
              <a:t>. Bunun iki temel nedeni vardır:</a:t>
            </a:r>
            <a:endParaRPr sz="1100">
              <a:solidFill>
                <a:schemeClr val="dk1"/>
              </a:solidFill>
            </a:endParaRPr>
          </a:p>
          <a:p>
            <a:pPr marL="457200" lvl="0" indent="-293211" algn="l" rtl="0">
              <a:spcBef>
                <a:spcPts val="1200"/>
              </a:spcBef>
              <a:spcAft>
                <a:spcPts val="0"/>
              </a:spcAft>
              <a:buClr>
                <a:schemeClr val="dk1"/>
              </a:buClr>
              <a:buSzPct val="100000"/>
              <a:buAutoNum type="arabicPeriod"/>
            </a:pPr>
            <a:r>
              <a:rPr lang="tr" sz="1100" b="1">
                <a:solidFill>
                  <a:schemeClr val="dk1"/>
                </a:solidFill>
              </a:rPr>
              <a:t>Eylem Uzayı (Action Space)</a:t>
            </a:r>
            <a:r>
              <a:rPr lang="tr" sz="1100">
                <a:solidFill>
                  <a:schemeClr val="dk1"/>
                </a:solidFill>
              </a:rPr>
              <a:t>:</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Aksiyon uzayı da süreklidir. a:Güç(Force) a∈[−1,1]  </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Ajanın, herhangi bir tamsayı yerine bu aralıktaki herhangi bir reel sayı ile hareket edebilmesi mümkündür.</a:t>
            </a:r>
            <a:endParaRPr sz="1100" b="1">
              <a:solidFill>
                <a:schemeClr val="dk1"/>
              </a:solidFill>
            </a:endParaRPr>
          </a:p>
          <a:p>
            <a:pPr marL="457200" lvl="0" indent="-293211" algn="l" rtl="0">
              <a:spcBef>
                <a:spcPts val="0"/>
              </a:spcBef>
              <a:spcAft>
                <a:spcPts val="0"/>
              </a:spcAft>
              <a:buClr>
                <a:schemeClr val="dk1"/>
              </a:buClr>
              <a:buSzPct val="100000"/>
              <a:buAutoNum type="arabicPeriod"/>
            </a:pPr>
            <a:r>
              <a:rPr lang="tr" sz="1100" b="1">
                <a:solidFill>
                  <a:schemeClr val="dk1"/>
                </a:solidFill>
              </a:rPr>
              <a:t>Durum Uzayı (State Space)</a:t>
            </a:r>
            <a:r>
              <a:rPr lang="tr" sz="1100">
                <a:solidFill>
                  <a:schemeClr val="dk1"/>
                </a:solidFill>
              </a:rPr>
              <a:t>:</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Arabanın pozisyonu (x) ve hızı (x˙), sürekli değerler alır.</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Yani, durumu tanımlayan iki değişken s=[x,x˙]s süreklidir ve bu uzay, sonsuz sayıda durumu temsil edebilir.</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İvmelenme: -0.07’den 0.07’ye </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Pozisyon: -1.2’den 0.6’ya</a:t>
            </a:r>
            <a:endParaRPr sz="1100">
              <a:solidFill>
                <a:schemeClr val="dk1"/>
              </a:solidFill>
            </a:endParaRPr>
          </a:p>
        </p:txBody>
      </p:sp>
      <p:pic>
        <p:nvPicPr>
          <p:cNvPr id="163" name="Google Shape;163;p29"/>
          <p:cNvPicPr preferRelativeResize="0"/>
          <p:nvPr/>
        </p:nvPicPr>
        <p:blipFill>
          <a:blip r:embed="rId3">
            <a:alphaModFix/>
          </a:blip>
          <a:stretch>
            <a:fillRect/>
          </a:stretch>
        </p:blipFill>
        <p:spPr>
          <a:xfrm>
            <a:off x="5013925" y="2831125"/>
            <a:ext cx="3830724" cy="1737850"/>
          </a:xfrm>
          <a:prstGeom prst="rect">
            <a:avLst/>
          </a:prstGeom>
          <a:noFill/>
          <a:ln>
            <a:noFill/>
          </a:ln>
        </p:spPr>
      </p:pic>
      <p:sp>
        <p:nvSpPr>
          <p:cNvPr id="164" name="Google Shape;164;p29"/>
          <p:cNvSpPr txBox="1">
            <a:spLocks noGrp="1"/>
          </p:cNvSpPr>
          <p:nvPr>
            <p:ph type="body" idx="1"/>
          </p:nvPr>
        </p:nvSpPr>
        <p:spPr>
          <a:xfrm>
            <a:off x="4727675" y="176150"/>
            <a:ext cx="4260300" cy="2395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tr" sz="1100">
                <a:solidFill>
                  <a:schemeClr val="dk1"/>
                </a:solidFill>
              </a:rPr>
              <a:t>3.	Ödül (Reward):</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-0.1 × eylem² her adımda</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+100 bayrağa ulaşıldığında</a:t>
            </a:r>
            <a:endParaRPr sz="1100">
              <a:solidFill>
                <a:schemeClr val="dk1"/>
              </a:solidFill>
            </a:endParaRPr>
          </a:p>
          <a:p>
            <a:pPr marL="0" lvl="0" indent="0" algn="l" rtl="0">
              <a:spcBef>
                <a:spcPts val="1200"/>
              </a:spcBef>
              <a:spcAft>
                <a:spcPts val="0"/>
              </a:spcAft>
              <a:buNone/>
            </a:pPr>
            <a:r>
              <a:rPr lang="tr" sz="1100">
                <a:solidFill>
                  <a:schemeClr val="dk1"/>
                </a:solidFill>
              </a:rPr>
              <a:t>4. 	Bölüm Bitişi (Episode Termination)</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Hedefe ulaşıldığında (position ≥ 0.45)</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Maksimum adım sayısına ulaşıldığında (999)</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1335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tr" sz="2020" b="1" dirty="0">
                <a:latin typeface="Calibri"/>
                <a:ea typeface="Calibri"/>
                <a:cs typeface="Calibri"/>
                <a:sym typeface="Calibri"/>
              </a:rPr>
              <a:t>Sözde Kod</a:t>
            </a:r>
            <a:endParaRPr sz="2020" b="1" dirty="0">
              <a:latin typeface="Calibri"/>
              <a:ea typeface="Calibri"/>
              <a:cs typeface="Calibri"/>
              <a:sym typeface="Calibri"/>
            </a:endParaRPr>
          </a:p>
        </p:txBody>
      </p:sp>
      <p:sp>
        <p:nvSpPr>
          <p:cNvPr id="170" name="Google Shape;170;p30"/>
          <p:cNvSpPr txBox="1">
            <a:spLocks noGrp="1"/>
          </p:cNvSpPr>
          <p:nvPr>
            <p:ph type="body" idx="1"/>
          </p:nvPr>
        </p:nvSpPr>
        <p:spPr>
          <a:xfrm>
            <a:off x="311700" y="706275"/>
            <a:ext cx="8520600" cy="3862500"/>
          </a:xfrm>
          <a:prstGeom prst="rect">
            <a:avLst/>
          </a:prstGeom>
        </p:spPr>
        <p:txBody>
          <a:bodyPr spcFirstLastPara="1" wrap="square" lIns="91425" tIns="91425" rIns="91425" bIns="91425" anchor="t" anchorCtr="0">
            <a:noAutofit/>
          </a:bodyPr>
          <a:lstStyle/>
          <a:p>
            <a:pPr marL="457200" lvl="0" indent="-292100" algn="l" rtl="0">
              <a:spcBef>
                <a:spcPts val="1200"/>
              </a:spcBef>
              <a:spcAft>
                <a:spcPts val="0"/>
              </a:spcAft>
              <a:buClr>
                <a:schemeClr val="dk1"/>
              </a:buClr>
              <a:buSzPts val="1000"/>
              <a:buAutoNum type="arabicPeriod"/>
            </a:pPr>
            <a:r>
              <a:rPr lang="tr" sz="1000" b="1">
                <a:solidFill>
                  <a:schemeClr val="dk1"/>
                </a:solidFill>
              </a:rPr>
              <a:t>Başlangıç</a:t>
            </a:r>
            <a:r>
              <a:rPr lang="tr" sz="1000">
                <a:solidFill>
                  <a:schemeClr val="dk1"/>
                </a:solidFill>
              </a:rPr>
              <a:t>: Çevreyi başlat.</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Durum Gözlemi</a:t>
            </a:r>
            <a:r>
              <a:rPr lang="tr" sz="1000">
                <a:solidFill>
                  <a:schemeClr val="dk1"/>
                </a:solidFill>
              </a:rPr>
              <a:t>: Aracın başlangıçtaki pozisyon ve hızını al.</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Eylem Seçimi</a:t>
            </a:r>
            <a:r>
              <a:rPr lang="tr" sz="1000">
                <a:solidFill>
                  <a:schemeClr val="dk1"/>
                </a:solidFill>
              </a:rPr>
              <a:t>:</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PPO (Proximal Policy Optimization)</a:t>
            </a:r>
            <a:r>
              <a:rPr lang="tr" sz="1000">
                <a:solidFill>
                  <a:schemeClr val="dk1"/>
                </a:solidFill>
              </a:rPr>
              <a:t>: Politika, yeni eylemleri seçmek için güncellenir. Seçilen eyleme göre aracın motoruna güç uygulanır.</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A2C (Advantage Actor-Critic)</a:t>
            </a:r>
            <a:r>
              <a:rPr lang="tr" sz="1000">
                <a:solidFill>
                  <a:schemeClr val="dk1"/>
                </a:solidFill>
              </a:rPr>
              <a:t>: Actor ağı, yeni eylemi seçerken, Critic ağı ise o eylemin değerini tahmin eder. Bu iki ağırlık güncellenir.</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SAC (Soft Actor-Critic)</a:t>
            </a:r>
            <a:r>
              <a:rPr lang="tr" sz="1000">
                <a:solidFill>
                  <a:schemeClr val="dk1"/>
                </a:solidFill>
              </a:rPr>
              <a:t>: Politika güncellenir ve aynı zamanda keşif için entropi terimi eklenir, bu sayede daha rastgele eylemler seçilir.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Durum Güncellemesi</a:t>
            </a:r>
            <a:r>
              <a:rPr lang="tr" sz="1000">
                <a:solidFill>
                  <a:schemeClr val="dk1"/>
                </a:solidFill>
              </a:rPr>
              <a:t>: Eylemin sonucu olarak aracın pozisyonu ve hızı güncellenir.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Ödül Hesaplama</a:t>
            </a:r>
            <a:r>
              <a:rPr lang="tr" sz="1000">
                <a:solidFill>
                  <a:schemeClr val="dk1"/>
                </a:solidFill>
              </a:rPr>
              <a:t>: Yeni durumda ödül hesaplanır. Ödül, genellikle hedefe olan mesafeyle ilişkilidir.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Episodun Tamamlanma Kontrolü</a:t>
            </a:r>
            <a:r>
              <a:rPr lang="tr" sz="1000">
                <a:solidFill>
                  <a:schemeClr val="dk1"/>
                </a:solidFill>
              </a:rPr>
              <a:t>:</a:t>
            </a:r>
            <a:endParaRPr sz="1000">
              <a:solidFill>
                <a:schemeClr val="dk1"/>
              </a:solidFill>
            </a:endParaRPr>
          </a:p>
          <a:p>
            <a:pPr marL="914400" lvl="0" indent="-292100" algn="l" rtl="0">
              <a:spcBef>
                <a:spcPts val="0"/>
              </a:spcBef>
              <a:spcAft>
                <a:spcPts val="0"/>
              </a:spcAft>
              <a:buClr>
                <a:schemeClr val="dk1"/>
              </a:buClr>
              <a:buSzPts val="1000"/>
              <a:buChar char="●"/>
            </a:pPr>
            <a:r>
              <a:rPr lang="tr" sz="1000">
                <a:solidFill>
                  <a:schemeClr val="dk1"/>
                </a:solidFill>
              </a:rPr>
              <a:t>Araba hedefe ulaştı mı?</a:t>
            </a:r>
            <a:endParaRPr sz="1000">
              <a:solidFill>
                <a:schemeClr val="dk1"/>
              </a:solidFill>
            </a:endParaRPr>
          </a:p>
          <a:p>
            <a:pPr marL="914400" lvl="0" indent="-292100" algn="l" rtl="0">
              <a:spcBef>
                <a:spcPts val="0"/>
              </a:spcBef>
              <a:spcAft>
                <a:spcPts val="0"/>
              </a:spcAft>
              <a:buClr>
                <a:schemeClr val="dk1"/>
              </a:buClr>
              <a:buSzPts val="1000"/>
              <a:buChar char="●"/>
            </a:pPr>
            <a:r>
              <a:rPr lang="tr" sz="1000">
                <a:solidFill>
                  <a:schemeClr val="dk1"/>
                </a:solidFill>
              </a:rPr>
              <a:t>Maksimum adım sayısına ulaşıldı mı?</a:t>
            </a:r>
            <a:endParaRPr sz="1000">
              <a:solidFill>
                <a:schemeClr val="dk1"/>
              </a:solidFill>
            </a:endParaRPr>
          </a:p>
          <a:p>
            <a:pPr marL="914400" lvl="0" indent="-292100" algn="l" rtl="0">
              <a:spcBef>
                <a:spcPts val="0"/>
              </a:spcBef>
              <a:spcAft>
                <a:spcPts val="0"/>
              </a:spcAft>
              <a:buClr>
                <a:schemeClr val="dk1"/>
              </a:buClr>
              <a:buSzPts val="1000"/>
              <a:buChar char="●"/>
            </a:pPr>
            <a:r>
              <a:rPr lang="tr" sz="1000">
                <a:solidFill>
                  <a:schemeClr val="dk1"/>
                </a:solidFill>
              </a:rPr>
              <a:t>Eğer evet, episode sona erer.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Yeni Durum Gözlemi</a:t>
            </a:r>
            <a:r>
              <a:rPr lang="tr" sz="1000">
                <a:solidFill>
                  <a:schemeClr val="dk1"/>
                </a:solidFill>
              </a:rPr>
              <a:t>: Yeni durum, algoritmaya geri besleme olarak gönderilir.</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PPO</a:t>
            </a:r>
            <a:r>
              <a:rPr lang="tr" sz="1000">
                <a:solidFill>
                  <a:schemeClr val="dk1"/>
                </a:solidFill>
              </a:rPr>
              <a:t>: Politika, geçmiş eylem ve ödülleri kullanarak daha iyi eylemler seçmek için güncellenir.</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A2C</a:t>
            </a:r>
            <a:r>
              <a:rPr lang="tr" sz="1000">
                <a:solidFill>
                  <a:schemeClr val="dk1"/>
                </a:solidFill>
              </a:rPr>
              <a:t>: Actor ve Critic ağları geri beslemeyi kullanarak öğrenir ve ağırlıklarını günceller.</a:t>
            </a:r>
            <a:endParaRPr sz="1000">
              <a:solidFill>
                <a:schemeClr val="dk1"/>
              </a:solidFill>
            </a:endParaRPr>
          </a:p>
          <a:p>
            <a:pPr marL="914400" lvl="0" indent="-292100" algn="l" rtl="0">
              <a:spcBef>
                <a:spcPts val="0"/>
              </a:spcBef>
              <a:spcAft>
                <a:spcPts val="0"/>
              </a:spcAft>
              <a:buClr>
                <a:schemeClr val="dk1"/>
              </a:buClr>
              <a:buSzPts val="1000"/>
              <a:buChar char="●"/>
            </a:pPr>
            <a:r>
              <a:rPr lang="tr" sz="1000" b="1">
                <a:solidFill>
                  <a:schemeClr val="dk1"/>
                </a:solidFill>
              </a:rPr>
              <a:t>SAC</a:t>
            </a:r>
            <a:r>
              <a:rPr lang="tr" sz="1000">
                <a:solidFill>
                  <a:schemeClr val="dk1"/>
                </a:solidFill>
              </a:rPr>
              <a:t>: Politika ve değer fonksiyonu, yeni durumlara göre güncellenir, entropi terimi ile daha fazla keşif yapılır.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Döngü</a:t>
            </a:r>
            <a:r>
              <a:rPr lang="tr" sz="1000">
                <a:solidFill>
                  <a:schemeClr val="dk1"/>
                </a:solidFill>
              </a:rPr>
              <a:t>: Hedefe ulaşılana, maksimum adım sayısına (999) kadar bu adımlar tekrarlanır.</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tr" sz="1000" b="1">
                <a:solidFill>
                  <a:schemeClr val="dk1"/>
                </a:solidFill>
              </a:rPr>
              <a:t>Sonuç</a:t>
            </a:r>
            <a:r>
              <a:rPr lang="tr" sz="1000">
                <a:solidFill>
                  <a:schemeClr val="dk1"/>
                </a:solidFill>
              </a:rPr>
              <a:t>: Performans metrikleri kaydedilir ve görselleştirilir. Her algoritmanın öğrenme süreci ayrı olarak değerlendirilir.</a:t>
            </a:r>
            <a:endParaRPr sz="1000" b="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4388647" y="380600"/>
            <a:ext cx="4467828" cy="2233925"/>
          </a:xfrm>
          <a:prstGeom prst="rect">
            <a:avLst/>
          </a:prstGeom>
          <a:noFill/>
          <a:ln>
            <a:noFill/>
          </a:ln>
        </p:spPr>
      </p:pic>
      <p:sp>
        <p:nvSpPr>
          <p:cNvPr id="176" name="Google Shape;176;p31"/>
          <p:cNvSpPr txBox="1"/>
          <p:nvPr/>
        </p:nvSpPr>
        <p:spPr>
          <a:xfrm>
            <a:off x="6217550" y="0"/>
            <a:ext cx="81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chemeClr val="dk2"/>
                </a:solidFill>
              </a:rPr>
              <a:t>A2C</a:t>
            </a:r>
            <a:endParaRPr sz="1800">
              <a:solidFill>
                <a:schemeClr val="dk2"/>
              </a:solidFill>
            </a:endParaRPr>
          </a:p>
        </p:txBody>
      </p:sp>
      <p:pic>
        <p:nvPicPr>
          <p:cNvPr id="177" name="Google Shape;177;p31"/>
          <p:cNvPicPr preferRelativeResize="0"/>
          <p:nvPr/>
        </p:nvPicPr>
        <p:blipFill>
          <a:blip r:embed="rId4">
            <a:alphaModFix/>
          </a:blip>
          <a:stretch>
            <a:fillRect/>
          </a:stretch>
        </p:blipFill>
        <p:spPr>
          <a:xfrm>
            <a:off x="534589" y="461700"/>
            <a:ext cx="3350889" cy="2233926"/>
          </a:xfrm>
          <a:prstGeom prst="rect">
            <a:avLst/>
          </a:prstGeom>
          <a:noFill/>
          <a:ln>
            <a:noFill/>
          </a:ln>
        </p:spPr>
      </p:pic>
      <p:sp>
        <p:nvSpPr>
          <p:cNvPr id="178" name="Google Shape;178;p31"/>
          <p:cNvSpPr txBox="1"/>
          <p:nvPr/>
        </p:nvSpPr>
        <p:spPr>
          <a:xfrm>
            <a:off x="1805025" y="0"/>
            <a:ext cx="81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chemeClr val="dk2"/>
                </a:solidFill>
              </a:rPr>
              <a:t>PPO</a:t>
            </a:r>
            <a:endParaRPr sz="1800">
              <a:solidFill>
                <a:schemeClr val="dk2"/>
              </a:solidFill>
            </a:endParaRPr>
          </a:p>
        </p:txBody>
      </p:sp>
      <p:sp>
        <p:nvSpPr>
          <p:cNvPr id="179" name="Google Shape;179;p31"/>
          <p:cNvSpPr txBox="1"/>
          <p:nvPr/>
        </p:nvSpPr>
        <p:spPr>
          <a:xfrm>
            <a:off x="7723350" y="2644225"/>
            <a:ext cx="1420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2"/>
              </a:solidFill>
            </a:endParaRPr>
          </a:p>
        </p:txBody>
      </p:sp>
      <p:pic>
        <p:nvPicPr>
          <p:cNvPr id="180" name="Google Shape;180;p31"/>
          <p:cNvPicPr preferRelativeResize="0"/>
          <p:nvPr/>
        </p:nvPicPr>
        <p:blipFill>
          <a:blip r:embed="rId5">
            <a:alphaModFix/>
          </a:blip>
          <a:stretch>
            <a:fillRect/>
          </a:stretch>
        </p:blipFill>
        <p:spPr>
          <a:xfrm>
            <a:off x="534588" y="2908075"/>
            <a:ext cx="3350889" cy="2233926"/>
          </a:xfrm>
          <a:prstGeom prst="rect">
            <a:avLst/>
          </a:prstGeom>
          <a:noFill/>
          <a:ln>
            <a:noFill/>
          </a:ln>
        </p:spPr>
      </p:pic>
      <p:pic>
        <p:nvPicPr>
          <p:cNvPr id="181" name="Google Shape;181;p31"/>
          <p:cNvPicPr preferRelativeResize="0"/>
          <p:nvPr/>
        </p:nvPicPr>
        <p:blipFill>
          <a:blip r:embed="rId6">
            <a:alphaModFix/>
          </a:blip>
          <a:stretch>
            <a:fillRect/>
          </a:stretch>
        </p:blipFill>
        <p:spPr>
          <a:xfrm>
            <a:off x="4208238" y="2908075"/>
            <a:ext cx="3350874" cy="2233916"/>
          </a:xfrm>
          <a:prstGeom prst="rect">
            <a:avLst/>
          </a:prstGeom>
          <a:noFill/>
          <a:ln>
            <a:noFill/>
          </a:ln>
        </p:spPr>
      </p:pic>
      <p:cxnSp>
        <p:nvCxnSpPr>
          <p:cNvPr id="182" name="Google Shape;182;p31"/>
          <p:cNvCxnSpPr/>
          <p:nvPr/>
        </p:nvCxnSpPr>
        <p:spPr>
          <a:xfrm>
            <a:off x="4044000" y="3000"/>
            <a:ext cx="0" cy="51390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31"/>
          <p:cNvCxnSpPr>
            <a:endCxn id="179" idx="0"/>
          </p:cNvCxnSpPr>
          <p:nvPr/>
        </p:nvCxnSpPr>
        <p:spPr>
          <a:xfrm>
            <a:off x="4043850" y="2614525"/>
            <a:ext cx="4389600" cy="2970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31"/>
          <p:cNvSpPr txBox="1"/>
          <p:nvPr/>
        </p:nvSpPr>
        <p:spPr>
          <a:xfrm>
            <a:off x="4711500" y="2644225"/>
            <a:ext cx="389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chemeClr val="dk2"/>
                </a:solidFill>
              </a:rPr>
              <a:t>SAC</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Hiper Parametreler</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400"/>
              </a:spcBef>
              <a:spcAft>
                <a:spcPts val="0"/>
              </a:spcAft>
              <a:buNone/>
            </a:pPr>
            <a:r>
              <a:rPr lang="tr" sz="1300" b="1">
                <a:solidFill>
                  <a:schemeClr val="dk1"/>
                </a:solidFill>
              </a:rPr>
              <a:t>Genel Hiper parametreler</a:t>
            </a:r>
            <a:endParaRPr sz="1300" b="1">
              <a:solidFill>
                <a:schemeClr val="dk1"/>
              </a:solidFill>
            </a:endParaRPr>
          </a:p>
          <a:p>
            <a:pPr marL="0" lvl="0" indent="0" algn="l" rtl="0">
              <a:spcBef>
                <a:spcPts val="1400"/>
              </a:spcBef>
              <a:spcAft>
                <a:spcPts val="0"/>
              </a:spcAft>
              <a:buClr>
                <a:schemeClr val="dk1"/>
              </a:buClr>
              <a:buSzPct val="84615"/>
              <a:buFont typeface="Arial"/>
              <a:buNone/>
            </a:pPr>
            <a:r>
              <a:rPr lang="tr" sz="1300">
                <a:solidFill>
                  <a:schemeClr val="dk1"/>
                </a:solidFill>
              </a:rPr>
              <a:t>Hiper parametreler makine öğrenimi modellerinin eğitiminde önemli rol oynayan, algoritmaların çalışma şekli üzerinde doğrudan etkisi olan parametrelerdir.</a:t>
            </a:r>
            <a:endParaRPr sz="1300">
              <a:solidFill>
                <a:schemeClr val="dk1"/>
              </a:solidFill>
            </a:endParaRPr>
          </a:p>
          <a:p>
            <a:pPr marL="457200" lvl="0" indent="-293211" algn="l" rtl="0">
              <a:spcBef>
                <a:spcPts val="1200"/>
              </a:spcBef>
              <a:spcAft>
                <a:spcPts val="0"/>
              </a:spcAft>
              <a:buClr>
                <a:schemeClr val="dk1"/>
              </a:buClr>
              <a:buSzPct val="100000"/>
              <a:buChar char="●"/>
            </a:pPr>
            <a:r>
              <a:rPr lang="tr" sz="1100" b="1">
                <a:solidFill>
                  <a:schemeClr val="dk1"/>
                </a:solidFill>
              </a:rPr>
              <a:t>Learning Rate (Öğrenme Hızı):</a:t>
            </a:r>
            <a:endParaRPr sz="1100" b="1">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Modelin ne kadar hızlı öğrenmesi gerektiğini kontrol eder.</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Çok yüksek bir değer, öğrenmenin kararsız olmasına neden olabilir. Çok düşük bir değer öğrenmeyi yavaşlatabilir.</a:t>
            </a:r>
            <a:endParaRPr sz="1100">
              <a:solidFill>
                <a:schemeClr val="dk1"/>
              </a:solidFill>
            </a:endParaRPr>
          </a:p>
          <a:p>
            <a:pPr marL="457200" lvl="0" indent="-293211" algn="l" rtl="0">
              <a:spcBef>
                <a:spcPts val="0"/>
              </a:spcBef>
              <a:spcAft>
                <a:spcPts val="0"/>
              </a:spcAft>
              <a:buClr>
                <a:schemeClr val="dk1"/>
              </a:buClr>
              <a:buSzPct val="100000"/>
              <a:buChar char="●"/>
            </a:pPr>
            <a:r>
              <a:rPr lang="tr" sz="1100" b="1">
                <a:solidFill>
                  <a:schemeClr val="dk1"/>
                </a:solidFill>
              </a:rPr>
              <a:t>Discount Factor (Gamma, γ):</a:t>
            </a:r>
            <a:endParaRPr sz="1100" b="1">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Gelecekteki ödüllerin ne kadar önemli olduğunu belirler.</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Değer: γ∈[0,1].</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γ 1’e yaklaştıkça algoritma daha uzun vadeli ödülleri dikkate alır.</a:t>
            </a:r>
            <a:endParaRPr sz="1100">
              <a:solidFill>
                <a:schemeClr val="dk1"/>
              </a:solidFill>
            </a:endParaRPr>
          </a:p>
          <a:p>
            <a:pPr marL="457200" lvl="0" indent="-293211" algn="l" rtl="0">
              <a:spcBef>
                <a:spcPts val="0"/>
              </a:spcBef>
              <a:spcAft>
                <a:spcPts val="0"/>
              </a:spcAft>
              <a:buClr>
                <a:schemeClr val="dk1"/>
              </a:buClr>
              <a:buSzPct val="100000"/>
              <a:buChar char="●"/>
            </a:pPr>
            <a:r>
              <a:rPr lang="tr" sz="1100" b="1">
                <a:solidFill>
                  <a:schemeClr val="dk1"/>
                </a:solidFill>
              </a:rPr>
              <a:t>Batch Size:</a:t>
            </a:r>
            <a:endParaRPr sz="1100" b="1">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Her güncellemede işlenecek örnek sayısı.</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Daha büyük bir batch size, daha kararlı güncellemeler sağlar ama daha fazla hesaplama gerektirir.</a:t>
            </a:r>
            <a:endParaRPr sz="1100">
              <a:solidFill>
                <a:schemeClr val="dk1"/>
              </a:solidFill>
            </a:endParaRPr>
          </a:p>
          <a:p>
            <a:pPr marL="457200" lvl="0" indent="-293211" algn="l" rtl="0">
              <a:spcBef>
                <a:spcPts val="0"/>
              </a:spcBef>
              <a:spcAft>
                <a:spcPts val="0"/>
              </a:spcAft>
              <a:buClr>
                <a:schemeClr val="dk1"/>
              </a:buClr>
              <a:buSzPct val="100000"/>
              <a:buChar char="●"/>
            </a:pPr>
            <a:r>
              <a:rPr lang="tr" sz="1100" b="1">
                <a:solidFill>
                  <a:schemeClr val="dk1"/>
                </a:solidFill>
              </a:rPr>
              <a:t>Epochs:</a:t>
            </a:r>
            <a:endParaRPr sz="1100" b="1">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Her veri seti ile kaç kez model eğitilecek.</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Özellikle PPO’da kritik bir parametredir.</a:t>
            </a:r>
            <a:endParaRPr sz="1100">
              <a:solidFill>
                <a:schemeClr val="dk1"/>
              </a:solidFill>
            </a:endParaRPr>
          </a:p>
          <a:p>
            <a:pPr marL="457200" lvl="0" indent="-293211" algn="l" rtl="0">
              <a:spcBef>
                <a:spcPts val="0"/>
              </a:spcBef>
              <a:spcAft>
                <a:spcPts val="0"/>
              </a:spcAft>
              <a:buClr>
                <a:schemeClr val="dk1"/>
              </a:buClr>
              <a:buSzPct val="100000"/>
              <a:buChar char="●"/>
            </a:pPr>
            <a:r>
              <a:rPr lang="tr" sz="1100" b="1">
                <a:solidFill>
                  <a:schemeClr val="dk1"/>
                </a:solidFill>
              </a:rPr>
              <a:t>Exploration vs. Exploitation Trade-off:</a:t>
            </a:r>
            <a:endParaRPr sz="1100" b="1">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Aksiyon seçiminde rastgelelik ve öğrenilen politikaya güven arasındaki dengeyi kontrol eder.</a:t>
            </a:r>
            <a:endParaRPr sz="1100">
              <a:solidFill>
                <a:schemeClr val="dk1"/>
              </a:solidFill>
            </a:endParaRPr>
          </a:p>
          <a:p>
            <a:pPr marL="914400" lvl="1" indent="-293211" algn="l" rtl="0">
              <a:spcBef>
                <a:spcPts val="0"/>
              </a:spcBef>
              <a:spcAft>
                <a:spcPts val="0"/>
              </a:spcAft>
              <a:buClr>
                <a:schemeClr val="dk1"/>
              </a:buClr>
              <a:buSzPct val="100000"/>
              <a:buChar char="○"/>
            </a:pPr>
            <a:r>
              <a:rPr lang="tr" sz="1100">
                <a:solidFill>
                  <a:schemeClr val="dk1"/>
                </a:solidFill>
              </a:rPr>
              <a:t>Örneğin: Epsilon-greedy stratejisi.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58900" y="199650"/>
            <a:ext cx="8520600" cy="54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tr" sz="2020" b="1">
                <a:latin typeface="Calibri"/>
                <a:ea typeface="Calibri"/>
                <a:cs typeface="Calibri"/>
                <a:sym typeface="Calibri"/>
              </a:rPr>
              <a:t>Car Racing </a:t>
            </a:r>
            <a:endParaRPr sz="2020" b="1">
              <a:latin typeface="Calibri"/>
              <a:ea typeface="Calibri"/>
              <a:cs typeface="Calibri"/>
              <a:sym typeface="Calibri"/>
            </a:endParaRPr>
          </a:p>
        </p:txBody>
      </p:sp>
      <p:sp>
        <p:nvSpPr>
          <p:cNvPr id="190" name="Google Shape;190;p32"/>
          <p:cNvSpPr txBox="1">
            <a:spLocks noGrp="1"/>
          </p:cNvSpPr>
          <p:nvPr>
            <p:ph type="body" idx="1"/>
          </p:nvPr>
        </p:nvSpPr>
        <p:spPr>
          <a:xfrm>
            <a:off x="358900" y="690025"/>
            <a:ext cx="8520600" cy="4453500"/>
          </a:xfrm>
          <a:prstGeom prst="rect">
            <a:avLst/>
          </a:prstGeom>
        </p:spPr>
        <p:txBody>
          <a:bodyPr spcFirstLastPara="1" wrap="square" lIns="91425" tIns="91425" rIns="91425" bIns="91425" anchor="t" anchorCtr="0">
            <a:normAutofit/>
          </a:bodyPr>
          <a:lstStyle/>
          <a:p>
            <a:pPr marL="0" lvl="0" indent="0" algn="l" rtl="0">
              <a:lnSpc>
                <a:spcPct val="116250"/>
              </a:lnSpc>
              <a:spcBef>
                <a:spcPts val="1200"/>
              </a:spcBef>
              <a:spcAft>
                <a:spcPts val="0"/>
              </a:spcAft>
              <a:buNone/>
            </a:pPr>
            <a:r>
              <a:rPr lang="tr" sz="1100" b="1">
                <a:solidFill>
                  <a:schemeClr val="dk1"/>
                </a:solidFill>
              </a:rPr>
              <a:t>Amaç</a:t>
            </a:r>
            <a:r>
              <a:rPr lang="tr" sz="1100">
                <a:solidFill>
                  <a:schemeClr val="dk1"/>
                </a:solidFill>
              </a:rPr>
              <a:t>:</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Arabayı pist üzerinde olabildiğince hızlı ve verimli bir şekilde sürmek.</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Pistten çıkmadan mümkün olduğunca yüksek ödül toplamak.</a:t>
            </a:r>
            <a:endParaRPr sz="1100">
              <a:solidFill>
                <a:schemeClr val="dk1"/>
              </a:solidFill>
            </a:endParaRPr>
          </a:p>
          <a:p>
            <a:pPr marL="0" lvl="0" indent="0" algn="l" rtl="0">
              <a:spcBef>
                <a:spcPts val="1200"/>
              </a:spcBef>
              <a:spcAft>
                <a:spcPts val="0"/>
              </a:spcAft>
              <a:buNone/>
            </a:pPr>
            <a:r>
              <a:rPr lang="tr" sz="1100" b="1">
                <a:solidFill>
                  <a:schemeClr val="dk1"/>
                </a:solidFill>
              </a:rPr>
              <a:t>Durum Uzayı (State Space)</a:t>
            </a:r>
            <a:r>
              <a:rPr lang="tr" sz="1100">
                <a:solidFill>
                  <a:schemeClr val="dk1"/>
                </a:solidFill>
              </a:rPr>
              <a:t>:</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Ortamın durumu, arabanın bulunduğu konumu, hızını ve pistin görsel bir temsilini içerir.</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Bu durum, genellikle 96x96 çözünürlüklü bir renkli görüntü (RGB) şeklindedir.</a:t>
            </a:r>
            <a:endParaRPr sz="1100">
              <a:solidFill>
                <a:schemeClr val="dk1"/>
              </a:solidFill>
            </a:endParaRPr>
          </a:p>
          <a:p>
            <a:pPr marL="0" lvl="0" indent="0" algn="l" rtl="0">
              <a:spcBef>
                <a:spcPts val="1200"/>
              </a:spcBef>
              <a:spcAft>
                <a:spcPts val="0"/>
              </a:spcAft>
              <a:buNone/>
            </a:pPr>
            <a:r>
              <a:rPr lang="tr" sz="1100" b="1">
                <a:solidFill>
                  <a:schemeClr val="dk1"/>
                </a:solidFill>
              </a:rPr>
              <a:t>Aksiyon Uzayı (Action Space)</a:t>
            </a:r>
            <a:r>
              <a:rPr lang="tr" sz="1100">
                <a:solidFill>
                  <a:schemeClr val="dk1"/>
                </a:solidFill>
              </a:rPr>
              <a:t>:</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Aksiyonlar, sürücünün arabayı nasıl kontrol ettiğini belirler: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Direksiyon kontrolü (−1.0 ile +1.0): Araba sola veya sağa döner.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Gaz (0.00 ile 1.00): Hızlanmayı kontrol eder.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Fren (0.00 ile 1.0): Fren gücünü belirler.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Sürekli aksiyon uzayı</a:t>
            </a:r>
            <a:r>
              <a:rPr lang="tr" sz="1100">
                <a:solidFill>
                  <a:schemeClr val="dk1"/>
                </a:solidFill>
              </a:rPr>
              <a:t> olduğu için her aksiyon bir reel sayı aralığında seçilir.</a:t>
            </a:r>
            <a:endParaRPr sz="1100">
              <a:solidFill>
                <a:schemeClr val="dk1"/>
              </a:solidFill>
            </a:endParaRPr>
          </a:p>
          <a:p>
            <a:pPr marL="0" lvl="0" indent="0" algn="l" rtl="0">
              <a:spcBef>
                <a:spcPts val="1200"/>
              </a:spcBef>
              <a:spcAft>
                <a:spcPts val="0"/>
              </a:spcAft>
              <a:buNone/>
            </a:pPr>
            <a:r>
              <a:rPr lang="tr" sz="1100" b="1">
                <a:solidFill>
                  <a:schemeClr val="dk1"/>
                </a:solidFill>
              </a:rPr>
              <a:t>Ödül (Reward)</a:t>
            </a:r>
            <a:r>
              <a:rPr lang="tr" sz="1100">
                <a:solidFill>
                  <a:schemeClr val="dk1"/>
                </a:solidFill>
              </a:rPr>
              <a:t>:</a:t>
            </a:r>
            <a:endParaRPr sz="1100">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Arabayı pist üzerinde tutma ve daha fazla mesafe kat etme ile ödüllendirilir. (+1000/N)</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Pist dışına çıkmak ceza ile sonuçlanır.(-100)</a:t>
            </a:r>
            <a:endParaRPr sz="1100">
              <a:solidFill>
                <a:schemeClr val="dk1"/>
              </a:solidFill>
            </a:endParaRPr>
          </a:p>
          <a:p>
            <a:pPr marL="457200" lvl="0" indent="-298450" algn="l" rtl="0">
              <a:spcBef>
                <a:spcPts val="0"/>
              </a:spcBef>
              <a:spcAft>
                <a:spcPts val="0"/>
              </a:spcAft>
              <a:buClr>
                <a:schemeClr val="dk1"/>
              </a:buClr>
              <a:buSzPts val="1100"/>
              <a:buChar char="●"/>
            </a:pPr>
            <a:r>
              <a:rPr lang="tr" sz="1100">
                <a:solidFill>
                  <a:schemeClr val="dk1"/>
                </a:solidFill>
              </a:rPr>
              <a:t>Eğer araba uzun süre hareketsiz kalırsa simülasyon sonlandırılır. </a:t>
            </a:r>
            <a:endParaRPr sz="1500" b="1">
              <a:solidFill>
                <a:schemeClr val="dk1"/>
              </a:solidFill>
              <a:latin typeface="Calibri"/>
              <a:ea typeface="Calibri"/>
              <a:cs typeface="Calibri"/>
              <a:sym typeface="Calibri"/>
            </a:endParaRPr>
          </a:p>
        </p:txBody>
      </p:sp>
      <p:pic>
        <p:nvPicPr>
          <p:cNvPr id="191" name="Google Shape;191;p32"/>
          <p:cNvPicPr preferRelativeResize="0"/>
          <p:nvPr/>
        </p:nvPicPr>
        <p:blipFill>
          <a:blip r:embed="rId3">
            <a:alphaModFix/>
          </a:blip>
          <a:stretch>
            <a:fillRect/>
          </a:stretch>
        </p:blipFill>
        <p:spPr>
          <a:xfrm>
            <a:off x="6338580" y="690030"/>
            <a:ext cx="2540925" cy="210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190225"/>
            <a:ext cx="8520600" cy="37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Problem Sürekli mi Ayrık mı </a:t>
            </a:r>
            <a:endParaRPr/>
          </a:p>
        </p:txBody>
      </p:sp>
      <p:sp>
        <p:nvSpPr>
          <p:cNvPr id="197" name="Google Shape;197;p33"/>
          <p:cNvSpPr txBox="1">
            <a:spLocks noGrp="1"/>
          </p:cNvSpPr>
          <p:nvPr>
            <p:ph type="body" idx="1"/>
          </p:nvPr>
        </p:nvSpPr>
        <p:spPr>
          <a:xfrm>
            <a:off x="311700" y="834275"/>
            <a:ext cx="8520600" cy="3734700"/>
          </a:xfrm>
          <a:prstGeom prst="rect">
            <a:avLst/>
          </a:prstGeom>
        </p:spPr>
        <p:txBody>
          <a:bodyPr spcFirstLastPara="1" wrap="square" lIns="91425" tIns="91425" rIns="91425" bIns="91425" anchor="t" anchorCtr="0">
            <a:normAutofit lnSpcReduction="10000"/>
          </a:bodyPr>
          <a:lstStyle/>
          <a:p>
            <a:pPr marL="457200" lvl="0" indent="-298450" algn="l" rtl="0">
              <a:spcBef>
                <a:spcPts val="1200"/>
              </a:spcBef>
              <a:spcAft>
                <a:spcPts val="0"/>
              </a:spcAft>
              <a:buClr>
                <a:schemeClr val="dk1"/>
              </a:buClr>
              <a:buSzPts val="1100"/>
              <a:buAutoNum type="arabicPeriod"/>
            </a:pPr>
            <a:r>
              <a:rPr lang="tr" sz="1100" b="1">
                <a:solidFill>
                  <a:schemeClr val="dk1"/>
                </a:solidFill>
              </a:rPr>
              <a:t>Durum Uzayı</a:t>
            </a:r>
            <a:r>
              <a:rPr lang="tr" sz="1100">
                <a:solidFill>
                  <a:schemeClr val="dk1"/>
                </a:solidFill>
              </a:rPr>
              <a:t>:</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Ortam, görsel bir gözlem olan 96x96 çözünürlüklü bir görüntü sağlar.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Bu görüntü, sürekli değişen piksel değerlerine sahiptir ve dolayısıyla durum uzayı süreklidir.</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tr" sz="1100" b="1">
                <a:solidFill>
                  <a:schemeClr val="dk1"/>
                </a:solidFill>
              </a:rPr>
              <a:t>Aksiyon Uzayı</a:t>
            </a:r>
            <a:r>
              <a:rPr lang="tr" sz="1100">
                <a:solidFill>
                  <a:schemeClr val="dk1"/>
                </a:solidFill>
              </a:rPr>
              <a:t>:</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Aksiyonlar, direksiyon, gaz ve fren için ayrı sürekli değerler olarak temsil edilir: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Direksiyon (−1.0,1.0-1.0, 1.0−1.0,1.0): Tam sola veya tam sağa dönüş.</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Gaz (0.0,1.00.0, 1.00.0,1.0): Hiç hızlanmadan tam hızlanmaya kadar.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Fren (0.0,1.00.0, 1.00.0,1.0): Hiç fren yapmamaktan tam fren yapmaya kadar.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Bu aksiyonlar süreklidir ve sonsuz sayıda aksiyon kombinasyonu mümkündür.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Eğer ki aksiyon uzayı ayrık olarak çalıştırılmak istenirse 5 aksiyon bulunur: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hiçbir şey yapma</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sola dön/kır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sağa dön/kır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gaz ver</a:t>
            </a:r>
            <a:endParaRPr sz="1100">
              <a:solidFill>
                <a:schemeClr val="dk1"/>
              </a:solidFill>
            </a:endParaRPr>
          </a:p>
          <a:p>
            <a:pPr marL="1371600" lvl="2" indent="-298450" algn="l" rtl="0">
              <a:spcBef>
                <a:spcPts val="0"/>
              </a:spcBef>
              <a:spcAft>
                <a:spcPts val="0"/>
              </a:spcAft>
              <a:buClr>
                <a:schemeClr val="dk1"/>
              </a:buClr>
              <a:buSzPts val="1100"/>
              <a:buChar char="■"/>
            </a:pPr>
            <a:r>
              <a:rPr lang="tr" sz="1100">
                <a:solidFill>
                  <a:schemeClr val="dk1"/>
                </a:solidFill>
              </a:rPr>
              <a:t>fren yap</a:t>
            </a:r>
            <a:endParaRPr sz="1100">
              <a:solidFill>
                <a:schemeClr val="dk1"/>
              </a:solidFill>
            </a:endParaRPr>
          </a:p>
          <a:p>
            <a:pPr marL="0" lvl="0" indent="0" algn="l" rtl="0">
              <a:spcBef>
                <a:spcPts val="1200"/>
              </a:spcBef>
              <a:spcAft>
                <a:spcPts val="0"/>
              </a:spcAft>
              <a:buClr>
                <a:schemeClr val="dk1"/>
              </a:buClr>
              <a:buSzPts val="1100"/>
              <a:buFont typeface="Arial"/>
              <a:buNone/>
            </a:pPr>
            <a:r>
              <a:rPr lang="tr" sz="1100" b="1">
                <a:solidFill>
                  <a:schemeClr val="dk1"/>
                </a:solidFill>
              </a:rPr>
              <a:t>Ayrık Olmaması:</a:t>
            </a:r>
            <a:endParaRPr sz="1100" b="1">
              <a:solidFill>
                <a:schemeClr val="dk1"/>
              </a:solidFill>
            </a:endParaRPr>
          </a:p>
          <a:p>
            <a:pPr marL="457200" lvl="0" indent="-298450" algn="l" rtl="0">
              <a:spcBef>
                <a:spcPts val="1200"/>
              </a:spcBef>
              <a:spcAft>
                <a:spcPts val="0"/>
              </a:spcAft>
              <a:buClr>
                <a:schemeClr val="dk1"/>
              </a:buClr>
              <a:buSzPts val="1100"/>
              <a:buChar char="●"/>
            </a:pPr>
            <a:r>
              <a:rPr lang="tr" sz="1100">
                <a:solidFill>
                  <a:schemeClr val="dk1"/>
                </a:solidFill>
              </a:rPr>
              <a:t>Ayrık aksiyon uzayı kullanan problemler (örneğin, klasik </a:t>
            </a:r>
            <a:r>
              <a:rPr lang="tr" sz="1100" b="1">
                <a:solidFill>
                  <a:schemeClr val="dk1"/>
                </a:solidFill>
              </a:rPr>
              <a:t>CartPole</a:t>
            </a:r>
            <a:r>
              <a:rPr lang="tr" sz="1100">
                <a:solidFill>
                  <a:schemeClr val="dk1"/>
                </a:solidFill>
              </a:rPr>
              <a:t> problemi), sadece birkaç sabit aksiyon seçeneği sunar (ör. sola git, sağa git). Car Racing,aksiyonları bir aralıkta serbestçe seçtiği için sürekli bir ortamdır.</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1335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tr" sz="2020" b="1" dirty="0">
                <a:latin typeface="Calibri"/>
                <a:ea typeface="Calibri"/>
                <a:cs typeface="Calibri"/>
                <a:sym typeface="Calibri"/>
              </a:rPr>
              <a:t>Sözde Kod</a:t>
            </a:r>
            <a:endParaRPr sz="2020" b="1" dirty="0">
              <a:latin typeface="Calibri"/>
              <a:ea typeface="Calibri"/>
              <a:cs typeface="Calibri"/>
              <a:sym typeface="Calibri"/>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272256" algn="l" rtl="0">
              <a:spcBef>
                <a:spcPts val="0"/>
              </a:spcBef>
              <a:spcAft>
                <a:spcPts val="0"/>
              </a:spcAft>
              <a:buClr>
                <a:schemeClr val="dk1"/>
              </a:buClr>
              <a:buSzPct val="100000"/>
              <a:buAutoNum type="arabicPeriod"/>
            </a:pPr>
            <a:r>
              <a:rPr lang="tr" sz="1100" b="1">
                <a:solidFill>
                  <a:schemeClr val="dk1"/>
                </a:solidFill>
              </a:rPr>
              <a:t>Başlangıç</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Çevreyi başlat.</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Durum Gözlemi</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Aracın başlangıçtaki pozisyon ve hızını al.</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Eylem Seçimi</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PPO</a:t>
            </a:r>
            <a:r>
              <a:rPr lang="tr" sz="1100">
                <a:solidFill>
                  <a:schemeClr val="dk1"/>
                </a:solidFill>
              </a:rPr>
              <a:t>: Politika güncellenir ve yeni eylemler seçilir. Seçilen eyleme göre aracın motoruna güç uygulanır.</a:t>
            </a:r>
            <a:endParaRPr sz="1100">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A2C</a:t>
            </a:r>
            <a:r>
              <a:rPr lang="tr" sz="1100">
                <a:solidFill>
                  <a:schemeClr val="dk1"/>
                </a:solidFill>
              </a:rPr>
              <a:t>: Actor ağı, yeni eylemi seçerken, Critic ağı o eylemin değerini tahmin eder. Bu ağırlıklar güncellenir.</a:t>
            </a:r>
            <a:endParaRPr sz="1100">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SAC</a:t>
            </a:r>
            <a:r>
              <a:rPr lang="tr" sz="1100">
                <a:solidFill>
                  <a:schemeClr val="dk1"/>
                </a:solidFill>
              </a:rPr>
              <a:t>: Politika güncellenir ve keşif için entropi terimi eklenir, böylece daha rastgele eylemler seçilir.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Durum Güncellemesi</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Seçilen eyleme göre aracın pozisyonu ve hızı güncellenir.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Ödül Hesaplama</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Yeni durumda ödül hesaplanır.</a:t>
            </a:r>
            <a:endParaRPr sz="1100">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Ödül, genellikle hedefe olan mesafeyle ilişkilidir.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Episode’nin Tamamlanma Kontrolü</a:t>
            </a:r>
            <a:endParaRPr sz="1100" b="1">
              <a:solidFill>
                <a:schemeClr val="dk1"/>
              </a:solidFill>
            </a:endParaRPr>
          </a:p>
          <a:p>
            <a:pPr marL="1371600" lvl="2" indent="-272256" algn="l" rtl="0">
              <a:spcBef>
                <a:spcPts val="0"/>
              </a:spcBef>
              <a:spcAft>
                <a:spcPts val="0"/>
              </a:spcAft>
              <a:buClr>
                <a:schemeClr val="dk1"/>
              </a:buClr>
              <a:buSzPct val="100000"/>
              <a:buAutoNum type="romanLcPeriod"/>
            </a:pPr>
            <a:r>
              <a:rPr lang="tr" sz="1100">
                <a:solidFill>
                  <a:schemeClr val="dk1"/>
                </a:solidFill>
              </a:rPr>
              <a:t>Araba hedefe ulaştı mı?</a:t>
            </a:r>
            <a:endParaRPr sz="1100">
              <a:solidFill>
                <a:schemeClr val="dk1"/>
              </a:solidFill>
            </a:endParaRPr>
          </a:p>
          <a:p>
            <a:pPr marL="1371600" lvl="2" indent="-272256" algn="l" rtl="0">
              <a:spcBef>
                <a:spcPts val="0"/>
              </a:spcBef>
              <a:spcAft>
                <a:spcPts val="0"/>
              </a:spcAft>
              <a:buClr>
                <a:schemeClr val="dk1"/>
              </a:buClr>
              <a:buSzPct val="100000"/>
              <a:buAutoNum type="romanLcPeriod"/>
            </a:pPr>
            <a:r>
              <a:rPr lang="tr" sz="1100">
                <a:solidFill>
                  <a:schemeClr val="dk1"/>
                </a:solidFill>
              </a:rPr>
              <a:t>Maksimum adım sayısına ulaşıldı mı?</a:t>
            </a:r>
            <a:endParaRPr sz="1100">
              <a:solidFill>
                <a:schemeClr val="dk1"/>
              </a:solidFill>
            </a:endParaRPr>
          </a:p>
          <a:p>
            <a:pPr marL="1828800" lvl="0" indent="-272256" algn="l" rtl="0">
              <a:spcBef>
                <a:spcPts val="0"/>
              </a:spcBef>
              <a:spcAft>
                <a:spcPts val="0"/>
              </a:spcAft>
              <a:buClr>
                <a:schemeClr val="dk1"/>
              </a:buClr>
              <a:buSzPct val="100000"/>
              <a:buChar char="●"/>
            </a:pPr>
            <a:r>
              <a:rPr lang="tr" sz="1100">
                <a:solidFill>
                  <a:schemeClr val="dk1"/>
                </a:solidFill>
              </a:rPr>
              <a:t>Evetse episode sona erer.</a:t>
            </a:r>
            <a:endParaRPr sz="1100">
              <a:solidFill>
                <a:schemeClr val="dk1"/>
              </a:solidFill>
            </a:endParaRPr>
          </a:p>
          <a:p>
            <a:pPr marL="1828800" lvl="0" indent="-272256" algn="l" rtl="0">
              <a:spcBef>
                <a:spcPts val="0"/>
              </a:spcBef>
              <a:spcAft>
                <a:spcPts val="0"/>
              </a:spcAft>
              <a:buClr>
                <a:schemeClr val="dk1"/>
              </a:buClr>
              <a:buSzPct val="100000"/>
              <a:buChar char="●"/>
            </a:pPr>
            <a:r>
              <a:rPr lang="tr" sz="1100">
                <a:solidFill>
                  <a:schemeClr val="dk1"/>
                </a:solidFill>
              </a:rPr>
              <a:t>Hayırsa adımlar tekrar eder</a:t>
            </a:r>
            <a:endParaRPr sz="1100" b="1">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Yeni Durum Gözlemi</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Yeni durum, algoritmaya geri besleme olarak gönderilir.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Algoritma Güncellemeleri</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PPO</a:t>
            </a:r>
            <a:r>
              <a:rPr lang="tr" sz="1100">
                <a:solidFill>
                  <a:schemeClr val="dk1"/>
                </a:solidFill>
              </a:rPr>
              <a:t>: Politika, geçmiş eylem ve ödülleri kullanarak daha iyi eylemler seçmek için güncellenir.</a:t>
            </a:r>
            <a:endParaRPr sz="1100">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A2C</a:t>
            </a:r>
            <a:r>
              <a:rPr lang="tr" sz="1100">
                <a:solidFill>
                  <a:schemeClr val="dk1"/>
                </a:solidFill>
              </a:rPr>
              <a:t>: Actor ve Critic ağları geri beslemeyi kullanarak öğrenir ve ağırlıklarını günceller.</a:t>
            </a:r>
            <a:endParaRPr sz="1100">
              <a:solidFill>
                <a:schemeClr val="dk1"/>
              </a:solidFill>
            </a:endParaRPr>
          </a:p>
          <a:p>
            <a:pPr marL="914400" lvl="0" indent="-272256" algn="l" rtl="0">
              <a:spcBef>
                <a:spcPts val="0"/>
              </a:spcBef>
              <a:spcAft>
                <a:spcPts val="0"/>
              </a:spcAft>
              <a:buClr>
                <a:schemeClr val="dk1"/>
              </a:buClr>
              <a:buSzPct val="100000"/>
              <a:buChar char="●"/>
            </a:pPr>
            <a:r>
              <a:rPr lang="tr" sz="1100" b="1">
                <a:solidFill>
                  <a:schemeClr val="dk1"/>
                </a:solidFill>
              </a:rPr>
              <a:t>SAC</a:t>
            </a:r>
            <a:r>
              <a:rPr lang="tr" sz="1100">
                <a:solidFill>
                  <a:schemeClr val="dk1"/>
                </a:solidFill>
              </a:rPr>
              <a:t>: Politika ve değer fonksiyonu, yeni durumlara göre güncellenir, entropi terimi ile daha fazla keşif yapılır.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Döngü</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Hedefe ulaşılana ya da döngü sınırına gelinceye kadar bu adımlar tekrarlanır.</a:t>
            </a:r>
            <a:endParaRPr sz="1100">
              <a:solidFill>
                <a:schemeClr val="dk1"/>
              </a:solidFill>
            </a:endParaRPr>
          </a:p>
          <a:p>
            <a:pPr marL="457200" lvl="0" indent="-272256" algn="l" rtl="0">
              <a:spcBef>
                <a:spcPts val="0"/>
              </a:spcBef>
              <a:spcAft>
                <a:spcPts val="0"/>
              </a:spcAft>
              <a:buClr>
                <a:schemeClr val="dk1"/>
              </a:buClr>
              <a:buSzPct val="100000"/>
              <a:buAutoNum type="arabicPeriod"/>
            </a:pPr>
            <a:r>
              <a:rPr lang="tr" sz="1100" b="1">
                <a:solidFill>
                  <a:schemeClr val="dk1"/>
                </a:solidFill>
              </a:rPr>
              <a:t>Sonuç</a:t>
            </a:r>
            <a:endParaRPr sz="1100" b="1">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Performans metrikleri kaydedilir ve görselleştirilir.</a:t>
            </a:r>
            <a:endParaRPr sz="1100">
              <a:solidFill>
                <a:schemeClr val="dk1"/>
              </a:solidFill>
            </a:endParaRPr>
          </a:p>
          <a:p>
            <a:pPr marL="914400" lvl="0" indent="-272256" algn="l" rtl="0">
              <a:spcBef>
                <a:spcPts val="0"/>
              </a:spcBef>
              <a:spcAft>
                <a:spcPts val="0"/>
              </a:spcAft>
              <a:buClr>
                <a:schemeClr val="dk1"/>
              </a:buClr>
              <a:buSzPct val="100000"/>
              <a:buChar char="●"/>
            </a:pPr>
            <a:r>
              <a:rPr lang="tr" sz="1100">
                <a:solidFill>
                  <a:schemeClr val="dk1"/>
                </a:solidFill>
              </a:rPr>
              <a:t>Her algoritmanın öğrenme süreci ayrı olarak değerlendirilir.</a:t>
            </a:r>
            <a:endParaRPr sz="1100">
              <a:solidFill>
                <a:schemeClr val="dk1"/>
              </a:solidFill>
            </a:endParaRPr>
          </a:p>
          <a:p>
            <a:pPr marL="0" lvl="0" indent="0" algn="l" rtl="0">
              <a:spcBef>
                <a:spcPts val="1200"/>
              </a:spcBef>
              <a:spcAft>
                <a:spcPts val="1200"/>
              </a:spcAft>
              <a:buNone/>
            </a:pPr>
            <a:endParaRPr sz="1400" b="1">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4507500" y="472500"/>
            <a:ext cx="4636501" cy="2969600"/>
          </a:xfrm>
          <a:prstGeom prst="rect">
            <a:avLst/>
          </a:prstGeom>
          <a:noFill/>
          <a:ln>
            <a:noFill/>
          </a:ln>
        </p:spPr>
      </p:pic>
      <p:pic>
        <p:nvPicPr>
          <p:cNvPr id="209" name="Google Shape;209;p35"/>
          <p:cNvPicPr preferRelativeResize="0"/>
          <p:nvPr/>
        </p:nvPicPr>
        <p:blipFill>
          <a:blip r:embed="rId4">
            <a:alphaModFix/>
          </a:blip>
          <a:stretch>
            <a:fillRect/>
          </a:stretch>
        </p:blipFill>
        <p:spPr>
          <a:xfrm>
            <a:off x="0" y="472494"/>
            <a:ext cx="4507502" cy="2497105"/>
          </a:xfrm>
          <a:prstGeom prst="rect">
            <a:avLst/>
          </a:prstGeom>
          <a:noFill/>
          <a:ln>
            <a:noFill/>
          </a:ln>
        </p:spPr>
      </p:pic>
      <p:sp>
        <p:nvSpPr>
          <p:cNvPr id="210" name="Google Shape;210;p35"/>
          <p:cNvSpPr txBox="1"/>
          <p:nvPr/>
        </p:nvSpPr>
        <p:spPr>
          <a:xfrm>
            <a:off x="1830000" y="0"/>
            <a:ext cx="84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chemeClr val="dk2"/>
                </a:solidFill>
              </a:rPr>
              <a:t>PPO</a:t>
            </a:r>
            <a:endParaRPr sz="1800">
              <a:solidFill>
                <a:schemeClr val="dk2"/>
              </a:solidFill>
            </a:endParaRPr>
          </a:p>
        </p:txBody>
      </p:sp>
      <p:sp>
        <p:nvSpPr>
          <p:cNvPr id="211" name="Google Shape;211;p35"/>
          <p:cNvSpPr txBox="1"/>
          <p:nvPr/>
        </p:nvSpPr>
        <p:spPr>
          <a:xfrm>
            <a:off x="6402000" y="0"/>
            <a:ext cx="84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chemeClr val="dk2"/>
                </a:solidFill>
              </a:rPr>
              <a:t>A2C</a:t>
            </a:r>
            <a:endParaRPr sz="1800">
              <a:solidFill>
                <a:schemeClr val="dk2"/>
              </a:solidFill>
            </a:endParaRPr>
          </a:p>
        </p:txBody>
      </p:sp>
      <p:sp>
        <p:nvSpPr>
          <p:cNvPr id="212" name="Google Shape;212;p35"/>
          <p:cNvSpPr txBox="1"/>
          <p:nvPr/>
        </p:nvSpPr>
        <p:spPr>
          <a:xfrm>
            <a:off x="93750" y="3175500"/>
            <a:ext cx="432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chemeClr val="dk2"/>
                </a:solidFill>
              </a:rPr>
              <a:t>Eğitim Süresi = Yaklaşık 17 dakika</a:t>
            </a:r>
            <a:endParaRPr sz="1200">
              <a:solidFill>
                <a:schemeClr val="dk2"/>
              </a:solidFill>
            </a:endParaRPr>
          </a:p>
          <a:p>
            <a:pPr marL="0" lvl="0" indent="0" algn="l" rtl="0">
              <a:spcBef>
                <a:spcPts val="0"/>
              </a:spcBef>
              <a:spcAft>
                <a:spcPts val="0"/>
              </a:spcAft>
              <a:buNone/>
            </a:pPr>
            <a:r>
              <a:rPr lang="tr" sz="1200">
                <a:solidFill>
                  <a:schemeClr val="dk2"/>
                </a:solidFill>
              </a:rPr>
              <a:t>Başarı sayısı = 0</a:t>
            </a:r>
            <a:endParaRPr sz="1200">
              <a:solidFill>
                <a:schemeClr val="dk2"/>
              </a:solidFill>
            </a:endParaRPr>
          </a:p>
          <a:p>
            <a:pPr marL="0" lvl="0" indent="0" algn="l" rtl="0">
              <a:spcBef>
                <a:spcPts val="0"/>
              </a:spcBef>
              <a:spcAft>
                <a:spcPts val="0"/>
              </a:spcAft>
              <a:buNone/>
            </a:pPr>
            <a:r>
              <a:rPr lang="tr" sz="1200">
                <a:solidFill>
                  <a:schemeClr val="dk2"/>
                </a:solidFill>
              </a:rPr>
              <a:t>Ortalama ödül = 0.29</a:t>
            </a:r>
            <a:endParaRPr sz="1200">
              <a:solidFill>
                <a:schemeClr val="dk2"/>
              </a:solidFill>
            </a:endParaRPr>
          </a:p>
          <a:p>
            <a:pPr marL="0" lvl="0" indent="0" algn="l" rtl="0">
              <a:spcBef>
                <a:spcPts val="0"/>
              </a:spcBef>
              <a:spcAft>
                <a:spcPts val="0"/>
              </a:spcAft>
              <a:buNone/>
            </a:pPr>
            <a:r>
              <a:rPr lang="tr" sz="1200">
                <a:solidFill>
                  <a:schemeClr val="dk2"/>
                </a:solidFill>
              </a:rPr>
              <a:t>Toplam Episode sayısı = 100</a:t>
            </a:r>
            <a:endParaRPr sz="1200">
              <a:solidFill>
                <a:schemeClr val="dk2"/>
              </a:solidFill>
            </a:endParaRPr>
          </a:p>
        </p:txBody>
      </p:sp>
      <p:sp>
        <p:nvSpPr>
          <p:cNvPr id="213" name="Google Shape;213;p35"/>
          <p:cNvSpPr txBox="1"/>
          <p:nvPr/>
        </p:nvSpPr>
        <p:spPr>
          <a:xfrm>
            <a:off x="4665750" y="3590400"/>
            <a:ext cx="432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chemeClr val="dk2"/>
                </a:solidFill>
              </a:rPr>
              <a:t>Eğitim Süresi = Yaklaşık 82 dakika</a:t>
            </a:r>
            <a:endParaRPr sz="1200">
              <a:solidFill>
                <a:schemeClr val="dk2"/>
              </a:solidFill>
            </a:endParaRPr>
          </a:p>
          <a:p>
            <a:pPr marL="0" lvl="0" indent="0" algn="l" rtl="0">
              <a:spcBef>
                <a:spcPts val="0"/>
              </a:spcBef>
              <a:spcAft>
                <a:spcPts val="0"/>
              </a:spcAft>
              <a:buNone/>
            </a:pPr>
            <a:r>
              <a:rPr lang="tr" sz="1200">
                <a:solidFill>
                  <a:schemeClr val="dk2"/>
                </a:solidFill>
              </a:rPr>
              <a:t>Başarı sayısı = 0</a:t>
            </a:r>
            <a:endParaRPr sz="1200">
              <a:solidFill>
                <a:schemeClr val="dk2"/>
              </a:solidFill>
            </a:endParaRPr>
          </a:p>
          <a:p>
            <a:pPr marL="0" lvl="0" indent="0" algn="l" rtl="0">
              <a:spcBef>
                <a:spcPts val="0"/>
              </a:spcBef>
              <a:spcAft>
                <a:spcPts val="0"/>
              </a:spcAft>
              <a:buNone/>
            </a:pPr>
            <a:r>
              <a:rPr lang="tr" sz="1200">
                <a:solidFill>
                  <a:schemeClr val="dk2"/>
                </a:solidFill>
              </a:rPr>
              <a:t>Ortalama ödül = -33.59</a:t>
            </a:r>
            <a:endParaRPr sz="1200">
              <a:solidFill>
                <a:schemeClr val="dk2"/>
              </a:solidFill>
            </a:endParaRPr>
          </a:p>
          <a:p>
            <a:pPr marL="0" lvl="0" indent="0" algn="l" rtl="0">
              <a:spcBef>
                <a:spcPts val="0"/>
              </a:spcBef>
              <a:spcAft>
                <a:spcPts val="0"/>
              </a:spcAft>
              <a:buNone/>
            </a:pPr>
            <a:r>
              <a:rPr lang="tr" sz="1200">
                <a:solidFill>
                  <a:schemeClr val="dk2"/>
                </a:solidFill>
              </a:rPr>
              <a:t>Toplam Episode sayısı = 100</a:t>
            </a:r>
            <a:endParaRPr sz="1200">
              <a:solidFill>
                <a:schemeClr val="dk2"/>
              </a:solidFill>
            </a:endParaRPr>
          </a:p>
        </p:txBody>
      </p:sp>
      <p:sp>
        <p:nvSpPr>
          <p:cNvPr id="214" name="Google Shape;214;p35"/>
          <p:cNvSpPr txBox="1"/>
          <p:nvPr/>
        </p:nvSpPr>
        <p:spPr>
          <a:xfrm>
            <a:off x="93750" y="4353000"/>
            <a:ext cx="432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chemeClr val="dk2"/>
                </a:solidFill>
              </a:rPr>
              <a:t>SAC (Soft Actor Critic) algoritması Car Racing V2/V3 ortamlarında çalıştırılamamıştır. Bu sebepten ötürü konulmadı.</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GAE (Generalized Advantage Estimate)</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Clr>
                <a:schemeClr val="dk1"/>
              </a:buClr>
              <a:buSzPct val="100000"/>
              <a:buFont typeface="Arial"/>
              <a:buNone/>
            </a:pPr>
            <a:r>
              <a:rPr lang="tr" sz="1100" dirty="0">
                <a:solidFill>
                  <a:schemeClr val="dk1"/>
                </a:solidFill>
              </a:rPr>
              <a:t>GAE, avantaj tahmininin daha verimli ve doğrusal olmayan bir şekilde yapılmasını sağlayan bir tekniktir. Bu yöntem, avantajı daha doğru hesaplamak için n-step bootstrapping ve gelecekteki ödülleri daha iyi tahmin eder. PPO’da kullanılır, A2C’de kullanılabilir. </a:t>
            </a:r>
            <a:endParaRPr sz="1100" dirty="0">
              <a:solidFill>
                <a:schemeClr val="dk1"/>
              </a:solidFill>
            </a:endParaRPr>
          </a:p>
          <a:p>
            <a:pPr marL="0" lvl="0" indent="0" algn="l" rtl="0">
              <a:spcBef>
                <a:spcPts val="1400"/>
              </a:spcBef>
              <a:spcAft>
                <a:spcPts val="0"/>
              </a:spcAft>
              <a:buClr>
                <a:schemeClr val="dk1"/>
              </a:buClr>
              <a:buSzPct val="84615"/>
              <a:buFont typeface="Arial"/>
              <a:buNone/>
            </a:pPr>
            <a:r>
              <a:rPr lang="tr" sz="1300" b="1" dirty="0">
                <a:solidFill>
                  <a:schemeClr val="dk1"/>
                </a:solidFill>
              </a:rPr>
              <a:t>Temel Konsept:</a:t>
            </a:r>
            <a:endParaRPr sz="1300" b="1" dirty="0">
              <a:solidFill>
                <a:schemeClr val="dk1"/>
              </a:solidFill>
            </a:endParaRPr>
          </a:p>
          <a:p>
            <a:pPr marL="457200" lvl="0" indent="-293211" algn="l" rtl="0">
              <a:spcBef>
                <a:spcPts val="1200"/>
              </a:spcBef>
              <a:spcAft>
                <a:spcPts val="0"/>
              </a:spcAft>
              <a:buClr>
                <a:schemeClr val="dk1"/>
              </a:buClr>
              <a:buSzPct val="100000"/>
              <a:buChar char="●"/>
            </a:pPr>
            <a:r>
              <a:rPr lang="tr" sz="1100" b="1" dirty="0">
                <a:solidFill>
                  <a:schemeClr val="dk1"/>
                </a:solidFill>
              </a:rPr>
              <a:t>GAE</a:t>
            </a:r>
            <a:r>
              <a:rPr lang="tr" sz="1100" dirty="0">
                <a:solidFill>
                  <a:schemeClr val="dk1"/>
                </a:solidFill>
              </a:rPr>
              <a:t>, avantaj tahmininde sapma ve varyans arasındaki dengeyi kurmaya çalışır.</a:t>
            </a:r>
            <a:endParaRPr sz="1100" dirty="0">
              <a:solidFill>
                <a:schemeClr val="dk1"/>
              </a:solidFill>
            </a:endParaRPr>
          </a:p>
          <a:p>
            <a:pPr marL="457200" lvl="0" indent="-293211" algn="l" rtl="0">
              <a:spcBef>
                <a:spcPts val="0"/>
              </a:spcBef>
              <a:spcAft>
                <a:spcPts val="0"/>
              </a:spcAft>
              <a:buClr>
                <a:schemeClr val="dk1"/>
              </a:buClr>
              <a:buSzPct val="100000"/>
              <a:buChar char="●"/>
            </a:pPr>
            <a:r>
              <a:rPr lang="tr" sz="1100" b="1" dirty="0">
                <a:solidFill>
                  <a:schemeClr val="dk1"/>
                </a:solidFill>
              </a:rPr>
              <a:t>Zaman farkı (TD)</a:t>
            </a:r>
            <a:r>
              <a:rPr lang="tr" sz="1100" dirty="0">
                <a:solidFill>
                  <a:schemeClr val="dk1"/>
                </a:solidFill>
              </a:rPr>
              <a:t> hatalarının ağırlıklı toplamını kullanır.</a:t>
            </a:r>
            <a:endParaRPr sz="1100" dirty="0">
              <a:solidFill>
                <a:schemeClr val="dk1"/>
              </a:solidFill>
            </a:endParaRPr>
          </a:p>
          <a:p>
            <a:pPr marL="457200" lvl="0" indent="-293211" algn="l" rtl="0">
              <a:spcBef>
                <a:spcPts val="0"/>
              </a:spcBef>
              <a:spcAft>
                <a:spcPts val="0"/>
              </a:spcAft>
              <a:buClr>
                <a:schemeClr val="dk1"/>
              </a:buClr>
              <a:buSzPct val="100000"/>
              <a:buChar char="●"/>
            </a:pPr>
            <a:r>
              <a:rPr lang="tr" sz="1100" b="1" dirty="0">
                <a:solidFill>
                  <a:schemeClr val="dk1"/>
                </a:solidFill>
              </a:rPr>
              <a:t>λ (lambda) parametresi</a:t>
            </a:r>
            <a:r>
              <a:rPr lang="tr" sz="1100" dirty="0">
                <a:solidFill>
                  <a:schemeClr val="dk1"/>
                </a:solidFill>
              </a:rPr>
              <a:t> kullanılarak birden fazla adımın getirisi birleştirilir.</a:t>
            </a:r>
            <a:endParaRPr sz="1100" dirty="0">
              <a:solidFill>
                <a:schemeClr val="dk1"/>
              </a:solidFill>
            </a:endParaRPr>
          </a:p>
          <a:p>
            <a:pPr marL="0" lvl="0" indent="0" algn="l" rtl="0">
              <a:spcBef>
                <a:spcPts val="1200"/>
              </a:spcBef>
              <a:spcAft>
                <a:spcPts val="0"/>
              </a:spcAft>
              <a:buNone/>
            </a:pPr>
            <a:r>
              <a:rPr lang="tr" sz="1100" b="1" dirty="0">
                <a:solidFill>
                  <a:schemeClr val="dk1"/>
                </a:solidFill>
              </a:rPr>
              <a:t>Avantaj Fonksiyonu</a:t>
            </a:r>
            <a:r>
              <a:rPr lang="tr" sz="1100" dirty="0">
                <a:solidFill>
                  <a:schemeClr val="dk1"/>
                </a:solidFill>
              </a:rPr>
              <a:t>: GAE, genellikle aşağıdaki formülle hesaplanır:</a:t>
            </a:r>
            <a:endParaRPr sz="1100" dirty="0">
              <a:solidFill>
                <a:schemeClr val="dk1"/>
              </a:solidFill>
            </a:endParaRPr>
          </a:p>
          <a:p>
            <a:pPr marL="0" lvl="0" indent="0" algn="l" rtl="0">
              <a:spcBef>
                <a:spcPts val="1200"/>
              </a:spcBef>
              <a:spcAft>
                <a:spcPts val="0"/>
              </a:spcAft>
              <a:buNone/>
            </a:pPr>
            <a:r>
              <a:rPr lang="tr" sz="1100" dirty="0">
                <a:solidFill>
                  <a:schemeClr val="dk1"/>
                </a:solidFill>
              </a:rPr>
              <a:t>	</a:t>
            </a:r>
            <a:r>
              <a:rPr lang="tr" sz="1500" b="1" dirty="0">
                <a:solidFill>
                  <a:schemeClr val="dk1"/>
                </a:solidFill>
              </a:rPr>
              <a:t>A_GAE(λ) = Σ (γλ)^(t) * δ_t</a:t>
            </a:r>
            <a:endParaRPr sz="2200" b="1" dirty="0"/>
          </a:p>
          <a:p>
            <a:pPr marL="0" lvl="0" indent="0" algn="l" rtl="0">
              <a:spcBef>
                <a:spcPts val="1200"/>
              </a:spcBef>
              <a:spcAft>
                <a:spcPts val="0"/>
              </a:spcAft>
              <a:buClr>
                <a:schemeClr val="dk1"/>
              </a:buClr>
              <a:buSzPct val="100000"/>
              <a:buFont typeface="Arial"/>
              <a:buNone/>
            </a:pPr>
            <a:r>
              <a:rPr lang="tr" sz="1100" dirty="0"/>
              <a:t>Burada:</a:t>
            </a:r>
            <a:endParaRPr sz="1100" dirty="0"/>
          </a:p>
          <a:p>
            <a:pPr marL="457200" lvl="0" indent="-252095" algn="l" rtl="0">
              <a:spcBef>
                <a:spcPts val="1200"/>
              </a:spcBef>
              <a:spcAft>
                <a:spcPts val="0"/>
              </a:spcAft>
              <a:buClr>
                <a:schemeClr val="dk1"/>
              </a:buClr>
              <a:buSzPct val="36363"/>
              <a:buChar char="●"/>
            </a:pPr>
            <a:r>
              <a:rPr lang="tr" sz="1100" dirty="0"/>
              <a:t>γ (gamma): Gelecekteki ödüllerin indirim faktörü.</a:t>
            </a:r>
            <a:endParaRPr sz="1100" dirty="0"/>
          </a:p>
          <a:p>
            <a:pPr marL="457200" lvl="0" indent="-252095" algn="l" rtl="0">
              <a:spcBef>
                <a:spcPts val="0"/>
              </a:spcBef>
              <a:spcAft>
                <a:spcPts val="0"/>
              </a:spcAft>
              <a:buClr>
                <a:schemeClr val="dk1"/>
              </a:buClr>
              <a:buSzPct val="36363"/>
              <a:buChar char="●"/>
            </a:pPr>
            <a:r>
              <a:rPr lang="tr" sz="1100" dirty="0"/>
              <a:t>λ (lambda): GAE'nin hafıza uzunluğu.</a:t>
            </a:r>
            <a:endParaRPr sz="1100" dirty="0"/>
          </a:p>
          <a:p>
            <a:pPr marL="457200" lvl="0" indent="-252095" algn="l" rtl="0">
              <a:spcBef>
                <a:spcPts val="0"/>
              </a:spcBef>
              <a:spcAft>
                <a:spcPts val="0"/>
              </a:spcAft>
              <a:buClr>
                <a:schemeClr val="dk1"/>
              </a:buClr>
              <a:buSzPct val="36363"/>
              <a:buChar char="●"/>
            </a:pPr>
            <a:r>
              <a:rPr lang="tr" sz="1100" dirty="0"/>
              <a:t>δ​_t : t zamanındaki Temporal Difference (TD) hata.</a:t>
            </a:r>
            <a:endParaRPr sz="1100"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24125"/>
            <a:ext cx="8520600" cy="572700"/>
          </a:xfrm>
          <a:prstGeom prst="rect">
            <a:avLst/>
          </a:prstGeom>
        </p:spPr>
        <p:txBody>
          <a:bodyPr spcFirstLastPara="1" wrap="square" lIns="91425" tIns="91425" rIns="91425" bIns="91425" anchor="t" anchorCtr="0">
            <a:normAutofit/>
          </a:bodyPr>
          <a:lstStyle/>
          <a:p>
            <a:pPr marL="0" lvl="0" indent="0" algn="l" rtl="0">
              <a:lnSpc>
                <a:spcPct val="116250"/>
              </a:lnSpc>
              <a:spcBef>
                <a:spcPts val="1200"/>
              </a:spcBef>
              <a:spcAft>
                <a:spcPts val="1200"/>
              </a:spcAft>
              <a:buClr>
                <a:schemeClr val="dk1"/>
              </a:buClr>
              <a:buSzPts val="1100"/>
              <a:buFont typeface="Arial"/>
              <a:buNone/>
            </a:pPr>
            <a:r>
              <a:rPr lang="tr" sz="2000" b="1">
                <a:latin typeface="Calibri"/>
                <a:ea typeface="Calibri"/>
                <a:cs typeface="Calibri"/>
                <a:sym typeface="Calibri"/>
              </a:rPr>
              <a:t>Kullanılan Algoritmalar</a:t>
            </a:r>
            <a:endParaRPr sz="3200"/>
          </a:p>
        </p:txBody>
      </p:sp>
      <p:sp>
        <p:nvSpPr>
          <p:cNvPr id="74" name="Google Shape;74;p16"/>
          <p:cNvSpPr txBox="1">
            <a:spLocks noGrp="1"/>
          </p:cNvSpPr>
          <p:nvPr>
            <p:ph type="body" idx="1"/>
          </p:nvPr>
        </p:nvSpPr>
        <p:spPr>
          <a:xfrm>
            <a:off x="311700" y="824850"/>
            <a:ext cx="4260300" cy="3781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tr" sz="1300" b="1">
                <a:solidFill>
                  <a:schemeClr val="dk1"/>
                </a:solidFill>
              </a:rPr>
              <a:t>PPO (Proximal Policy Optimization)</a:t>
            </a:r>
            <a:r>
              <a:rPr lang="tr" sz="1100">
                <a:solidFill>
                  <a:schemeClr val="dk1"/>
                </a:solidFill>
              </a:rPr>
              <a:t>, reinforcement learning (pekiştirmeli öğrenme) alanında sıkça kullanılan ve OpenAI tarafından geliştirilmiş bir algoritmadır. PPO, özellikle karmaşık sürekli ve ayrık eylem alanlarında etkili olan, hem teorik olarak sağlam hem de uygulamada basit bir algoritmadır.</a:t>
            </a:r>
            <a:endParaRPr sz="1100">
              <a:solidFill>
                <a:schemeClr val="dk1"/>
              </a:solidFill>
            </a:endParaRPr>
          </a:p>
          <a:p>
            <a:pPr marL="0" lvl="0" indent="0" algn="l" rtl="0">
              <a:spcBef>
                <a:spcPts val="1200"/>
              </a:spcBef>
              <a:spcAft>
                <a:spcPts val="0"/>
              </a:spcAft>
              <a:buClr>
                <a:schemeClr val="dk1"/>
              </a:buClr>
              <a:buSzPct val="100000"/>
              <a:buFont typeface="Arial"/>
              <a:buNone/>
            </a:pPr>
            <a:r>
              <a:rPr lang="tr" sz="1100">
                <a:solidFill>
                  <a:schemeClr val="dk1"/>
                </a:solidFill>
              </a:rPr>
              <a:t>İki Ağı Vardır: </a:t>
            </a:r>
            <a:endParaRPr sz="1100">
              <a:solidFill>
                <a:schemeClr val="dk1"/>
              </a:solidFill>
            </a:endParaRPr>
          </a:p>
          <a:p>
            <a:pPr marL="457200" lvl="0" indent="-287972" algn="l" rtl="0">
              <a:spcBef>
                <a:spcPts val="1200"/>
              </a:spcBef>
              <a:spcAft>
                <a:spcPts val="0"/>
              </a:spcAft>
              <a:buClr>
                <a:schemeClr val="dk1"/>
              </a:buClr>
              <a:buSzPct val="100000"/>
              <a:buAutoNum type="arabicPeriod"/>
            </a:pPr>
            <a:r>
              <a:rPr lang="tr" sz="1100">
                <a:solidFill>
                  <a:schemeClr val="dk1"/>
                </a:solidFill>
              </a:rPr>
              <a:t>Actor Network (Policy) : </a:t>
            </a:r>
            <a:endParaRPr sz="1100">
              <a:solidFill>
                <a:schemeClr val="dk1"/>
              </a:solidFill>
            </a:endParaRPr>
          </a:p>
          <a:p>
            <a:pPr marL="914400" lvl="0" indent="-287972" algn="l" rtl="0">
              <a:spcBef>
                <a:spcPts val="0"/>
              </a:spcBef>
              <a:spcAft>
                <a:spcPts val="0"/>
              </a:spcAft>
              <a:buClr>
                <a:schemeClr val="dk1"/>
              </a:buClr>
              <a:buSzPct val="100000"/>
              <a:buChar char="●"/>
            </a:pPr>
            <a:r>
              <a:rPr lang="tr" sz="1100">
                <a:solidFill>
                  <a:schemeClr val="dk1"/>
                </a:solidFill>
              </a:rPr>
              <a:t>Aksiyon seçimi, Aksiyon olasılıkları ve parametreler ve clipping</a:t>
            </a:r>
            <a:endParaRPr sz="1100">
              <a:solidFill>
                <a:schemeClr val="dk1"/>
              </a:solidFill>
            </a:endParaRPr>
          </a:p>
          <a:p>
            <a:pPr marL="457200" lvl="0" indent="-287972" algn="l" rtl="0">
              <a:spcBef>
                <a:spcPts val="0"/>
              </a:spcBef>
              <a:spcAft>
                <a:spcPts val="0"/>
              </a:spcAft>
              <a:buClr>
                <a:schemeClr val="dk1"/>
              </a:buClr>
              <a:buSzPct val="100000"/>
              <a:buAutoNum type="arabicPeriod"/>
            </a:pPr>
            <a:r>
              <a:rPr lang="tr" sz="1100">
                <a:solidFill>
                  <a:schemeClr val="dk1"/>
                </a:solidFill>
              </a:rPr>
              <a:t>Critic Network (Value) : </a:t>
            </a:r>
            <a:endParaRPr sz="1100">
              <a:solidFill>
                <a:schemeClr val="dk1"/>
              </a:solidFill>
            </a:endParaRPr>
          </a:p>
          <a:p>
            <a:pPr marL="914400" lvl="0" indent="-287972" algn="l" rtl="0">
              <a:spcBef>
                <a:spcPts val="0"/>
              </a:spcBef>
              <a:spcAft>
                <a:spcPts val="0"/>
              </a:spcAft>
              <a:buClr>
                <a:schemeClr val="dk1"/>
              </a:buClr>
              <a:buSzPct val="100000"/>
              <a:buChar char="●"/>
            </a:pPr>
            <a:r>
              <a:rPr lang="tr" sz="1100">
                <a:solidFill>
                  <a:schemeClr val="dk1"/>
                </a:solidFill>
              </a:rPr>
              <a:t>Durum değerleri, Güncellemede variance düşüşü ve GAE hesaplama.</a:t>
            </a:r>
            <a:endParaRPr sz="1100">
              <a:solidFill>
                <a:schemeClr val="dk1"/>
              </a:solidFill>
            </a:endParaRPr>
          </a:p>
          <a:p>
            <a:pPr marL="0" lvl="0" indent="0" algn="l" rtl="0">
              <a:spcBef>
                <a:spcPts val="1400"/>
              </a:spcBef>
              <a:spcAft>
                <a:spcPts val="0"/>
              </a:spcAft>
              <a:buClr>
                <a:schemeClr val="dk1"/>
              </a:buClr>
              <a:buSzPct val="84615"/>
              <a:buFont typeface="Arial"/>
              <a:buNone/>
            </a:pPr>
            <a:r>
              <a:rPr lang="tr" sz="1300" b="1">
                <a:solidFill>
                  <a:schemeClr val="dk1"/>
                </a:solidFill>
              </a:rPr>
              <a:t>PPO'nun Çalışma Akışı</a:t>
            </a:r>
            <a:endParaRPr sz="1300" b="1">
              <a:solidFill>
                <a:schemeClr val="dk1"/>
              </a:solidFill>
            </a:endParaRPr>
          </a:p>
          <a:p>
            <a:pPr marL="457200" lvl="0" indent="-287972" algn="l" rtl="0">
              <a:spcBef>
                <a:spcPts val="1200"/>
              </a:spcBef>
              <a:spcAft>
                <a:spcPts val="0"/>
              </a:spcAft>
              <a:buClr>
                <a:schemeClr val="dk1"/>
              </a:buClr>
              <a:buSzPct val="100000"/>
              <a:buAutoNum type="arabicPeriod"/>
            </a:pPr>
            <a:r>
              <a:rPr lang="tr" sz="1100">
                <a:solidFill>
                  <a:schemeClr val="dk1"/>
                </a:solidFill>
              </a:rPr>
              <a:t>Mevcut politika kullanılarak ortamdan veri toplanır</a:t>
            </a:r>
            <a:endParaRPr sz="1100">
              <a:solidFill>
                <a:schemeClr val="dk1"/>
              </a:solidFill>
            </a:endParaRPr>
          </a:p>
          <a:p>
            <a:pPr marL="457200" lvl="0" indent="-287972" algn="l" rtl="0">
              <a:spcBef>
                <a:spcPts val="0"/>
              </a:spcBef>
              <a:spcAft>
                <a:spcPts val="0"/>
              </a:spcAft>
              <a:buClr>
                <a:schemeClr val="dk1"/>
              </a:buClr>
              <a:buSzPct val="100000"/>
              <a:buAutoNum type="arabicPeriod"/>
            </a:pPr>
            <a:r>
              <a:rPr lang="tr" sz="1100">
                <a:solidFill>
                  <a:schemeClr val="dk1"/>
                </a:solidFill>
              </a:rPr>
              <a:t>GAE kullanılarak avantajlar hesaplanır.</a:t>
            </a:r>
            <a:endParaRPr sz="1100">
              <a:solidFill>
                <a:schemeClr val="dk1"/>
              </a:solidFill>
            </a:endParaRPr>
          </a:p>
          <a:p>
            <a:pPr marL="457200" lvl="0" indent="-287972" algn="l" rtl="0">
              <a:spcBef>
                <a:spcPts val="0"/>
              </a:spcBef>
              <a:spcAft>
                <a:spcPts val="0"/>
              </a:spcAft>
              <a:buClr>
                <a:schemeClr val="dk1"/>
              </a:buClr>
              <a:buSzPct val="100000"/>
              <a:buAutoNum type="arabicPeriod"/>
            </a:pPr>
            <a:r>
              <a:rPr lang="tr" sz="1100">
                <a:solidFill>
                  <a:schemeClr val="dk1"/>
                </a:solidFill>
              </a:rPr>
              <a:t>Aynı veri üzerinde politika güncellenir.</a:t>
            </a:r>
            <a:endParaRPr sz="1100">
              <a:solidFill>
                <a:schemeClr val="dk1"/>
              </a:solidFill>
            </a:endParaRPr>
          </a:p>
          <a:p>
            <a:pPr marL="457200" lvl="0" indent="-287972" algn="l" rtl="0">
              <a:spcBef>
                <a:spcPts val="0"/>
              </a:spcBef>
              <a:spcAft>
                <a:spcPts val="0"/>
              </a:spcAft>
              <a:buClr>
                <a:schemeClr val="dk1"/>
              </a:buClr>
              <a:buSzPct val="100000"/>
              <a:buAutoNum type="arabicPeriod"/>
            </a:pPr>
            <a:r>
              <a:rPr lang="tr" sz="1100">
                <a:solidFill>
                  <a:schemeClr val="dk1"/>
                </a:solidFill>
              </a:rPr>
              <a:t>Değer fonksiyonu güncellenir.</a:t>
            </a:r>
            <a:endParaRPr sz="1100">
              <a:solidFill>
                <a:schemeClr val="dk1"/>
              </a:solidFill>
            </a:endParaRPr>
          </a:p>
          <a:p>
            <a:pPr marL="457200" lvl="0" indent="-287972" algn="l" rtl="0">
              <a:spcBef>
                <a:spcPts val="0"/>
              </a:spcBef>
              <a:spcAft>
                <a:spcPts val="0"/>
              </a:spcAft>
              <a:buClr>
                <a:schemeClr val="dk1"/>
              </a:buClr>
              <a:buSzPct val="100000"/>
              <a:buAutoNum type="arabicPeriod"/>
            </a:pPr>
            <a:r>
              <a:rPr lang="tr" sz="1100">
                <a:solidFill>
                  <a:schemeClr val="dk1"/>
                </a:solidFill>
              </a:rPr>
              <a:t>Buffer sıfırlanır ve başa dönülür</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sp>
        <p:nvSpPr>
          <p:cNvPr id="75" name="Google Shape;75;p16"/>
          <p:cNvSpPr txBox="1"/>
          <p:nvPr/>
        </p:nvSpPr>
        <p:spPr>
          <a:xfrm>
            <a:off x="5151850" y="696813"/>
            <a:ext cx="3000000" cy="400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tr" sz="1100">
                <a:solidFill>
                  <a:schemeClr val="dk1"/>
                </a:solidFill>
              </a:rPr>
              <a:t>L(θ) = min(rt(θ)At,clip(rt(θ), 1-ε, 1+ε)At)</a:t>
            </a:r>
            <a:endParaRPr sz="1100">
              <a:solidFill>
                <a:schemeClr val="dk1"/>
              </a:solidFill>
            </a:endParaRPr>
          </a:p>
          <a:p>
            <a:pPr marL="0" lvl="0" indent="0" algn="l" rtl="0">
              <a:lnSpc>
                <a:spcPct val="115000"/>
              </a:lnSpc>
              <a:spcBef>
                <a:spcPts val="1200"/>
              </a:spcBef>
              <a:spcAft>
                <a:spcPts val="0"/>
              </a:spcAft>
              <a:buNone/>
            </a:pPr>
            <a:r>
              <a:rPr lang="tr" sz="1100">
                <a:solidFill>
                  <a:schemeClr val="dk1"/>
                </a:solidFill>
              </a:rPr>
              <a:t>rt(θ) =  πθ(at∣st)\πθ​k(at​∣st​)</a:t>
            </a:r>
            <a:endParaRPr sz="1100">
              <a:solidFill>
                <a:schemeClr val="dk1"/>
              </a:solidFill>
            </a:endParaRPr>
          </a:p>
          <a:p>
            <a:pPr marL="0" lvl="0" indent="0" algn="l" rtl="0">
              <a:lnSpc>
                <a:spcPct val="115000"/>
              </a:lnSpc>
              <a:spcBef>
                <a:spcPts val="1200"/>
              </a:spcBef>
              <a:spcAft>
                <a:spcPts val="0"/>
              </a:spcAft>
              <a:buNone/>
            </a:pPr>
            <a:endParaRPr sz="1100" b="1">
              <a:solidFill>
                <a:schemeClr val="dk1"/>
              </a:solidFill>
            </a:endParaRPr>
          </a:p>
          <a:p>
            <a:pPr marL="0" lvl="0" indent="0" algn="l" rtl="0">
              <a:lnSpc>
                <a:spcPct val="115000"/>
              </a:lnSpc>
              <a:spcBef>
                <a:spcPts val="1200"/>
              </a:spcBef>
              <a:spcAft>
                <a:spcPts val="0"/>
              </a:spcAft>
              <a:buNone/>
            </a:pPr>
            <a:r>
              <a:rPr lang="tr" sz="1100">
                <a:solidFill>
                  <a:schemeClr val="dk1"/>
                </a:solidFill>
              </a:rPr>
              <a:t>Burada πθ(at∣st)\πθ​k(at​∣st​), yeni politikanın eylem dağılımını, πθ(at∣st)\πθk​​(at​∣st​) ise eski politikanın eylem dağılımını temsil eder.</a:t>
            </a:r>
            <a:r>
              <a:rPr lang="tr" sz="1100" b="1">
                <a:solidFill>
                  <a:schemeClr val="dk1"/>
                </a:solidFill>
              </a:rPr>
              <a:t> </a:t>
            </a:r>
            <a:r>
              <a:rPr lang="tr" sz="1100">
                <a:solidFill>
                  <a:schemeClr val="dk1"/>
                </a:solidFill>
              </a:rPr>
              <a:t>Buna yeni öğrenme oranıyla eski öğrenme oranı arasındaki fark denilebilir</a:t>
            </a:r>
            <a:endParaRPr sz="1100">
              <a:solidFill>
                <a:schemeClr val="dk1"/>
              </a:solidFill>
            </a:endParaRPr>
          </a:p>
          <a:p>
            <a:pPr marL="0" lvl="0" indent="0" algn="l" rtl="0">
              <a:lnSpc>
                <a:spcPct val="115000"/>
              </a:lnSpc>
              <a:spcBef>
                <a:spcPts val="1200"/>
              </a:spcBef>
              <a:spcAft>
                <a:spcPts val="0"/>
              </a:spcAft>
              <a:buNone/>
            </a:pPr>
            <a:r>
              <a:rPr lang="tr" sz="1100" b="1">
                <a:solidFill>
                  <a:schemeClr val="dk1"/>
                </a:solidFill>
              </a:rPr>
              <a:t>At = Advantage estimate</a:t>
            </a:r>
            <a:endParaRPr sz="1100" b="1">
              <a:solidFill>
                <a:schemeClr val="dk1"/>
              </a:solidFill>
            </a:endParaRPr>
          </a:p>
          <a:p>
            <a:pPr marL="0" lvl="0" indent="0" algn="l" rtl="0">
              <a:lnSpc>
                <a:spcPct val="115000"/>
              </a:lnSpc>
              <a:spcBef>
                <a:spcPts val="1200"/>
              </a:spcBef>
              <a:spcAft>
                <a:spcPts val="0"/>
              </a:spcAft>
              <a:buNone/>
            </a:pPr>
            <a:r>
              <a:rPr lang="tr" sz="1100" b="1">
                <a:solidFill>
                  <a:schemeClr val="dk1"/>
                </a:solidFill>
              </a:rPr>
              <a:t>ε = Klipleme sınırı </a:t>
            </a:r>
            <a:r>
              <a:rPr lang="tr" sz="1100">
                <a:solidFill>
                  <a:schemeClr val="dk1"/>
                </a:solidFill>
              </a:rPr>
              <a:t>(0.2)</a:t>
            </a:r>
            <a:endParaRPr sz="11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tr" sz="1100" b="1">
                <a:solidFill>
                  <a:schemeClr val="dk1"/>
                </a:solidFill>
              </a:rPr>
              <a:t>On-policy</a:t>
            </a:r>
            <a:r>
              <a:rPr lang="tr" sz="1100">
                <a:solidFill>
                  <a:schemeClr val="dk1"/>
                </a:solidFill>
              </a:rPr>
              <a:t> bir algoritmadır. PPO, politikayı optimize etmek için </a:t>
            </a:r>
            <a:r>
              <a:rPr lang="tr" sz="1100" b="1">
                <a:solidFill>
                  <a:schemeClr val="dk1"/>
                </a:solidFill>
              </a:rPr>
              <a:t>trust region</a:t>
            </a:r>
            <a:r>
              <a:rPr lang="tr" sz="1100">
                <a:solidFill>
                  <a:schemeClr val="dk1"/>
                </a:solidFill>
              </a:rPr>
              <a:t> adı verilen bir yöntemi kullanır, yani politika güncellemelerini sınırlayarak daha stabil bir öğrenme süreci sağlar.</a:t>
            </a:r>
            <a:endParaRPr sz="1100">
              <a:solidFill>
                <a:schemeClr val="dk1"/>
              </a:solidFill>
            </a:endParaRPr>
          </a:p>
        </p:txBody>
      </p:sp>
      <p:pic>
        <p:nvPicPr>
          <p:cNvPr id="76" name="Google Shape;76;p16"/>
          <p:cNvPicPr preferRelativeResize="0"/>
          <p:nvPr/>
        </p:nvPicPr>
        <p:blipFill>
          <a:blip r:embed="rId3">
            <a:alphaModFix/>
          </a:blip>
          <a:stretch>
            <a:fillRect/>
          </a:stretch>
        </p:blipFill>
        <p:spPr>
          <a:xfrm>
            <a:off x="7000825" y="1203990"/>
            <a:ext cx="781050"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Clr>
                <a:schemeClr val="dk1"/>
              </a:buClr>
              <a:buSzPts val="1100"/>
              <a:buFont typeface="Arial"/>
              <a:buNone/>
            </a:pPr>
            <a:r>
              <a:rPr lang="tr" sz="1300" b="1"/>
              <a:t>Proximal Policy Optimization (PPO) Hiper parametreleri</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Char char="●"/>
            </a:pPr>
            <a:r>
              <a:rPr lang="tr" sz="1100" b="1">
                <a:solidFill>
                  <a:schemeClr val="dk1"/>
                </a:solidFill>
              </a:rPr>
              <a:t>Clip Range:</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Politikadaki değişimlerin büyüklüğünü sınırlar.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PPO’nun kararlı çalışmasını sağlayan temel bir hiperparametredir.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Tipik değer: 0.1 ile 0.3 arasında. (Kodlarda 0.2 Olarak belirlenmiştir)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Lambda (GAE Lambda):</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Avantaj tahmini (Generalized Advantage Estimation - GAE) için kullanılan bir parametre.</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Değer: λ∈[0,1]. (Kodlarda 0.95 olarak belirlenmiştir)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Yüksek değerler, daha doğru ama daha gürültülü avantaj tahmini yapar. </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Value Loss Coefficient:</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Değer fonksiyonu kaybının ağırlığını kontrol eder.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PPO kaybında değer kaybı ve politika kaybı arasında denge kurar.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Entropy Coefficient:</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Politikanın rastgeleliğini artırarak keşfi destekler.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Çok düşük bir değer, politika kararlılığı sağlar ama keşfi azaltır.</a:t>
            </a:r>
            <a:endParaRPr sz="1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Actor Critic</a:t>
            </a:r>
            <a:endParaRPr/>
          </a:p>
        </p:txBody>
      </p:sp>
      <p:pic>
        <p:nvPicPr>
          <p:cNvPr id="88" name="Google Shape;88;p18"/>
          <p:cNvPicPr preferRelativeResize="0"/>
          <p:nvPr/>
        </p:nvPicPr>
        <p:blipFill>
          <a:blip r:embed="rId3">
            <a:alphaModFix/>
          </a:blip>
          <a:stretch>
            <a:fillRect/>
          </a:stretch>
        </p:blipFill>
        <p:spPr>
          <a:xfrm>
            <a:off x="1346418" y="1017724"/>
            <a:ext cx="7426956"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441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2672"/>
              <a:buNone/>
            </a:pPr>
            <a:r>
              <a:rPr lang="tr" sz="2320"/>
              <a:t>PPO Sözde Kod, Akış Diyagramı</a:t>
            </a:r>
            <a:endParaRPr sz="2320"/>
          </a:p>
        </p:txBody>
      </p:sp>
      <p:pic>
        <p:nvPicPr>
          <p:cNvPr id="94" name="Google Shape;94;p19"/>
          <p:cNvPicPr preferRelativeResize="0"/>
          <p:nvPr/>
        </p:nvPicPr>
        <p:blipFill>
          <a:blip r:embed="rId3">
            <a:alphaModFix/>
          </a:blip>
          <a:stretch>
            <a:fillRect/>
          </a:stretch>
        </p:blipFill>
        <p:spPr>
          <a:xfrm>
            <a:off x="4725175" y="445025"/>
            <a:ext cx="4107124" cy="4123850"/>
          </a:xfrm>
          <a:prstGeom prst="rect">
            <a:avLst/>
          </a:prstGeom>
          <a:noFill/>
          <a:ln>
            <a:noFill/>
          </a:ln>
        </p:spPr>
      </p:pic>
      <p:pic>
        <p:nvPicPr>
          <p:cNvPr id="95" name="Google Shape;95;p19"/>
          <p:cNvPicPr preferRelativeResize="0"/>
          <p:nvPr/>
        </p:nvPicPr>
        <p:blipFill>
          <a:blip r:embed="rId4">
            <a:alphaModFix/>
          </a:blip>
          <a:stretch>
            <a:fillRect/>
          </a:stretch>
        </p:blipFill>
        <p:spPr>
          <a:xfrm>
            <a:off x="311700" y="1017726"/>
            <a:ext cx="4413474" cy="355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60025"/>
            <a:ext cx="426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A2C</a:t>
            </a:r>
            <a:endParaRPr/>
          </a:p>
        </p:txBody>
      </p:sp>
      <p:sp>
        <p:nvSpPr>
          <p:cNvPr id="101" name="Google Shape;101;p20"/>
          <p:cNvSpPr txBox="1">
            <a:spLocks noGrp="1"/>
          </p:cNvSpPr>
          <p:nvPr>
            <p:ph type="body" idx="1"/>
          </p:nvPr>
        </p:nvSpPr>
        <p:spPr>
          <a:xfrm>
            <a:off x="311700" y="549425"/>
            <a:ext cx="4260300" cy="44109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tr" sz="1100">
                <a:solidFill>
                  <a:schemeClr val="dk1"/>
                </a:solidFill>
              </a:rPr>
              <a:t>A2C, iki temel bileşeni birleştiren bir politika gradyanı yöntemidir:</a:t>
            </a:r>
            <a:endParaRPr sz="1100">
              <a:solidFill>
                <a:schemeClr val="dk1"/>
              </a:solidFill>
            </a:endParaRPr>
          </a:p>
          <a:p>
            <a:pPr marL="457200" lvl="0" indent="-293211" algn="l" rtl="0">
              <a:spcBef>
                <a:spcPts val="1200"/>
              </a:spcBef>
              <a:spcAft>
                <a:spcPts val="0"/>
              </a:spcAft>
              <a:buClr>
                <a:schemeClr val="dk1"/>
              </a:buClr>
              <a:buSzPct val="100000"/>
              <a:buChar char="●"/>
            </a:pPr>
            <a:r>
              <a:rPr lang="tr" sz="1100" b="1">
                <a:solidFill>
                  <a:schemeClr val="dk1"/>
                </a:solidFill>
              </a:rPr>
              <a:t>Actor</a:t>
            </a:r>
            <a:r>
              <a:rPr lang="tr" sz="1100">
                <a:solidFill>
                  <a:schemeClr val="dk1"/>
                </a:solidFill>
              </a:rPr>
              <a:t>: Hangi aksiyonların alınacağını belirler.</a:t>
            </a:r>
            <a:endParaRPr sz="1100">
              <a:solidFill>
                <a:schemeClr val="dk1"/>
              </a:solidFill>
            </a:endParaRPr>
          </a:p>
          <a:p>
            <a:pPr marL="457200" lvl="0" indent="-293211" algn="l" rtl="0">
              <a:spcBef>
                <a:spcPts val="0"/>
              </a:spcBef>
              <a:spcAft>
                <a:spcPts val="0"/>
              </a:spcAft>
              <a:buClr>
                <a:schemeClr val="dk1"/>
              </a:buClr>
              <a:buSzPct val="100000"/>
              <a:buChar char="●"/>
            </a:pPr>
            <a:r>
              <a:rPr lang="tr" sz="1100" b="1">
                <a:solidFill>
                  <a:schemeClr val="dk1"/>
                </a:solidFill>
              </a:rPr>
              <a:t>Critic</a:t>
            </a:r>
            <a:r>
              <a:rPr lang="tr" sz="1100">
                <a:solidFill>
                  <a:schemeClr val="dk1"/>
                </a:solidFill>
              </a:rPr>
              <a:t>: Alınan aksiyonların ne kadar iyi olduğunu değerlendirir.</a:t>
            </a:r>
            <a:endParaRPr sz="1100">
              <a:solidFill>
                <a:schemeClr val="dk1"/>
              </a:solidFill>
            </a:endParaRPr>
          </a:p>
          <a:p>
            <a:pPr marL="0" lvl="0" indent="457200" algn="l" rtl="0">
              <a:spcBef>
                <a:spcPts val="1200"/>
              </a:spcBef>
              <a:spcAft>
                <a:spcPts val="0"/>
              </a:spcAft>
              <a:buNone/>
            </a:pPr>
            <a:r>
              <a:rPr lang="tr" sz="1100">
                <a:solidFill>
                  <a:schemeClr val="dk1"/>
                </a:solidFill>
              </a:rPr>
              <a:t>Actor Network (Politika ağı):</a:t>
            </a:r>
            <a:endParaRPr sz="1100">
              <a:solidFill>
                <a:schemeClr val="dk1"/>
              </a:solidFill>
            </a:endParaRPr>
          </a:p>
          <a:p>
            <a:pPr marL="457200" lvl="0" indent="-293211" algn="l" rtl="0">
              <a:spcBef>
                <a:spcPts val="1200"/>
              </a:spcBef>
              <a:spcAft>
                <a:spcPts val="0"/>
              </a:spcAft>
              <a:buClr>
                <a:schemeClr val="dk1"/>
              </a:buClr>
              <a:buSzPct val="100000"/>
              <a:buChar char="●"/>
            </a:pPr>
            <a:r>
              <a:rPr lang="tr" sz="1100">
                <a:solidFill>
                  <a:schemeClr val="dk1"/>
                </a:solidFill>
              </a:rPr>
              <a:t>Girdi: Durum s</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Çıktı: Politika π(a|s) - aksiyonlardan olasılık fonksiyonu.</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Sürekli Eylemler için Çıktılar μ(s) ve σ(s) Normal dağılım çıktısı sağlar.</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Formül: π(a|s) = N(μ(s), σ(s))</a:t>
            </a:r>
            <a:endParaRPr sz="1100">
              <a:solidFill>
                <a:schemeClr val="dk1"/>
              </a:solidFill>
            </a:endParaRPr>
          </a:p>
          <a:p>
            <a:pPr marL="0" lvl="0" indent="0" algn="l" rtl="0">
              <a:spcBef>
                <a:spcPts val="1200"/>
              </a:spcBef>
              <a:spcAft>
                <a:spcPts val="0"/>
              </a:spcAft>
              <a:buNone/>
            </a:pPr>
            <a:r>
              <a:rPr lang="tr" sz="1100">
                <a:solidFill>
                  <a:schemeClr val="dk1"/>
                </a:solidFill>
              </a:rPr>
              <a:t>Critic Network (Değer Ağı):</a:t>
            </a:r>
            <a:endParaRPr sz="1100">
              <a:solidFill>
                <a:schemeClr val="dk1"/>
              </a:solidFill>
            </a:endParaRPr>
          </a:p>
          <a:p>
            <a:pPr marL="457200" lvl="0" indent="-293211" algn="l" rtl="0">
              <a:spcBef>
                <a:spcPts val="1200"/>
              </a:spcBef>
              <a:spcAft>
                <a:spcPts val="0"/>
              </a:spcAft>
              <a:buClr>
                <a:schemeClr val="dk1"/>
              </a:buClr>
              <a:buSzPct val="100000"/>
              <a:buChar char="●"/>
            </a:pPr>
            <a:r>
              <a:rPr lang="tr" sz="1100">
                <a:solidFill>
                  <a:schemeClr val="dk1"/>
                </a:solidFill>
              </a:rPr>
              <a:t>Girdi: Durum s</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Çıktı: Değer tahmini V(s)</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Durum s’den gelecek tahmini yapar.</a:t>
            </a:r>
            <a:endParaRPr sz="1100">
              <a:solidFill>
                <a:schemeClr val="dk1"/>
              </a:solidFill>
            </a:endParaRPr>
          </a:p>
          <a:p>
            <a:pPr marL="457200" lvl="0" indent="-293211" algn="l" rtl="0">
              <a:spcBef>
                <a:spcPts val="0"/>
              </a:spcBef>
              <a:spcAft>
                <a:spcPts val="0"/>
              </a:spcAft>
              <a:buClr>
                <a:schemeClr val="dk1"/>
              </a:buClr>
              <a:buSzPct val="100000"/>
              <a:buChar char="●"/>
            </a:pPr>
            <a:r>
              <a:rPr lang="tr" sz="1100">
                <a:solidFill>
                  <a:schemeClr val="dk1"/>
                </a:solidFill>
              </a:rPr>
              <a:t>Formül: V(s) = E[R₁ + γR₂ + γ²R₃ + ... | s] </a:t>
            </a:r>
            <a:endParaRPr sz="1100">
              <a:solidFill>
                <a:schemeClr val="dk1"/>
              </a:solidFill>
            </a:endParaRPr>
          </a:p>
          <a:p>
            <a:pPr marL="0" lvl="0" indent="0" algn="l" rtl="0">
              <a:spcBef>
                <a:spcPts val="1200"/>
              </a:spcBef>
              <a:spcAft>
                <a:spcPts val="0"/>
              </a:spcAft>
              <a:buNone/>
            </a:pPr>
            <a:r>
              <a:rPr lang="tr" sz="1100" b="1">
                <a:solidFill>
                  <a:schemeClr val="dk1"/>
                </a:solidFill>
              </a:rPr>
              <a:t>Avantajlar: </a:t>
            </a:r>
            <a:r>
              <a:rPr lang="tr" sz="1100">
                <a:solidFill>
                  <a:schemeClr val="dk1"/>
                </a:solidFill>
              </a:rPr>
              <a:t>Genellikle ödül yapısını optimize etmek için kullanılır.Sürekli geri bildirimle değerleri iyileştirir.</a:t>
            </a:r>
            <a:endParaRPr sz="1100">
              <a:solidFill>
                <a:schemeClr val="dk1"/>
              </a:solidFill>
            </a:endParaRPr>
          </a:p>
          <a:p>
            <a:pPr marL="0" lvl="0" indent="0" algn="l" rtl="0">
              <a:spcBef>
                <a:spcPts val="1200"/>
              </a:spcBef>
              <a:spcAft>
                <a:spcPts val="0"/>
              </a:spcAft>
              <a:buNone/>
            </a:pPr>
            <a:r>
              <a:rPr lang="tr" sz="1100" b="1">
                <a:solidFill>
                  <a:schemeClr val="dk1"/>
                </a:solidFill>
              </a:rPr>
              <a:t>Dezavantajlar: </a:t>
            </a:r>
            <a:endParaRPr sz="1100" b="1">
              <a:solidFill>
                <a:schemeClr val="dk1"/>
              </a:solidFill>
            </a:endParaRPr>
          </a:p>
          <a:p>
            <a:pPr marL="457200" lvl="0" indent="-293211" algn="l" rtl="0">
              <a:spcBef>
                <a:spcPts val="1200"/>
              </a:spcBef>
              <a:spcAft>
                <a:spcPts val="0"/>
              </a:spcAft>
              <a:buClr>
                <a:schemeClr val="dk1"/>
              </a:buClr>
              <a:buSzPct val="100000"/>
              <a:buChar char="●"/>
            </a:pPr>
            <a:r>
              <a:rPr lang="tr" sz="1100">
                <a:solidFill>
                  <a:schemeClr val="dk1"/>
                </a:solidFill>
              </a:rPr>
              <a:t>Karmaşık ortamlarda eylem seçiminde yeterince esnek olmayabilir. Sürekli durumlarda performansı düşebilir (ör. sürekli hareketli bir ajan).</a:t>
            </a:r>
            <a:endParaRPr sz="1100" b="1">
              <a:solidFill>
                <a:schemeClr val="dk1"/>
              </a:solidFill>
            </a:endParaRPr>
          </a:p>
        </p:txBody>
      </p:sp>
      <p:sp>
        <p:nvSpPr>
          <p:cNvPr id="102" name="Google Shape;102;p20"/>
          <p:cNvSpPr txBox="1"/>
          <p:nvPr/>
        </p:nvSpPr>
        <p:spPr>
          <a:xfrm>
            <a:off x="4572000" y="160025"/>
            <a:ext cx="4260300" cy="4410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tr" sz="1100" b="1">
                <a:solidFill>
                  <a:schemeClr val="dk1"/>
                </a:solidFill>
              </a:rPr>
              <a:t>Ana Formül</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tr" sz="1100">
                <a:solidFill>
                  <a:schemeClr val="dk1"/>
                </a:solidFill>
              </a:rPr>
              <a:t>A(s,a) = Q(s,a) - V(s)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tr" sz="1100">
                <a:solidFill>
                  <a:schemeClr val="dk1"/>
                </a:solidFill>
              </a:rPr>
              <a:t>A(s,a) ≈ r + γV(s') - V(s)  [tek adım avantaj] -</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A(s,a): Eylem a'nın durum s'deki avantajı</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Q(s,a): Eylem-değer fonksiyonu</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V(s)V(s)V(s): Durum-değer fonksiyonu</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γ: İskonto faktörü</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r: Anlık ödül</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tr" sz="1100">
                <a:solidFill>
                  <a:schemeClr val="dk1"/>
                </a:solidFill>
              </a:rPr>
              <a:t>s′: Sonraki durum</a:t>
            </a:r>
            <a:endParaRPr b="1">
              <a:solidFill>
                <a:schemeClr val="dk1"/>
              </a:solidFill>
            </a:endParaRPr>
          </a:p>
          <a:p>
            <a:pPr marL="457200" lvl="0" indent="0" algn="l" rtl="0">
              <a:lnSpc>
                <a:spcPct val="115000"/>
              </a:lnSpc>
              <a:spcBef>
                <a:spcPts val="1200"/>
              </a:spcBef>
              <a:spcAft>
                <a:spcPts val="0"/>
              </a:spcAft>
              <a:buNone/>
            </a:pPr>
            <a:r>
              <a:rPr lang="tr" b="1">
                <a:solidFill>
                  <a:schemeClr val="dk1"/>
                </a:solidFill>
              </a:rPr>
              <a:t>A2C Çalışma Akışı</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tr" sz="1100">
                <a:solidFill>
                  <a:schemeClr val="dk1"/>
                </a:solidFill>
              </a:rPr>
              <a:t>Actor, mevcut duruma göre eylem seçer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Çevre, ödülü ve bir sonraki durumu döner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Critic, durum değerini değerlendirir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Avantaj, ödül ve Critic'in tahminleri kullanılarak hesaplanır</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tr" sz="1100">
                <a:solidFill>
                  <a:schemeClr val="dk1"/>
                </a:solidFill>
              </a:rPr>
              <a:t>Her iki ağ, kendi kayıplarına göre güncellenir ve başa dönülür</a:t>
            </a:r>
            <a:endParaRPr sz="1100" b="1">
              <a:solidFill>
                <a:schemeClr val="dk1"/>
              </a:solidFill>
            </a:endParaRPr>
          </a:p>
          <a:p>
            <a:pPr marL="0" lvl="0" indent="0" algn="l" rtl="0">
              <a:lnSpc>
                <a:spcPct val="115000"/>
              </a:lnSpc>
              <a:spcBef>
                <a:spcPts val="1200"/>
              </a:spcBef>
              <a:spcAft>
                <a:spcPts val="1200"/>
              </a:spcAft>
              <a:buNone/>
            </a:pPr>
            <a:r>
              <a:rPr lang="tr" sz="1100" b="1">
                <a:solidFill>
                  <a:schemeClr val="dk1"/>
                </a:solidFill>
              </a:rPr>
              <a:t>On-policy</a:t>
            </a:r>
            <a:r>
              <a:rPr lang="tr" sz="1100">
                <a:solidFill>
                  <a:schemeClr val="dk1"/>
                </a:solidFill>
              </a:rPr>
              <a:t> bir algoritmadır. A2C, mevcut politikasını kullanarak çevre ile etkileşime girer ve bu etkileşimlerden elde edilen verilerle politikasını günceller. Bu daha doğrudan ve güvenilir bir öğrenme sağlar. Ancak keşif daha sınırlıdır.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A2C (Advantage Actor Critic) Hiperparametreleri</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tr" sz="1300" b="1">
                <a:solidFill>
                  <a:schemeClr val="dk1"/>
                </a:solidFill>
              </a:rPr>
              <a:t>Advantage Actor-Critic (A2C) Hiperparametreleri</a:t>
            </a:r>
            <a:endParaRPr sz="1300" b="1">
              <a:solidFill>
                <a:schemeClr val="dk1"/>
              </a:solidFill>
            </a:endParaRPr>
          </a:p>
          <a:p>
            <a:pPr marL="457200" lvl="0" indent="-298450" algn="l" rtl="0">
              <a:spcBef>
                <a:spcPts val="1200"/>
              </a:spcBef>
              <a:spcAft>
                <a:spcPts val="0"/>
              </a:spcAft>
              <a:buClr>
                <a:schemeClr val="dk1"/>
              </a:buClr>
              <a:buSzPts val="1100"/>
              <a:buChar char="●"/>
            </a:pPr>
            <a:r>
              <a:rPr lang="tr" sz="1100" b="1">
                <a:solidFill>
                  <a:schemeClr val="dk1"/>
                </a:solidFill>
              </a:rPr>
              <a:t>Number of Steps (n-steps):</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Güncellemeler için kullanılan adım sayısını belirler.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Daha büyük n-steps, daha doğru tahminler sağlar ama öğrenmeyi yavaşlatabilir.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Value Function Coefficient:</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Kaybın değer fonksiyonu kısmının önemini belirler.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Gradient Clipping:</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Öğrenmenin kararlı olması için gradyan büyüklüğünü sınırlar.</a:t>
            </a:r>
            <a:endParaRPr sz="1100">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A2C’de özellikle büyük gradyan değerlerini sınırlamak için kullanılır.</a:t>
            </a:r>
            <a:endParaRPr sz="1100">
              <a:solidFill>
                <a:schemeClr val="dk1"/>
              </a:solidFill>
            </a:endParaRPr>
          </a:p>
          <a:p>
            <a:pPr marL="457200" lvl="0" indent="-298450" algn="l" rtl="0">
              <a:spcBef>
                <a:spcPts val="0"/>
              </a:spcBef>
              <a:spcAft>
                <a:spcPts val="0"/>
              </a:spcAft>
              <a:buClr>
                <a:schemeClr val="dk1"/>
              </a:buClr>
              <a:buSzPts val="1100"/>
              <a:buChar char="●"/>
            </a:pPr>
            <a:r>
              <a:rPr lang="tr" sz="1100" b="1">
                <a:solidFill>
                  <a:schemeClr val="dk1"/>
                </a:solidFill>
              </a:rPr>
              <a:t>Actor Loss vs. Critic Loss Weight:</a:t>
            </a:r>
            <a:endParaRPr sz="1100" b="1">
              <a:solidFill>
                <a:schemeClr val="dk1"/>
              </a:solidFill>
            </a:endParaRPr>
          </a:p>
          <a:p>
            <a:pPr marL="914400" lvl="1" indent="-298450" algn="l" rtl="0">
              <a:spcBef>
                <a:spcPts val="0"/>
              </a:spcBef>
              <a:spcAft>
                <a:spcPts val="0"/>
              </a:spcAft>
              <a:buClr>
                <a:schemeClr val="dk1"/>
              </a:buClr>
              <a:buSzPts val="1100"/>
              <a:buChar char="○"/>
            </a:pPr>
            <a:r>
              <a:rPr lang="tr" sz="1100">
                <a:solidFill>
                  <a:schemeClr val="dk1"/>
                </a:solidFill>
              </a:rPr>
              <a:t>Aktör ve eleştirici ağırlıkları arasındaki oran.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2941</Words>
  <Application>Microsoft Office PowerPoint</Application>
  <PresentationFormat>Ekran Gösterisi (16:9)</PresentationFormat>
  <Paragraphs>314</Paragraphs>
  <Slides>23</Slides>
  <Notes>23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Aptos</vt:lpstr>
      <vt:lpstr>Arial</vt:lpstr>
      <vt:lpstr>Calibri</vt:lpstr>
      <vt:lpstr>Times New Roman</vt:lpstr>
      <vt:lpstr>Simple Light</vt:lpstr>
      <vt:lpstr>PowerPoint Sunusu</vt:lpstr>
      <vt:lpstr>Hiper Parametreler</vt:lpstr>
      <vt:lpstr>GAE (Generalized Advantage Estimate)</vt:lpstr>
      <vt:lpstr>Kullanılan Algoritmalar</vt:lpstr>
      <vt:lpstr>Proximal Policy Optimization (PPO) Hiper parametreleri</vt:lpstr>
      <vt:lpstr>Actor Critic</vt:lpstr>
      <vt:lpstr>PPO Sözde Kod, Akış Diyagramı</vt:lpstr>
      <vt:lpstr>A2C</vt:lpstr>
      <vt:lpstr>A2C (Advantage Actor Critic) Hiperparametreleri</vt:lpstr>
      <vt:lpstr>A2C (Actor-critic)</vt:lpstr>
      <vt:lpstr>A2C Sözde Kod, Akış Diyagramı</vt:lpstr>
      <vt:lpstr>SAC (Soft Actor Critic)</vt:lpstr>
      <vt:lpstr>SAC Hiper parametreler</vt:lpstr>
      <vt:lpstr>SAC Actor Critic</vt:lpstr>
      <vt:lpstr>SAC Sözde Kod ve Akış Diyagramı</vt:lpstr>
      <vt:lpstr>Algoritma Karşılaştırmaları</vt:lpstr>
      <vt:lpstr>PowerPoint Sunusu</vt:lpstr>
      <vt:lpstr>Sözde Kod</vt:lpstr>
      <vt:lpstr>PowerPoint Sunusu</vt:lpstr>
      <vt:lpstr>Car Racing </vt:lpstr>
      <vt:lpstr>Problem Sürekli mi Ayrık mı </vt:lpstr>
      <vt:lpstr>Sözde Kod</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Osman Kayalar</cp:lastModifiedBy>
  <cp:revision>2</cp:revision>
  <dcterms:modified xsi:type="dcterms:W3CDTF">2024-12-13T06:29:23Z</dcterms:modified>
</cp:coreProperties>
</file>