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42"/>
  </p:handoutMasterIdLst>
  <p:sldIdLst>
    <p:sldId id="256" r:id="rId3"/>
    <p:sldId id="551" r:id="rId4"/>
    <p:sldId id="552" r:id="rId6"/>
    <p:sldId id="585" r:id="rId7"/>
    <p:sldId id="554" r:id="rId8"/>
    <p:sldId id="555" r:id="rId9"/>
    <p:sldId id="556" r:id="rId10"/>
    <p:sldId id="558" r:id="rId11"/>
    <p:sldId id="557" r:id="rId12"/>
    <p:sldId id="590" r:id="rId13"/>
    <p:sldId id="592" r:id="rId14"/>
    <p:sldId id="591" r:id="rId15"/>
    <p:sldId id="560" r:id="rId16"/>
    <p:sldId id="561" r:id="rId17"/>
    <p:sldId id="562" r:id="rId18"/>
    <p:sldId id="564" r:id="rId19"/>
    <p:sldId id="565" r:id="rId20"/>
    <p:sldId id="566" r:id="rId21"/>
    <p:sldId id="567" r:id="rId22"/>
    <p:sldId id="568" r:id="rId23"/>
    <p:sldId id="569" r:id="rId24"/>
    <p:sldId id="570" r:id="rId25"/>
    <p:sldId id="571" r:id="rId26"/>
    <p:sldId id="587" r:id="rId27"/>
    <p:sldId id="573" r:id="rId28"/>
    <p:sldId id="574" r:id="rId29"/>
    <p:sldId id="575" r:id="rId30"/>
    <p:sldId id="576" r:id="rId31"/>
    <p:sldId id="577" r:id="rId32"/>
    <p:sldId id="578" r:id="rId33"/>
    <p:sldId id="593" r:id="rId34"/>
    <p:sldId id="594" r:id="rId35"/>
    <p:sldId id="595" r:id="rId36"/>
    <p:sldId id="579" r:id="rId37"/>
    <p:sldId id="586" r:id="rId38"/>
    <p:sldId id="589" r:id="rId39"/>
    <p:sldId id="584" r:id="rId40"/>
    <p:sldId id="532" r:id="rId4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5561" autoAdjust="0"/>
  </p:normalViewPr>
  <p:slideViewPr>
    <p:cSldViewPr>
      <p:cViewPr varScale="1">
        <p:scale>
          <a:sx n="129" d="100"/>
          <a:sy n="129" d="100"/>
        </p:scale>
        <p:origin x="1020" y="120"/>
      </p:cViewPr>
      <p:guideLst>
        <p:guide orient="horz" pos="1588"/>
        <p:guide orient="horz" pos="2303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24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019D48C5-1937-47C9-9FCF-55A27F645F4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B6252102-7C76-44C3-855D-DA4EF1A9C6A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在这里可以把第九、十章的网页打开给学员看，说明学完本课后能够制作的网页效果，增加说服力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是什么，强调会出现在面试中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、有什么用，演示示例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、强调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标签都以“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&lt; 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”开始、“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&lt;/ 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”结束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、说明网页基本结构中这几个标签的用法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、网页中所有的内容都放在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&lt;body&gt;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&lt;/body&gt;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之间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、完整</a:t>
            </a:r>
            <a:r>
              <a:rPr lang="zh-CN" altLang="en-US" baseline="0" dirty="0" smtClean="0"/>
              <a:t>的网页基本结构介绍，说明各部分的作用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、说明这是</a:t>
            </a:r>
            <a:r>
              <a:rPr lang="en-US" altLang="zh-CN" baseline="0" dirty="0" smtClean="0"/>
              <a:t>HTML5</a:t>
            </a:r>
            <a:r>
              <a:rPr lang="zh-CN" altLang="en-US" baseline="0" dirty="0" smtClean="0"/>
              <a:t>的声明方式（可以提及可能遇到其他声明头，说明是在其他的标准下）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baseline="0" dirty="0" smtClean="0"/>
              <a:t>详细讲解字符编码在网页中的作用，网页常用的字符编码有</a:t>
            </a:r>
            <a:r>
              <a:rPr lang="en-US" altLang="zh-CN" baseline="0" dirty="0" smtClean="0"/>
              <a:t>gb2312</a:t>
            </a:r>
            <a:r>
              <a:rPr lang="zh-CN" altLang="en-US" baseline="0" dirty="0" smtClean="0"/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utf-8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，两者之间的区别。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、先讲解标题标签代码写法，说明标题标签在网页中的作用，通常用于标题或主题，体现标签语义化。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&lt;h1&gt;</a:t>
            </a:r>
            <a:r>
              <a:rPr lang="zh-CN" altLang="en-US" dirty="0" smtClean="0"/>
              <a:t>最大，</a:t>
            </a:r>
            <a:r>
              <a:rPr lang="en-US" altLang="zh-CN" dirty="0" smtClean="0"/>
              <a:t>&lt;h6&gt;</a:t>
            </a:r>
            <a:r>
              <a:rPr lang="zh-CN" altLang="en-US" dirty="0" smtClean="0"/>
              <a:t>最小，对比效果图讲解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、最后演示示例，演示效果图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、先讲解段落标签的代码，演示示例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：段落标签，查看效果图看段落标签的效果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、先讲解换行标签的代码，然后演示示例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：换行标签，查看效果图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看段落标签和换行标签的不同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、提一下标签的嵌套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先讲解水平线标签代码和用法，再看给出的例子中的代码，然后演示示例查看水平线在网页中的效果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先讲解字体样式标签代码和用法，再看给出的例子中的代码，然后演示示例查看加粗和斜体在网页中的效果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、第一章的知识虽然比较简单，但是这一部分的内容</a:t>
            </a:r>
            <a:r>
              <a:rPr lang="zh-CN" altLang="en-US" baseline="0" dirty="0" smtClean="0"/>
              <a:t>是制作网页最基础的内容，学员在学习时要熟练掌握。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、第二章中的列表也是本课程的重点，经常用于局部排版，例如使用无序列表排版横向导航菜单、新闻列表等，使用无序列表排版图片与文本混合排版的情况。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、在上一页的基础上演示注释的用法即可，让学员知道注释在网页中的作用就可以了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、特殊符号让演示其显示效果即可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教学指导：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、演示页面效果图，根据效果图说明制作需求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、讲解实现思路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zh-CN" altLang="en-US" dirty="0" smtClean="0">
                <a:ea typeface="宋体" pitchFamily="2" charset="-122"/>
              </a:rPr>
              <a:t>、让学员自己完成练习，练习过程中教员要指导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、根据页面效果图讲解需求说明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、学员制作页面，教员巡回指导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教学指导：</a:t>
            </a:r>
            <a:endParaRPr lang="en-US" altLang="zh-CN" smtClean="0">
              <a:ea typeface="宋体" pitchFamily="2" charset="-122"/>
            </a:endParaRPr>
          </a:p>
          <a:p>
            <a:r>
              <a:rPr lang="en-US" altLang="zh-CN" smtClean="0">
                <a:ea typeface="宋体" pitchFamily="2" charset="-122"/>
              </a:rPr>
              <a:t>xxxxxxx</a:t>
            </a:r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、简单介绍网页中常用的这几种图片即可，</a:t>
            </a:r>
            <a:r>
              <a:rPr lang="en-US" altLang="zh-CN" dirty="0" smtClean="0"/>
              <a:t>BMP</a:t>
            </a:r>
            <a:r>
              <a:rPr lang="zh-CN" altLang="en-US" dirty="0" smtClean="0"/>
              <a:t>格式一带而过就可以了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</a:t>
            </a:r>
            <a:r>
              <a:rPr lang="en-US" altLang="zh-CN" dirty="0" smtClean="0"/>
              <a:t>JPG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gif</a:t>
            </a:r>
            <a:r>
              <a:rPr lang="zh-CN" altLang="en-US" dirty="0" smtClean="0"/>
              <a:t>是网页中最常用的格式，</a:t>
            </a:r>
            <a:r>
              <a:rPr lang="en-US" altLang="zh-CN" dirty="0" smtClean="0"/>
              <a:t>PNG</a:t>
            </a:r>
            <a:r>
              <a:rPr lang="zh-CN" altLang="en-US" dirty="0" smtClean="0"/>
              <a:t>受浏览器兼容性的限制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、先讲解图像语法，对每个参数详细讲解，并且强调说明</a:t>
            </a:r>
            <a:r>
              <a:rPr lang="en-US" altLang="zh-CN" dirty="0" smtClean="0"/>
              <a:t>alt</a:t>
            </a:r>
            <a:r>
              <a:rPr lang="zh-CN" altLang="en-US" dirty="0" smtClean="0"/>
              <a:t>属性和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属性在什么情况下可以看到替代文字和提示文字，并且说明</a:t>
            </a:r>
            <a:r>
              <a:rPr lang="en-US" altLang="zh-CN" dirty="0" smtClean="0"/>
              <a:t>alt</a:t>
            </a:r>
            <a:r>
              <a:rPr lang="zh-CN" altLang="en-US" dirty="0" smtClean="0"/>
              <a:t>属性常和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配合使用。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标签的与之前学习的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  <a:r>
              <a:rPr lang="zh-CN" altLang="en-US" dirty="0" smtClean="0"/>
              <a:t>标签一样，不是成对的标签，直接在最后以“</a:t>
            </a:r>
            <a:r>
              <a:rPr lang="en-US" altLang="zh-CN" dirty="0" smtClean="0"/>
              <a:t>/</a:t>
            </a:r>
            <a:r>
              <a:rPr lang="zh-CN" altLang="en-US" dirty="0" smtClean="0"/>
              <a:t>”闭合，体现标签的语义化。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、语法讲完之后再一一对着参数讲解例子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、最后演示示例，并且改变路径或图像名称，让学员看到</a:t>
            </a:r>
            <a:r>
              <a:rPr lang="en-US" altLang="zh-CN" dirty="0" smtClean="0"/>
              <a:t>alt</a:t>
            </a:r>
            <a:r>
              <a:rPr lang="zh-CN" altLang="en-US" dirty="0" smtClean="0"/>
              <a:t>的作用，并且把鼠标放到图像上让学员看到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的提示文字，加深学员印像。</a:t>
            </a:r>
            <a:endParaRPr lang="zh-CN" altLang="en-US" dirty="0" smtClean="0"/>
          </a:p>
          <a:p>
            <a:pPr eaLnBrk="1" hangingPunct="1"/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、讲解语法，详细说明每个参数的用法，强调一下路径的表示方法，相对路径和绝对路径，说明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常用值为</a:t>
            </a:r>
            <a:r>
              <a:rPr lang="en-US" altLang="zh-CN" dirty="0" smtClean="0"/>
              <a:t>_self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_blank</a:t>
            </a:r>
            <a:r>
              <a:rPr lang="zh-CN" altLang="en-US" dirty="0" smtClean="0"/>
              <a:t>，还有其他值，以后用到再讲。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、讲解给出的例子代码，一个文本超链接一个图像超链接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、最后演示，只演示超链接效果即可，演示时更改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的参数，让学员看到目标窗口打开的不同位置。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从这里开始，学员第一次接触在网页中插入图片，说明图片经常保存在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images</a:t>
            </a:r>
            <a:r>
              <a:rPr lang="zh-CN" altLang="en-US" dirty="0" smtClean="0"/>
              <a:t>目录下，以保证网站目录清淅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7FE78C-5C2A-4C5F-B7BD-7F8CAA7B8610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说明常见的超链接种类有这三种即可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、说明网站上使用最多的就是页面间链接，例如网站导航菜单、新闻列表、商品列表等链接，通常都是页面间链链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、演示页面间链接的效果</a:t>
            </a:r>
            <a:endParaRPr lang="en-US" altLang="zh-CN" dirty="0" smtClean="0"/>
          </a:p>
          <a:p>
            <a:pPr eaLnBrk="1" hangingPunct="1"/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、讲解时说明创建锚链接的两个步骤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、然后演示，详细演示创建锚链接的过程，代码的编写，以及跳转效果，两种跳转方式都要演示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、说明这几种都是常用的功能性链接，例如在网上单击一些</a:t>
            </a:r>
            <a:r>
              <a:rPr lang="en-US" altLang="zh-CN" dirty="0" smtClean="0"/>
              <a:t>QQ</a:t>
            </a:r>
            <a:r>
              <a:rPr lang="zh-CN" altLang="en-US" dirty="0" smtClean="0"/>
              <a:t>图标直接弹出</a:t>
            </a:r>
            <a:r>
              <a:rPr lang="en-US" altLang="zh-CN" dirty="0" smtClean="0"/>
              <a:t>QQ</a:t>
            </a:r>
            <a:r>
              <a:rPr lang="zh-CN" altLang="en-US" dirty="0" smtClean="0"/>
              <a:t>对话框，或单击</a:t>
            </a:r>
            <a:r>
              <a:rPr lang="en-US" altLang="zh-CN" dirty="0" smtClean="0"/>
              <a:t>MSN</a:t>
            </a:r>
            <a:r>
              <a:rPr lang="zh-CN" altLang="en-US" dirty="0" smtClean="0"/>
              <a:t>图标直接弹出</a:t>
            </a:r>
            <a:r>
              <a:rPr lang="en-US" altLang="zh-CN" dirty="0" smtClean="0"/>
              <a:t>MSN</a:t>
            </a:r>
            <a:r>
              <a:rPr lang="zh-CN" altLang="en-US" dirty="0" smtClean="0"/>
              <a:t>对话框，这些都是使用了功能有性链接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、重点讲解邮件链接，讲解例子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、演示时讲解关键的代码，演示实现效果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教学指导：</a:t>
            </a:r>
            <a:endParaRPr lang="en-US" altLang="zh-CN" smtClean="0">
              <a:ea typeface="宋体" pitchFamily="2" charset="-122"/>
            </a:endParaRPr>
          </a:p>
          <a:p>
            <a:r>
              <a:rPr lang="en-US" altLang="zh-CN" smtClean="0">
                <a:ea typeface="宋体" pitchFamily="2" charset="-122"/>
              </a:rPr>
              <a:t>xxxxxxx</a:t>
            </a:r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23CBDB-43F2-49A8-ABF4-3FF25421164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、讲解各自特性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、演示时讲解关键的代码，演示实现效果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、根据页面效果图讲解需求说明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、学员制作页面，教员巡回指导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教学指导：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、演示页面效果图，根据效果图说明制作需求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、讲解实现思路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zh-CN" altLang="en-US" dirty="0" smtClean="0">
                <a:ea typeface="宋体" pitchFamily="2" charset="-122"/>
              </a:rPr>
              <a:t>、让学员自己完成练习，练习过程中教员要指导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教学指导：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、演示页面效果图，根据效果图说明制作需求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、讲解实现思路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zh-CN" altLang="en-US" dirty="0" smtClean="0">
                <a:ea typeface="宋体" pitchFamily="2" charset="-122"/>
              </a:rPr>
              <a:t>、让学员自己完成练习，练习过程中教员要指导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教学指导：</a:t>
            </a:r>
            <a:endParaRPr lang="en-US" altLang="zh-CN" smtClean="0">
              <a:ea typeface="宋体" pitchFamily="2" charset="-122"/>
            </a:endParaRPr>
          </a:p>
          <a:p>
            <a:r>
              <a:rPr lang="en-US" altLang="zh-CN" smtClean="0">
                <a:ea typeface="宋体" pitchFamily="2" charset="-122"/>
              </a:rPr>
              <a:t>xxxxxxx</a:t>
            </a:r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教学指导；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总结部分</a:t>
            </a:r>
            <a:r>
              <a:rPr lang="zh-CN" altLang="zh-CN" smtClean="0">
                <a:ea typeface="宋体" pitchFamily="2" charset="-122"/>
              </a:rPr>
              <a:t>主要达到以下几个目的：</a:t>
            </a:r>
            <a:endParaRPr lang="en-US" altLang="zh-CN" smtClean="0">
              <a:ea typeface="宋体" pitchFamily="2" charset="-122"/>
            </a:endParaRPr>
          </a:p>
          <a:p>
            <a:r>
              <a:rPr lang="en-US" altLang="zh-CN" smtClean="0">
                <a:ea typeface="宋体" pitchFamily="2" charset="-122"/>
              </a:rPr>
              <a:t>1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zh-CN" altLang="zh-CN" b="1" smtClean="0">
                <a:ea typeface="宋体" pitchFamily="2" charset="-122"/>
              </a:rPr>
              <a:t>回顾内容</a:t>
            </a:r>
            <a:r>
              <a:rPr lang="zh-CN" altLang="en-US" b="1" smtClean="0">
                <a:ea typeface="宋体" pitchFamily="2" charset="-122"/>
              </a:rPr>
              <a:t>。</a:t>
            </a:r>
            <a:r>
              <a:rPr lang="zh-CN" altLang="en-US" smtClean="0">
                <a:solidFill>
                  <a:srgbClr val="C00000"/>
                </a:solidFill>
                <a:ea typeface="宋体" pitchFamily="2" charset="-122"/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  <a:ea typeface="宋体" pitchFamily="2" charset="-122"/>
              </a:rPr>
              <a:t>与</a:t>
            </a:r>
            <a:r>
              <a:rPr lang="zh-CN" altLang="en-US" smtClean="0">
                <a:solidFill>
                  <a:srgbClr val="C00000"/>
                </a:solidFill>
                <a:ea typeface="宋体" pitchFamily="2" charset="-122"/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  <a:ea typeface="宋体" pitchFamily="2" charset="-122"/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  <a:ea typeface="宋体" pitchFamily="2" charset="-122"/>
              </a:rPr>
              <a:t>本章任务和目标是</a:t>
            </a:r>
            <a:r>
              <a:rPr lang="zh-CN" altLang="zh-CN" smtClean="0">
                <a:ea typeface="宋体" pitchFamily="2" charset="-122"/>
              </a:rPr>
              <a:t>是强调</a:t>
            </a:r>
            <a:r>
              <a:rPr lang="zh-CN" altLang="en-US" smtClean="0">
                <a:ea typeface="宋体" pitchFamily="2" charset="-122"/>
              </a:rPr>
              <a:t>内容概貌，学到技术，告知要学习什么；总结时，</a:t>
            </a:r>
            <a:r>
              <a:rPr lang="zh-CN" altLang="zh-CN" smtClean="0">
                <a:ea typeface="宋体" pitchFamily="2" charset="-122"/>
              </a:rPr>
              <a:t>要格外强调观点，把每一</a:t>
            </a:r>
            <a:r>
              <a:rPr lang="zh-CN" altLang="en-US" smtClean="0">
                <a:ea typeface="宋体" pitchFamily="2" charset="-122"/>
              </a:rPr>
              <a:t>个知识点</a:t>
            </a:r>
            <a:r>
              <a:rPr lang="zh-CN" altLang="zh-CN" smtClean="0">
                <a:ea typeface="宋体" pitchFamily="2" charset="-122"/>
              </a:rPr>
              <a:t>的观点</a:t>
            </a:r>
            <a:r>
              <a:rPr lang="zh-CN" altLang="en-US" smtClean="0">
                <a:ea typeface="宋体" pitchFamily="2" charset="-122"/>
              </a:rPr>
              <a:t>结论</a:t>
            </a:r>
            <a:r>
              <a:rPr lang="zh-CN" altLang="zh-CN" smtClean="0">
                <a:ea typeface="宋体" pitchFamily="2" charset="-122"/>
              </a:rPr>
              <a:t>都尽量突出出来。</a:t>
            </a:r>
            <a:endParaRPr lang="en-US" altLang="zh-CN" smtClean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b="1" smtClean="0">
                <a:ea typeface="宋体" pitchFamily="2" charset="-122"/>
              </a:rPr>
              <a:t>2</a:t>
            </a:r>
            <a:r>
              <a:rPr lang="zh-CN" altLang="en-US" b="1" smtClean="0">
                <a:ea typeface="宋体" pitchFamily="2" charset="-122"/>
              </a:rPr>
              <a:t>、</a:t>
            </a:r>
            <a:r>
              <a:rPr lang="zh-CN" altLang="zh-CN" b="1" smtClean="0">
                <a:ea typeface="宋体" pitchFamily="2" charset="-122"/>
              </a:rPr>
              <a:t>整理逻辑</a:t>
            </a:r>
            <a:r>
              <a:rPr lang="zh-CN" altLang="en-US" b="1" smtClean="0">
                <a:ea typeface="宋体" pitchFamily="2" charset="-122"/>
              </a:rPr>
              <a:t>。</a:t>
            </a:r>
            <a:r>
              <a:rPr lang="zh-CN" altLang="zh-CN" smtClean="0">
                <a:ea typeface="宋体" pitchFamily="2" charset="-122"/>
              </a:rPr>
              <a:t>还应该把观点之间的逻辑联系梳理出来</a:t>
            </a:r>
            <a:r>
              <a:rPr lang="zh-CN" altLang="en-US" smtClean="0">
                <a:ea typeface="宋体" pitchFamily="2" charset="-122"/>
              </a:rPr>
              <a:t>。</a:t>
            </a:r>
            <a:r>
              <a:rPr lang="zh-CN" altLang="zh-CN" smtClean="0">
                <a:ea typeface="宋体" pitchFamily="2" charset="-122"/>
              </a:rPr>
              <a:t>从而使</a:t>
            </a:r>
            <a:r>
              <a:rPr lang="zh-CN" altLang="en-US" smtClean="0">
                <a:ea typeface="宋体" pitchFamily="2" charset="-122"/>
              </a:rPr>
              <a:t>知识</a:t>
            </a:r>
            <a:r>
              <a:rPr lang="zh-CN" altLang="zh-CN" smtClean="0">
                <a:ea typeface="宋体" pitchFamily="2" charset="-122"/>
              </a:rPr>
              <a:t>系统化、逻辑化。要帮助</a:t>
            </a:r>
            <a:r>
              <a:rPr lang="zh-CN" altLang="en-US" smtClean="0">
                <a:ea typeface="宋体" pitchFamily="2" charset="-122"/>
              </a:rPr>
              <a:t>学员</a:t>
            </a:r>
            <a:r>
              <a:rPr lang="zh-CN" altLang="zh-CN" smtClean="0">
                <a:ea typeface="宋体" pitchFamily="2" charset="-122"/>
              </a:rPr>
              <a:t>整清逻辑是总结的一大任务</a:t>
            </a:r>
            <a:r>
              <a:rPr lang="zh-CN" altLang="en-US" smtClean="0">
                <a:ea typeface="宋体" pitchFamily="2" charset="-122"/>
              </a:rPr>
              <a:t>。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22993-C687-4534-B312-4624D705022D}" type="slidenum">
              <a:rPr lang="zh-CN" altLang="en-US" smtClean="0">
                <a:latin typeface="Calibri" pitchFamily="34" charset="0"/>
              </a:rPr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这里仅看一下页面完成的效果图，“制作聚美优品新手指南页面”可以打开网页，让学员看完整的页面效果图，说明制作出这样的页面，需要学习的基本内容，强调本章的重点，也可以把强调本章重点内容放在下一页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强调：本页标注的两个难点其实并不难，只是相对本章其他内容稍微有点难度，这两个难点也是制作网页最常使用的标签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1 </a:t>
            </a:r>
            <a:r>
              <a:rPr lang="zh-CN" altLang="en-US" dirty="0" smtClean="0"/>
              <a:t>网页的组成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2 </a:t>
            </a:r>
            <a:r>
              <a:rPr lang="zh-CN" altLang="en-US" dirty="0" smtClean="0"/>
              <a:t>标签作用是什么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3 </a:t>
            </a:r>
            <a:r>
              <a:rPr lang="zh-CN" altLang="en-US" dirty="0" smtClean="0"/>
              <a:t>浏览器打开后，会从上到下解释这些代码，并呈现相应的效果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：</a:t>
            </a:r>
            <a:r>
              <a:rPr lang="en-US" sz="1200" dirty="0" smtClean="0"/>
              <a:t>Hyper Text Markup Language</a:t>
            </a:r>
            <a:r>
              <a:rPr lang="zh-CN" altLang="en-US" sz="1200" dirty="0" smtClean="0"/>
              <a:t>超文本标记语言</a:t>
            </a:r>
            <a:endParaRPr lang="en-US" altLang="zh-CN" sz="1200" dirty="0" smtClean="0"/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超文本标记语言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—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1993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月互联网工程工作小组工作案发布（并非标准）</a:t>
            </a:r>
            <a:endParaRPr lang="zh-CN" alt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HTML2.0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1995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11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月作为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RFC1866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发布，在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RFC2854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于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月发布之后被宣布过时。</a:t>
            </a:r>
            <a:endParaRPr lang="zh-CN" alt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HTML3.2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1996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14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推荐标准</a:t>
            </a:r>
            <a:endParaRPr lang="zh-CN" alt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HTML4.0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1997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18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推荐标准</a:t>
            </a:r>
            <a:endParaRPr lang="zh-CN" alt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HTML4.01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（微小改进）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1999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24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推荐标准，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15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日发布基本严格的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HTML4.01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语法，是国标标准化组织和国际电工委员会的标准</a:t>
            </a:r>
            <a:endParaRPr lang="zh-CN" alt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XHTML1.0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—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发布于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26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日，是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推荐标准，后来经过修订于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2002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日重新发布</a:t>
            </a:r>
            <a:endParaRPr lang="zh-CN" alt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XHTML1.1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2001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31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日发布</a:t>
            </a:r>
            <a:endParaRPr lang="zh-CN" alt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XHTML2.0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的工作草案，由于改动过大，学习这个新技术的成本过高而最终胎死腹中，因此，现在最常用的还是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XHTML1.0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标准。</a:t>
            </a:r>
            <a:endParaRPr lang="zh-CN" alt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目前最新的版本为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，它是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2004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年被提出，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2007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年被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接纳并成立新的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工作团队，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2008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22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日公布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第一份正式草案，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2012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17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日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规范正式定稿，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2013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HTML5.1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正式草案公布。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HTML 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作为最新版本，提供了一些新的元素和一些有趣的新特性，同时也建立了一些新的规则。这些元素、特性和规则的建立，提供了许多新的网页功能，如使用网页实现动态渲染图形、图表、图像和动画，以及不需要安装任何插件直接使用网页播放视频等。目前企业开发中也在增大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的力度</a:t>
            </a:r>
            <a:endParaRPr lang="zh-CN" alt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世界知名浏览器厂商对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的支持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通过对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Internet Explorer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Google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Firefox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Safari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Opera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等主要的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浏览器发展策略调查，发现他们都在支持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上采取措施。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微软：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日，微软于拉斯维加斯市举行的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MIX10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技术大会上宣布已推出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IE9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浏览器开发者预览版。此版本将更多的支持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SVG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等互联网浏览通用标准。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Google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19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日，谷歌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Gears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项目经理伊安一费特通过博客宣布，谷歌将放弃对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Gears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浏览器插件项目的支持，以此重点开发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项目。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苹果：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日，苹果在开发者大会的会后发布了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Safari 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，这款浏览器支持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个以上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新技术，包括全屏播放、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视频、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地理位置、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的形式验证等功能。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Opera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日，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Opera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软件公司首席技术官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Hakon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Wium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 Lie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先生在访华之际，接受中国软件资讯网等少数几家媒体采访，他认为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将是全球互联网发展的未来趋势。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Mozilla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月，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Mozilla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基金会发布了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Firefox 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浏览器的第一个测试版，从官方文档看，它对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是完全级别的支持。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以上证据表明，目前这些浏览器已经纷纷朝着支持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、结合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的方向迈进，因此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已经被广泛的推行开来。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．市场的需求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现在的市场已经迫不及待的要求有一个统一的互联网通用标准。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之前的情况是，由于各浏览器之间的不统一，光是修改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浏览器之间的由于兼容性而引起的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bug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就浪费了大量的时间。而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的目标就是将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带入一个成熟的应用平台，在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平台上，视频、音频、图像、动画以及同电脑的交互都被标准化。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．跨平台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可以做到跨平台开发，用户只用打开浏览器即可访问应用，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PC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网站、各种移动设备、插件等核心代码就可以不需要重复编写，极大的减少了开发人员的工作量。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578771"/>
            <a:ext cx="5529274" cy="1102519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2703920"/>
            <a:ext cx="5643602" cy="131445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AB597-4A48-4AD9-A32D-84629564F8F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BF79F-5261-4295-BA5C-62D034E919B4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60722"/>
            <a:ext cx="2057400" cy="4832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60722"/>
            <a:ext cx="6019800" cy="48327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0FDF7-EE1D-44C6-A067-717D49A4EDE5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214296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9D4EC-6557-4FB5-A70A-B0276F340A86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957263"/>
            <a:ext cx="3889375" cy="3936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6" y="957263"/>
            <a:ext cx="3889375" cy="3936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3CA1B-99BC-4A3E-9CFA-22B023328D06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8E16F-152B-49E1-906F-BC5052E2BA1F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DE056-D1BB-4B63-BF63-D8716D6B96FE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7A25F-74A5-4942-8973-75CC831535C2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7DA4E-963A-4649-A43C-9ECA7C5AF343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BE23-CEAD-42A3-8F11-B4565AAF8044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427435"/>
            <a:ext cx="9144000" cy="1190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910829"/>
            <a:ext cx="7931150" cy="398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1" y="221457"/>
            <a:ext cx="4678363" cy="4214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itchFamily="2" charset="-122"/>
              </a:defRPr>
            </a:lvl1pPr>
          </a:lstStyle>
          <a:p>
            <a:pPr>
              <a:defRPr/>
            </a:pPr>
            <a:fld id="{6B06E82E-6570-4BD5-B901-A9543E7E5ADA}" type="slidenum">
              <a:rPr lang="zh-CN" altLang="en-US"/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://www.sztu.edu.c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16.png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runoob.com/" TargetMode="External"/><Relationship Id="rId1" Type="http://schemas.openxmlformats.org/officeDocument/2006/relationships/hyperlink" Target="https://www.w3school.com.cn/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1982391"/>
            <a:ext cx="7772400" cy="589359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dirty="0" smtClean="0"/>
              <a:t>第一章  </a:t>
            </a:r>
            <a:r>
              <a:rPr lang="en-US" dirty="0" smtClean="0"/>
              <a:t>HTML5</a:t>
            </a:r>
            <a:r>
              <a:rPr lang="zh-CN" altLang="en-US" dirty="0" smtClean="0"/>
              <a:t>基础</a:t>
            </a:r>
            <a:endParaRPr lang="zh-CN" altLang="en-US" dirty="0" smtClean="0"/>
          </a:p>
        </p:txBody>
      </p:sp>
      <p:pic>
        <p:nvPicPr>
          <p:cNvPr id="4" name="Picture 2" descr="大数据与互联网学院">
            <a:hlinkClick r:id="rId1" tooltip="大数据与互联网学院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57" y="4038617"/>
            <a:ext cx="4714875" cy="1104901"/>
          </a:xfrm>
          <a:prstGeom prst="rect">
            <a:avLst/>
          </a:prstGeom>
          <a:solidFill>
            <a:srgbClr val="00B050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6145502" y="214296"/>
            <a:ext cx="2819110" cy="523220"/>
          </a:xfrm>
        </p:spPr>
        <p:txBody>
          <a:bodyPr/>
          <a:lstStyle/>
          <a:p>
            <a:r>
              <a:rPr lang="zh-CN" altLang="zh-CN" dirty="0"/>
              <a:t> </a:t>
            </a:r>
            <a:r>
              <a:rPr lang="en-US" altLang="zh-CN" dirty="0"/>
              <a:t>HTML5</a:t>
            </a:r>
            <a:r>
              <a:rPr lang="zh-CN" altLang="zh-CN" dirty="0"/>
              <a:t>的优势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642924"/>
            <a:ext cx="8858312" cy="4000528"/>
          </a:xfrm>
        </p:spPr>
        <p:txBody>
          <a:bodyPr/>
          <a:lstStyle/>
          <a:p>
            <a:r>
              <a:rPr lang="zh-CN" altLang="zh-CN" sz="2000" dirty="0"/>
              <a:t>世界知名浏览器厂商对</a:t>
            </a:r>
            <a:r>
              <a:rPr lang="en-US" altLang="zh-CN" sz="2000" dirty="0"/>
              <a:t>HTML5</a:t>
            </a:r>
            <a:r>
              <a:rPr lang="zh-CN" altLang="zh-CN" sz="2000" dirty="0"/>
              <a:t>的</a:t>
            </a:r>
            <a:r>
              <a:rPr lang="zh-CN" altLang="zh-CN" sz="2000" dirty="0" smtClean="0"/>
              <a:t>支持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Chrome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Firefox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</a:t>
            </a:r>
            <a:r>
              <a:rPr lang="zh-CN" altLang="en-US" sz="2000" b="0" dirty="0" smtClean="0"/>
              <a:t>支持</a:t>
            </a:r>
            <a:r>
              <a:rPr lang="en-US" altLang="zh-CN" sz="2000" b="0" dirty="0" smtClean="0"/>
              <a:t>html5</a:t>
            </a:r>
            <a:r>
              <a:rPr lang="zh-CN" altLang="en-US" sz="2000" b="0" dirty="0" smtClean="0"/>
              <a:t>很多年，而且有自动升级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支持最好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pPr lvl="1"/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Safari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Opera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</a:t>
            </a:r>
            <a:r>
              <a:rPr lang="zh-CN" altLang="en-US" sz="2000" b="0" dirty="0" smtClean="0"/>
              <a:t>同样支持</a:t>
            </a:r>
            <a:r>
              <a:rPr lang="en-US" altLang="zh-CN" sz="2000" b="0" dirty="0" smtClean="0"/>
              <a:t>html5</a:t>
            </a:r>
            <a:r>
              <a:rPr lang="zh-CN" altLang="en-US" sz="2000" b="0" dirty="0" smtClean="0"/>
              <a:t>很多年，支持也很好。</a:t>
            </a:r>
            <a:endParaRPr lang="zh-CN" altLang="en-US" sz="2000" b="0" dirty="0" smtClean="0"/>
          </a:p>
          <a:p>
            <a:pPr lvl="1"/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IE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</a:t>
            </a:r>
            <a:r>
              <a:rPr lang="en-US" altLang="zh-CN" sz="2000" b="0" dirty="0" smtClean="0"/>
              <a:t>IE10</a:t>
            </a:r>
            <a:r>
              <a:rPr lang="zh-CN" altLang="en-US" sz="2000" b="0" dirty="0" smtClean="0"/>
              <a:t>之后比较好了，之前很差。</a:t>
            </a:r>
            <a:endParaRPr lang="zh-CN" altLang="en-US" sz="2000" b="0" dirty="0" smtClean="0"/>
          </a:p>
          <a:p>
            <a:r>
              <a:rPr lang="zh-CN" altLang="en-US" sz="2000" dirty="0" smtClean="0"/>
              <a:t>市场需求：</a:t>
            </a:r>
            <a:endParaRPr lang="en-US" altLang="zh-CN" sz="2000" dirty="0" smtClean="0"/>
          </a:p>
          <a:p>
            <a:pPr lvl="1"/>
            <a:r>
              <a:rPr lang="en-US" altLang="zh-CN" sz="1800" b="0" dirty="0" smtClean="0"/>
              <a:t>HTML5</a:t>
            </a:r>
            <a:r>
              <a:rPr lang="zh-CN" altLang="en-US" sz="1800" b="0" dirty="0" smtClean="0"/>
              <a:t>之前，修改</a:t>
            </a:r>
            <a:r>
              <a:rPr lang="en-US" altLang="zh-CN" sz="1800" b="0" dirty="0" smtClean="0"/>
              <a:t>Web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浏览器兼容性引起的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bug</a:t>
            </a:r>
            <a:r>
              <a:rPr lang="zh-CN" altLang="en-US" sz="1800" b="0" dirty="0" smtClean="0"/>
              <a:t>就浪费了大量的时间。</a:t>
            </a:r>
            <a:endParaRPr lang="en-US" altLang="zh-CN" sz="1800" b="0" dirty="0" smtClean="0"/>
          </a:p>
          <a:p>
            <a:pPr lvl="1"/>
            <a:r>
              <a:rPr lang="en-US" altLang="zh-CN" sz="1800" b="0" dirty="0" smtClean="0"/>
              <a:t>HTML5</a:t>
            </a:r>
            <a:r>
              <a:rPr lang="zh-CN" altLang="en-US" sz="1800" b="0" dirty="0" smtClean="0"/>
              <a:t>平台上，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视频、音频、图像、动画以及同电脑的交互都被标准化</a:t>
            </a:r>
            <a:r>
              <a:rPr lang="zh-CN" altLang="en-US" sz="1800" b="0" dirty="0" smtClean="0"/>
              <a:t>。 </a:t>
            </a:r>
            <a:endParaRPr lang="en-US" altLang="zh-CN" sz="1800" b="0" dirty="0" smtClean="0"/>
          </a:p>
          <a:p>
            <a:r>
              <a:rPr lang="zh-CN" altLang="zh-CN" sz="2000" dirty="0" smtClean="0"/>
              <a:t>跨平台</a:t>
            </a:r>
            <a:endParaRPr lang="en-US" altLang="zh-CN" sz="2000" dirty="0" smtClean="0"/>
          </a:p>
          <a:p>
            <a:pPr lvl="1"/>
            <a:r>
              <a:rPr lang="zh-CN" altLang="en-US" sz="1800" b="0" dirty="0" smtClean="0"/>
              <a:t>只需要打开浏览器，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不需要安装额外的插件</a:t>
            </a:r>
            <a:r>
              <a:rPr lang="zh-CN" altLang="en-US" sz="1800" b="0" dirty="0" smtClean="0"/>
              <a:t>。</a:t>
            </a:r>
            <a:endParaRPr lang="en-US" altLang="zh-CN" sz="1800" b="0" dirty="0" smtClean="0"/>
          </a:p>
          <a:p>
            <a:pPr lvl="1"/>
            <a:r>
              <a:rPr lang="en-US" altLang="zh-CN" sz="1800" b="0" dirty="0" smtClean="0"/>
              <a:t>PC</a:t>
            </a:r>
            <a:r>
              <a:rPr lang="zh-CN" altLang="en-US" sz="1800" b="0" dirty="0" smtClean="0"/>
              <a:t>网站、各种移动设备。移动设备对</a:t>
            </a:r>
            <a:r>
              <a:rPr lang="en-US" altLang="zh-CN" sz="1800" b="0" dirty="0" smtClean="0"/>
              <a:t>HTML5</a:t>
            </a:r>
            <a:r>
              <a:rPr lang="zh-CN" altLang="en-US" sz="1800" b="0" dirty="0" smtClean="0"/>
              <a:t>的支持更好一些。</a:t>
            </a:r>
            <a:endParaRPr lang="en-US" altLang="zh-CN" sz="1800" b="0" dirty="0" smtClean="0"/>
          </a:p>
          <a:p>
            <a:pPr lvl="1"/>
            <a:r>
              <a:rPr lang="zh-CN" altLang="en-US" sz="1800" b="0" dirty="0" smtClean="0"/>
              <a:t>核心代码不需要重复编写，极大减少了开发人员共工作量</a:t>
            </a:r>
            <a:endParaRPr lang="zh-CN" altLang="zh-CN" sz="1800" b="0" dirty="0"/>
          </a:p>
          <a:p>
            <a:endParaRPr lang="en-US" altLang="zh-CN" sz="20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588224" y="214296"/>
            <a:ext cx="2376388" cy="523220"/>
          </a:xfrm>
        </p:spPr>
        <p:txBody>
          <a:bodyPr/>
          <a:lstStyle/>
          <a:p>
            <a:r>
              <a:rPr lang="en-US" altLang="zh-CN" dirty="0"/>
              <a:t>W3C</a:t>
            </a:r>
            <a:r>
              <a:rPr lang="zh-CN" altLang="zh-CN" dirty="0"/>
              <a:t>标准</a:t>
            </a:r>
            <a:endParaRPr lang="zh-CN" altLang="en-US" dirty="0" smtClean="0"/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714348" y="500048"/>
            <a:ext cx="7786742" cy="4000528"/>
          </a:xfrm>
        </p:spPr>
        <p:txBody>
          <a:bodyPr/>
          <a:lstStyle/>
          <a:p>
            <a:r>
              <a:rPr lang="en-US" altLang="zh-CN" sz="2000" dirty="0" smtClean="0">
                <a:latin typeface="微软雅黑" pitchFamily="34" charset="-122"/>
              </a:rPr>
              <a:t>W3C</a:t>
            </a:r>
            <a:endParaRPr lang="zh-CN" altLang="en-US" sz="2000" dirty="0">
              <a:latin typeface="微软雅黑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</a:rPr>
              <a:t>W</a:t>
            </a:r>
            <a:r>
              <a:rPr lang="en-US" altLang="zh-CN" sz="2000" dirty="0">
                <a:latin typeface="微软雅黑" pitchFamily="34" charset="-122"/>
              </a:rPr>
              <a:t>orld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</a:rPr>
              <a:t>W</a:t>
            </a:r>
            <a:r>
              <a:rPr lang="en-US" altLang="zh-CN" sz="2000" dirty="0">
                <a:latin typeface="微软雅黑" pitchFamily="34" charset="-122"/>
              </a:rPr>
              <a:t>ide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</a:rPr>
              <a:t>W</a:t>
            </a:r>
            <a:r>
              <a:rPr lang="en-US" altLang="zh-CN" sz="2000" dirty="0">
                <a:latin typeface="微软雅黑" pitchFamily="34" charset="-122"/>
              </a:rPr>
              <a:t>eb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</a:rPr>
              <a:t>C</a:t>
            </a:r>
            <a:r>
              <a:rPr lang="en-US" altLang="zh-CN" sz="2000" dirty="0">
                <a:latin typeface="微软雅黑" pitchFamily="34" charset="-122"/>
              </a:rPr>
              <a:t>onsortium</a:t>
            </a:r>
            <a:r>
              <a:rPr lang="zh-CN" altLang="en-US" sz="2000" dirty="0">
                <a:latin typeface="微软雅黑" pitchFamily="34" charset="-122"/>
              </a:rPr>
              <a:t>（万维网联盟）</a:t>
            </a:r>
            <a:endParaRPr lang="zh-CN" altLang="en-US" sz="2000" dirty="0">
              <a:latin typeface="微软雅黑" pitchFamily="34" charset="-122"/>
            </a:endParaRPr>
          </a:p>
          <a:p>
            <a:pPr lvl="1"/>
            <a:r>
              <a:rPr lang="zh-CN" altLang="en-US" sz="2000" dirty="0">
                <a:latin typeface="微软雅黑" pitchFamily="34" charset="-122"/>
              </a:rPr>
              <a:t>成立于</a:t>
            </a:r>
            <a:r>
              <a:rPr lang="en-US" altLang="zh-CN" sz="2000" dirty="0">
                <a:latin typeface="微软雅黑" pitchFamily="34" charset="-122"/>
              </a:rPr>
              <a:t>1994</a:t>
            </a:r>
            <a:r>
              <a:rPr lang="zh-CN" altLang="en-US" sz="2000" dirty="0">
                <a:latin typeface="微软雅黑" pitchFamily="34" charset="-122"/>
              </a:rPr>
              <a:t>年，</a:t>
            </a:r>
            <a:r>
              <a:rPr lang="en-US" altLang="zh-CN" sz="2000" dirty="0">
                <a:latin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</a:rPr>
              <a:t>技术领域最权威和具影响力的国际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</a:rPr>
              <a:t>中立性技术标准机构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</a:endParaRPr>
          </a:p>
          <a:p>
            <a:pPr lvl="1"/>
            <a:r>
              <a:rPr lang="en-US" altLang="zh-CN" sz="2000" dirty="0">
                <a:latin typeface="微软雅黑" pitchFamily="34" charset="-122"/>
              </a:rPr>
              <a:t>http://www.w3.org/</a:t>
            </a:r>
            <a:endParaRPr lang="en-US" altLang="zh-CN" sz="2000" dirty="0">
              <a:latin typeface="微软雅黑" pitchFamily="34" charset="-122"/>
            </a:endParaRPr>
          </a:p>
          <a:p>
            <a:pPr lvl="1"/>
            <a:r>
              <a:rPr lang="en-US" altLang="zh-CN" sz="2000" dirty="0">
                <a:latin typeface="微软雅黑" pitchFamily="34" charset="-122"/>
              </a:rPr>
              <a:t>http://www.chinaw3c.org/</a:t>
            </a:r>
            <a:endParaRPr lang="en-US" altLang="zh-CN" sz="2000" dirty="0">
              <a:latin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</a:rPr>
              <a:t>W3C</a:t>
            </a:r>
            <a:r>
              <a:rPr lang="zh-CN" altLang="en-US" sz="2000" dirty="0">
                <a:latin typeface="微软雅黑" pitchFamily="34" charset="-122"/>
              </a:rPr>
              <a:t>标准</a:t>
            </a:r>
            <a:r>
              <a:rPr lang="zh-CN" altLang="en-US" sz="2000" dirty="0" smtClean="0">
                <a:latin typeface="微软雅黑" pitchFamily="34" charset="-122"/>
              </a:rPr>
              <a:t>包括</a:t>
            </a:r>
            <a:endParaRPr lang="en-US" altLang="zh-CN" sz="2000" dirty="0">
              <a:latin typeface="微软雅黑" pitchFamily="34" charset="-122"/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</a:rPr>
              <a:t>结构</a:t>
            </a:r>
            <a:r>
              <a:rPr lang="zh-CN" altLang="en-US" sz="2000" dirty="0">
                <a:latin typeface="微软雅黑" pitchFamily="34" charset="-122"/>
              </a:rPr>
              <a:t>化标准语言（</a:t>
            </a:r>
            <a:r>
              <a:rPr lang="en-US" altLang="zh-CN" sz="2000" dirty="0">
                <a:latin typeface="微软雅黑" pitchFamily="34" charset="-122"/>
              </a:rPr>
              <a:t>XHTML </a:t>
            </a:r>
            <a:r>
              <a:rPr lang="zh-CN" altLang="en-US" sz="2000" dirty="0">
                <a:latin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</a:rPr>
              <a:t>XML</a:t>
            </a:r>
            <a:r>
              <a:rPr lang="zh-CN" altLang="en-US" sz="2000" dirty="0">
                <a:latin typeface="微软雅黑" pitchFamily="34" charset="-122"/>
              </a:rPr>
              <a:t>）</a:t>
            </a:r>
            <a:endParaRPr lang="zh-CN" altLang="en-US" sz="2000" dirty="0">
              <a:latin typeface="微软雅黑" pitchFamily="34" charset="-122"/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</a:rPr>
              <a:t>表现</a:t>
            </a:r>
            <a:r>
              <a:rPr lang="zh-CN" altLang="en-US" sz="2000" dirty="0">
                <a:latin typeface="微软雅黑" pitchFamily="34" charset="-122"/>
              </a:rPr>
              <a:t>标准语言（</a:t>
            </a:r>
            <a:r>
              <a:rPr lang="en-US" altLang="zh-CN" sz="2000" dirty="0">
                <a:latin typeface="微软雅黑" pitchFamily="34" charset="-122"/>
              </a:rPr>
              <a:t>CSS</a:t>
            </a:r>
            <a:r>
              <a:rPr lang="zh-CN" altLang="en-US" sz="2000" dirty="0">
                <a:latin typeface="微软雅黑" pitchFamily="34" charset="-122"/>
              </a:rPr>
              <a:t>）</a:t>
            </a:r>
            <a:endParaRPr lang="zh-CN" altLang="en-US" sz="2000" dirty="0">
              <a:latin typeface="微软雅黑" pitchFamily="34" charset="-122"/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</a:rPr>
              <a:t>行为</a:t>
            </a:r>
            <a:r>
              <a:rPr lang="zh-CN" altLang="en-US" sz="2000" dirty="0">
                <a:latin typeface="微软雅黑" pitchFamily="34" charset="-122"/>
              </a:rPr>
              <a:t>标准（</a:t>
            </a:r>
            <a:r>
              <a:rPr lang="en-US" altLang="zh-CN" sz="2000" dirty="0">
                <a:latin typeface="微软雅黑" pitchFamily="34" charset="-122"/>
              </a:rPr>
              <a:t>DOM</a:t>
            </a:r>
            <a:r>
              <a:rPr lang="zh-CN" altLang="en-US" sz="2000" dirty="0">
                <a:latin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</a:rPr>
              <a:t>ECMAScript</a:t>
            </a:r>
            <a:r>
              <a:rPr lang="en-US" altLang="zh-CN" sz="2000" dirty="0">
                <a:latin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</a:rPr>
              <a:t>）</a:t>
            </a:r>
            <a:endParaRPr lang="zh-CN" altLang="en-US" sz="2000" dirty="0">
              <a:latin typeface="微软雅黑" pitchFamily="34" charset="-122"/>
            </a:endParaRPr>
          </a:p>
        </p:txBody>
      </p:sp>
      <p:grpSp>
        <p:nvGrpSpPr>
          <p:cNvPr id="12" name="组合 18"/>
          <p:cNvGrpSpPr/>
          <p:nvPr/>
        </p:nvGrpSpPr>
        <p:grpSpPr bwMode="auto">
          <a:xfrm>
            <a:off x="1331640" y="4643452"/>
            <a:ext cx="5361582" cy="382532"/>
            <a:chOff x="3143240" y="5143512"/>
            <a:chExt cx="5361619" cy="510046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725433" y="5202150"/>
              <a:ext cx="2786359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清平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乐诗词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6145502" y="214296"/>
            <a:ext cx="2819110" cy="523220"/>
          </a:xfrm>
        </p:spPr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基本结构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500048"/>
            <a:ext cx="7645398" cy="3857652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网页基本结构</a:t>
            </a:r>
            <a:endParaRPr lang="en-US" altLang="zh-CN" dirty="0" smtClean="0"/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285852" y="928676"/>
            <a:ext cx="7072362" cy="30003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75895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&lt;html&gt;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75895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&lt;head&gt;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75895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&lt;title&gt;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我的第一个网页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75895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75895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&lt;body&gt;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75895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75895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&lt;/body&gt;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75895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&lt;/html&gt;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500166" y="1357303"/>
            <a:ext cx="3643338" cy="107157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 sz="160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1500166" y="2544049"/>
            <a:ext cx="3643338" cy="95639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 sz="160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10800000" flipV="1">
            <a:off x="5143504" y="1678775"/>
            <a:ext cx="500066" cy="109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5143504" y="2949759"/>
            <a:ext cx="500066" cy="109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5572132" y="1518040"/>
            <a:ext cx="1143007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网页头部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572132" y="2782020"/>
            <a:ext cx="1143007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主体部分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  <p:sp>
        <p:nvSpPr>
          <p:cNvPr id="38" name="AutoShape 11"/>
          <p:cNvSpPr>
            <a:spLocks noChangeArrowheads="1"/>
          </p:cNvSpPr>
          <p:nvPr/>
        </p:nvSpPr>
        <p:spPr bwMode="gray">
          <a:xfrm>
            <a:off x="1183634" y="4000510"/>
            <a:ext cx="7460332" cy="748816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body&gt;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&lt;/body&gt;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等成对的标签，分别叫开放标签和闭合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单独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呈现的标签（空元素），如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/&gt;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；意为用 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来关闭空元素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68"/>
          <p:cNvGrpSpPr/>
          <p:nvPr/>
        </p:nvGrpSpPr>
        <p:grpSpPr bwMode="auto">
          <a:xfrm>
            <a:off x="58342" y="4011175"/>
            <a:ext cx="1058020" cy="406064"/>
            <a:chOff x="1000100" y="3950459"/>
            <a:chExt cx="1058769" cy="541597"/>
          </a:xfrm>
        </p:grpSpPr>
        <p:pic>
          <p:nvPicPr>
            <p:cNvPr id="15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57540" y="3958400"/>
              <a:ext cx="701329" cy="53365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2" charset="-122"/>
                  <a:ea typeface="黑体" pitchFamily="2" charset="-122"/>
                </a:rPr>
                <a:t>注意</a:t>
              </a:r>
              <a:endParaRPr lang="zh-CN" altLang="en-US" sz="2000" b="1" dirty="0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rot="10800000" flipV="1">
            <a:off x="5143505" y="1143468"/>
            <a:ext cx="500066" cy="109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5572133" y="982733"/>
            <a:ext cx="1143007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根标签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4" grpId="0" animBg="1"/>
      <p:bldP spid="35" grpId="0" animBg="1"/>
      <p:bldP spid="38" grpId="1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940152" y="214296"/>
            <a:ext cx="3024460" cy="523220"/>
          </a:xfrm>
        </p:spPr>
        <p:txBody>
          <a:bodyPr/>
          <a:lstStyle/>
          <a:p>
            <a:r>
              <a:rPr lang="zh-CN" altLang="en-US" smtClean="0"/>
              <a:t>网页基本信息</a:t>
            </a:r>
            <a:r>
              <a:rPr lang="en-US" altLang="zh-CN" smtClean="0"/>
              <a:t>3-1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DOCTYPE</a:t>
            </a:r>
            <a:r>
              <a:rPr lang="zh-CN" altLang="en-US" dirty="0" smtClean="0"/>
              <a:t>声明</a:t>
            </a:r>
            <a:endParaRPr lang="zh-CN" altLang="en-US" dirty="0" smtClean="0"/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611560" y="1332412"/>
            <a:ext cx="8280400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&lt;!DOCTYPE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html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&lt;html&gt;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lang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="en"&gt;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&lt;meta charset="utf-8"/&gt;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&lt;title&gt;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&lt;body&gt;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&lt;/body&gt;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&lt;/html&gt;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11560" y="1329612"/>
            <a:ext cx="7643866" cy="31463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3602202" y="1619497"/>
            <a:ext cx="2286000" cy="715089"/>
          </a:xfrm>
          <a:prstGeom prst="wedgeRoundRectCallout">
            <a:avLst>
              <a:gd name="adj1" fmla="val -88586"/>
              <a:gd name="adj2" fmla="val -6287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/>
              </a:rPr>
              <a:t>告诉浏览器使用什么规范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aling.he\Desktop\2016-11-24_114603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200" y="1516458"/>
            <a:ext cx="3088129" cy="341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786446" y="214296"/>
            <a:ext cx="3178166" cy="523220"/>
          </a:xfrm>
        </p:spPr>
        <p:txBody>
          <a:bodyPr/>
          <a:lstStyle/>
          <a:p>
            <a:r>
              <a:rPr lang="zh-CN" altLang="en-US" smtClean="0"/>
              <a:t>网页基本信息</a:t>
            </a:r>
            <a:r>
              <a:rPr lang="en-US" altLang="zh-CN" smtClean="0"/>
              <a:t>3-2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571472" y="714362"/>
            <a:ext cx="7645398" cy="3857652"/>
          </a:xfrm>
        </p:spPr>
        <p:txBody>
          <a:bodyPr/>
          <a:lstStyle/>
          <a:p>
            <a:r>
              <a:rPr lang="en-US" altLang="zh-CN" dirty="0" smtClean="0"/>
              <a:t>&lt;title&gt;</a:t>
            </a:r>
            <a:r>
              <a:rPr lang="zh-CN" altLang="en-US" dirty="0" smtClean="0"/>
              <a:t>标签</a:t>
            </a:r>
            <a:endParaRPr lang="zh-CN" altLang="en-US" dirty="0" smtClean="0"/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593726" y="1322785"/>
            <a:ext cx="3763961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&lt;title&gt;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家用电器排行榜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89602" y="1768073"/>
            <a:ext cx="1214446" cy="119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016588" y="1599642"/>
            <a:ext cx="1571636" cy="1696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796136" y="214296"/>
            <a:ext cx="3168476" cy="523220"/>
          </a:xfrm>
        </p:spPr>
        <p:txBody>
          <a:bodyPr/>
          <a:lstStyle/>
          <a:p>
            <a:r>
              <a:rPr lang="zh-CN" altLang="en-US" smtClean="0"/>
              <a:t>网页基本信息</a:t>
            </a:r>
            <a:r>
              <a:rPr lang="en-US" altLang="zh-CN" smtClean="0"/>
              <a:t>3-3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571472" y="571486"/>
            <a:ext cx="7645398" cy="3857652"/>
          </a:xfrm>
        </p:spPr>
        <p:txBody>
          <a:bodyPr/>
          <a:lstStyle/>
          <a:p>
            <a:r>
              <a:rPr lang="en-US" altLang="zh-CN" dirty="0" smtClean="0"/>
              <a:t>&lt;meta&gt;</a:t>
            </a:r>
            <a:r>
              <a:rPr lang="zh-CN" altLang="en-US" dirty="0" smtClean="0"/>
              <a:t>标签</a:t>
            </a:r>
            <a:endParaRPr lang="zh-CN" altLang="en-US" dirty="0" smtClean="0"/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593726" y="1100051"/>
            <a:ext cx="8121679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>
                <a:latin typeface="+mn-lt"/>
              </a:rPr>
              <a:t>meta charset="UTF-8" </a:t>
            </a:r>
            <a:r>
              <a:rPr lang="en-US" altLang="zh-CN" b="1" dirty="0" smtClean="0">
                <a:latin typeface="+mn-lt"/>
              </a:rPr>
              <a:t>/&gt;</a:t>
            </a:r>
            <a:endParaRPr lang="en-US" altLang="zh-CN" b="1" dirty="0" smtClean="0"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&lt;meta name="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keywords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content="IT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培训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&lt;meta name="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description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r>
              <a:rPr lang="en-US" altLang="zh-CN" b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content="</a:t>
            </a:r>
            <a:r>
              <a:rPr lang="zh-CN" altLang="en-US" b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国内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最大的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……" /&gt;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50582" y="1214428"/>
            <a:ext cx="864096" cy="21431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53832" y="3453415"/>
            <a:ext cx="138592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搜索关键字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131841" y="3435847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内容描述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364088" y="3436508"/>
            <a:ext cx="1609825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网页字符编码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  <p:cxnSp>
        <p:nvCxnSpPr>
          <p:cNvPr id="15" name="直接箭头连接符 14"/>
          <p:cNvCxnSpPr>
            <a:endCxn id="10" idx="0"/>
          </p:cNvCxnSpPr>
          <p:nvPr/>
        </p:nvCxnSpPr>
        <p:spPr>
          <a:xfrm rot="5400000">
            <a:off x="1452119" y="2308626"/>
            <a:ext cx="1339463" cy="95011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1" idx="0"/>
          </p:cNvCxnSpPr>
          <p:nvPr/>
        </p:nvCxnSpPr>
        <p:spPr>
          <a:xfrm rot="16200000" flipH="1">
            <a:off x="3071805" y="2802440"/>
            <a:ext cx="693442" cy="57337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6200000" flipH="1">
            <a:off x="3498720" y="784090"/>
            <a:ext cx="1928826" cy="336100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4286268" y="500048"/>
            <a:ext cx="2928938" cy="715089"/>
          </a:xfrm>
          <a:prstGeom prst="wedgeRoundRectCallout">
            <a:avLst>
              <a:gd name="adj1" fmla="val -84167"/>
              <a:gd name="adj2" fmla="val 5529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/>
              </a:rPr>
              <a:t>推荐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/>
              </a:rPr>
              <a:t>utf-8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/>
              </a:rPr>
              <a:t>，还可设置为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/>
              </a:rPr>
              <a:t>gb2312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gray">
          <a:xfrm>
            <a:off x="1183634" y="4000510"/>
            <a:ext cx="7460332" cy="88623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gb2312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包含全部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中文字符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utf-8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则包含全世界所有国家需要用到的字符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编码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应与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页面文件保存时的编码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一致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68"/>
          <p:cNvGrpSpPr/>
          <p:nvPr/>
        </p:nvGrpSpPr>
        <p:grpSpPr bwMode="auto">
          <a:xfrm>
            <a:off x="58342" y="4011175"/>
            <a:ext cx="1058020" cy="406064"/>
            <a:chOff x="1000100" y="3950459"/>
            <a:chExt cx="1058769" cy="541597"/>
          </a:xfrm>
        </p:grpSpPr>
        <p:pic>
          <p:nvPicPr>
            <p:cNvPr id="24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357540" y="3958400"/>
              <a:ext cx="701329" cy="53365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2" charset="-122"/>
                  <a:ea typeface="黑体" pitchFamily="2" charset="-122"/>
                </a:rPr>
                <a:t>注意</a:t>
              </a:r>
              <a:endParaRPr lang="zh-CN" altLang="en-US" sz="2000" b="1" dirty="0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9" grpId="0" bldLvl="0" animBg="1" autoUpdateAnimBg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48062" y="214296"/>
            <a:ext cx="3416551" cy="523220"/>
          </a:xfrm>
        </p:spPr>
        <p:txBody>
          <a:bodyPr/>
          <a:lstStyle/>
          <a:p>
            <a:r>
              <a:rPr lang="zh-CN" altLang="en-US" smtClean="0"/>
              <a:t>网页的基本标签</a:t>
            </a:r>
            <a:r>
              <a:rPr lang="en-US" altLang="zh-CN" smtClean="0"/>
              <a:t>6-1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500034" y="785800"/>
            <a:ext cx="7645398" cy="3857652"/>
          </a:xfrm>
        </p:spPr>
        <p:txBody>
          <a:bodyPr/>
          <a:lstStyle/>
          <a:p>
            <a:r>
              <a:rPr lang="zh-CN" altLang="en-US" dirty="0" smtClean="0"/>
              <a:t>标题标签</a:t>
            </a:r>
            <a:endParaRPr lang="en-US" altLang="zh-CN" dirty="0" smtClean="0"/>
          </a:p>
          <a:p>
            <a:pPr lvl="1"/>
            <a:r>
              <a:rPr lang="en-US" dirty="0" smtClean="0"/>
              <a:t>&lt;h1&gt;…&lt;/h1&gt;</a:t>
            </a:r>
            <a:endParaRPr lang="en-US" dirty="0" smtClean="0"/>
          </a:p>
          <a:p>
            <a:pPr lvl="1"/>
            <a:r>
              <a:rPr lang="en-US" dirty="0" smtClean="0"/>
              <a:t>&lt;h2&gt;…&lt;/h2&gt;</a:t>
            </a:r>
            <a:endParaRPr lang="en-US" altLang="zh-CN" dirty="0" smtClean="0"/>
          </a:p>
          <a:p>
            <a:pPr lvl="1"/>
            <a:r>
              <a:rPr lang="en-US" dirty="0" smtClean="0"/>
              <a:t>&lt;h3&gt;…&lt;/h3&gt;</a:t>
            </a:r>
            <a:endParaRPr lang="en-US" altLang="zh-CN" dirty="0" smtClean="0"/>
          </a:p>
          <a:p>
            <a:pPr lvl="1"/>
            <a:r>
              <a:rPr lang="en-US" dirty="0" smtClean="0"/>
              <a:t>&lt;h4&gt;…&lt;/h4&gt;</a:t>
            </a:r>
            <a:endParaRPr lang="en-US" altLang="zh-CN" dirty="0" smtClean="0"/>
          </a:p>
          <a:p>
            <a:pPr lvl="1"/>
            <a:r>
              <a:rPr lang="en-US" dirty="0" smtClean="0"/>
              <a:t>&lt;h5&gt;…&lt;/h5&gt;</a:t>
            </a:r>
            <a:endParaRPr lang="en-US" altLang="zh-CN" dirty="0" smtClean="0"/>
          </a:p>
          <a:p>
            <a:pPr lvl="1"/>
            <a:r>
              <a:rPr lang="en-US" dirty="0" smtClean="0"/>
              <a:t>&lt;h6&gt;…&lt;/h6&gt;</a:t>
            </a:r>
            <a:endParaRPr lang="en-US" altLang="zh-CN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3571868" y="1285866"/>
            <a:ext cx="2857520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一级标题</a:t>
            </a:r>
            <a:r>
              <a:rPr lang="en-US" altLang="zh-CN" b="1" dirty="0" smtClean="0">
                <a:latin typeface="+mn-lt"/>
              </a:rPr>
              <a:t>&lt;/h1&gt;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&lt;h2&gt;</a:t>
            </a:r>
            <a:r>
              <a:rPr lang="zh-CN" altLang="en-US" b="1" dirty="0" smtClean="0">
                <a:latin typeface="+mn-lt"/>
              </a:rPr>
              <a:t>二级标题</a:t>
            </a:r>
            <a:r>
              <a:rPr lang="en-US" altLang="zh-CN" b="1" dirty="0" smtClean="0">
                <a:latin typeface="+mn-lt"/>
              </a:rPr>
              <a:t>&lt;/h2&gt;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&lt;h3&gt;</a:t>
            </a:r>
            <a:r>
              <a:rPr lang="zh-CN" altLang="en-US" b="1" dirty="0" smtClean="0">
                <a:latin typeface="+mn-lt"/>
              </a:rPr>
              <a:t>三级标题</a:t>
            </a:r>
            <a:r>
              <a:rPr lang="en-US" altLang="zh-CN" b="1" dirty="0" smtClean="0">
                <a:latin typeface="+mn-lt"/>
              </a:rPr>
              <a:t>&lt;/h3&gt;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&lt;h4&gt;</a:t>
            </a:r>
            <a:r>
              <a:rPr lang="zh-CN" altLang="en-US" b="1" dirty="0" smtClean="0">
                <a:latin typeface="+mn-lt"/>
              </a:rPr>
              <a:t>四级标题</a:t>
            </a:r>
            <a:r>
              <a:rPr lang="en-US" altLang="zh-CN" b="1" dirty="0" smtClean="0">
                <a:latin typeface="+mn-lt"/>
              </a:rPr>
              <a:t>&lt;/h4&gt;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&lt;h5&gt;</a:t>
            </a:r>
            <a:r>
              <a:rPr lang="zh-CN" altLang="en-US" b="1" dirty="0" smtClean="0">
                <a:latin typeface="+mn-lt"/>
              </a:rPr>
              <a:t>五级标题</a:t>
            </a:r>
            <a:r>
              <a:rPr lang="en-US" altLang="zh-CN" b="1" dirty="0" smtClean="0">
                <a:latin typeface="+mn-lt"/>
              </a:rPr>
              <a:t>&lt;/h5&gt;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&lt;h6&gt;</a:t>
            </a:r>
            <a:r>
              <a:rPr lang="zh-CN" altLang="en-US" b="1" dirty="0" smtClean="0">
                <a:latin typeface="+mn-lt"/>
              </a:rPr>
              <a:t>六级标题</a:t>
            </a:r>
            <a:r>
              <a:rPr lang="en-US" altLang="zh-CN" b="1" dirty="0" smtClean="0">
                <a:latin typeface="+mn-lt"/>
              </a:rPr>
              <a:t>&lt;/h6&gt;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1" name="Freeform 12"/>
          <p:cNvSpPr/>
          <p:nvPr/>
        </p:nvSpPr>
        <p:spPr bwMode="auto">
          <a:xfrm rot="2519945">
            <a:off x="6377573" y="1578606"/>
            <a:ext cx="969968" cy="803678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2" name="组合 18"/>
          <p:cNvGrpSpPr/>
          <p:nvPr/>
        </p:nvGrpSpPr>
        <p:grpSpPr bwMode="auto">
          <a:xfrm>
            <a:off x="824654" y="4425556"/>
            <a:ext cx="4894155" cy="371891"/>
            <a:chOff x="3143240" y="5143512"/>
            <a:chExt cx="4572032" cy="49585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3636892" y="5187962"/>
              <a:ext cx="3968666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：不同等级的标题标签对比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050" name="Picture 2" descr="C:\Users\yaling.he\Desktop\Chapter01截图\Chapter01截图\图1.12  不同级别的标题标签输出结果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562" y="2428874"/>
            <a:ext cx="2718280" cy="237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08104" y="214296"/>
            <a:ext cx="3456508" cy="523220"/>
          </a:xfrm>
        </p:spPr>
        <p:txBody>
          <a:bodyPr/>
          <a:lstStyle/>
          <a:p>
            <a:r>
              <a:rPr lang="zh-CN" altLang="en-US" smtClean="0"/>
              <a:t>网页的基本标签</a:t>
            </a:r>
            <a:r>
              <a:rPr lang="en-US" altLang="zh-CN" smtClean="0"/>
              <a:t>6-2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54" y="642924"/>
            <a:ext cx="7645398" cy="3857652"/>
          </a:xfrm>
        </p:spPr>
        <p:txBody>
          <a:bodyPr/>
          <a:lstStyle/>
          <a:p>
            <a:r>
              <a:rPr lang="zh-CN" altLang="en-US" dirty="0" smtClean="0"/>
              <a:t>段落标签</a:t>
            </a:r>
            <a:endParaRPr lang="en-US" altLang="zh-CN" dirty="0" smtClean="0"/>
          </a:p>
          <a:p>
            <a:pPr lvl="1"/>
            <a:r>
              <a:rPr lang="en-US" dirty="0" smtClean="0"/>
              <a:t>&lt;p&gt;…&lt;/p&gt;</a:t>
            </a:r>
            <a:endParaRPr lang="en-US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071538" y="1571618"/>
            <a:ext cx="4714908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北京欢迎你</a:t>
            </a:r>
            <a:r>
              <a:rPr lang="en-US" altLang="zh-CN" b="1" dirty="0" smtClean="0">
                <a:latin typeface="+mn-lt"/>
              </a:rPr>
              <a:t>&lt;/h1&gt;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  <a:r>
              <a:rPr lang="zh-CN" altLang="en-US" b="1" dirty="0" smtClean="0">
                <a:latin typeface="+mn-lt"/>
              </a:rPr>
              <a:t>北京欢迎你，有梦想谁都了不起！</a:t>
            </a:r>
            <a:r>
              <a:rPr lang="en-US" altLang="zh-CN" b="1" dirty="0" smtClean="0">
                <a:latin typeface="+mn-lt"/>
              </a:rPr>
              <a:t>&lt;/p&gt;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  <a:r>
              <a:rPr lang="zh-CN" altLang="en-US" b="1" dirty="0" smtClean="0">
                <a:latin typeface="+mn-lt"/>
              </a:rPr>
              <a:t>有勇气就会有奇迹。</a:t>
            </a:r>
            <a:r>
              <a:rPr lang="en-US" altLang="zh-CN" b="1" dirty="0" smtClean="0">
                <a:latin typeface="+mn-lt"/>
              </a:rPr>
              <a:t>&lt;/p&gt;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11" name="Freeform 12"/>
          <p:cNvSpPr/>
          <p:nvPr/>
        </p:nvSpPr>
        <p:spPr bwMode="auto">
          <a:xfrm rot="2519945">
            <a:off x="5652614" y="2159676"/>
            <a:ext cx="969968" cy="803678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/>
          <p:nvPr/>
        </p:nvGrpSpPr>
        <p:grpSpPr bwMode="auto">
          <a:xfrm>
            <a:off x="683568" y="4569970"/>
            <a:ext cx="4572000" cy="371891"/>
            <a:chOff x="3143240" y="5143512"/>
            <a:chExt cx="4572032" cy="49585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489695" y="5187962"/>
              <a:ext cx="2542701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段落标签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074" name="Picture 2" descr="C:\Users\yaling.he\Desktop\Chapter01截图\Chapter01截图\图1.13  段落标签的应用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4" y="2824889"/>
            <a:ext cx="3377216" cy="196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2362" y="1510793"/>
            <a:ext cx="1000132" cy="405495"/>
            <a:chOff x="1000100" y="2528843"/>
            <a:chExt cx="1000132" cy="540661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4"/>
              <a:ext cx="700833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aling.he\Desktop\Chapter01截图\Chapter01截图\图1.14  换行标签的应用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586" y="2310085"/>
            <a:ext cx="3231450" cy="251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80112" y="214296"/>
            <a:ext cx="3384500" cy="523220"/>
          </a:xfrm>
        </p:spPr>
        <p:txBody>
          <a:bodyPr/>
          <a:lstStyle/>
          <a:p>
            <a:r>
              <a:rPr lang="zh-CN" altLang="en-US" smtClean="0"/>
              <a:t>网页的基本标签</a:t>
            </a:r>
            <a:r>
              <a:rPr lang="en-US" altLang="zh-CN" smtClean="0"/>
              <a:t>6-3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14348" y="571486"/>
            <a:ext cx="7645398" cy="3857652"/>
          </a:xfrm>
        </p:spPr>
        <p:txBody>
          <a:bodyPr/>
          <a:lstStyle/>
          <a:p>
            <a:r>
              <a:rPr lang="zh-CN" altLang="en-US" dirty="0" smtClean="0"/>
              <a:t>换行标签</a:t>
            </a:r>
            <a:endParaRPr lang="en-US" altLang="zh-C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&gt;</a:t>
            </a:r>
            <a:endParaRPr lang="en-US" altLang="zh-CN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142976" y="1571618"/>
            <a:ext cx="4643470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北京欢迎你</a:t>
            </a:r>
            <a:r>
              <a:rPr lang="en-US" altLang="zh-CN" b="1" dirty="0" smtClean="0">
                <a:latin typeface="+mn-lt"/>
              </a:rPr>
              <a:t>&lt;/h1&gt;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北京欢迎你，有梦想谁都了不起！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有勇气就会有奇迹。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北京欢迎你，为你开天辟地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……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&lt;/p&gt;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11" name="Freeform 12"/>
          <p:cNvSpPr/>
          <p:nvPr/>
        </p:nvSpPr>
        <p:spPr bwMode="auto">
          <a:xfrm rot="2169281">
            <a:off x="5715810" y="1908246"/>
            <a:ext cx="969968" cy="803678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/>
          <p:nvPr/>
        </p:nvGrpSpPr>
        <p:grpSpPr bwMode="auto">
          <a:xfrm>
            <a:off x="797055" y="4681534"/>
            <a:ext cx="4572000" cy="371891"/>
            <a:chOff x="3143240" y="5143512"/>
            <a:chExt cx="4572032" cy="49585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489695" y="5187962"/>
              <a:ext cx="2542701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换行标签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61200" y="1432153"/>
            <a:ext cx="1000132" cy="405495"/>
            <a:chOff x="1000100" y="2528843"/>
            <a:chExt cx="1000132" cy="540661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4"/>
              <a:ext cx="700833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aling.he\Desktop\Chapter01截图\Chapter01截图\图1.15  水平线标签的应用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317" y="2079533"/>
            <a:ext cx="3117859" cy="25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80112" y="214296"/>
            <a:ext cx="3384500" cy="523220"/>
          </a:xfrm>
        </p:spPr>
        <p:txBody>
          <a:bodyPr/>
          <a:lstStyle/>
          <a:p>
            <a:r>
              <a:rPr lang="zh-CN" altLang="en-US" smtClean="0"/>
              <a:t>网页的基本标签</a:t>
            </a:r>
            <a:r>
              <a:rPr lang="en-US" altLang="zh-CN" smtClean="0"/>
              <a:t>6-4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54" y="500048"/>
            <a:ext cx="7645398" cy="3857652"/>
          </a:xfrm>
        </p:spPr>
        <p:txBody>
          <a:bodyPr/>
          <a:lstStyle/>
          <a:p>
            <a:r>
              <a:rPr lang="zh-CN" altLang="en-US" dirty="0" smtClean="0"/>
              <a:t>水平线标签</a:t>
            </a:r>
            <a:endParaRPr lang="en-US" altLang="zh-CN" dirty="0" smtClean="0"/>
          </a:p>
          <a:p>
            <a:pPr lvl="1"/>
            <a:r>
              <a:rPr lang="en-US" dirty="0" smtClean="0"/>
              <a:t>&lt;hr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&gt;</a:t>
            </a:r>
            <a:endParaRPr lang="en-US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000100" y="1357304"/>
            <a:ext cx="4929222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北京欢迎你</a:t>
            </a:r>
            <a:r>
              <a:rPr lang="en-US" altLang="zh-CN" b="1" dirty="0" smtClean="0">
                <a:latin typeface="+mn-lt"/>
              </a:rPr>
              <a:t>&lt;/h1&gt;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&lt;hr/&gt;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北京欢迎你，有梦想谁都了不起！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有勇气就会有奇迹。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北京欢迎你，为你开天辟地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……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&lt;/p&gt;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11" name="Freeform 12"/>
          <p:cNvSpPr/>
          <p:nvPr/>
        </p:nvSpPr>
        <p:spPr bwMode="auto">
          <a:xfrm rot="2169281">
            <a:off x="5858686" y="1583811"/>
            <a:ext cx="969968" cy="803678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/>
          <p:nvPr/>
        </p:nvGrpSpPr>
        <p:grpSpPr bwMode="auto">
          <a:xfrm>
            <a:off x="703574" y="4623976"/>
            <a:ext cx="4572000" cy="371891"/>
            <a:chOff x="3143240" y="5143512"/>
            <a:chExt cx="4572032" cy="49585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367867" y="5187962"/>
              <a:ext cx="2786360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水平线标签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3251" y="1291170"/>
            <a:ext cx="1000132" cy="405495"/>
            <a:chOff x="1000100" y="2528843"/>
            <a:chExt cx="1000132" cy="540661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4"/>
              <a:ext cx="700833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7164288" y="214296"/>
            <a:ext cx="1800324" cy="523220"/>
          </a:xfrm>
        </p:spPr>
        <p:txBody>
          <a:bodyPr/>
          <a:lstStyle/>
          <a:p>
            <a:r>
              <a:rPr lang="zh-CN" altLang="en-US" dirty="0" smtClean="0"/>
              <a:t>本课目标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学完本门课程后，你能够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1857356" y="1607337"/>
            <a:ext cx="4786346" cy="696516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>
                <a:solidFill>
                  <a:schemeClr val="bg1"/>
                </a:solidFill>
                <a:latin typeface="Arial" panose="020B0604020202020204"/>
                <a:ea typeface="黑体"/>
              </a:rPr>
              <a:t>使用</a:t>
            </a:r>
            <a:r>
              <a:rPr lang="en-US" altLang="zh-CN" sz="2400" b="1" kern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HTML</a:t>
            </a:r>
            <a:r>
              <a:rPr lang="zh-CN" altLang="en-US" sz="2400" b="1" kern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进行</a:t>
            </a:r>
            <a:r>
              <a:rPr lang="zh-CN" altLang="en-US" sz="2400" b="1" kern="0" dirty="0">
                <a:solidFill>
                  <a:schemeClr val="bg1"/>
                </a:solidFill>
                <a:latin typeface="Arial" panose="020B0604020202020204"/>
                <a:ea typeface="黑体"/>
              </a:rPr>
              <a:t>网页布局</a:t>
            </a:r>
            <a:endParaRPr lang="zh-CN" altLang="en-US" sz="2400" b="1" kern="0" dirty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857356" y="2490781"/>
            <a:ext cx="4786346" cy="696516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使用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CSS3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美化网页</a:t>
            </a:r>
            <a:endParaRPr lang="zh-CN" altLang="en-US" sz="2400" b="1" kern="0" dirty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857356" y="3343516"/>
            <a:ext cx="4786346" cy="696516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制作精美的商业网站</a:t>
            </a:r>
            <a:endParaRPr lang="zh-CN" altLang="en-US" sz="2400" b="1" kern="0" dirty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00694" y="214296"/>
            <a:ext cx="3463918" cy="523220"/>
          </a:xfrm>
        </p:spPr>
        <p:txBody>
          <a:bodyPr/>
          <a:lstStyle/>
          <a:p>
            <a:r>
              <a:rPr lang="zh-CN" altLang="en-US" smtClean="0"/>
              <a:t>网页的基本标签</a:t>
            </a:r>
            <a:r>
              <a:rPr lang="en-US" altLang="zh-CN" smtClean="0"/>
              <a:t>6-5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642910" y="571486"/>
            <a:ext cx="7645398" cy="3857652"/>
          </a:xfrm>
        </p:spPr>
        <p:txBody>
          <a:bodyPr/>
          <a:lstStyle/>
          <a:p>
            <a:r>
              <a:rPr lang="zh-CN" altLang="en-US" sz="2000" dirty="0" smtClean="0"/>
              <a:t>字体样式标签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加粗：</a:t>
            </a:r>
            <a:r>
              <a:rPr lang="en-US" sz="2000" dirty="0" smtClean="0"/>
              <a:t>&lt;strong&gt;…&lt;/strong&gt;</a:t>
            </a:r>
            <a:endParaRPr lang="en-US" sz="2000" dirty="0" smtClean="0"/>
          </a:p>
          <a:p>
            <a:pPr lvl="1"/>
            <a:r>
              <a:rPr lang="zh-CN" altLang="en-US" sz="2000" dirty="0" smtClean="0"/>
              <a:t>斜体：</a:t>
            </a:r>
            <a:r>
              <a:rPr lang="en-US" altLang="zh-CN" sz="2000" dirty="0" smtClean="0"/>
              <a:t>&lt;</a:t>
            </a:r>
            <a:r>
              <a:rPr lang="en-US" sz="2000" dirty="0" err="1" smtClean="0"/>
              <a:t>em</a:t>
            </a:r>
            <a:r>
              <a:rPr lang="en-US" sz="2000" dirty="0" smtClean="0"/>
              <a:t>&gt;…&lt;/</a:t>
            </a:r>
            <a:r>
              <a:rPr lang="en-US" sz="2000" dirty="0" err="1" smtClean="0"/>
              <a:t>em</a:t>
            </a:r>
            <a:r>
              <a:rPr lang="en-US" sz="2000" dirty="0" smtClean="0"/>
              <a:t>&gt;         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</a:rPr>
              <a:t>（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emphasize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</a:rPr>
              <a:t>强调）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000100" y="1714494"/>
            <a:ext cx="5929354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&lt;strong&gt;</a:t>
            </a:r>
            <a:r>
              <a:rPr lang="zh-CN" altLang="en-US" b="1" dirty="0" smtClean="0">
                <a:latin typeface="+mn-lt"/>
              </a:rPr>
              <a:t>徐志摩人物简介</a:t>
            </a:r>
            <a:r>
              <a:rPr lang="en-US" altLang="zh-CN" b="1" dirty="0" smtClean="0">
                <a:latin typeface="+mn-lt"/>
              </a:rPr>
              <a:t>&lt;/strong&gt;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 &lt;</a:t>
            </a:r>
            <a:r>
              <a:rPr lang="en-US" altLang="zh-CN" b="1" dirty="0" err="1" smtClean="0">
                <a:latin typeface="+mn-lt"/>
              </a:rPr>
              <a:t>em</a:t>
            </a:r>
            <a:r>
              <a:rPr lang="en-US" altLang="zh-CN" b="1" dirty="0" smtClean="0">
                <a:latin typeface="+mn-lt"/>
              </a:rPr>
              <a:t>&gt;1910&lt;/</a:t>
            </a:r>
            <a:r>
              <a:rPr lang="en-US" altLang="zh-CN" b="1" dirty="0" err="1" smtClean="0">
                <a:latin typeface="+mn-lt"/>
              </a:rPr>
              <a:t>em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zh-CN" altLang="en-US" b="1" dirty="0" smtClean="0">
                <a:latin typeface="+mn-lt"/>
              </a:rPr>
              <a:t>年入杭州学堂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/&gt;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 &lt;</a:t>
            </a:r>
            <a:r>
              <a:rPr lang="en-US" altLang="zh-CN" b="1" dirty="0" err="1" smtClean="0">
                <a:latin typeface="+mn-lt"/>
              </a:rPr>
              <a:t>em</a:t>
            </a:r>
            <a:r>
              <a:rPr lang="en-US" altLang="zh-CN" b="1" dirty="0" smtClean="0">
                <a:latin typeface="+mn-lt"/>
              </a:rPr>
              <a:t>&gt;1918&lt;/</a:t>
            </a:r>
            <a:r>
              <a:rPr lang="en-US" altLang="zh-CN" b="1" dirty="0" err="1" smtClean="0">
                <a:latin typeface="+mn-lt"/>
              </a:rPr>
              <a:t>em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zh-CN" altLang="en-US" b="1" dirty="0" smtClean="0">
                <a:latin typeface="+mn-lt"/>
              </a:rPr>
              <a:t>年赴美国克拉大学学习银行学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/&gt;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  ……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&lt;/p&gt;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11" name="Freeform 12"/>
          <p:cNvSpPr/>
          <p:nvPr/>
        </p:nvSpPr>
        <p:spPr bwMode="auto">
          <a:xfrm rot="2169281">
            <a:off x="6868555" y="2576514"/>
            <a:ext cx="969968" cy="594513"/>
          </a:xfrm>
          <a:prstGeom prst="arc">
            <a:avLst>
              <a:gd name="adj1" fmla="val 10930154"/>
              <a:gd name="adj2" fmla="val 216785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/>
          <p:nvPr/>
        </p:nvGrpSpPr>
        <p:grpSpPr bwMode="auto">
          <a:xfrm>
            <a:off x="907527" y="4677982"/>
            <a:ext cx="4572000" cy="371891"/>
            <a:chOff x="3143240" y="5143512"/>
            <a:chExt cx="4572032" cy="49585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246037" y="5187962"/>
              <a:ext cx="3030017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字体样式标签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146" name="Picture 2" descr="C:\Users\yaling.he\Desktop\Chapter01截图\Chapter01截图\图1.16  字体样式标签的应用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111811"/>
            <a:ext cx="3024336" cy="171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3515" y="1707653"/>
            <a:ext cx="1000132" cy="405495"/>
            <a:chOff x="1000100" y="2528843"/>
            <a:chExt cx="1000132" cy="540661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4"/>
              <a:ext cx="700833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364088" y="214296"/>
            <a:ext cx="3600524" cy="523220"/>
          </a:xfrm>
        </p:spPr>
        <p:txBody>
          <a:bodyPr/>
          <a:lstStyle/>
          <a:p>
            <a:r>
              <a:rPr lang="zh-CN" altLang="en-US" smtClean="0"/>
              <a:t>网页的基本标签</a:t>
            </a:r>
            <a:r>
              <a:rPr lang="en-US" altLang="zh-CN" smtClean="0"/>
              <a:t>6-6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28596" y="714362"/>
            <a:ext cx="8429684" cy="1285884"/>
          </a:xfrm>
        </p:spPr>
        <p:txBody>
          <a:bodyPr/>
          <a:lstStyle/>
          <a:p>
            <a:r>
              <a:rPr lang="zh-CN" altLang="en-US" sz="2400" dirty="0" smtClean="0"/>
              <a:t>注释： </a:t>
            </a:r>
            <a:r>
              <a:rPr lang="en-US" altLang="zh-CN" sz="2400" dirty="0" smtClean="0">
                <a:solidFill>
                  <a:srgbClr val="C00000"/>
                </a:solidFill>
              </a:rPr>
              <a:t>&lt;!--</a:t>
            </a:r>
            <a:r>
              <a:rPr lang="zh-CN" altLang="en-US" sz="2400" b="0" dirty="0" smtClean="0"/>
              <a:t>这是一段注释</a:t>
            </a:r>
            <a:r>
              <a:rPr lang="en-US" altLang="zh-CN" sz="2400" b="0" dirty="0" smtClean="0">
                <a:solidFill>
                  <a:srgbClr val="C00000"/>
                </a:solidFill>
              </a:rPr>
              <a:t>--&gt;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用于在 </a:t>
            </a:r>
            <a:r>
              <a:rPr lang="en-US" sz="2400" dirty="0" smtClean="0"/>
              <a:t>HTML </a:t>
            </a:r>
            <a:r>
              <a:rPr lang="zh-CN" altLang="en-US" sz="2400" dirty="0" smtClean="0"/>
              <a:t>插入注释。</a:t>
            </a:r>
            <a:endParaRPr lang="en-US" altLang="zh-CN" sz="2400" dirty="0" smtClean="0"/>
          </a:p>
          <a:p>
            <a:r>
              <a:rPr lang="zh-CN" altLang="en-US" sz="2400" dirty="0" smtClean="0"/>
              <a:t>特殊符号</a:t>
            </a:r>
            <a:endParaRPr lang="en-US" altLang="zh-CN" sz="24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28596" y="1724971"/>
          <a:ext cx="8501122" cy="2418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1214446"/>
                <a:gridCol w="6000792"/>
              </a:tblGrid>
              <a:tr h="4286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500" dirty="0" smtClean="0"/>
                        <a:t>特殊符号</a:t>
                      </a:r>
                      <a:endParaRPr lang="zh-CN" altLang="en-US" sz="1500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500" dirty="0" smtClean="0"/>
                        <a:t>字符实体</a:t>
                      </a:r>
                      <a:endParaRPr lang="zh-CN" altLang="en-US" sz="1500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500" dirty="0" smtClean="0"/>
                        <a:t>示例</a:t>
                      </a:r>
                      <a:endParaRPr lang="zh-CN" altLang="en-US" sz="1500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zh-CN" altLang="en-US" sz="1400" b="1" dirty="0" smtClean="0"/>
                        <a:t>空格</a:t>
                      </a:r>
                      <a:endParaRPr lang="zh-CN" altLang="en-US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&amp;</a:t>
                      </a:r>
                      <a:r>
                        <a:rPr lang="en-US" altLang="zh-CN" sz="1400" b="1" dirty="0" err="1" smtClean="0"/>
                        <a:t>nbsp</a:t>
                      </a:r>
                      <a:r>
                        <a:rPr lang="en-US" altLang="zh-CN" sz="1400" b="1" dirty="0" smtClean="0"/>
                        <a:t>;</a:t>
                      </a:r>
                      <a:endParaRPr lang="zh-CN" altLang="en-US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百度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&lt;/a&gt;&amp;</a:t>
                      </a:r>
                      <a:r>
                        <a:rPr lang="en-US" alt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;|&amp;</a:t>
                      </a:r>
                      <a:r>
                        <a:rPr lang="en-US" alt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新浪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&lt;/a&gt;</a:t>
                      </a:r>
                      <a:endParaRPr lang="zh-CN" alt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大于号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(&gt;)</a:t>
                      </a:r>
                      <a:endParaRPr lang="zh-CN" altLang="zh-CN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&amp;gt;</a:t>
                      </a:r>
                      <a:endParaRPr lang="zh-CN" altLang="zh-CN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如果时间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晚上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点，就坐车回家</a:t>
                      </a:r>
                      <a:endParaRPr lang="zh-CN" alt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小于号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(&lt;)</a:t>
                      </a:r>
                      <a:endParaRPr lang="zh-CN" altLang="zh-CN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zh-CN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如果时间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早上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点，就走路去上学</a:t>
                      </a:r>
                      <a:endParaRPr lang="zh-CN" alt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引号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(")</a:t>
                      </a:r>
                      <a:endParaRPr lang="zh-CN" altLang="zh-CN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zh-CN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W3C</a:t>
                      </a: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规范中，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的属性值必须用成对的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引起来</a:t>
                      </a:r>
                      <a:endParaRPr lang="zh-CN" alt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版权符号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zh-CN" altLang="zh-CN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&amp;copy;</a:t>
                      </a:r>
                      <a:endParaRPr lang="zh-CN" altLang="zh-CN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&amp;copy; 2023-2023</a:t>
                      </a:r>
                      <a:endParaRPr lang="zh-CN" alt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" name="组合 18"/>
          <p:cNvGrpSpPr/>
          <p:nvPr/>
        </p:nvGrpSpPr>
        <p:grpSpPr bwMode="auto">
          <a:xfrm>
            <a:off x="2214546" y="4357700"/>
            <a:ext cx="4572000" cy="371891"/>
            <a:chOff x="3143240" y="5143512"/>
            <a:chExt cx="4572032" cy="49585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919824" y="5187962"/>
              <a:ext cx="3682444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注释和特殊符号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356100" y="214296"/>
            <a:ext cx="4608512" cy="52322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清平乐</a:t>
            </a:r>
            <a:r>
              <a:rPr lang="en-US" altLang="zh-CN" dirty="0" smtClean="0"/>
              <a:t>》</a:t>
            </a:r>
            <a:endParaRPr lang="en-US" altLang="zh-CN" dirty="0" smtClean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857224" y="1071552"/>
            <a:ext cx="7645398" cy="3857652"/>
          </a:xfrm>
        </p:spPr>
        <p:txBody>
          <a:bodyPr/>
          <a:lstStyle/>
          <a:p>
            <a:r>
              <a:rPr lang="zh-CN" altLang="en-US" sz="2000" dirty="0" smtClean="0"/>
              <a:t>训练要点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标签的嵌套使用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网页中基本标签的使用</a:t>
            </a:r>
            <a:endParaRPr lang="en-US" altLang="zh-CN" sz="2000" dirty="0" smtClean="0"/>
          </a:p>
          <a:p>
            <a:r>
              <a:rPr lang="zh-CN" altLang="en-US" sz="2000" dirty="0" smtClean="0"/>
              <a:t>需求说明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标题用</a:t>
            </a:r>
            <a:r>
              <a:rPr lang="en-US" altLang="zh-CN" sz="2000" dirty="0" smtClean="0"/>
              <a:t>&lt;h2&gt;</a:t>
            </a:r>
            <a:r>
              <a:rPr lang="zh-CN" altLang="en-US" sz="2000" dirty="0" smtClean="0"/>
              <a:t>标签，文字用</a:t>
            </a:r>
            <a:r>
              <a:rPr lang="en-US" altLang="zh-CN" sz="2000" dirty="0" smtClean="0"/>
              <a:t>&lt;p&gt;</a:t>
            </a:r>
            <a:r>
              <a:rPr lang="zh-CN" altLang="en-US" sz="2000" dirty="0" smtClean="0"/>
              <a:t>标签，标题与正文之间的分隔线使用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hr</a:t>
            </a:r>
            <a:r>
              <a:rPr lang="en-US" altLang="zh-CN" sz="2000" dirty="0" smtClean="0"/>
              <a:t>/&gt;</a:t>
            </a:r>
            <a:r>
              <a:rPr lang="zh-CN" altLang="en-US" sz="2000" dirty="0" smtClean="0"/>
              <a:t>标签，词结束后使用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/&gt;</a:t>
            </a:r>
            <a:r>
              <a:rPr lang="zh-CN" altLang="en-US" sz="2000" dirty="0" smtClean="0"/>
              <a:t>标签换行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endParaRPr lang="zh-CN" altLang="en-US" sz="2000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142845" y="642924"/>
            <a:ext cx="1109759" cy="421499"/>
            <a:chOff x="6072198" y="1142984"/>
            <a:chExt cx="1109759" cy="561998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3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2" name="内容占位符 2"/>
          <p:cNvSpPr txBox="1"/>
          <p:nvPr/>
        </p:nvSpPr>
        <p:spPr bwMode="auto">
          <a:xfrm>
            <a:off x="714348" y="3286130"/>
            <a:ext cx="7786742" cy="1214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sz="2000" dirty="0"/>
              <a:t>实现思路</a:t>
            </a:r>
            <a:endParaRPr lang="en-US" altLang="zh-CN" sz="2000" dirty="0"/>
          </a:p>
          <a:p>
            <a:pPr lvl="1"/>
            <a:r>
              <a:rPr lang="zh-CN" altLang="en-US" sz="2000" dirty="0"/>
              <a:t>诗词内容均放在一个</a:t>
            </a:r>
            <a:r>
              <a:rPr lang="en-US" altLang="zh-CN" sz="2000" dirty="0"/>
              <a:t>&lt;p&gt;…&lt;/p&gt;</a:t>
            </a:r>
            <a:r>
              <a:rPr lang="zh-CN" altLang="en-US" sz="2000" dirty="0"/>
              <a:t>标签中，诗词中需要换行时使用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br</a:t>
            </a:r>
            <a:r>
              <a:rPr lang="en-US" altLang="zh-CN" sz="2000" dirty="0"/>
              <a:t>/&gt;</a:t>
            </a:r>
            <a:r>
              <a:rPr lang="zh-CN" altLang="en-US" sz="2000" dirty="0"/>
              <a:t>换行，使用标签的嵌套</a:t>
            </a:r>
            <a:endParaRPr lang="zh-CN" altLang="en-US" sz="2000" dirty="0"/>
          </a:p>
        </p:txBody>
      </p:sp>
      <p:grpSp>
        <p:nvGrpSpPr>
          <p:cNvPr id="23" name="组合 16"/>
          <p:cNvGrpSpPr/>
          <p:nvPr/>
        </p:nvGrpSpPr>
        <p:grpSpPr bwMode="auto">
          <a:xfrm>
            <a:off x="1122364" y="4623976"/>
            <a:ext cx="2714625" cy="371891"/>
            <a:chOff x="3143240" y="5143512"/>
            <a:chExt cx="2714644" cy="49585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3962396" y="5187962"/>
              <a:ext cx="1646617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17"/>
          <p:cNvGrpSpPr/>
          <p:nvPr/>
        </p:nvGrpSpPr>
        <p:grpSpPr bwMode="auto">
          <a:xfrm>
            <a:off x="4356101" y="4623976"/>
            <a:ext cx="2786063" cy="371891"/>
            <a:chOff x="3714744" y="5143512"/>
            <a:chExt cx="2786082" cy="495858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962396" y="5187962"/>
              <a:ext cx="2220495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pic>
        <p:nvPicPr>
          <p:cNvPr id="1026" name="Picture 2" descr="C:\Users\yaling.he\Desktop\Chapter01截图\Chapter01截图\图1.19  清平乐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4" y="854496"/>
            <a:ext cx="3479448" cy="157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制作李清照简介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1037516" y="571486"/>
            <a:ext cx="7892202" cy="3857652"/>
          </a:xfrm>
        </p:spPr>
        <p:txBody>
          <a:bodyPr/>
          <a:lstStyle/>
          <a:p>
            <a:r>
              <a:rPr lang="zh-CN" altLang="en-US" sz="2000" dirty="0" smtClean="0"/>
              <a:t>需求说明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标题用标题标签，人名加粗显示，时间斜体显示，并制作页面版权部分</a:t>
            </a:r>
            <a:endParaRPr lang="zh-CN" altLang="en-US" sz="2000" dirty="0" smtClean="0"/>
          </a:p>
        </p:txBody>
      </p:sp>
      <p:grpSp>
        <p:nvGrpSpPr>
          <p:cNvPr id="13" name="组合 12"/>
          <p:cNvGrpSpPr/>
          <p:nvPr/>
        </p:nvGrpSpPr>
        <p:grpSpPr>
          <a:xfrm>
            <a:off x="142844" y="659632"/>
            <a:ext cx="928694" cy="402450"/>
            <a:chOff x="3786182" y="1192962"/>
            <a:chExt cx="928694" cy="536599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2" name="组合 17"/>
          <p:cNvGrpSpPr/>
          <p:nvPr/>
        </p:nvGrpSpPr>
        <p:grpSpPr bwMode="auto">
          <a:xfrm>
            <a:off x="428615" y="4572014"/>
            <a:ext cx="2786063" cy="371891"/>
            <a:chOff x="3714744" y="5143512"/>
            <a:chExt cx="2786082" cy="49585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3962612" y="5187962"/>
              <a:ext cx="2220495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9" y="1923678"/>
            <a:ext cx="8689494" cy="1416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642910" y="857265"/>
            <a:ext cx="7645400" cy="3857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14313"/>
            <a:ext cx="3392488" cy="523220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  <a:endParaRPr smtClean="0">
              <a:solidFill>
                <a:srgbClr val="121F55"/>
              </a:solidFill>
            </a:endParaRPr>
          </a:p>
        </p:txBody>
      </p:sp>
      <p:grpSp>
        <p:nvGrpSpPr>
          <p:cNvPr id="67588" name="组合 29"/>
          <p:cNvGrpSpPr/>
          <p:nvPr/>
        </p:nvGrpSpPr>
        <p:grpSpPr bwMode="auto">
          <a:xfrm>
            <a:off x="1857376" y="2411017"/>
            <a:ext cx="5929313" cy="1544241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6759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87814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7164288" y="195486"/>
            <a:ext cx="1800324" cy="523220"/>
          </a:xfrm>
        </p:spPr>
        <p:txBody>
          <a:bodyPr/>
          <a:lstStyle/>
          <a:p>
            <a:r>
              <a:rPr lang="zh-CN" altLang="en-US" smtClean="0"/>
              <a:t>图像标签</a:t>
            </a:r>
            <a:endParaRPr lang="zh-CN" altLang="en-US" dirty="0" smtClean="0"/>
          </a:p>
        </p:txBody>
      </p:sp>
      <p:sp>
        <p:nvSpPr>
          <p:cNvPr id="22" name="内容占位符 21"/>
          <p:cNvSpPr>
            <a:spLocks noGrp="1"/>
          </p:cNvSpPr>
          <p:nvPr>
            <p:ph idx="1"/>
          </p:nvPr>
        </p:nvSpPr>
        <p:spPr>
          <a:xfrm>
            <a:off x="428596" y="714362"/>
            <a:ext cx="7858180" cy="3357586"/>
          </a:xfrm>
        </p:spPr>
        <p:txBody>
          <a:bodyPr/>
          <a:lstStyle/>
          <a:p>
            <a:r>
              <a:rPr lang="zh-CN" altLang="en-US" sz="2000" dirty="0" smtClean="0"/>
              <a:t>常见的图像格式</a:t>
            </a:r>
            <a:endParaRPr lang="en-US" altLang="zh-CN" sz="2000" dirty="0" smtClean="0"/>
          </a:p>
          <a:p>
            <a:pPr lvl="1"/>
            <a:r>
              <a:rPr lang="en-US" sz="2000" dirty="0" smtClean="0"/>
              <a:t>JPG</a:t>
            </a:r>
            <a:r>
              <a:rPr lang="zh-CN" altLang="en-US" sz="2000" dirty="0" smtClean="0"/>
              <a:t>：</a:t>
            </a:r>
            <a:r>
              <a:rPr lang="zh-CN" altLang="en-US" sz="2000" b="0" dirty="0" smtClean="0"/>
              <a:t>全名</a:t>
            </a:r>
            <a:r>
              <a:rPr lang="en-US" altLang="zh-CN" sz="2000" b="0" dirty="0" smtClean="0"/>
              <a:t>JPEG</a:t>
            </a:r>
            <a:r>
              <a:rPr lang="zh-CN" altLang="en-US" sz="2000" b="0" dirty="0" smtClean="0"/>
              <a:t>，是一种比较常见的图画格式。它的特点是</a:t>
            </a:r>
            <a:r>
              <a:rPr lang="zh-CN" altLang="en-US" sz="2000" dirty="0" smtClean="0"/>
              <a:t>压缩比高</a:t>
            </a:r>
            <a:r>
              <a:rPr lang="zh-CN" altLang="en-US" sz="2000" b="0" dirty="0" smtClean="0"/>
              <a:t>，生成</a:t>
            </a:r>
            <a:r>
              <a:rPr lang="zh-CN" altLang="en-US" sz="2000" dirty="0" smtClean="0"/>
              <a:t>文件体积小</a:t>
            </a:r>
            <a:r>
              <a:rPr lang="zh-CN" altLang="en-US" sz="2000" b="0" dirty="0" smtClean="0"/>
              <a:t>。</a:t>
            </a:r>
            <a:endParaRPr lang="en-US" altLang="zh-CN" sz="2000" b="0" dirty="0" smtClean="0"/>
          </a:p>
          <a:p>
            <a:pPr lvl="1"/>
            <a:r>
              <a:rPr lang="en-US" sz="2000" dirty="0" smtClean="0"/>
              <a:t>GIF</a:t>
            </a:r>
            <a:r>
              <a:rPr lang="zh-CN" altLang="en-US" sz="2000" dirty="0" smtClean="0"/>
              <a:t>：</a:t>
            </a:r>
            <a:r>
              <a:rPr lang="zh-CN" altLang="en-US" sz="2000" b="0" dirty="0" smtClean="0"/>
              <a:t>特点是</a:t>
            </a:r>
            <a:r>
              <a:rPr lang="zh-CN" altLang="en-US" sz="2000" dirty="0" smtClean="0"/>
              <a:t>体积小</a:t>
            </a:r>
            <a:r>
              <a:rPr lang="zh-CN" altLang="en-US" sz="2000" b="0" dirty="0" smtClean="0"/>
              <a:t>、成像相对</a:t>
            </a:r>
            <a:r>
              <a:rPr lang="zh-CN" altLang="en-US" sz="2000" dirty="0" smtClean="0"/>
              <a:t>清晰</a:t>
            </a:r>
            <a:r>
              <a:rPr lang="zh-CN" altLang="en-US" sz="2000" b="0" dirty="0" smtClean="0"/>
              <a:t>，支持</a:t>
            </a:r>
            <a:r>
              <a:rPr lang="zh-CN" altLang="en-US" sz="2000" dirty="0" smtClean="0"/>
              <a:t>透明背景</a:t>
            </a:r>
            <a:r>
              <a:rPr lang="zh-CN" altLang="en-US" sz="2000" b="0" dirty="0" smtClean="0"/>
              <a:t>图像，适用于多种操作系统。</a:t>
            </a:r>
            <a:endParaRPr lang="en-US" altLang="zh-CN" sz="2000" b="0" dirty="0" smtClean="0"/>
          </a:p>
          <a:p>
            <a:pPr lvl="1"/>
            <a:r>
              <a:rPr lang="en-US" sz="2000" dirty="0" smtClean="0"/>
              <a:t>PNG</a:t>
            </a:r>
            <a:r>
              <a:rPr lang="zh-CN" altLang="en-US" sz="2000" dirty="0" smtClean="0"/>
              <a:t>：</a:t>
            </a:r>
            <a:r>
              <a:rPr lang="zh-CN" altLang="en-US" sz="2000" b="0" dirty="0" smtClean="0"/>
              <a:t>是一种</a:t>
            </a:r>
            <a:r>
              <a:rPr lang="zh-CN" altLang="en-US" sz="2000" dirty="0" smtClean="0"/>
              <a:t>清晰</a:t>
            </a:r>
            <a:r>
              <a:rPr lang="zh-CN" altLang="en-US" sz="2000" b="0" dirty="0" smtClean="0"/>
              <a:t>、支持</a:t>
            </a:r>
            <a:r>
              <a:rPr lang="zh-CN" altLang="en-US" sz="2000" dirty="0" smtClean="0"/>
              <a:t>透明</a:t>
            </a:r>
            <a:r>
              <a:rPr lang="zh-CN" altLang="en-US" sz="2000" b="0" dirty="0" smtClean="0"/>
              <a:t>、</a:t>
            </a:r>
            <a:r>
              <a:rPr lang="zh-CN" altLang="en-US" sz="2000" dirty="0" smtClean="0"/>
              <a:t>无损压缩</a:t>
            </a:r>
            <a:r>
              <a:rPr lang="zh-CN" altLang="en-US" sz="2000" b="0" dirty="0" smtClean="0"/>
              <a:t>的位图图形格式。</a:t>
            </a:r>
            <a:r>
              <a:rPr lang="en-US" altLang="zh-CN" sz="20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IE6</a:t>
            </a:r>
            <a:r>
              <a:rPr lang="zh-CN" altLang="en-US" sz="20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对</a:t>
            </a:r>
            <a:r>
              <a:rPr lang="en-US" altLang="zh-CN" sz="20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PNG8</a:t>
            </a:r>
            <a:r>
              <a:rPr lang="zh-CN" altLang="en-US" sz="20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sz="20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PNG32</a:t>
            </a:r>
            <a:r>
              <a:rPr lang="zh-CN" altLang="en-US" sz="20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的半透明效果并不支持</a:t>
            </a:r>
            <a:r>
              <a:rPr lang="zh-CN" altLang="en-US" sz="2000" b="0" dirty="0" smtClean="0"/>
              <a:t>，用滤镜可解决</a:t>
            </a:r>
            <a:r>
              <a:rPr lang="en-US" altLang="zh-CN" sz="2000" b="0" dirty="0" smtClean="0"/>
              <a:t>PNG32</a:t>
            </a:r>
            <a:r>
              <a:rPr lang="zh-CN" altLang="en-US" sz="2000" b="0" dirty="0" smtClean="0"/>
              <a:t>的半透明问题，但解决不了</a:t>
            </a:r>
            <a:r>
              <a:rPr lang="en-US" altLang="zh-CN" sz="2000" b="0" dirty="0" smtClean="0"/>
              <a:t>PNG8</a:t>
            </a:r>
            <a:r>
              <a:rPr lang="zh-CN" altLang="en-US" sz="2000" b="0" dirty="0" smtClean="0"/>
              <a:t>的半透明效果。。</a:t>
            </a:r>
            <a:endParaRPr lang="zh-CN" altLang="en-US" sz="2000" b="0" dirty="0" smtClean="0"/>
          </a:p>
          <a:p>
            <a:pPr lvl="1"/>
            <a:r>
              <a:rPr lang="en-US" sz="2000" dirty="0" smtClean="0"/>
              <a:t>BMP</a:t>
            </a:r>
            <a:r>
              <a:rPr lang="zh-CN" altLang="en-US" sz="2000" dirty="0" smtClean="0"/>
              <a:t>：</a:t>
            </a:r>
            <a:r>
              <a:rPr lang="zh-CN" altLang="en-US" sz="2000" b="0" dirty="0" smtClean="0"/>
              <a:t>位图文件格式，</a:t>
            </a:r>
            <a:r>
              <a:rPr lang="zh-CN" altLang="en-US" sz="2000" dirty="0" smtClean="0"/>
              <a:t>体积大、缩放性差</a:t>
            </a:r>
            <a:r>
              <a:rPr lang="zh-CN" altLang="en-US" sz="2000" b="0" dirty="0" smtClean="0"/>
              <a:t>。</a:t>
            </a:r>
            <a:endParaRPr lang="en-US" altLang="zh-CN" sz="2000" b="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5720" y="1142990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2000" b="1" cap="none" spc="0" dirty="0" smtClean="0">
                <a:ln>
                  <a:prstDash val="solid"/>
                </a:ln>
                <a:solidFill>
                  <a:srgbClr val="C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常用</a:t>
            </a:r>
            <a:endParaRPr lang="zh-CN" altLang="en-US" sz="2000" b="1" cap="none" spc="0" dirty="0">
              <a:ln>
                <a:prstDash val="solid"/>
              </a:ln>
              <a:solidFill>
                <a:srgbClr val="C0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267" y="1714494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2000" b="1" cap="none" spc="0" dirty="0" smtClean="0">
                <a:ln>
                  <a:prstDash val="solid"/>
                </a:ln>
                <a:solidFill>
                  <a:srgbClr val="C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常用</a:t>
            </a:r>
            <a:endParaRPr lang="zh-CN" altLang="en-US" sz="2000" b="1" cap="none" spc="0" dirty="0">
              <a:ln>
                <a:prstDash val="solid"/>
              </a:ln>
              <a:solidFill>
                <a:srgbClr val="C0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6948264" y="214296"/>
            <a:ext cx="2016348" cy="523220"/>
          </a:xfrm>
        </p:spPr>
        <p:txBody>
          <a:bodyPr/>
          <a:lstStyle/>
          <a:p>
            <a:r>
              <a:rPr lang="zh-CN" altLang="en-US" dirty="0" smtClean="0"/>
              <a:t>图像标签</a:t>
            </a:r>
            <a:endParaRPr lang="zh-CN" altLang="en-US" dirty="0" smtClean="0"/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714349" y="1464461"/>
            <a:ext cx="7786715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="path" alt="text" title="text"  width="x"  height="y" 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714348" y="2321717"/>
            <a:ext cx="1114408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图像地址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2143108" y="2321717"/>
            <a:ext cx="181171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图像的替代文字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  <p:cxnSp>
        <p:nvCxnSpPr>
          <p:cNvPr id="12" name="直接箭头连接符 11"/>
          <p:cNvCxnSpPr>
            <a:stCxn id="9" idx="0"/>
          </p:cNvCxnSpPr>
          <p:nvPr/>
        </p:nvCxnSpPr>
        <p:spPr>
          <a:xfrm rot="5400000" flipH="1" flipV="1">
            <a:off x="1100107" y="1850220"/>
            <a:ext cx="642942" cy="3000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</p:cNvCxnSpPr>
          <p:nvPr/>
        </p:nvCxnSpPr>
        <p:spPr>
          <a:xfrm rot="16200000" flipV="1">
            <a:off x="2596037" y="1868789"/>
            <a:ext cx="642942" cy="2629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42844" y="910816"/>
            <a:ext cx="1000132" cy="400110"/>
            <a:chOff x="1000100" y="1801286"/>
            <a:chExt cx="1000132" cy="533479"/>
          </a:xfrm>
        </p:grpSpPr>
        <p:pic>
          <p:nvPicPr>
            <p:cNvPr id="1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1801286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3" name="矩形标注 22"/>
          <p:cNvSpPr/>
          <p:nvPr/>
        </p:nvSpPr>
        <p:spPr bwMode="auto">
          <a:xfrm>
            <a:off x="2857488" y="714362"/>
            <a:ext cx="2044149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鼠标悬停提示文字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  <p:cxnSp>
        <p:nvCxnSpPr>
          <p:cNvPr id="24" name="直接箭头连接符 23"/>
          <p:cNvCxnSpPr>
            <a:stCxn id="23" idx="2"/>
          </p:cNvCxnSpPr>
          <p:nvPr/>
        </p:nvCxnSpPr>
        <p:spPr>
          <a:xfrm rot="5400000">
            <a:off x="3651420" y="1289897"/>
            <a:ext cx="434346" cy="2194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标注 27"/>
          <p:cNvSpPr/>
          <p:nvPr/>
        </p:nvSpPr>
        <p:spPr bwMode="auto">
          <a:xfrm>
            <a:off x="4714876" y="2268138"/>
            <a:ext cx="111440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图像宽度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  <p:cxnSp>
        <p:nvCxnSpPr>
          <p:cNvPr id="29" name="直接箭头连接符 28"/>
          <p:cNvCxnSpPr>
            <a:stCxn id="28" idx="0"/>
          </p:cNvCxnSpPr>
          <p:nvPr/>
        </p:nvCxnSpPr>
        <p:spPr>
          <a:xfrm rot="5400000" flipH="1" flipV="1">
            <a:off x="5020268" y="1930586"/>
            <a:ext cx="589364" cy="857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矩形标注 30"/>
          <p:cNvSpPr/>
          <p:nvPr/>
        </p:nvSpPr>
        <p:spPr bwMode="auto">
          <a:xfrm>
            <a:off x="5929322" y="714362"/>
            <a:ext cx="111440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图像高度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>
          <a:xfrm rot="16200000" flipH="1">
            <a:off x="6312222" y="1257998"/>
            <a:ext cx="434347" cy="857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1214441" y="3214692"/>
            <a:ext cx="7286649" cy="92333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="image/hetao.jpg" width="160" height="160" 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alt="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title="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42844" y="3214691"/>
            <a:ext cx="1000132" cy="405495"/>
            <a:chOff x="1000100" y="2528843"/>
            <a:chExt cx="1000132" cy="540661"/>
          </a:xfrm>
        </p:grpSpPr>
        <p:pic>
          <p:nvPicPr>
            <p:cNvPr id="4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1299399" y="2536024"/>
              <a:ext cx="700833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0" name="组合 18"/>
          <p:cNvGrpSpPr/>
          <p:nvPr/>
        </p:nvGrpSpPr>
        <p:grpSpPr bwMode="auto">
          <a:xfrm>
            <a:off x="2090738" y="4471986"/>
            <a:ext cx="4572000" cy="371891"/>
            <a:chOff x="3143240" y="5143512"/>
            <a:chExt cx="4572032" cy="49585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/>
            <p:cNvSpPr txBox="1"/>
            <p:nvPr/>
          </p:nvSpPr>
          <p:spPr bwMode="auto">
            <a:xfrm>
              <a:off x="4650797" y="5187962"/>
              <a:ext cx="2220496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图像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3" grpId="0" animBg="1"/>
      <p:bldP spid="28" grpId="0" animBg="1"/>
      <p:bldP spid="31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7148364" y="214296"/>
            <a:ext cx="1816249" cy="523220"/>
          </a:xfrm>
        </p:spPr>
        <p:txBody>
          <a:bodyPr/>
          <a:lstStyle/>
          <a:p>
            <a:r>
              <a:rPr lang="zh-CN" altLang="en-US" smtClean="0"/>
              <a:t>链接标签</a:t>
            </a:r>
            <a:endParaRPr lang="zh-CN" altLang="en-US" dirty="0" smtClean="0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357290" y="1416600"/>
            <a:ext cx="6715172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="path" target="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目标窗口位置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链接文本或图像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矩形标注 14"/>
          <p:cNvSpPr/>
          <p:nvPr/>
        </p:nvSpPr>
        <p:spPr bwMode="auto">
          <a:xfrm>
            <a:off x="1857357" y="785800"/>
            <a:ext cx="1114408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链接路径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  <p:sp>
        <p:nvSpPr>
          <p:cNvPr id="17" name="矩形标注 16"/>
          <p:cNvSpPr/>
          <p:nvPr/>
        </p:nvSpPr>
        <p:spPr bwMode="auto">
          <a:xfrm>
            <a:off x="3071803" y="785800"/>
            <a:ext cx="2276585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链接在哪个窗口打开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 rot="5400000">
            <a:off x="2142029" y="1156212"/>
            <a:ext cx="273612" cy="27145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2"/>
          </p:cNvCxnSpPr>
          <p:nvPr/>
        </p:nvCxnSpPr>
        <p:spPr>
          <a:xfrm rot="5400000">
            <a:off x="3718459" y="937105"/>
            <a:ext cx="273611" cy="70966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285720" y="964395"/>
            <a:ext cx="1000132" cy="400110"/>
            <a:chOff x="1000100" y="1801286"/>
            <a:chExt cx="1000132" cy="533479"/>
          </a:xfrm>
        </p:grpSpPr>
        <p:pic>
          <p:nvPicPr>
            <p:cNvPr id="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99399" y="1801286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428597" y="2571750"/>
            <a:ext cx="8297047" cy="2169825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detail.html"  target="</a:t>
            </a:r>
            <a:r>
              <a:rPr lang="en-US" altLang="zh-CN" b="1" dirty="0" smtClean="0">
                <a:solidFill>
                  <a:srgbClr val="C00000"/>
                </a:solidFill>
                <a:latin typeface="+mn-lt"/>
              </a:rPr>
              <a:t>_blank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姑娘，欢迎降落在这残酷的世界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detail.html"  target="</a:t>
            </a:r>
            <a:r>
              <a:rPr lang="en-US" altLang="zh-CN" b="1" dirty="0" smtClean="0">
                <a:solidFill>
                  <a:srgbClr val="00B050"/>
                </a:solidFill>
                <a:latin typeface="+mn-lt"/>
              </a:rPr>
              <a:t>_self"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="image/img1.png"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姑娘，欢迎降落在这残酷的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世界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title="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姑娘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，欢迎降落在这残酷的世界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/&gt;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0" name="矩形标注 29"/>
          <p:cNvSpPr/>
          <p:nvPr/>
        </p:nvSpPr>
        <p:spPr bwMode="auto">
          <a:xfrm>
            <a:off x="5715008" y="785800"/>
            <a:ext cx="2866711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常用值：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_self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、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_blank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>
          <a:xfrm rot="5400000">
            <a:off x="5901971" y="182351"/>
            <a:ext cx="273612" cy="221917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标注 41"/>
          <p:cNvSpPr/>
          <p:nvPr/>
        </p:nvSpPr>
        <p:spPr bwMode="auto">
          <a:xfrm>
            <a:off x="3214679" y="1994973"/>
            <a:ext cx="1510437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文本超链接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  <p:cxnSp>
        <p:nvCxnSpPr>
          <p:cNvPr id="43" name="直接箭头连接符 42"/>
          <p:cNvCxnSpPr>
            <a:stCxn id="42" idx="2"/>
          </p:cNvCxnSpPr>
          <p:nvPr/>
        </p:nvCxnSpPr>
        <p:spPr>
          <a:xfrm rot="16200000" flipH="1">
            <a:off x="4440955" y="1893248"/>
            <a:ext cx="456046" cy="139816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标注 45"/>
          <p:cNvSpPr/>
          <p:nvPr/>
        </p:nvSpPr>
        <p:spPr bwMode="auto">
          <a:xfrm>
            <a:off x="6286512" y="2071684"/>
            <a:ext cx="1510437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图像超链接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  <p:cxnSp>
        <p:nvCxnSpPr>
          <p:cNvPr id="47" name="直接箭头连接符 46"/>
          <p:cNvCxnSpPr>
            <a:stCxn id="46" idx="2"/>
          </p:cNvCxnSpPr>
          <p:nvPr/>
        </p:nvCxnSpPr>
        <p:spPr>
          <a:xfrm rot="5400000">
            <a:off x="6062970" y="2521683"/>
            <a:ext cx="1059428" cy="89809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85720" y="2023379"/>
            <a:ext cx="1000132" cy="405495"/>
            <a:chOff x="1000100" y="2528843"/>
            <a:chExt cx="1000132" cy="540661"/>
          </a:xfrm>
        </p:grpSpPr>
        <p:pic>
          <p:nvPicPr>
            <p:cNvPr id="5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51" name="TextBox 50"/>
            <p:cNvSpPr txBox="1"/>
            <p:nvPr/>
          </p:nvSpPr>
          <p:spPr>
            <a:xfrm>
              <a:off x="1299399" y="2536024"/>
              <a:ext cx="700833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2" name="组合 18"/>
          <p:cNvGrpSpPr/>
          <p:nvPr/>
        </p:nvGrpSpPr>
        <p:grpSpPr bwMode="auto">
          <a:xfrm>
            <a:off x="2000232" y="4500576"/>
            <a:ext cx="4572000" cy="371891"/>
            <a:chOff x="3143240" y="5143512"/>
            <a:chExt cx="4572032" cy="49585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4163482" y="5187962"/>
              <a:ext cx="3195127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超链接的应用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9" grpId="0" animBg="1"/>
      <p:bldP spid="30" grpId="0" animBg="1"/>
      <p:bldP spid="42" grpId="0" animBg="1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11"/>
          <p:cNvSpPr>
            <a:spLocks noGrp="1" noChangeArrowheads="1"/>
          </p:cNvSpPr>
          <p:nvPr>
            <p:ph type="title"/>
          </p:nvPr>
        </p:nvSpPr>
        <p:spPr>
          <a:xfrm>
            <a:off x="5796136" y="214296"/>
            <a:ext cx="3168476" cy="523220"/>
          </a:xfrm>
        </p:spPr>
        <p:txBody>
          <a:bodyPr/>
          <a:lstStyle/>
          <a:p>
            <a:r>
              <a:rPr lang="zh-CN" altLang="en-US" smtClean="0"/>
              <a:t>常用的超链接</a:t>
            </a:r>
            <a:r>
              <a:rPr lang="en-US" altLang="zh-CN" smtClean="0"/>
              <a:t>3-1</a:t>
            </a:r>
            <a:endParaRPr lang="zh-CN" altLang="en-US" dirty="0" smtClean="0"/>
          </a:p>
        </p:txBody>
      </p:sp>
      <p:sp>
        <p:nvSpPr>
          <p:cNvPr id="31751" name="Rectangle 10"/>
          <p:cNvSpPr>
            <a:spLocks noGrp="1" noChangeArrowheads="1"/>
          </p:cNvSpPr>
          <p:nvPr>
            <p:ph idx="1"/>
          </p:nvPr>
        </p:nvSpPr>
        <p:spPr>
          <a:xfrm>
            <a:off x="642910" y="571486"/>
            <a:ext cx="7645398" cy="2928958"/>
          </a:xfrm>
        </p:spPr>
        <p:txBody>
          <a:bodyPr/>
          <a:lstStyle/>
          <a:p>
            <a:r>
              <a:rPr lang="zh-CN" altLang="en-US" sz="2400" dirty="0" smtClean="0"/>
              <a:t>页面间链接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从一个页面链接到另外一个页面</a:t>
            </a:r>
            <a:endParaRPr lang="en-US" altLang="zh-CN" dirty="0" smtClean="0"/>
          </a:p>
          <a:p>
            <a:r>
              <a:rPr lang="zh-CN" altLang="en-US" sz="2400" dirty="0" smtClean="0"/>
              <a:t>锚链接</a:t>
            </a:r>
            <a:endParaRPr lang="en-US" altLang="zh-CN" sz="2400" dirty="0" smtClean="0"/>
          </a:p>
          <a:p>
            <a:r>
              <a:rPr lang="zh-CN" altLang="en-US" sz="2400" dirty="0" smtClean="0"/>
              <a:t>功能性链接</a:t>
            </a:r>
            <a:endParaRPr lang="en-US" altLang="zh-CN" sz="2400" dirty="0" smtClean="0"/>
          </a:p>
        </p:txBody>
      </p:sp>
      <p:grpSp>
        <p:nvGrpSpPr>
          <p:cNvPr id="12" name="组合 18"/>
          <p:cNvGrpSpPr/>
          <p:nvPr/>
        </p:nvGrpSpPr>
        <p:grpSpPr bwMode="auto">
          <a:xfrm>
            <a:off x="1857356" y="4500576"/>
            <a:ext cx="4572000" cy="371891"/>
            <a:chOff x="3143240" y="5143512"/>
            <a:chExt cx="4572032" cy="49585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4285310" y="5187962"/>
              <a:ext cx="2951470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页面间链接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690" y="2787650"/>
            <a:ext cx="2948940" cy="16230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50" y="2787650"/>
            <a:ext cx="2578100" cy="16230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535" y="1564005"/>
            <a:ext cx="2573655" cy="917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直接箭头连接符 5"/>
          <p:cNvCxnSpPr/>
          <p:nvPr/>
        </p:nvCxnSpPr>
        <p:spPr>
          <a:xfrm flipH="1">
            <a:off x="4140200" y="1738630"/>
            <a:ext cx="741045" cy="11214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直接箭头连接符 6"/>
          <p:cNvCxnSpPr/>
          <p:nvPr/>
        </p:nvCxnSpPr>
        <p:spPr>
          <a:xfrm>
            <a:off x="5736590" y="1961515"/>
            <a:ext cx="852170" cy="898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400" fill="hold"/>
                                        <p:tgtEl>
                                          <p:spTgt spid="31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5940594" y="214296"/>
            <a:ext cx="3024018" cy="523220"/>
          </a:xfrm>
        </p:spPr>
        <p:txBody>
          <a:bodyPr/>
          <a:lstStyle/>
          <a:p>
            <a:r>
              <a:rPr lang="zh-CN" altLang="en-US" smtClean="0"/>
              <a:t>常用的超链接</a:t>
            </a:r>
            <a:r>
              <a:rPr lang="en-US" altLang="zh-CN" smtClean="0"/>
              <a:t>3-2</a:t>
            </a:r>
            <a:endParaRPr lang="zh-CN" altLang="en-US" dirty="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641378" y="500048"/>
            <a:ext cx="7645398" cy="3857652"/>
          </a:xfrm>
        </p:spPr>
        <p:txBody>
          <a:bodyPr/>
          <a:lstStyle/>
          <a:p>
            <a:r>
              <a:rPr lang="zh-CN" altLang="en-US" dirty="0" smtClean="0"/>
              <a:t>锚链接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页面的甲位置跳转到本页中的乙位置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页面的甲位置跳转到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页面中的乙位置</a:t>
            </a:r>
            <a:endParaRPr lang="en-US" altLang="zh-CN" dirty="0" smtClean="0"/>
          </a:p>
          <a:p>
            <a:r>
              <a:rPr lang="zh-CN" altLang="en-US" dirty="0" smtClean="0"/>
              <a:t>创建步骤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创建跳转标记</a:t>
            </a:r>
            <a:endParaRPr lang="en-US" altLang="zh-CN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zh-CN" altLang="en-US" dirty="0" smtClean="0"/>
              <a:t>创建跳转链接</a:t>
            </a:r>
            <a:endParaRPr lang="en-US" altLang="zh-CN" dirty="0" smtClean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500167" y="2776957"/>
            <a:ext cx="6572269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smtClean="0">
                <a:solidFill>
                  <a:srgbClr val="C00000"/>
                </a:solidFill>
                <a:latin typeface="+mn-lt"/>
              </a:rPr>
              <a:t>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smtClean="0">
                <a:solidFill>
                  <a:srgbClr val="00B050"/>
                </a:solidFill>
                <a:latin typeface="+mn-lt"/>
              </a:rPr>
              <a:t>marker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乙位置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428729" y="3750477"/>
            <a:ext cx="6572269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rgbClr val="C00000"/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</a:rPr>
              <a:t>#</a:t>
            </a:r>
            <a:r>
              <a:rPr lang="en-US" altLang="zh-CN" b="1" dirty="0" smtClean="0">
                <a:solidFill>
                  <a:srgbClr val="00B050"/>
                </a:solidFill>
                <a:latin typeface="+mn-lt"/>
              </a:rPr>
              <a:t>marker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甲位置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5" name="组合 18"/>
          <p:cNvGrpSpPr/>
          <p:nvPr/>
        </p:nvGrpSpPr>
        <p:grpSpPr bwMode="auto">
          <a:xfrm>
            <a:off x="2000232" y="4500576"/>
            <a:ext cx="4572000" cy="371891"/>
            <a:chOff x="3143240" y="5143512"/>
            <a:chExt cx="4572032" cy="49585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4528970" y="5187962"/>
              <a:ext cx="2464153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锚链接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  <p:pic>
        <p:nvPicPr>
          <p:cNvPr id="3074" name="Picture 2" descr="C:\Users\yaling.he\Desktop\Chapter01截图\Chapter01截图\图1.26  锚链接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93" y="2355727"/>
            <a:ext cx="3514997" cy="197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32240" y="214296"/>
            <a:ext cx="2232372" cy="523220"/>
          </a:xfrm>
        </p:spPr>
        <p:txBody>
          <a:bodyPr/>
          <a:lstStyle/>
          <a:p>
            <a:r>
              <a:rPr lang="zh-CN" altLang="en-US" smtClean="0"/>
              <a:t>课程结构图</a:t>
            </a:r>
            <a:endParaRPr lang="en-US" altLang="zh-CN" dirty="0" smtClean="0"/>
          </a:p>
        </p:txBody>
      </p:sp>
      <p:pic>
        <p:nvPicPr>
          <p:cNvPr id="1026" name="Picture 2" descr="C:\Users\yaling.he\Desktop\2016-11-23_141331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28" y="1167594"/>
            <a:ext cx="8830961" cy="284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5951396" y="214296"/>
            <a:ext cx="3013216" cy="523220"/>
          </a:xfrm>
        </p:spPr>
        <p:txBody>
          <a:bodyPr/>
          <a:lstStyle/>
          <a:p>
            <a:r>
              <a:rPr lang="zh-CN" altLang="en-US" smtClean="0"/>
              <a:t>常用的超链接</a:t>
            </a:r>
            <a:r>
              <a:rPr lang="en-US" altLang="zh-CN" smtClean="0"/>
              <a:t>3-3</a:t>
            </a:r>
            <a:endParaRPr lang="zh-CN" altLang="en-US" dirty="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712816" y="785800"/>
            <a:ext cx="7645398" cy="3857652"/>
          </a:xfrm>
        </p:spPr>
        <p:txBody>
          <a:bodyPr/>
          <a:lstStyle/>
          <a:p>
            <a:r>
              <a:rPr lang="zh-CN" altLang="en-US" dirty="0" smtClean="0"/>
              <a:t>功能性链接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电子邮件</a:t>
            </a:r>
            <a:endParaRPr lang="en-US" altLang="zh-CN" dirty="0" smtClean="0"/>
          </a:p>
          <a:p>
            <a:pPr lvl="1"/>
            <a:r>
              <a:rPr lang="en-US" dirty="0" smtClean="0"/>
              <a:t>QQ</a:t>
            </a:r>
            <a:endParaRPr lang="en-US" altLang="zh-CN" dirty="0" smtClean="0"/>
          </a:p>
          <a:p>
            <a:pPr lvl="1"/>
            <a:r>
              <a:rPr lang="en-US" dirty="0" smtClean="0"/>
              <a:t>MSN</a:t>
            </a:r>
            <a:endParaRPr lang="zh-CN" altLang="en-US" dirty="0" smtClean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500166" y="3143254"/>
            <a:ext cx="6786610" cy="50783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href="</a:t>
            </a:r>
            <a:r>
              <a:rPr lang="pt-BR" altLang="zh-CN" b="1" dirty="0" smtClean="0">
                <a:solidFill>
                  <a:srgbClr val="FF0000"/>
                </a:solidFill>
                <a:latin typeface="+mn-lt"/>
              </a:rPr>
              <a:t>mailto</a:t>
            </a:r>
            <a:r>
              <a:rPr lang="pt-BR" altLang="zh-CN" b="1" dirty="0" smtClean="0">
                <a:solidFill>
                  <a:srgbClr val="0000FF"/>
                </a:solidFill>
                <a:latin typeface="+mn-lt"/>
              </a:rPr>
              <a:t>:</a:t>
            </a: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bdqnWebmaster@bdqn.cn"&gt;</a:t>
            </a:r>
            <a:r>
              <a:rPr lang="zh-CN" altLang="pt-BR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联系我们</a:t>
            </a: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28596" y="2786063"/>
            <a:ext cx="1000132" cy="405495"/>
            <a:chOff x="1000100" y="2528843"/>
            <a:chExt cx="1000132" cy="540661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2536024"/>
              <a:ext cx="700833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8" name="组合 18"/>
          <p:cNvGrpSpPr/>
          <p:nvPr/>
        </p:nvGrpSpPr>
        <p:grpSpPr bwMode="auto">
          <a:xfrm>
            <a:off x="1979712" y="4167805"/>
            <a:ext cx="4572000" cy="371891"/>
            <a:chOff x="3143240" y="5143512"/>
            <a:chExt cx="4572032" cy="49585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4407140" y="5187962"/>
              <a:ext cx="2707812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邮件链接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pic>
        <p:nvPicPr>
          <p:cNvPr id="4098" name="Picture 2" descr="C:\Users\yaling.he\Desktop\Chapter01截图\Chapter01截图\图1.28  电子邮件链接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44" y="1332883"/>
            <a:ext cx="4861104" cy="15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5508104" y="52714"/>
            <a:ext cx="3456508" cy="523220"/>
          </a:xfrm>
        </p:spPr>
        <p:txBody>
          <a:bodyPr/>
          <a:lstStyle/>
          <a:p>
            <a:r>
              <a:rPr lang="zh-CN" altLang="en-US" dirty="0"/>
              <a:t>行</a:t>
            </a:r>
            <a:r>
              <a:rPr lang="zh-CN" altLang="en-US" dirty="0" smtClean="0"/>
              <a:t>内元素和块元素</a:t>
            </a:r>
            <a:endParaRPr lang="zh-CN" altLang="en-US" dirty="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714348" y="428610"/>
            <a:ext cx="7645398" cy="3857652"/>
          </a:xfrm>
        </p:spPr>
        <p:txBody>
          <a:bodyPr/>
          <a:lstStyle/>
          <a:p>
            <a:r>
              <a:rPr lang="zh-CN" altLang="en-US" sz="2400" dirty="0"/>
              <a:t>块</a:t>
            </a:r>
            <a:r>
              <a:rPr lang="zh-CN" altLang="en-US" sz="2400" dirty="0" smtClean="0"/>
              <a:t>元素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无论</a:t>
            </a:r>
            <a:r>
              <a:rPr lang="zh-CN" altLang="en-US" dirty="0"/>
              <a:t>内容多少，该元素独占</a:t>
            </a:r>
            <a:r>
              <a:rPr lang="zh-CN" altLang="en-US" dirty="0" smtClean="0"/>
              <a:t>一行（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h1-h6…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sz="2400" dirty="0"/>
              <a:t>行内</a:t>
            </a:r>
            <a:r>
              <a:rPr lang="zh-CN" altLang="zh-CN" sz="2400" dirty="0" smtClean="0"/>
              <a:t>元素</a:t>
            </a:r>
            <a:endParaRPr lang="en-US" altLang="zh-CN" sz="2400" dirty="0"/>
          </a:p>
          <a:p>
            <a:pPr lvl="1"/>
            <a:r>
              <a:rPr lang="zh-CN" altLang="zh-CN" dirty="0" smtClean="0"/>
              <a:t>内容</a:t>
            </a:r>
            <a:r>
              <a:rPr lang="zh-CN" altLang="zh-CN" dirty="0"/>
              <a:t>撑开宽度，左右都是行内元素的可以排在</a:t>
            </a:r>
            <a:r>
              <a:rPr lang="zh-CN" altLang="zh-CN" dirty="0" smtClean="0"/>
              <a:t>一行</a:t>
            </a:r>
            <a:r>
              <a:rPr lang="en-US" altLang="zh-CN" dirty="0" smtClean="0"/>
              <a:t>(a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strong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em</a:t>
            </a:r>
            <a:r>
              <a:rPr lang="en-US" altLang="zh-CN" dirty="0" smtClean="0"/>
              <a:t>…)</a:t>
            </a:r>
            <a:endParaRPr lang="zh-CN" altLang="en-US" dirty="0" smtClean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285852" y="2746250"/>
            <a:ext cx="6786610" cy="1754326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p&gt;</a:t>
            </a:r>
            <a:endParaRPr lang="pt-B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&lt;h1&gt;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我是标题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h1&lt;/h1&gt;</a:t>
            </a:r>
            <a:endParaRPr lang="pt-B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 href="#"&gt;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我是超链接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a&gt;</a:t>
            </a:r>
            <a:endParaRPr lang="pt-B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&lt;strong&gt;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strong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strong</a:t>
            </a: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pt-B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85720" y="2809197"/>
            <a:ext cx="1000132" cy="405495"/>
            <a:chOff x="1000100" y="2528843"/>
            <a:chExt cx="1000132" cy="540661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2536024"/>
              <a:ext cx="700833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8" name="组合 18"/>
          <p:cNvGrpSpPr/>
          <p:nvPr/>
        </p:nvGrpSpPr>
        <p:grpSpPr bwMode="auto">
          <a:xfrm>
            <a:off x="1866708" y="4697719"/>
            <a:ext cx="4572000" cy="371891"/>
            <a:chOff x="3143240" y="5143512"/>
            <a:chExt cx="4572032" cy="49585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3919822" y="5187962"/>
              <a:ext cx="3682444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块元素和行内元素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pic>
        <p:nvPicPr>
          <p:cNvPr id="5122" name="Picture 2" descr="C:\Users\yaling.he\Desktop\Chapter01截图\Chapter01截图\图1.29  块元素和行内元素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3" y="2586907"/>
            <a:ext cx="3212113" cy="18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2627785" y="52714"/>
            <a:ext cx="6336829" cy="52322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制作京东读书新闻资讯页面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1070006" y="571486"/>
            <a:ext cx="7645398" cy="3857652"/>
          </a:xfrm>
        </p:spPr>
        <p:txBody>
          <a:bodyPr/>
          <a:lstStyle/>
          <a:p>
            <a:r>
              <a:rPr lang="zh-CN" altLang="en-US" sz="2400" dirty="0" smtClean="0"/>
              <a:t>需求说明</a:t>
            </a:r>
            <a:endParaRPr lang="zh-CN" altLang="en-US" sz="2400" dirty="0" smtClean="0"/>
          </a:p>
          <a:p>
            <a:pPr lvl="1"/>
            <a:r>
              <a:rPr lang="zh-CN" altLang="en-US" dirty="0"/>
              <a:t>使用学过的图像标签、标题标签、水平线标签、斜体标签、加粗标签、段落标签等制作京东读书新闻资讯页面，主标题使用一级标题标签，副标题使用二级标题标签，二级标题与图片之间使用水平线分隔</a:t>
            </a:r>
            <a:endParaRPr lang="zh-CN" altLang="en-US" dirty="0" smtClean="0"/>
          </a:p>
        </p:txBody>
      </p:sp>
      <p:grpSp>
        <p:nvGrpSpPr>
          <p:cNvPr id="3" name="组合 12"/>
          <p:cNvGrpSpPr/>
          <p:nvPr/>
        </p:nvGrpSpPr>
        <p:grpSpPr>
          <a:xfrm>
            <a:off x="142844" y="659632"/>
            <a:ext cx="928694" cy="402450"/>
            <a:chOff x="3786182" y="1192962"/>
            <a:chExt cx="928694" cy="536599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1" name="组合 17"/>
          <p:cNvGrpSpPr/>
          <p:nvPr/>
        </p:nvGrpSpPr>
        <p:grpSpPr bwMode="auto">
          <a:xfrm>
            <a:off x="2983605" y="4711495"/>
            <a:ext cx="2786063" cy="371891"/>
            <a:chOff x="3714744" y="5143512"/>
            <a:chExt cx="2786082" cy="49585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962612" y="5187962"/>
              <a:ext cx="2220495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194" name="Picture 2" descr="C:\Users\yaling.he\Desktop\Chapter01截图\Chapter01截图\图1.30  京东读书新闻资讯页面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372" y="2517744"/>
            <a:ext cx="3786836" cy="210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52714"/>
            <a:ext cx="6480846" cy="52322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制作京东快速购物</a:t>
            </a:r>
            <a:r>
              <a:rPr lang="zh-CN" altLang="zh-CN" dirty="0" smtClean="0"/>
              <a:t>导航</a:t>
            </a:r>
            <a:r>
              <a:rPr lang="en-US" altLang="zh-CN" dirty="0" smtClean="0"/>
              <a:t>2-1</a:t>
            </a:r>
            <a:endParaRPr lang="en-US" altLang="zh-CN" dirty="0" smtClean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1251829" y="571486"/>
            <a:ext cx="7892203" cy="2286016"/>
          </a:xfrm>
        </p:spPr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</a:t>
            </a:r>
            <a:r>
              <a:rPr lang="zh-CN" altLang="en-US" dirty="0"/>
              <a:t>链接和锚点链接的应用</a:t>
            </a:r>
            <a:endParaRPr lang="zh-CN" altLang="en-US" dirty="0"/>
          </a:p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/>
              <a:t>使用学过的标签制作京东快速购物导航页面，单击</a:t>
            </a:r>
            <a:r>
              <a:rPr lang="en-US" altLang="zh-CN" dirty="0"/>
              <a:t>F*</a:t>
            </a:r>
            <a:r>
              <a:rPr lang="zh-CN" altLang="en-US" dirty="0"/>
              <a:t>链接，页面跳转到对应的版块</a:t>
            </a:r>
            <a:endParaRPr lang="zh-CN" altLang="en-US" dirty="0" smtClean="0"/>
          </a:p>
        </p:txBody>
      </p:sp>
      <p:grpSp>
        <p:nvGrpSpPr>
          <p:cNvPr id="3" name="组合 10"/>
          <p:cNvGrpSpPr/>
          <p:nvPr/>
        </p:nvGrpSpPr>
        <p:grpSpPr>
          <a:xfrm>
            <a:off x="142845" y="642924"/>
            <a:ext cx="1109759" cy="421499"/>
            <a:chOff x="6072198" y="1142984"/>
            <a:chExt cx="1109759" cy="561998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3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9" name="组合 16"/>
          <p:cNvGrpSpPr/>
          <p:nvPr/>
        </p:nvGrpSpPr>
        <p:grpSpPr bwMode="auto">
          <a:xfrm>
            <a:off x="5493580" y="4751344"/>
            <a:ext cx="2714625" cy="371891"/>
            <a:chOff x="3143240" y="5143512"/>
            <a:chExt cx="2714644" cy="49585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62396" y="5187962"/>
              <a:ext cx="1646617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218" name="Picture 2" descr="C:\Users\yaling.he\Desktop\Chapter01截图\Chapter01截图\图1.31 京东快速购物导航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88" y="2786064"/>
            <a:ext cx="4505154" cy="206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255836" y="3786196"/>
            <a:ext cx="7030940" cy="1200329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&lt;style&gt;</a:t>
            </a:r>
            <a:endParaRPr lang="zh-CN" altLang="zh-CN" sz="1600" b="1" dirty="0">
              <a:solidFill>
                <a:schemeClr val="accent5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p{position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: fixed; right: 5%; top: 50%; font-size: 40px; }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&lt;/style&gt;</a:t>
            </a:r>
            <a:endParaRPr lang="zh-CN" altLang="zh-CN" sz="1600" b="1" dirty="0">
              <a:solidFill>
                <a:schemeClr val="accent5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3" y="52714"/>
            <a:ext cx="6264821" cy="52322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制作京东快速购物</a:t>
            </a:r>
            <a:r>
              <a:rPr lang="zh-CN" altLang="zh-CN" dirty="0" smtClean="0"/>
              <a:t>导航</a:t>
            </a:r>
            <a:r>
              <a:rPr lang="en-US" altLang="zh-CN" dirty="0" smtClean="0"/>
              <a:t>2-2</a:t>
            </a:r>
            <a:endParaRPr lang="en-US" altLang="zh-CN" dirty="0" smtClean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1070006" y="571486"/>
            <a:ext cx="7645398" cy="3857652"/>
          </a:xfrm>
        </p:spPr>
        <p:txBody>
          <a:bodyPr/>
          <a:lstStyle/>
          <a:p>
            <a:r>
              <a:rPr lang="zh-CN" altLang="en-US" sz="2000" dirty="0"/>
              <a:t>实现</a:t>
            </a:r>
            <a:r>
              <a:rPr lang="zh-CN" altLang="en-US" sz="2000" dirty="0" smtClean="0"/>
              <a:t>思路</a:t>
            </a:r>
            <a:r>
              <a:rPr lang="zh-CN" altLang="zh-CN" sz="2000" dirty="0"/>
              <a:t>及关键代码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F</a:t>
            </a:r>
            <a:r>
              <a:rPr lang="en-US" altLang="zh-CN" sz="2000" dirty="0"/>
              <a:t>*</a:t>
            </a:r>
            <a:r>
              <a:rPr lang="zh-CN" altLang="en-US" sz="2000" dirty="0"/>
              <a:t>请使用超链接标签，把这些超链接放在</a:t>
            </a:r>
            <a:r>
              <a:rPr lang="en-US" altLang="zh-CN" sz="2000" dirty="0"/>
              <a:t>&lt;p&gt;</a:t>
            </a:r>
            <a:r>
              <a:rPr lang="zh-CN" altLang="en-US" sz="2000" dirty="0"/>
              <a:t>标签中</a:t>
            </a:r>
            <a:r>
              <a:rPr lang="zh-CN" altLang="en-US" sz="2000" dirty="0" smtClean="0"/>
              <a:t>，关键代码如下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左边</a:t>
            </a:r>
            <a:r>
              <a:rPr lang="zh-CN" altLang="en-US" sz="2000" dirty="0"/>
              <a:t>主要内容使用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&gt;</a:t>
            </a:r>
            <a:r>
              <a:rPr lang="zh-CN" altLang="en-US" sz="2000" dirty="0" smtClean="0"/>
              <a:t>标签</a:t>
            </a:r>
            <a:endParaRPr lang="zh-CN" altLang="en-US" sz="2000" dirty="0"/>
          </a:p>
          <a:p>
            <a:pPr lvl="1"/>
            <a:r>
              <a:rPr lang="zh-CN" altLang="en-US" sz="2000" dirty="0" smtClean="0"/>
              <a:t>把</a:t>
            </a:r>
            <a:r>
              <a:rPr lang="zh-CN" altLang="en-US" sz="2000" dirty="0"/>
              <a:t>以下代码放到</a:t>
            </a:r>
            <a:r>
              <a:rPr lang="en-US" altLang="zh-CN" sz="2000" dirty="0"/>
              <a:t>&lt;head&gt;</a:t>
            </a:r>
            <a:r>
              <a:rPr lang="zh-CN" altLang="en-US" sz="2000" dirty="0"/>
              <a:t>标签</a:t>
            </a:r>
            <a:r>
              <a:rPr lang="zh-CN" altLang="en-US" sz="2000" dirty="0" smtClean="0"/>
              <a:t>里</a:t>
            </a:r>
            <a:endParaRPr lang="zh-CN" altLang="en-US" sz="2000" dirty="0"/>
          </a:p>
        </p:txBody>
      </p:sp>
      <p:grpSp>
        <p:nvGrpSpPr>
          <p:cNvPr id="3" name="组合 10"/>
          <p:cNvGrpSpPr/>
          <p:nvPr/>
        </p:nvGrpSpPr>
        <p:grpSpPr>
          <a:xfrm>
            <a:off x="142845" y="642924"/>
            <a:ext cx="1109759" cy="421499"/>
            <a:chOff x="6072198" y="1142984"/>
            <a:chExt cx="1109759" cy="561998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3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24" name="组合 17"/>
          <p:cNvGrpSpPr/>
          <p:nvPr/>
        </p:nvGrpSpPr>
        <p:grpSpPr bwMode="auto">
          <a:xfrm>
            <a:off x="2843809" y="4771197"/>
            <a:ext cx="2786063" cy="371891"/>
            <a:chOff x="3714744" y="5143512"/>
            <a:chExt cx="2786082" cy="49585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3962612" y="5187962"/>
              <a:ext cx="2220495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570605" y="1643056"/>
            <a:ext cx="6573295" cy="1384995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sz="14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&lt;p&gt;</a:t>
            </a:r>
            <a:endParaRPr lang="pt-BR" altLang="zh-CN" sz="14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sz="14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&lt;a href="#"&gt;F1&lt;/a&gt;</a:t>
            </a:r>
            <a:endParaRPr lang="pt-BR" altLang="zh-CN" sz="14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sz="14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&lt;!--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其余超链接省略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--&gt;</a:t>
            </a:r>
            <a:endParaRPr lang="en-US" altLang="zh-CN" sz="14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sz="14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p&gt;</a:t>
            </a:r>
            <a:endParaRPr lang="pt-BR" altLang="zh-CN" sz="14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910829"/>
            <a:ext cx="7645400" cy="3857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14313"/>
            <a:ext cx="3392488" cy="523220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  <a:endParaRPr smtClean="0">
              <a:solidFill>
                <a:srgbClr val="121F55"/>
              </a:solidFill>
            </a:endParaRPr>
          </a:p>
        </p:txBody>
      </p:sp>
      <p:grpSp>
        <p:nvGrpSpPr>
          <p:cNvPr id="67588" name="组合 29"/>
          <p:cNvGrpSpPr/>
          <p:nvPr/>
        </p:nvGrpSpPr>
        <p:grpSpPr bwMode="auto">
          <a:xfrm>
            <a:off x="1857376" y="2411017"/>
            <a:ext cx="5929313" cy="1544241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6759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87814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7715250" y="205979"/>
            <a:ext cx="971550" cy="523220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总结</a:t>
            </a:r>
            <a:endParaRPr smtClean="0">
              <a:solidFill>
                <a:srgbClr val="121F55"/>
              </a:solidFill>
            </a:endParaRP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2149476" y="571486"/>
            <a:ext cx="6598989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ea typeface="微软雅黑" pitchFamily="34" charset="-122"/>
                <a:cs typeface="Arial" panose="020B0604020202020204" pitchFamily="34" charset="0"/>
              </a:rPr>
              <a:t>HTML5</a:t>
            </a:r>
            <a:r>
              <a:rPr lang="zh-CN" altLang="en-US" sz="2000" b="1" dirty="0" smtClean="0">
                <a:ea typeface="微软雅黑" pitchFamily="34" charset="-122"/>
                <a:cs typeface="Arial" panose="020B0604020202020204" pitchFamily="34" charset="0"/>
              </a:rPr>
              <a:t>文件</a:t>
            </a:r>
            <a:r>
              <a:rPr lang="zh-CN" altLang="en-US" sz="2000" b="1" dirty="0">
                <a:ea typeface="微软雅黑" pitchFamily="34" charset="-122"/>
                <a:cs typeface="Arial" panose="020B0604020202020204" pitchFamily="34" charset="0"/>
              </a:rPr>
              <a:t>的基本</a:t>
            </a:r>
            <a:r>
              <a:rPr lang="zh-CN" altLang="en-US" sz="2000" b="1" dirty="0" smtClean="0">
                <a:ea typeface="微软雅黑" pitchFamily="34" charset="-122"/>
                <a:cs typeface="Arial" panose="020B0604020202020204" pitchFamily="34" charset="0"/>
              </a:rPr>
              <a:t>结构</a:t>
            </a:r>
            <a:endParaRPr lang="en-US" altLang="zh-CN" sz="2000" b="1" dirty="0" smtClean="0">
              <a:ea typeface="微软雅黑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panose="020B0604020202020204" pitchFamily="34" charset="0"/>
              </a:rPr>
              <a:t>编写</a:t>
            </a:r>
            <a:r>
              <a:rPr lang="en-US" altLang="zh-CN" sz="2000" b="1" dirty="0">
                <a:ea typeface="微软雅黑" pitchFamily="34" charset="-122"/>
                <a:cs typeface="Arial" panose="020B0604020202020204" pitchFamily="34" charset="0"/>
              </a:rPr>
              <a:t>HTML</a:t>
            </a:r>
            <a:r>
              <a:rPr lang="zh-CN" altLang="en-US" sz="2000" b="1" dirty="0">
                <a:ea typeface="微软雅黑" pitchFamily="34" charset="-122"/>
                <a:cs typeface="Arial" panose="020B0604020202020204" pitchFamily="34" charset="0"/>
              </a:rPr>
              <a:t>文档时遵守</a:t>
            </a:r>
            <a:r>
              <a:rPr lang="en-US" altLang="zh-CN" sz="2000" b="1" dirty="0">
                <a:ea typeface="微软雅黑" pitchFamily="34" charset="-122"/>
                <a:cs typeface="Arial" panose="020B0604020202020204" pitchFamily="34" charset="0"/>
              </a:rPr>
              <a:t>W3C</a:t>
            </a:r>
            <a:r>
              <a:rPr lang="zh-CN" altLang="en-US" sz="2000" b="1" dirty="0">
                <a:ea typeface="微软雅黑" pitchFamily="34" charset="-122"/>
                <a:cs typeface="Arial" panose="020B0604020202020204" pitchFamily="34" charset="0"/>
              </a:rPr>
              <a:t>标准，</a:t>
            </a:r>
            <a:r>
              <a:rPr lang="en-US" altLang="zh-CN" sz="2000" b="1" dirty="0">
                <a:ea typeface="微软雅黑" pitchFamily="34" charset="-122"/>
                <a:cs typeface="Arial" panose="020B0604020202020204" pitchFamily="34" charset="0"/>
              </a:rPr>
              <a:t>W3C</a:t>
            </a:r>
            <a:r>
              <a:rPr lang="zh-CN" altLang="en-US" sz="2000" b="1" dirty="0">
                <a:ea typeface="微软雅黑" pitchFamily="34" charset="-122"/>
                <a:cs typeface="Arial" panose="020B0604020202020204" pitchFamily="34" charset="0"/>
              </a:rPr>
              <a:t>是制定和维护统一的国际化</a:t>
            </a:r>
            <a:r>
              <a:rPr lang="en-US" altLang="zh-CN" sz="2000" b="1" dirty="0">
                <a:ea typeface="微软雅黑" pitchFamily="34" charset="-122"/>
                <a:cs typeface="Arial" panose="020B0604020202020204" pitchFamily="34" charset="0"/>
              </a:rPr>
              <a:t>Web</a:t>
            </a:r>
            <a:r>
              <a:rPr lang="zh-CN" altLang="en-US" sz="2000" b="1" dirty="0">
                <a:ea typeface="微软雅黑" pitchFamily="34" charset="-122"/>
                <a:cs typeface="Arial" panose="020B0604020202020204" pitchFamily="34" charset="0"/>
              </a:rPr>
              <a:t>开发标准的组织</a:t>
            </a:r>
            <a:endParaRPr lang="en-US" altLang="zh-CN" sz="2000" b="1" dirty="0" smtClean="0">
              <a:ea typeface="微软雅黑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solidFill>
                <a:srgbClr val="FF0000"/>
              </a:solidFill>
              <a:ea typeface="微软雅黑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solidFill>
                <a:srgbClr val="FF0000"/>
              </a:solidFill>
              <a:ea typeface="微软雅黑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panose="020B0604020202020204" pitchFamily="34" charset="0"/>
              </a:rPr>
              <a:t>网页</a:t>
            </a:r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panose="020B0604020202020204" pitchFamily="34" charset="0"/>
              </a:rPr>
              <a:t>基本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panose="020B0604020202020204" pitchFamily="34" charset="0"/>
              </a:rPr>
              <a:t>标签</a:t>
            </a:r>
            <a:endParaRPr lang="en-US" altLang="zh-CN" sz="2000" b="1" dirty="0" smtClean="0">
              <a:ea typeface="微软雅黑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panose="020B0604020202020204" pitchFamily="34" charset="0"/>
              </a:rPr>
              <a:t>插入图像时使用</a:t>
            </a:r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panose="020B0604020202020204" pitchFamily="34" charset="0"/>
              </a:rPr>
              <a:t>标签</a:t>
            </a:r>
            <a:r>
              <a:rPr lang="en-US" altLang="zh-CN" sz="2000" b="1" dirty="0">
                <a:solidFill>
                  <a:srgbClr val="FF0000"/>
                </a:solidFill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ea typeface="微软雅黑" pitchFamily="34" charset="-122"/>
                <a:cs typeface="Arial" panose="020B0604020202020204" pitchFamily="34" charset="0"/>
              </a:rPr>
              <a:t>img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panose="020B0604020202020204" pitchFamily="34" charset="0"/>
              </a:rPr>
              <a:t>/&gt;</a:t>
            </a:r>
            <a:r>
              <a:rPr lang="zh-CN" altLang="en-US" sz="2000" b="1" dirty="0" smtClean="0">
                <a:ea typeface="微软雅黑" pitchFamily="34" charset="-122"/>
                <a:cs typeface="Arial" panose="020B0604020202020204" pitchFamily="34" charset="0"/>
              </a:rPr>
              <a:t>，要求</a:t>
            </a:r>
            <a:r>
              <a:rPr lang="en-US" altLang="zh-CN" sz="2000" b="1" dirty="0" err="1">
                <a:ea typeface="微软雅黑" pitchFamily="34" charset="-122"/>
                <a:cs typeface="Arial" panose="020B0604020202020204" pitchFamily="34" charset="0"/>
              </a:rPr>
              <a:t>src</a:t>
            </a:r>
            <a:r>
              <a:rPr lang="zh-CN" altLang="en-US" sz="2000" b="1" dirty="0">
                <a:ea typeface="微软雅黑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000" b="1" dirty="0">
                <a:ea typeface="微软雅黑" pitchFamily="34" charset="-122"/>
                <a:cs typeface="Arial" panose="020B0604020202020204" pitchFamily="34" charset="0"/>
              </a:rPr>
              <a:t>alt</a:t>
            </a:r>
            <a:r>
              <a:rPr lang="zh-CN" altLang="en-US" sz="2000" b="1" dirty="0">
                <a:ea typeface="微软雅黑" pitchFamily="34" charset="-122"/>
                <a:cs typeface="Arial" panose="020B0604020202020204" pitchFamily="34" charset="0"/>
              </a:rPr>
              <a:t>属性必选</a:t>
            </a:r>
            <a:endParaRPr lang="en-US" altLang="zh-CN" sz="2000" b="1" dirty="0" smtClean="0">
              <a:ea typeface="微软雅黑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panose="020B0604020202020204" pitchFamily="34" charset="0"/>
              </a:rPr>
              <a:t>超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panose="020B0604020202020204" pitchFamily="34" charset="0"/>
              </a:rPr>
              <a:t>链接标签</a:t>
            </a:r>
            <a:endParaRPr lang="en-US" altLang="zh-CN" sz="2000" b="1" dirty="0" smtClean="0">
              <a:solidFill>
                <a:srgbClr val="FF0000"/>
              </a:solidFill>
              <a:ea typeface="微软雅黑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panose="020B0604020202020204" pitchFamily="34" charset="0"/>
              </a:rPr>
              <a:t>行内元素和块元素的特性</a:t>
            </a:r>
            <a:endParaRPr lang="zh-CN" altLang="en-US" sz="2000" b="1" dirty="0"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70660" name="AutoShape 3"/>
          <p:cNvSpPr/>
          <p:nvPr/>
        </p:nvSpPr>
        <p:spPr bwMode="auto">
          <a:xfrm>
            <a:off x="5448969" y="3867682"/>
            <a:ext cx="301300" cy="64689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2" charset="-122"/>
            </a:endParaRPr>
          </a:p>
        </p:txBody>
      </p:sp>
      <p:sp>
        <p:nvSpPr>
          <p:cNvPr id="70661" name="TextBox 11"/>
          <p:cNvSpPr txBox="1">
            <a:spLocks noChangeArrowheads="1"/>
          </p:cNvSpPr>
          <p:nvPr/>
        </p:nvSpPr>
        <p:spPr bwMode="auto">
          <a:xfrm>
            <a:off x="3747899" y="3693540"/>
            <a:ext cx="20881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panose="020B0604020202020204" pitchFamily="34" charset="0"/>
              </a:rPr>
              <a:t>超链接的基本用法</a:t>
            </a:r>
            <a:endParaRPr lang="en-US" altLang="zh-CN" sz="1600" b="1" dirty="0">
              <a:ea typeface="微软雅黑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zh-CN" sz="1600" b="1" dirty="0">
                <a:ea typeface="微软雅黑" pitchFamily="34" charset="-122"/>
                <a:cs typeface="Arial" panose="020B0604020202020204" pitchFamily="34" charset="0"/>
              </a:rPr>
              <a:t>超链接的应用场合</a:t>
            </a:r>
            <a:endParaRPr lang="en-US" altLang="zh-CN" sz="1600" b="1" dirty="0"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70662" name="TextBox 12"/>
          <p:cNvSpPr txBox="1">
            <a:spLocks noChangeArrowheads="1"/>
          </p:cNvSpPr>
          <p:nvPr/>
        </p:nvSpPr>
        <p:spPr bwMode="auto">
          <a:xfrm>
            <a:off x="4044961" y="1857370"/>
            <a:ext cx="202723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标题标签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段落标签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换行标签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水平线标签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注释和特殊符号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70663" name="AutoShape 3"/>
          <p:cNvSpPr/>
          <p:nvPr/>
        </p:nvSpPr>
        <p:spPr bwMode="auto">
          <a:xfrm>
            <a:off x="3571869" y="3786196"/>
            <a:ext cx="214313" cy="635735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2" charset="-122"/>
            </a:endParaRP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109519" y="2571750"/>
            <a:ext cx="1819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itchFamily="34" charset="-122"/>
                <a:cs typeface="Arial" panose="020B0604020202020204" pitchFamily="34" charset="0"/>
              </a:rPr>
              <a:t>HTML5</a:t>
            </a:r>
            <a:r>
              <a:rPr lang="zh-CN" altLang="en-US" sz="2000" b="1" dirty="0">
                <a:ea typeface="微软雅黑" pitchFamily="34" charset="-122"/>
                <a:cs typeface="Arial" panose="020B0604020202020204" pitchFamily="34" charset="0"/>
              </a:rPr>
              <a:t>基础</a:t>
            </a:r>
            <a:endParaRPr lang="en-US" altLang="zh-CN" sz="2000" b="1" dirty="0"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70665" name="AutoShape 3"/>
          <p:cNvSpPr/>
          <p:nvPr/>
        </p:nvSpPr>
        <p:spPr bwMode="auto">
          <a:xfrm>
            <a:off x="1836739" y="857238"/>
            <a:ext cx="312737" cy="385765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2" charset="-122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5759473" y="3786196"/>
            <a:ext cx="2027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panose="020B0604020202020204" pitchFamily="34" charset="0"/>
              </a:rPr>
              <a:t>页面间</a:t>
            </a:r>
            <a:r>
              <a:rPr lang="zh-CN" altLang="en-US" sz="1600" b="1" dirty="0" smtClean="0">
                <a:ea typeface="微软雅黑" pitchFamily="34" charset="-122"/>
                <a:cs typeface="Arial" panose="020B0604020202020204" pitchFamily="34" charset="0"/>
              </a:rPr>
              <a:t>链接</a:t>
            </a:r>
            <a:endParaRPr lang="en-US" altLang="zh-CN" sz="1600" b="1" dirty="0" smtClean="0">
              <a:ea typeface="微软雅黑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panose="020B0604020202020204" pitchFamily="34" charset="0"/>
              </a:rPr>
              <a:t>锚链接</a:t>
            </a:r>
            <a:endParaRPr lang="en-US" altLang="zh-CN" sz="1600" b="1" dirty="0" smtClean="0">
              <a:ea typeface="微软雅黑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panose="020B0604020202020204" pitchFamily="34" charset="0"/>
              </a:rPr>
              <a:t>功能性</a:t>
            </a:r>
            <a:r>
              <a:rPr lang="zh-CN" altLang="en-US" sz="1600" b="1" dirty="0">
                <a:ea typeface="微软雅黑" pitchFamily="34" charset="-122"/>
                <a:cs typeface="Arial" panose="020B0604020202020204" pitchFamily="34" charset="0"/>
              </a:rPr>
              <a:t>链接</a:t>
            </a:r>
            <a:endParaRPr lang="zh-CN" altLang="en-US" sz="1600" b="1" dirty="0"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3" name="AutoShape 3"/>
          <p:cNvSpPr/>
          <p:nvPr/>
        </p:nvSpPr>
        <p:spPr bwMode="auto">
          <a:xfrm>
            <a:off x="3827272" y="2233944"/>
            <a:ext cx="107157" cy="769855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368" y="214296"/>
            <a:ext cx="1080244" cy="523220"/>
          </a:xfrm>
        </p:spPr>
        <p:txBody>
          <a:bodyPr/>
          <a:lstStyle/>
          <a:p>
            <a:r>
              <a:rPr lang="zh-CN" altLang="en-US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500048"/>
            <a:ext cx="7716836" cy="4214842"/>
          </a:xfrm>
        </p:spPr>
        <p:txBody>
          <a:bodyPr/>
          <a:lstStyle/>
          <a:p>
            <a:pPr lvl="0"/>
            <a:r>
              <a:rPr lang="zh-CN" altLang="en-US" sz="2000" dirty="0" smtClean="0"/>
              <a:t>课后作业</a:t>
            </a:r>
            <a:endParaRPr lang="en-US" sz="20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熟悉</a:t>
            </a:r>
            <a:r>
              <a:rPr lang="en-US" altLang="zh-CN" sz="2000" dirty="0" smtClean="0">
                <a:solidFill>
                  <a:srgbClr val="FF0000"/>
                </a:solidFill>
              </a:rPr>
              <a:t>VS Code</a:t>
            </a:r>
            <a:r>
              <a:rPr lang="zh-CN" altLang="en-US" sz="2000" dirty="0" smtClean="0">
                <a:solidFill>
                  <a:srgbClr val="FF0000"/>
                </a:solidFill>
              </a:rPr>
              <a:t>基本编辑操作技巧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完成本章教材的作业</a:t>
            </a:r>
            <a:endParaRPr lang="zh-CN" altLang="en-US" sz="2000" dirty="0" smtClean="0"/>
          </a:p>
          <a:p>
            <a:pPr lvl="0"/>
            <a:r>
              <a:rPr lang="zh-CN" altLang="en-US" sz="2000" dirty="0" smtClean="0"/>
              <a:t>预习作业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/>
              <a:t>预习下一章学生用书，完成预习测试</a:t>
            </a:r>
            <a:endParaRPr lang="en-US" altLang="zh-CN" sz="2000" dirty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/>
              <a:t>HTML5</a:t>
            </a:r>
            <a:r>
              <a:rPr lang="zh-CN" altLang="en-US" dirty="0"/>
              <a:t>中支持哪几种列表，如何表示？</a:t>
            </a:r>
            <a:endParaRPr lang="zh-CN" altLang="en-US" dirty="0"/>
          </a:p>
          <a:p>
            <a:pPr lvl="2"/>
            <a:r>
              <a:rPr lang="zh-CN" altLang="en-US" dirty="0" smtClean="0"/>
              <a:t>如果</a:t>
            </a:r>
            <a:r>
              <a:rPr lang="zh-CN" altLang="en-US" dirty="0"/>
              <a:t>希望实现表格的跨行和跨列设置，需要设置表格的哪些属性？</a:t>
            </a:r>
            <a:endParaRPr lang="zh-CN" altLang="en-US" dirty="0"/>
          </a:p>
          <a:p>
            <a:pPr lvl="2"/>
            <a:r>
              <a:rPr lang="zh-CN" altLang="en-US" dirty="0" smtClean="0"/>
              <a:t>如何</a:t>
            </a:r>
            <a:r>
              <a:rPr lang="zh-CN" altLang="en-US" dirty="0"/>
              <a:t>在页面中使用音频元素和视频元素？</a:t>
            </a:r>
            <a:endParaRPr lang="zh-CN" altLang="en-US" dirty="0"/>
          </a:p>
          <a:p>
            <a:pPr lvl="2"/>
            <a:r>
              <a:rPr lang="zh-CN" altLang="en-US" dirty="0" smtClean="0"/>
              <a:t>为什么</a:t>
            </a:r>
            <a:r>
              <a:rPr lang="zh-CN" altLang="en-US" dirty="0"/>
              <a:t>要使用</a:t>
            </a:r>
            <a:r>
              <a:rPr lang="en-US" altLang="zh-CN" dirty="0"/>
              <a:t>HTML5</a:t>
            </a:r>
            <a:r>
              <a:rPr lang="zh-CN" altLang="en-US" dirty="0"/>
              <a:t>结构标签来布局</a:t>
            </a:r>
            <a:r>
              <a:rPr lang="zh-CN" altLang="en-US" dirty="0" smtClean="0"/>
              <a:t>网页？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pic>
        <p:nvPicPr>
          <p:cNvPr id="7" name="Picture 3" descr="http://www.sztu.edu.cn/images/qqq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706970" y="2185476"/>
            <a:ext cx="4437062" cy="2958042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428596" y="843033"/>
            <a:ext cx="82868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本节课程结束</a:t>
            </a:r>
            <a:endParaRPr lang="zh-CN" altLang="en-US" sz="4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9"/>
          <p:cNvGrpSpPr/>
          <p:nvPr/>
        </p:nvGrpSpPr>
        <p:grpSpPr bwMode="auto">
          <a:xfrm>
            <a:off x="571501" y="803672"/>
            <a:ext cx="8143875" cy="1017984"/>
            <a:chOff x="571472" y="1285860"/>
            <a:chExt cx="8143932" cy="1357322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571472" y="1285860"/>
              <a:ext cx="8143932" cy="1357322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785919" y="1285860"/>
              <a:ext cx="6715172" cy="1357322"/>
            </a:xfrm>
            <a:prstGeom prst="rect">
              <a:avLst/>
            </a:prstGeom>
            <a:solidFill>
              <a:schemeClr val="bg1"/>
            </a:solidFill>
            <a:ln>
              <a:headEnd type="non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646114" y="107156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课前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8" name="矩形 13"/>
          <p:cNvSpPr>
            <a:spLocks noChangeArrowheads="1"/>
          </p:cNvSpPr>
          <p:nvPr/>
        </p:nvSpPr>
        <p:spPr bwMode="auto">
          <a:xfrm>
            <a:off x="1857356" y="862602"/>
            <a:ext cx="657227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预习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w3school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在线教程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hlinkClick r:id="rId1"/>
              </a:rPr>
              <a:t>https://www.w3school.com.cn/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预习菜鸟教程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hlinkClick r:id="rId2"/>
              </a:rPr>
              <a:t>https://www.runoob.com/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509" name="组合 14"/>
          <p:cNvGrpSpPr/>
          <p:nvPr/>
        </p:nvGrpSpPr>
        <p:grpSpPr bwMode="auto">
          <a:xfrm>
            <a:off x="571501" y="2089547"/>
            <a:ext cx="8143875" cy="1017984"/>
            <a:chOff x="571472" y="1285860"/>
            <a:chExt cx="8143932" cy="1357322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571472" y="1285860"/>
              <a:ext cx="8143932" cy="1357322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785919" y="1285860"/>
              <a:ext cx="6715172" cy="1357322"/>
            </a:xfrm>
            <a:prstGeom prst="rect">
              <a:avLst/>
            </a:prstGeom>
            <a:solidFill>
              <a:schemeClr val="bg1"/>
            </a:solidFill>
            <a:ln>
              <a:headEnd type="non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646114" y="235743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课上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1" name="矩形 18"/>
          <p:cNvSpPr>
            <a:spLocks noChangeArrowheads="1"/>
          </p:cNvSpPr>
          <p:nvPr/>
        </p:nvSpPr>
        <p:spPr bwMode="auto">
          <a:xfrm>
            <a:off x="2000250" y="2148486"/>
            <a:ext cx="63579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完成上机练习，刻意手写代码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，训练网页制作速度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制作网页时，要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保证代码的规范度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512" name="组合 19"/>
          <p:cNvGrpSpPr/>
          <p:nvPr/>
        </p:nvGrpSpPr>
        <p:grpSpPr bwMode="auto">
          <a:xfrm>
            <a:off x="571501" y="3375422"/>
            <a:ext cx="8143875" cy="1017984"/>
            <a:chOff x="571472" y="1285860"/>
            <a:chExt cx="8143932" cy="1357322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571472" y="1285860"/>
              <a:ext cx="8143932" cy="1357322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1785919" y="1285860"/>
              <a:ext cx="6715172" cy="1357322"/>
            </a:xfrm>
            <a:prstGeom prst="rect">
              <a:avLst/>
            </a:prstGeom>
            <a:solidFill>
              <a:schemeClr val="bg1"/>
            </a:solidFill>
            <a:ln>
              <a:headEnd type="non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46114" y="364331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课后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4" name="矩形 23"/>
          <p:cNvSpPr>
            <a:spLocks noChangeArrowheads="1"/>
          </p:cNvSpPr>
          <p:nvPr/>
        </p:nvSpPr>
        <p:spPr bwMode="auto">
          <a:xfrm>
            <a:off x="2000250" y="3214692"/>
            <a:ext cx="635793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查阅课堂上讲解的不常用的网页知识点，选取相关页面进行制作，增加自己的网页知识面。</a:t>
            </a:r>
            <a:endParaRPr lang="zh-CN" altLang="en-US" b="1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多模仿、多练习，完成每章节配套的练习作业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5" name="标题 1"/>
          <p:cNvSpPr>
            <a:spLocks noGrp="1"/>
          </p:cNvSpPr>
          <p:nvPr>
            <p:ph type="title"/>
          </p:nvPr>
        </p:nvSpPr>
        <p:spPr>
          <a:xfrm>
            <a:off x="7235825" y="214313"/>
            <a:ext cx="1728788" cy="523220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学习方法</a:t>
            </a:r>
            <a:endParaRPr smtClean="0">
              <a:solidFill>
                <a:srgbClr val="121F55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20272" y="214296"/>
            <a:ext cx="1944340" cy="523220"/>
          </a:xfrm>
        </p:spPr>
        <p:txBody>
          <a:bodyPr/>
          <a:lstStyle/>
          <a:p>
            <a:r>
              <a:rPr lang="zh-CN" altLang="en-US" smtClean="0"/>
              <a:t>预习检查</a:t>
            </a:r>
            <a:endParaRPr lang="zh-CN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页面的基本结构是什么？</a:t>
            </a:r>
            <a:endParaRPr lang="en-US" altLang="zh-CN" dirty="0" smtClean="0"/>
          </a:p>
          <a:p>
            <a:r>
              <a:rPr lang="zh-CN" altLang="en-US" dirty="0" smtClean="0"/>
              <a:t>请找出下面代码的错误之处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在网页中经常用来编辑标题的标签有哪些？</a:t>
            </a:r>
            <a:endParaRPr lang="en-US" altLang="zh-CN" dirty="0" smtClean="0"/>
          </a:p>
          <a:p>
            <a:r>
              <a:rPr lang="zh-CN" altLang="zh-CN" dirty="0"/>
              <a:t>编写</a:t>
            </a:r>
            <a:r>
              <a:rPr lang="en-US" altLang="zh-CN" dirty="0"/>
              <a:t>HTML5</a:t>
            </a:r>
            <a:r>
              <a:rPr lang="zh-CN" altLang="zh-CN" dirty="0"/>
              <a:t>文档时，为什么要遵守</a:t>
            </a:r>
            <a:r>
              <a:rPr lang="en-US" altLang="zh-CN" dirty="0"/>
              <a:t>W3C</a:t>
            </a:r>
            <a:r>
              <a:rPr lang="zh-CN" altLang="zh-CN" dirty="0"/>
              <a:t>标准？</a:t>
            </a:r>
            <a:endParaRPr lang="zh-CN" altLang="zh-CN" dirty="0"/>
          </a:p>
          <a:p>
            <a:r>
              <a:rPr lang="zh-CN" altLang="zh-CN" dirty="0" smtClean="0"/>
              <a:t>超</a:t>
            </a:r>
            <a:r>
              <a:rPr lang="zh-CN" altLang="zh-CN" dirty="0"/>
              <a:t>链接的基本语法是什么？超链接有哪些分类？</a:t>
            </a:r>
            <a:endParaRPr lang="zh-CN" altLang="zh-CN" dirty="0"/>
          </a:p>
          <a:p>
            <a:endParaRPr lang="zh-CN" altLang="en-US" dirty="0" smtClean="0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214414" y="2071684"/>
            <a:ext cx="7000924" cy="831056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75895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="#" target="_blank"&gt;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alt="image/book.jpg"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="book" /&gt;&lt;/a&gt;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214942" y="2232421"/>
            <a:ext cx="2428892" cy="26789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428728" y="2643188"/>
            <a:ext cx="1357322" cy="26789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itchFamily="2" charset="-122"/>
            </a:endParaRPr>
          </a:p>
        </p:txBody>
      </p:sp>
      <p:grpSp>
        <p:nvGrpSpPr>
          <p:cNvPr id="18" name="组合 1"/>
          <p:cNvGrpSpPr/>
          <p:nvPr/>
        </p:nvGrpSpPr>
        <p:grpSpPr bwMode="auto">
          <a:xfrm>
            <a:off x="0" y="450056"/>
            <a:ext cx="1620225" cy="552450"/>
            <a:chOff x="0" y="600123"/>
            <a:chExt cx="1620647" cy="736273"/>
          </a:xfrm>
        </p:grpSpPr>
        <p:sp>
          <p:nvSpPr>
            <p:cNvPr id="19" name="TextBox 18"/>
            <p:cNvSpPr txBox="1"/>
            <p:nvPr/>
          </p:nvSpPr>
          <p:spPr>
            <a:xfrm>
              <a:off x="403330" y="620753"/>
              <a:ext cx="1217317" cy="53324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2" charset="-122"/>
                  <a:ea typeface="黑体" pitchFamily="2" charset="-122"/>
                </a:rPr>
                <a:t>集中测试</a:t>
              </a:r>
              <a:endParaRPr lang="zh-CN" altLang="en-US" sz="2000" b="1" dirty="0">
                <a:latin typeface="黑体" pitchFamily="2" charset="-122"/>
                <a:ea typeface="黑体" pitchFamily="2" charset="-122"/>
              </a:endParaRPr>
            </a:p>
          </p:txBody>
        </p:sp>
        <p:pic>
          <p:nvPicPr>
            <p:cNvPr id="20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177487" y="214296"/>
            <a:ext cx="1787125" cy="523220"/>
          </a:xfrm>
        </p:spPr>
        <p:txBody>
          <a:bodyPr/>
          <a:lstStyle/>
          <a:p>
            <a:r>
              <a:rPr lang="zh-CN" altLang="en-US" smtClean="0"/>
              <a:t>本章任务</a:t>
            </a:r>
            <a:endParaRPr lang="zh-CN" altLang="en-US"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制作李清照的词</a:t>
            </a:r>
            <a:r>
              <a:rPr lang="zh-CN" altLang="zh-CN" dirty="0" smtClean="0"/>
              <a:t>《清平乐》</a:t>
            </a:r>
            <a:endParaRPr lang="en-US" altLang="zh-CN" dirty="0" smtClean="0"/>
          </a:p>
          <a:p>
            <a:r>
              <a:rPr lang="zh-CN" altLang="zh-CN" dirty="0"/>
              <a:t>制作李清照</a:t>
            </a:r>
            <a:r>
              <a:rPr lang="zh-CN" altLang="zh-CN" dirty="0" smtClean="0"/>
              <a:t>简介</a:t>
            </a:r>
            <a:endParaRPr lang="en-US" altLang="zh-CN" dirty="0" smtClean="0"/>
          </a:p>
          <a:p>
            <a:r>
              <a:rPr lang="zh-CN" altLang="zh-CN" dirty="0"/>
              <a:t>制作京东读书新闻资讯</a:t>
            </a:r>
            <a:r>
              <a:rPr lang="zh-CN" altLang="zh-CN" dirty="0" smtClean="0"/>
              <a:t>页面</a:t>
            </a:r>
            <a:endParaRPr lang="en-US" altLang="zh-CN" dirty="0" smtClean="0"/>
          </a:p>
          <a:p>
            <a:r>
              <a:rPr lang="zh-CN" altLang="zh-CN" dirty="0"/>
              <a:t>制作京东快速购物导航</a:t>
            </a:r>
            <a:endParaRPr lang="zh-CN" altLang="en-US" dirty="0" smtClean="0"/>
          </a:p>
        </p:txBody>
      </p:sp>
      <p:pic>
        <p:nvPicPr>
          <p:cNvPr id="1026" name="Picture 2" descr="C:\Users\yaling.he\Desktop\Chapter01截图\Chapter01截图\图1.19  清平乐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684" y="735546"/>
            <a:ext cx="3685103" cy="166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Chapter01截图\Chapter01截图\图1.20  李清照简介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76" y="2139702"/>
            <a:ext cx="3624890" cy="193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ling.he\Desktop\Chapter01截图\Chapter01截图\图1.30  京东读书新闻资讯页面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77420"/>
            <a:ext cx="4151160" cy="2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ling.he\Desktop\Chapter01截图\Chapter01截图\图1.31 京东快速购物导航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15" y="2895787"/>
            <a:ext cx="4273551" cy="195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15206" y="214296"/>
            <a:ext cx="1749406" cy="523220"/>
          </a:xfrm>
        </p:spPr>
        <p:txBody>
          <a:bodyPr/>
          <a:lstStyle/>
          <a:p>
            <a:r>
              <a:rPr lang="zh-CN" altLang="en-US" smtClean="0"/>
              <a:t>本章目标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028106" cy="3857652"/>
          </a:xfrm>
        </p:spPr>
        <p:txBody>
          <a:bodyPr/>
          <a:lstStyle/>
          <a:p>
            <a:pPr lvl="0"/>
            <a:r>
              <a:rPr lang="zh-CN" altLang="zh-CN" dirty="0"/>
              <a:t>会使用HTML5的基本结构创建网页</a:t>
            </a:r>
            <a:endParaRPr lang="zh-CN" altLang="zh-CN" dirty="0"/>
          </a:p>
          <a:p>
            <a:pPr lvl="0"/>
            <a:r>
              <a:rPr lang="zh-CN" altLang="zh-CN" dirty="0"/>
              <a:t>会使用文本相关标签排版文本信息</a:t>
            </a:r>
            <a:endParaRPr lang="zh-CN" altLang="zh-CN" dirty="0"/>
          </a:p>
          <a:p>
            <a:pPr lvl="0"/>
            <a:r>
              <a:rPr lang="zh-CN" altLang="zh-CN" dirty="0"/>
              <a:t>会使用图像相关标签实现图文并茂的页面</a:t>
            </a:r>
            <a:endParaRPr lang="zh-CN" altLang="zh-CN" dirty="0"/>
          </a:p>
          <a:p>
            <a:r>
              <a:rPr lang="zh-CN" altLang="zh-CN" dirty="0"/>
              <a:t>会使用</a:t>
            </a:r>
            <a:r>
              <a:rPr lang="en-US" altLang="zh-CN" dirty="0"/>
              <a:t>&lt;a&gt;</a:t>
            </a:r>
            <a:r>
              <a:rPr lang="zh-CN" altLang="zh-CN" dirty="0"/>
              <a:t>标签创建超链接、锚链接及</a:t>
            </a:r>
            <a:r>
              <a:rPr lang="zh-CN" altLang="zh-CN" dirty="0" smtClean="0"/>
              <a:t>功能性</a:t>
            </a:r>
            <a:r>
              <a:rPr lang="zh-CN" altLang="zh-CN" dirty="0"/>
              <a:t>链接</a:t>
            </a:r>
            <a:endParaRPr lang="zh-CN" altLang="en-US" dirty="0" smtClean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143365" y="1871185"/>
            <a:ext cx="643477" cy="486251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92" y="1357304"/>
            <a:ext cx="714380" cy="539829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92" y="857238"/>
            <a:ext cx="714380" cy="539829"/>
          </a:xfrm>
          <a:prstGeom prst="rect">
            <a:avLst/>
          </a:prstGeom>
          <a:noFill/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1817607"/>
            <a:ext cx="714380" cy="539829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6145502" y="214296"/>
            <a:ext cx="2819110" cy="523220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HTML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571486"/>
            <a:ext cx="8073996" cy="3857652"/>
          </a:xfrm>
        </p:spPr>
        <p:txBody>
          <a:bodyPr/>
          <a:lstStyle/>
          <a:p>
            <a:r>
              <a:rPr lang="en-US" altLang="zh-CN" dirty="0"/>
              <a:t>HTML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</a:t>
            </a:r>
            <a:r>
              <a:rPr lang="en-US" altLang="zh-CN" dirty="0"/>
              <a:t>yper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ext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arkup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anguage</a:t>
            </a:r>
            <a:r>
              <a:rPr lang="zh-CN" altLang="en-US" dirty="0"/>
              <a:t>（超文本</a:t>
            </a:r>
            <a:r>
              <a:rPr lang="zh-CN" altLang="en-US" dirty="0">
                <a:solidFill>
                  <a:srgbClr val="FF0000"/>
                </a:solidFill>
              </a:rPr>
              <a:t>标记语言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357950" y="1835946"/>
            <a:ext cx="2448272" cy="1021556"/>
          </a:xfrm>
          <a:prstGeom prst="wedgeRoundRectCallout">
            <a:avLst>
              <a:gd name="adj1" fmla="val -43608"/>
              <a:gd name="adj2" fmla="val -9654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/>
              </a:rPr>
              <a:t>超文本包括：文字、图片、音频、视频、动画等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  <p:grpSp>
        <p:nvGrpSpPr>
          <p:cNvPr id="15" name="Freeform 12"/>
          <p:cNvGrpSpPr/>
          <p:nvPr/>
        </p:nvGrpSpPr>
        <p:grpSpPr bwMode="auto">
          <a:xfrm>
            <a:off x="4608513" y="2208610"/>
            <a:ext cx="1670050" cy="525065"/>
            <a:chOff x="0" y="0"/>
            <a:chExt cx="1052" cy="441"/>
          </a:xfrm>
        </p:grpSpPr>
        <p:pic>
          <p:nvPicPr>
            <p:cNvPr id="16" name="Freeform 12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5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 rot="3787361">
              <a:off x="264" y="-131"/>
              <a:ext cx="513" cy="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aseline="-25000"/>
            </a:p>
          </p:txBody>
        </p:sp>
      </p:grp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78906"/>
            <a:ext cx="1447800" cy="106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Freeform 12"/>
          <p:cNvGrpSpPr/>
          <p:nvPr/>
        </p:nvGrpSpPr>
        <p:grpSpPr bwMode="auto">
          <a:xfrm>
            <a:off x="2335214" y="1993106"/>
            <a:ext cx="1584325" cy="457200"/>
            <a:chOff x="0" y="0"/>
            <a:chExt cx="998" cy="384"/>
          </a:xfrm>
        </p:grpSpPr>
        <p:pic>
          <p:nvPicPr>
            <p:cNvPr id="21" name="Freeform 1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 rot="3787361">
              <a:off x="250" y="-106"/>
              <a:ext cx="513" cy="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aseline="-25000"/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6" y="2303860"/>
            <a:ext cx="2714625" cy="2599134"/>
          </a:xfrm>
          <a:prstGeom prst="rect">
            <a:avLst/>
          </a:prstGeom>
          <a:noFill/>
          <a:ln w="9525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aling.he\Desktop\2016-11-23_165501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90" y="2928940"/>
            <a:ext cx="4062734" cy="171451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5929322" y="52714"/>
            <a:ext cx="3035291" cy="523220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的发展史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571486"/>
            <a:ext cx="5214974" cy="1928826"/>
          </a:xfrm>
        </p:spPr>
        <p:txBody>
          <a:bodyPr/>
          <a:lstStyle/>
          <a:p>
            <a:r>
              <a:rPr lang="en-US" altLang="zh-CN" sz="2000" dirty="0" smtClean="0">
                <a:latin typeface="微软雅黑" pitchFamily="34" charset="-122"/>
              </a:rPr>
              <a:t>XHML</a:t>
            </a:r>
            <a:r>
              <a:rPr lang="zh-CN" altLang="en-US" sz="2000" dirty="0" smtClean="0">
                <a:latin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</a:rPr>
              <a:t>HMTL</a:t>
            </a:r>
            <a:r>
              <a:rPr lang="zh-CN" altLang="en-US" sz="2000" dirty="0" smtClean="0">
                <a:latin typeface="微软雅黑" pitchFamily="34" charset="-122"/>
              </a:rPr>
              <a:t>最主要的不同：</a:t>
            </a:r>
            <a:endParaRPr lang="zh-CN" altLang="en-US" sz="2000" dirty="0" smtClean="0">
              <a:latin typeface="微软雅黑" pitchFamily="34" charset="-122"/>
            </a:endParaRPr>
          </a:p>
          <a:p>
            <a:pPr lvl="1"/>
            <a:r>
              <a:rPr lang="en-US" altLang="zh-CN" sz="2000" dirty="0" smtClean="0">
                <a:latin typeface="微软雅黑" pitchFamily="34" charset="-122"/>
              </a:rPr>
              <a:t>XHTML </a:t>
            </a:r>
            <a:r>
              <a:rPr lang="zh-CN" altLang="en-US" sz="2000" dirty="0" smtClean="0">
                <a:latin typeface="微软雅黑" pitchFamily="34" charset="-122"/>
              </a:rPr>
              <a:t>元素必须被正确地嵌套。</a:t>
            </a:r>
            <a:endParaRPr lang="zh-CN" altLang="en-US" sz="2000" dirty="0" smtClean="0">
              <a:latin typeface="微软雅黑" pitchFamily="34" charset="-122"/>
            </a:endParaRPr>
          </a:p>
          <a:p>
            <a:pPr lvl="1"/>
            <a:r>
              <a:rPr lang="en-US" altLang="zh-CN" sz="2000" dirty="0" smtClean="0">
                <a:latin typeface="微软雅黑" pitchFamily="34" charset="-122"/>
              </a:rPr>
              <a:t>XHTML </a:t>
            </a:r>
            <a:r>
              <a:rPr lang="zh-CN" altLang="en-US" sz="2000" dirty="0" smtClean="0">
                <a:latin typeface="微软雅黑" pitchFamily="34" charset="-122"/>
              </a:rPr>
              <a:t>元素必须被关闭。</a:t>
            </a:r>
            <a:endParaRPr lang="zh-CN" altLang="en-US" sz="2000" dirty="0" smtClean="0">
              <a:latin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</a:rPr>
              <a:t>标签名必须用小写字母。</a:t>
            </a:r>
            <a:endParaRPr lang="zh-CN" altLang="en-US" sz="2000" dirty="0" smtClean="0">
              <a:latin typeface="微软雅黑" pitchFamily="34" charset="-122"/>
            </a:endParaRPr>
          </a:p>
          <a:p>
            <a:pPr lvl="1"/>
            <a:r>
              <a:rPr lang="en-US" altLang="zh-CN" sz="2000" dirty="0" smtClean="0">
                <a:latin typeface="微软雅黑" pitchFamily="34" charset="-122"/>
              </a:rPr>
              <a:t>XHTML </a:t>
            </a:r>
            <a:r>
              <a:rPr lang="zh-CN" altLang="en-US" sz="2000" dirty="0" smtClean="0">
                <a:latin typeface="微软雅黑" pitchFamily="34" charset="-122"/>
              </a:rPr>
              <a:t>文档必须拥有根元素</a:t>
            </a:r>
            <a:endParaRPr lang="en-US" altLang="zh-CN" sz="2000" dirty="0" smtClean="0">
              <a:latin typeface="微软雅黑" pitchFamily="34" charset="-122"/>
            </a:endParaRPr>
          </a:p>
        </p:txBody>
      </p:sp>
      <p:cxnSp>
        <p:nvCxnSpPr>
          <p:cNvPr id="42" name="肘形连接符 41"/>
          <p:cNvCxnSpPr/>
          <p:nvPr/>
        </p:nvCxnSpPr>
        <p:spPr bwMode="auto">
          <a:xfrm rot="10800000" flipV="1">
            <a:off x="249294" y="4232684"/>
            <a:ext cx="1357322" cy="3214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肘形连接符 51"/>
          <p:cNvCxnSpPr/>
          <p:nvPr/>
        </p:nvCxnSpPr>
        <p:spPr bwMode="auto">
          <a:xfrm rot="10800000" flipV="1">
            <a:off x="1071538" y="3911213"/>
            <a:ext cx="1357322" cy="3214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肘形连接符 52"/>
          <p:cNvCxnSpPr/>
          <p:nvPr/>
        </p:nvCxnSpPr>
        <p:spPr bwMode="auto">
          <a:xfrm rot="10800000" flipV="1">
            <a:off x="2106682" y="3589741"/>
            <a:ext cx="1357322" cy="3214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肘形连接符 53"/>
          <p:cNvCxnSpPr/>
          <p:nvPr/>
        </p:nvCxnSpPr>
        <p:spPr bwMode="auto">
          <a:xfrm rot="10800000" flipV="1">
            <a:off x="3071802" y="3268271"/>
            <a:ext cx="1357322" cy="3214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肘形连接符 54"/>
          <p:cNvCxnSpPr/>
          <p:nvPr/>
        </p:nvCxnSpPr>
        <p:spPr bwMode="auto">
          <a:xfrm rot="10800000" flipV="1">
            <a:off x="4035508" y="2946800"/>
            <a:ext cx="1357322" cy="3214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肘形连接符 55"/>
          <p:cNvCxnSpPr/>
          <p:nvPr/>
        </p:nvCxnSpPr>
        <p:spPr bwMode="auto">
          <a:xfrm rot="10800000" flipV="1">
            <a:off x="5000628" y="2625329"/>
            <a:ext cx="1357322" cy="3214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肘形连接符 56"/>
          <p:cNvCxnSpPr/>
          <p:nvPr/>
        </p:nvCxnSpPr>
        <p:spPr bwMode="auto">
          <a:xfrm rot="10800000" flipV="1">
            <a:off x="6178648" y="2303858"/>
            <a:ext cx="1357322" cy="3214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肘形连接符 57"/>
          <p:cNvCxnSpPr/>
          <p:nvPr/>
        </p:nvCxnSpPr>
        <p:spPr bwMode="auto">
          <a:xfrm rot="10800000" flipV="1">
            <a:off x="7215206" y="1982387"/>
            <a:ext cx="1357354" cy="3214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32302" y="454504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1993-6</a:t>
            </a:r>
            <a:endParaRPr lang="zh-CN" altLang="en-US" dirty="0" smtClean="0">
              <a:latin typeface="+mn-lt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9957" y="2612880"/>
            <a:ext cx="49244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/>
              <a:t>超文本标记语言</a:t>
            </a:r>
            <a:endParaRPr lang="zh-CN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878438" y="4232684"/>
            <a:ext cx="101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1995-11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7923" y="39112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HTML2.0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687418" y="363421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HTML3.2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678054" y="391121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1996-1-14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43175" y="332184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HTML4.0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678186" y="359884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1997-12-18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35443" y="299127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HTML4.01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710910" y="326827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1999-12-24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9124" y="263104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XHTML1.0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693086" y="29468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2000-1-26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35706" y="235743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XHTML1.1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728230" y="263443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2001-5-31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43702" y="203596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XHTML2.0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821723" y="171449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HTML5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821722" y="20359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2013-5-6</a:t>
            </a:r>
            <a:endParaRPr lang="zh-CN" altLang="en-US" dirty="0">
              <a:latin typeface="+mn-lt"/>
              <a:ea typeface="+mn-ea"/>
            </a:endParaRPr>
          </a:p>
        </p:txBody>
      </p:sp>
      <p:cxnSp>
        <p:nvCxnSpPr>
          <p:cNvPr id="79" name="直接箭头连接符 78"/>
          <p:cNvCxnSpPr>
            <a:stCxn id="80" idx="2"/>
          </p:cNvCxnSpPr>
          <p:nvPr/>
        </p:nvCxnSpPr>
        <p:spPr>
          <a:xfrm rot="16200000" flipH="1">
            <a:off x="7816726" y="1367165"/>
            <a:ext cx="448632" cy="21961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AutoShape 6"/>
          <p:cNvSpPr>
            <a:spLocks noChangeArrowheads="1"/>
          </p:cNvSpPr>
          <p:nvPr/>
        </p:nvSpPr>
        <p:spPr bwMode="auto">
          <a:xfrm>
            <a:off x="7007856" y="844034"/>
            <a:ext cx="184675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/>
              </a:rPr>
              <a:t>目前网页中常用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7743177" y="1719048"/>
            <a:ext cx="1149303" cy="26789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33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5118</Words>
  <Application>WPS 表格</Application>
  <PresentationFormat>全屏显示(16:9)</PresentationFormat>
  <Paragraphs>670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8" baseType="lpstr">
      <vt:lpstr>Arial</vt:lpstr>
      <vt:lpstr>宋体</vt:lpstr>
      <vt:lpstr>Wingdings</vt:lpstr>
      <vt:lpstr>汉仪书宋二KW</vt:lpstr>
      <vt:lpstr>黑体</vt:lpstr>
      <vt:lpstr>汉仪中黑KW</vt:lpstr>
      <vt:lpstr>微软雅黑</vt:lpstr>
      <vt:lpstr>汉仪旗黑</vt:lpstr>
      <vt:lpstr>楷体_GB2312</vt:lpstr>
      <vt:lpstr>汉仪楷体简</vt:lpstr>
      <vt:lpstr>楷体_GB2312</vt:lpstr>
      <vt:lpstr>Tahoma</vt:lpstr>
      <vt:lpstr>Times New Roman</vt:lpstr>
      <vt:lpstr>Arial</vt:lpstr>
      <vt:lpstr>黑体</vt:lpstr>
      <vt:lpstr>Calibri</vt:lpstr>
      <vt:lpstr>宋体</vt:lpstr>
      <vt:lpstr>Arial Unicode MS</vt:lpstr>
      <vt:lpstr>Helvetica Neue</vt:lpstr>
      <vt:lpstr>模板</vt:lpstr>
      <vt:lpstr>第一章  HTML5基础</vt:lpstr>
      <vt:lpstr>本课目标</vt:lpstr>
      <vt:lpstr>课程结构图</vt:lpstr>
      <vt:lpstr>学习方法</vt:lpstr>
      <vt:lpstr>预习检查</vt:lpstr>
      <vt:lpstr>本章任务</vt:lpstr>
      <vt:lpstr>本章目标</vt:lpstr>
      <vt:lpstr>什么是HTML</vt:lpstr>
      <vt:lpstr>HTML的发展史</vt:lpstr>
      <vt:lpstr> HTML5的优势</vt:lpstr>
      <vt:lpstr>W3C标准</vt:lpstr>
      <vt:lpstr>HTML基本结构</vt:lpstr>
      <vt:lpstr>网页基本信息3-1</vt:lpstr>
      <vt:lpstr>网页基本信息3-2</vt:lpstr>
      <vt:lpstr>网页基本信息3-3</vt:lpstr>
      <vt:lpstr>网页的基本标签6-1</vt:lpstr>
      <vt:lpstr>网页的基本标签6-2</vt:lpstr>
      <vt:lpstr>网页的基本标签6-3</vt:lpstr>
      <vt:lpstr>网页的基本标签6-4</vt:lpstr>
      <vt:lpstr>网页的基本标签6-5</vt:lpstr>
      <vt:lpstr>网页的基本标签6-6</vt:lpstr>
      <vt:lpstr>学员操作—制作《清平乐》</vt:lpstr>
      <vt:lpstr>学员操作—制作李清照简介</vt:lpstr>
      <vt:lpstr>共性问题集中讲解</vt:lpstr>
      <vt:lpstr>图像标签</vt:lpstr>
      <vt:lpstr>图像标签</vt:lpstr>
      <vt:lpstr>链接标签</vt:lpstr>
      <vt:lpstr>常用的超链接3-1</vt:lpstr>
      <vt:lpstr>常用的超链接3-2</vt:lpstr>
      <vt:lpstr>常用的超链接3-3</vt:lpstr>
      <vt:lpstr>行内元素和块元素</vt:lpstr>
      <vt:lpstr>学员操作—制作京东读书新闻资讯页面</vt:lpstr>
      <vt:lpstr>学员操作—制作京东快速购物导航2-1</vt:lpstr>
      <vt:lpstr>学员操作—制作京东快速购物导航2-2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</cp:lastModifiedBy>
  <cp:revision>1192</cp:revision>
  <dcterms:created xsi:type="dcterms:W3CDTF">2023-09-04T17:17:48Z</dcterms:created>
  <dcterms:modified xsi:type="dcterms:W3CDTF">2023-09-04T17:17:48Z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256E6BA3B47726193C11F6648C045D0B_42</vt:lpwstr>
  </property>
  <property fmtid="{D5CDD505-2E9C-101B-9397-08002B2CF9AE}" pid="3" name="KSOProductBuildVer">
    <vt:lpwstr>2052-5.5.1.7991</vt:lpwstr>
  </property>
</Properties>
</file>