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Canva Sans" charset="1" panose="020B0503030501040103"/>
      <p:regular r:id="rId29"/>
    </p:embeddedFont>
    <p:embeddedFont>
      <p:font typeface="League Spartan" charset="1" panose="00000800000000000000"/>
      <p:regular r:id="rId30"/>
    </p:embeddedFont>
    <p:embeddedFont>
      <p:font typeface="Canva Sans Medium" charset="1" panose="020B0603030501040103"/>
      <p:regular r:id="rId31"/>
    </p:embeddedFont>
    <p:embeddedFont>
      <p:font typeface="Canva Sans Bold" charset="1" panose="020B0803030501040103"/>
      <p:regular r:id="rId32"/>
    </p:embeddedFont>
    <p:embeddedFont>
      <p:font typeface="Montserrat Classic Bold" charset="1" panose="00000800000000000000"/>
      <p:regular r:id="rId33"/>
    </p:embeddedFont>
    <p:embeddedFont>
      <p:font typeface="Lexend Deca" charset="1" panose="00000000000000000000"/>
      <p:regular r:id="rId34"/>
    </p:embeddedFont>
    <p:embeddedFont>
      <p:font typeface="Montserrat Classic" charset="1" panose="000005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VAGYULA206c.mp4" Type="http://schemas.openxmlformats.org/officeDocument/2006/relationships/video"/><Relationship Id="rId4" Target="../media/VAGYULA206c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589181" y="6185040"/>
            <a:ext cx="5109638" cy="72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 HVBR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41804" y="8785200"/>
            <a:ext cx="6204392" cy="94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IIITH</a:t>
            </a:r>
          </a:p>
          <a:p>
            <a:pPr algn="ctr">
              <a:lnSpc>
                <a:spcPts val="372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436185" y="2333840"/>
            <a:ext cx="13415630" cy="1077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0"/>
              </a:lnSpc>
            </a:pPr>
            <a:r>
              <a:rPr lang="en-US" sz="71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PATHFINDER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80067" y="4220819"/>
            <a:ext cx="1157436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0"/>
              </a:lnSpc>
            </a:pPr>
            <a:r>
              <a:rPr lang="en-US" sz="3767">
                <a:solidFill>
                  <a:srgbClr val="000000">
                    <a:alpha val="57647"/>
                  </a:srgb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REAL-TIME COMPUTER VISION-BASED NAVIGATION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643315" y="875246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02331" y="164177"/>
            <a:ext cx="7912565" cy="2340880"/>
            <a:chOff x="0" y="0"/>
            <a:chExt cx="2747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0022" y="351867"/>
            <a:ext cx="7912565" cy="2340880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890470" y="4003349"/>
            <a:ext cx="5881263" cy="4749120"/>
          </a:xfrm>
          <a:custGeom>
            <a:avLst/>
            <a:gdLst/>
            <a:ahLst/>
            <a:cxnLst/>
            <a:rect r="r" b="b" t="t" l="l"/>
            <a:pathLst>
              <a:path h="4749120" w="5881263">
                <a:moveTo>
                  <a:pt x="0" y="0"/>
                </a:moveTo>
                <a:lnTo>
                  <a:pt x="5881263" y="0"/>
                </a:lnTo>
                <a:lnTo>
                  <a:pt x="5881263" y="4749120"/>
                </a:lnTo>
                <a:lnTo>
                  <a:pt x="0" y="4749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2165" y="4175289"/>
            <a:ext cx="5712549" cy="4577180"/>
          </a:xfrm>
          <a:custGeom>
            <a:avLst/>
            <a:gdLst/>
            <a:ahLst/>
            <a:cxnLst/>
            <a:rect r="r" b="b" t="t" l="l"/>
            <a:pathLst>
              <a:path h="4577180" w="5712549">
                <a:moveTo>
                  <a:pt x="0" y="0"/>
                </a:moveTo>
                <a:lnTo>
                  <a:pt x="5712550" y="0"/>
                </a:lnTo>
                <a:lnTo>
                  <a:pt x="5712550" y="4577180"/>
                </a:lnTo>
                <a:lnTo>
                  <a:pt x="0" y="4577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0022" y="2920773"/>
            <a:ext cx="6256837" cy="82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920" indent="-260460" lvl="1">
              <a:lnSpc>
                <a:spcPts val="3377"/>
              </a:lnSpc>
              <a:buFont typeface="Arial"/>
              <a:buChar char="•"/>
            </a:pPr>
            <a:r>
              <a:rPr lang="en-US" sz="24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there all the sides are covered , its says to stop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0022" y="474575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90470" y="2920773"/>
            <a:ext cx="6256837" cy="82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picture below below depicts a clear right path.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589336" y="8372828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02331" y="164177"/>
            <a:ext cx="7912565" cy="2340880"/>
            <a:chOff x="0" y="0"/>
            <a:chExt cx="2747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0022" y="351867"/>
            <a:ext cx="7912565" cy="2340880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144000" y="2709402"/>
            <a:ext cx="7566749" cy="6053399"/>
          </a:xfrm>
          <a:custGeom>
            <a:avLst/>
            <a:gdLst/>
            <a:ahLst/>
            <a:cxnLst/>
            <a:rect r="r" b="b" t="t" l="l"/>
            <a:pathLst>
              <a:path h="6053399" w="7566749">
                <a:moveTo>
                  <a:pt x="0" y="0"/>
                </a:moveTo>
                <a:lnTo>
                  <a:pt x="7566749" y="0"/>
                </a:lnTo>
                <a:lnTo>
                  <a:pt x="7566749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596" y="3789404"/>
            <a:ext cx="8115300" cy="384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YOLOv11 doesn’t detect any obstacle, (for e.g. if there is a wall), then the ultrasonic sensor readings are taken into account to detect if the person can move forward or not.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90022" y="474575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2262" y="3031521"/>
            <a:ext cx="8148083" cy="41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8"/>
              </a:lnSpc>
              <a:spcBef>
                <a:spcPct val="0"/>
              </a:spcBef>
            </a:pPr>
            <a:r>
              <a:rPr lang="en-US" sz="2384" u="sng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WALL DETECTION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1296517"/>
            <a:ext cx="7566749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picture below depicts that no object or person are detected , and the wall is 20cm ahead.</a:t>
            </a:r>
            <a:r>
              <a:rPr lang="en-US" sz="189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609581" y="8564514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02331" y="164177"/>
            <a:ext cx="7912565" cy="2340880"/>
            <a:chOff x="0" y="0"/>
            <a:chExt cx="2747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0022" y="351867"/>
            <a:ext cx="7912565" cy="2340880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85967" y="3868412"/>
            <a:ext cx="5860969" cy="4696102"/>
          </a:xfrm>
          <a:custGeom>
            <a:avLst/>
            <a:gdLst/>
            <a:ahLst/>
            <a:cxnLst/>
            <a:rect r="r" b="b" t="t" l="l"/>
            <a:pathLst>
              <a:path h="4696102" w="5860969">
                <a:moveTo>
                  <a:pt x="0" y="0"/>
                </a:moveTo>
                <a:lnTo>
                  <a:pt x="5860969" y="0"/>
                </a:lnTo>
                <a:lnTo>
                  <a:pt x="5860969" y="4696102"/>
                </a:lnTo>
                <a:lnTo>
                  <a:pt x="0" y="4696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90022" y="474575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6673" y="3373990"/>
            <a:ext cx="9247474" cy="781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906" indent="-368453" lvl="1">
              <a:lnSpc>
                <a:spcPts val="4778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YOLOv11 can also detect color-based visual cues to inform the person of the direction they can/should go.</a:t>
            </a:r>
          </a:p>
          <a:p>
            <a:pPr algn="l">
              <a:lnSpc>
                <a:spcPts val="4778"/>
              </a:lnSpc>
            </a:pPr>
          </a:p>
          <a:p>
            <a:pPr algn="l">
              <a:lnSpc>
                <a:spcPts val="4778"/>
              </a:lnSpc>
            </a:pPr>
            <a:r>
              <a:rPr lang="en-US" sz="34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cues (red/blue markers) guide navigation decisions:</a:t>
            </a:r>
          </a:p>
          <a:p>
            <a:pPr algn="l" marL="736906" indent="-368453" lvl="1">
              <a:lnSpc>
                <a:spcPts val="4778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Blue+Blue → Go any direction</a:t>
            </a:r>
          </a:p>
          <a:p>
            <a:pPr algn="l" marL="736906" indent="-368453" lvl="1">
              <a:lnSpc>
                <a:spcPts val="4778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Red+Red → Stop (Dead End)</a:t>
            </a:r>
          </a:p>
          <a:p>
            <a:pPr algn="l" marL="736906" indent="-368453" lvl="1">
              <a:lnSpc>
                <a:spcPts val="4778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Red+Blue → Turn right</a:t>
            </a:r>
          </a:p>
          <a:p>
            <a:pPr algn="l" marL="736906" indent="-368453" lvl="1">
              <a:lnSpc>
                <a:spcPts val="4778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Blue+Red → Turn Left</a:t>
            </a:r>
          </a:p>
          <a:p>
            <a:pPr algn="l">
              <a:lnSpc>
                <a:spcPts val="4778"/>
              </a:lnSpc>
            </a:pPr>
          </a:p>
          <a:p>
            <a:pPr algn="l">
              <a:lnSpc>
                <a:spcPts val="4778"/>
              </a:lnSpc>
            </a:pPr>
          </a:p>
          <a:p>
            <a:pPr algn="l">
              <a:lnSpc>
                <a:spcPts val="477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2331" y="164177"/>
            <a:ext cx="7912565" cy="2340880"/>
            <a:chOff x="0" y="0"/>
            <a:chExt cx="2747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0022" y="351867"/>
            <a:ext cx="7912565" cy="2340880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2756" y="3945705"/>
            <a:ext cx="7529831" cy="6061514"/>
          </a:xfrm>
          <a:custGeom>
            <a:avLst/>
            <a:gdLst/>
            <a:ahLst/>
            <a:cxnLst/>
            <a:rect r="r" b="b" t="t" l="l"/>
            <a:pathLst>
              <a:path h="6061514" w="7529831">
                <a:moveTo>
                  <a:pt x="0" y="0"/>
                </a:moveTo>
                <a:lnTo>
                  <a:pt x="7529830" y="0"/>
                </a:lnTo>
                <a:lnTo>
                  <a:pt x="7529830" y="6061514"/>
                </a:lnTo>
                <a:lnTo>
                  <a:pt x="0" y="6061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0022" y="474575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0489" y="2863143"/>
            <a:ext cx="13298350" cy="1118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 cues on both sides: The person should not turn left or right.</a:t>
            </a:r>
          </a:p>
          <a:p>
            <a:pPr algn="l">
              <a:lnSpc>
                <a:spcPts val="4661"/>
              </a:lnSpc>
            </a:pPr>
            <a:r>
              <a:rPr lang="en-US" sz="33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dead end</a:t>
            </a:r>
            <a:r>
              <a:rPr lang="en-US" sz="33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695528" y="3965135"/>
            <a:ext cx="7563772" cy="6022653"/>
          </a:xfrm>
          <a:custGeom>
            <a:avLst/>
            <a:gdLst/>
            <a:ahLst/>
            <a:cxnLst/>
            <a:rect r="r" b="b" t="t" l="l"/>
            <a:pathLst>
              <a:path h="6022653" w="7563772">
                <a:moveTo>
                  <a:pt x="0" y="0"/>
                </a:moveTo>
                <a:lnTo>
                  <a:pt x="7563772" y="0"/>
                </a:lnTo>
                <a:lnTo>
                  <a:pt x="7563772" y="6022654"/>
                </a:lnTo>
                <a:lnTo>
                  <a:pt x="0" y="6022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2331" y="164177"/>
            <a:ext cx="7912565" cy="2340880"/>
            <a:chOff x="0" y="0"/>
            <a:chExt cx="27474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0022" y="351867"/>
            <a:ext cx="7912565" cy="2340880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442411" y="4067174"/>
            <a:ext cx="7548237" cy="6057460"/>
          </a:xfrm>
          <a:custGeom>
            <a:avLst/>
            <a:gdLst/>
            <a:ahLst/>
            <a:cxnLst/>
            <a:rect r="r" b="b" t="t" l="l"/>
            <a:pathLst>
              <a:path h="6057460" w="7548237">
                <a:moveTo>
                  <a:pt x="0" y="0"/>
                </a:moveTo>
                <a:lnTo>
                  <a:pt x="7548237" y="0"/>
                </a:lnTo>
                <a:lnTo>
                  <a:pt x="7548237" y="6057460"/>
                </a:lnTo>
                <a:lnTo>
                  <a:pt x="0" y="605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0022" y="474575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2792" y="2984612"/>
            <a:ext cx="13298350" cy="108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Green in center + distance &lt; threshold:</a:t>
            </a:r>
          </a:p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Door detected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357929" y="3517376"/>
            <a:ext cx="11971761" cy="4406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0"/>
              </a:lnSpc>
            </a:pPr>
          </a:p>
          <a:p>
            <a:pPr algn="l" marL="681646" indent="-34082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Input from the </a:t>
            </a:r>
            <a:r>
              <a:rPr lang="en-US" b="true" sz="31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31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give the informations about o</a:t>
            </a:r>
            <a:r>
              <a:rPr lang="en-US" sz="31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bstacles nearby and clear paths.</a:t>
            </a:r>
          </a:p>
          <a:p>
            <a:pPr algn="l" marL="681646" indent="-34082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 from the  </a:t>
            </a:r>
            <a:r>
              <a:rPr lang="en-US" b="true" sz="31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</a:t>
            </a:r>
            <a:r>
              <a:rPr lang="en-US" sz="31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gives the description of the environment like the object and their position.</a:t>
            </a:r>
          </a:p>
          <a:p>
            <a:pPr algn="l" marL="681646" indent="-340823" lvl="1">
              <a:lnSpc>
                <a:spcPts val="4420"/>
              </a:lnSpc>
              <a:buFont typeface="Arial"/>
              <a:buChar char="•"/>
            </a:pPr>
            <a:r>
              <a:rPr lang="en-US" sz="31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indicators on GUI for additional assistance.</a:t>
            </a:r>
          </a:p>
          <a:p>
            <a:pPr algn="l">
              <a:lnSpc>
                <a:spcPts val="4420"/>
              </a:lnSpc>
            </a:pPr>
          </a:p>
          <a:p>
            <a:pPr algn="l">
              <a:lnSpc>
                <a:spcPts val="442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249369" y="1276814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391553" y="141899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357929" y="1789176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INTERACTION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965164" y="2990652"/>
            <a:ext cx="11096162" cy="660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Envi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ronments with proper visual cues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Buildings with required cues at intersections and dead ends to support accurate guidance.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Additionally, if the map of the building is known beforehand, then the program can be modified to guide the user to any destination within the building.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Environments without any cues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such environments, the program still works properly as an obstacle/wall detector.</a:t>
            </a: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462183" y="721121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04366" y="863304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570743" y="1233483"/>
            <a:ext cx="6027748" cy="74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 CASES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804888" y="-10698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230793" y="4199871"/>
            <a:ext cx="10406650" cy="494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Challenges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power consumption due to real-time processing.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 is sensitive to lighting conditions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Assumptions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Pre-configured markers enhance navigation reliability.</a:t>
            </a: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5618056" y="1198171"/>
            <a:ext cx="9138967" cy="2263730"/>
            <a:chOff x="0" y="0"/>
            <a:chExt cx="3281377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81377" cy="812800"/>
            </a:xfrm>
            <a:custGeom>
              <a:avLst/>
              <a:gdLst/>
              <a:ahLst/>
              <a:cxnLst/>
              <a:rect r="r" b="b" t="t" l="l"/>
              <a:pathLst>
                <a:path h="812800" w="3281377">
                  <a:moveTo>
                    <a:pt x="328137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281377" y="624840"/>
                  </a:lnTo>
                  <a:lnTo>
                    <a:pt x="328137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281377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223974" y="1198171"/>
            <a:ext cx="8580914" cy="267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2"/>
              </a:lnSpc>
            </a:pPr>
            <a:r>
              <a:rPr lang="en-US" sz="58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AND ASSUMPTIONS</a:t>
            </a:r>
          </a:p>
          <a:p>
            <a:pPr algn="ctr">
              <a:lnSpc>
                <a:spcPts val="7052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6122790" y="1028700"/>
            <a:ext cx="8431824" cy="2467112"/>
            <a:chOff x="0" y="0"/>
            <a:chExt cx="3281377" cy="9601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81377" cy="960115"/>
            </a:xfrm>
            <a:custGeom>
              <a:avLst/>
              <a:gdLst/>
              <a:ahLst/>
              <a:cxnLst/>
              <a:rect r="r" b="b" t="t" l="l"/>
              <a:pathLst>
                <a:path h="960115" w="3281377">
                  <a:moveTo>
                    <a:pt x="3281377" y="0"/>
                  </a:moveTo>
                  <a:lnTo>
                    <a:pt x="0" y="0"/>
                  </a:lnTo>
                  <a:lnTo>
                    <a:pt x="0" y="772155"/>
                  </a:lnTo>
                  <a:lnTo>
                    <a:pt x="157480" y="772155"/>
                  </a:lnTo>
                  <a:lnTo>
                    <a:pt x="157480" y="960115"/>
                  </a:lnTo>
                  <a:lnTo>
                    <a:pt x="463550" y="772155"/>
                  </a:lnTo>
                  <a:lnTo>
                    <a:pt x="3281377" y="772155"/>
                  </a:lnTo>
                  <a:lnTo>
                    <a:pt x="328137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281377" cy="80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804888" y="-10698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680067" y="3425574"/>
            <a:ext cx="10406650" cy="660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prototype can be turned into an APK and deployed on QIDK and even Android phones with sufficient processing power.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program can be modified to detect doors and convey this information to the user.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of an ultrasonic sensor, Lidars present in the phone can be used for depth perception.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with smart glasses or wearable devices.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Instead of 2 colored markers, we can make it detect the direction with a arrow.</a:t>
            </a: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829156" y="764652"/>
            <a:ext cx="7912565" cy="2340880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016846" y="952343"/>
            <a:ext cx="7912565" cy="2340880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016846" y="1075051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APPLICATIONS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657600" y="1028700"/>
            <a:ext cx="109728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556457" y="154873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698640" y="297057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357716" y="2437456"/>
            <a:ext cx="10062000" cy="494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b="true" sz="312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We are a team of 4 CSD students working under professor Nagamani and TA Ansh.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b="true" sz="312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Team members: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b="true" sz="312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Vijay Aravynthan (2023111007)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b="true" sz="312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Bhaskar Itikela (2023111032)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b="true" sz="312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Harshil Singh (2023111003)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b="true" sz="312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Monosij Roy (2023111016)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665017" y="667235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WHO WE ARE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804888" y="-10698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613308" y="4396742"/>
            <a:ext cx="11100957" cy="234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727" indent="-360363" lvl="1">
              <a:lnSpc>
                <a:spcPts val="4673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Object Detection Accuracy: 80-85% depending on model used</a:t>
            </a:r>
          </a:p>
          <a:p>
            <a:pPr algn="l" marL="720727" indent="-360363" lvl="1">
              <a:lnSpc>
                <a:spcPts val="4673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Average Processing Time: 50 ms/frame</a:t>
            </a:r>
          </a:p>
          <a:p>
            <a:pPr algn="l" marL="720727" indent="-360363" lvl="1">
              <a:lnSpc>
                <a:spcPts val="4673"/>
              </a:lnSpc>
              <a:buFont typeface="Arial"/>
              <a:buChar char="•"/>
            </a:pPr>
            <a:r>
              <a:rPr lang="en-US" sz="333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Distance Measurement Accuracy: ±5 cm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291888" y="1301920"/>
            <a:ext cx="7912565" cy="2340880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79579" y="1489610"/>
            <a:ext cx="7912565" cy="2340880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829156" y="1887949"/>
            <a:ext cx="661242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EVALUATION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804888" y="-10698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291888" y="1301920"/>
            <a:ext cx="7912565" cy="2340880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79579" y="1489610"/>
            <a:ext cx="7912565" cy="2340880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829156" y="1911436"/>
            <a:ext cx="661242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5124" y="4561977"/>
            <a:ext cx="12797752" cy="287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078" indent="-354539" lvl="1">
              <a:lnSpc>
                <a:spcPts val="4598"/>
              </a:lnSpc>
              <a:buFont typeface="Arial"/>
              <a:buChar char="•"/>
            </a:pPr>
            <a:r>
              <a:rPr lang="en-US" sz="32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 safe, efficient navigation aid for visually impaired individuals.</a:t>
            </a:r>
          </a:p>
          <a:p>
            <a:pPr algn="l" marL="709078" indent="-354539" lvl="1">
              <a:lnSpc>
                <a:spcPts val="4598"/>
              </a:lnSpc>
              <a:buFont typeface="Arial"/>
              <a:buChar char="•"/>
            </a:pPr>
            <a:r>
              <a:rPr lang="en-US" sz="32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Combines cutting-edge AI with user-friendly feedback systems.</a:t>
            </a:r>
          </a:p>
          <a:p>
            <a:pPr algn="l" marL="709078" indent="-354539" lvl="1">
              <a:lnSpc>
                <a:spcPts val="4598"/>
              </a:lnSpc>
              <a:buFont typeface="Arial"/>
              <a:buChar char="•"/>
            </a:pPr>
            <a:r>
              <a:rPr lang="en-US" sz="32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Significant potential for scaling and future improvements.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804888" y="-10698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350587" y="3526298"/>
            <a:ext cx="3152968" cy="22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Vijay Aravynthan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YOLOv11 Integration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Navigation Logic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 and PPT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Testing</a:t>
            </a:r>
          </a:p>
          <a:p>
            <a:pPr algn="l">
              <a:lnSpc>
                <a:spcPts val="2945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3829156" y="764652"/>
            <a:ext cx="6071421" cy="1796190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973173" y="908670"/>
            <a:ext cx="6071421" cy="1796190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016846" y="1075051"/>
            <a:ext cx="6027748" cy="74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CONTRIBUTIONS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59610" y="3241794"/>
            <a:ext cx="6997029" cy="221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Bhaskar Itikela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YOLOv11 Integration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Navigation Logic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script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Testing</a:t>
            </a:r>
          </a:p>
          <a:p>
            <a:pPr algn="l">
              <a:lnSpc>
                <a:spcPts val="2945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350587" y="5788674"/>
            <a:ext cx="4821145" cy="258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Harshil Singh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 ultrasonic sensor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 and PPT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Look into Android deployment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Testing</a:t>
            </a:r>
          </a:p>
          <a:p>
            <a:pPr algn="l">
              <a:lnSpc>
                <a:spcPts val="2945"/>
              </a:lnSpc>
            </a:pPr>
          </a:p>
          <a:p>
            <a:pPr algn="l">
              <a:lnSpc>
                <a:spcPts val="294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352686" y="5701703"/>
            <a:ext cx="4555204" cy="221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Monosij Roy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 ultrasonic sensor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 and PPT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Look into Android deployment</a:t>
            </a:r>
          </a:p>
          <a:p>
            <a:pPr algn="l" marL="454279" indent="-227139" lvl="1">
              <a:lnSpc>
                <a:spcPts val="2945"/>
              </a:lnSpc>
              <a:buFont typeface="Arial"/>
              <a:buChar char="•"/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Testing</a:t>
            </a:r>
          </a:p>
          <a:p>
            <a:pPr algn="l">
              <a:lnSpc>
                <a:spcPts val="2945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51838" y="4153209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72252" y="7194798"/>
            <a:ext cx="1543496" cy="35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5"/>
              </a:lnSpc>
              <a:spcBef>
                <a:spcPct val="0"/>
              </a:spcBef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 HVBR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556457" y="154873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698640" y="297057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37742" y="2346878"/>
            <a:ext cx="12041769" cy="605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plan to make a f</a:t>
            </a: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unctional prototype that can assist visually impaired individuals in navigating mapped environments.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Combines object detection, ultrasonic, and audio feedback for better accuracy.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for environments configured with visual markers or in general obstacle-dense areas.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device uses YOLOv11 segmentation AI, a camera and an ultrasonic sensor.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665017" y="667235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902284" y="444027"/>
            <a:ext cx="5994124" cy="1773322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6210" y="222765"/>
            <a:ext cx="6768421" cy="2307250"/>
            <a:chOff x="0" y="0"/>
            <a:chExt cx="3102298" cy="10575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02298" cy="1057525"/>
            </a:xfrm>
            <a:custGeom>
              <a:avLst/>
              <a:gdLst/>
              <a:ahLst/>
              <a:cxnLst/>
              <a:rect r="r" b="b" t="t" l="l"/>
              <a:pathLst>
                <a:path h="1057525" w="3102298">
                  <a:moveTo>
                    <a:pt x="3102298" y="0"/>
                  </a:moveTo>
                  <a:lnTo>
                    <a:pt x="0" y="0"/>
                  </a:lnTo>
                  <a:lnTo>
                    <a:pt x="0" y="869566"/>
                  </a:lnTo>
                  <a:lnTo>
                    <a:pt x="157480" y="869566"/>
                  </a:lnTo>
                  <a:lnTo>
                    <a:pt x="157480" y="1057525"/>
                  </a:lnTo>
                  <a:lnTo>
                    <a:pt x="463550" y="869566"/>
                  </a:lnTo>
                  <a:lnTo>
                    <a:pt x="3102298" y="869566"/>
                  </a:lnTo>
                  <a:lnTo>
                    <a:pt x="310229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102298" cy="905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6723" y="2858524"/>
            <a:ext cx="4882567" cy="851368"/>
            <a:chOff x="0" y="0"/>
            <a:chExt cx="1285944" cy="2242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5944" cy="224229"/>
            </a:xfrm>
            <a:custGeom>
              <a:avLst/>
              <a:gdLst/>
              <a:ahLst/>
              <a:cxnLst/>
              <a:rect r="r" b="b" t="t" l="l"/>
              <a:pathLst>
                <a:path h="224229" w="1285944">
                  <a:moveTo>
                    <a:pt x="0" y="0"/>
                  </a:moveTo>
                  <a:lnTo>
                    <a:pt x="1285944" y="0"/>
                  </a:lnTo>
                  <a:lnTo>
                    <a:pt x="128594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85944" cy="2623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8963" y="4167092"/>
            <a:ext cx="11764373" cy="550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Navigating complex environments without visual cues is challenging for the visually impaired.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Current solutions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lack real-time feedback 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versatile obstacle detection algorithms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Expensive</a:t>
            </a:r>
          </a:p>
          <a:p>
            <a:pPr algn="l" marL="1351297" indent="-450432" lvl="2">
              <a:lnSpc>
                <a:spcPts val="4381"/>
              </a:lnSpc>
              <a:buFont typeface="Arial"/>
              <a:buChar char="⚬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custom hardware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for a cheap, portable, accessible, and efficient navigation aid.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27815" y="2986751"/>
            <a:ext cx="4740383" cy="53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GENERAL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6723" y="450322"/>
            <a:ext cx="6027748" cy="224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547334" y="2752548"/>
            <a:ext cx="11245951" cy="707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5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YOLOv11 Segmentation</a:t>
            </a:r>
          </a:p>
          <a:p>
            <a:pPr algn="l" marL="552410" indent="-276205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scene processing using YOLOv11 for obstacle detection. (Uses PyTorch)</a:t>
            </a:r>
          </a:p>
          <a:p>
            <a:pPr algn="l">
              <a:lnSpc>
                <a:spcPts val="3582"/>
              </a:lnSpc>
            </a:pPr>
            <a:r>
              <a:rPr lang="en-US" sz="25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OpenCV</a:t>
            </a:r>
          </a:p>
          <a:p>
            <a:pPr algn="l" marL="552410" indent="-276205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processing the image data</a:t>
            </a:r>
          </a:p>
          <a:p>
            <a:pPr algn="l">
              <a:lnSpc>
                <a:spcPts val="3582"/>
              </a:lnSpc>
            </a:pPr>
            <a:r>
              <a:rPr lang="en-US" sz="25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Tkinter</a:t>
            </a:r>
          </a:p>
          <a:p>
            <a:pPr algn="l" marL="552410" indent="-276205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the initial GUI</a:t>
            </a:r>
          </a:p>
          <a:p>
            <a:pPr algn="l">
              <a:lnSpc>
                <a:spcPts val="3582"/>
              </a:lnSpc>
            </a:pPr>
            <a:r>
              <a:rPr lang="en-US" sz="25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PIL </a:t>
            </a:r>
            <a:r>
              <a:rPr lang="en-US" sz="25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(only for preview)</a:t>
            </a:r>
          </a:p>
          <a:p>
            <a:pPr algn="l" marL="552410" indent="-276205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previewing the input source</a:t>
            </a:r>
          </a:p>
          <a:p>
            <a:pPr algn="l">
              <a:lnSpc>
                <a:spcPts val="3582"/>
              </a:lnSpc>
            </a:pPr>
            <a:r>
              <a:rPr lang="en-US" sz="25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pyttsx3</a:t>
            </a:r>
          </a:p>
          <a:p>
            <a:pPr algn="l" marL="552410" indent="-276205" lvl="1">
              <a:lnSpc>
                <a:spcPts val="3582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to speech on the fly</a:t>
            </a:r>
          </a:p>
          <a:p>
            <a:pPr algn="ctr">
              <a:lnSpc>
                <a:spcPts val="3582"/>
              </a:lnSpc>
            </a:pPr>
          </a:p>
          <a:p>
            <a:pPr algn="ctr">
              <a:lnSpc>
                <a:spcPts val="3442"/>
              </a:lnSpc>
            </a:pPr>
          </a:p>
          <a:p>
            <a:pPr algn="ctr">
              <a:lnSpc>
                <a:spcPts val="3442"/>
              </a:lnSpc>
            </a:pPr>
          </a:p>
          <a:p>
            <a:pPr algn="ctr">
              <a:lnSpc>
                <a:spcPts val="3442"/>
              </a:lnSpc>
            </a:pPr>
          </a:p>
          <a:p>
            <a:pPr algn="ctr">
              <a:lnSpc>
                <a:spcPts val="3442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5556186" y="223859"/>
            <a:ext cx="7228247" cy="2138429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670380" y="420687"/>
            <a:ext cx="6869386" cy="203226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931943" y="573204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SOFTWARE USED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246412" y="2300093"/>
            <a:ext cx="11700141" cy="840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190" indent="-368095" lvl="1">
              <a:lnSpc>
                <a:spcPts val="4773"/>
              </a:lnSpc>
              <a:buFont typeface="Arial"/>
              <a:buChar char="•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Camera </a:t>
            </a:r>
          </a:p>
          <a:p>
            <a:pPr algn="l" marL="1472381" indent="-490794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video input for object detection.</a:t>
            </a:r>
          </a:p>
          <a:p>
            <a:pPr algn="l" marL="736190" indent="-368095" lvl="1">
              <a:lnSpc>
                <a:spcPts val="4773"/>
              </a:lnSpc>
              <a:buFont typeface="Arial"/>
              <a:buChar char="•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HC-SR04</a:t>
            </a: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Ultrasonic Sensor</a:t>
            </a:r>
          </a:p>
          <a:p>
            <a:pPr algn="l" marL="1472381" indent="-490794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Measures obstacle distances.</a:t>
            </a:r>
          </a:p>
          <a:p>
            <a:pPr algn="l" marL="736190" indent="-368095" lvl="1">
              <a:lnSpc>
                <a:spcPts val="4773"/>
              </a:lnSpc>
              <a:buFont typeface="Arial"/>
              <a:buChar char="•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ESP32 Microcontroller</a:t>
            </a:r>
          </a:p>
          <a:p>
            <a:pPr algn="l" marL="1472381" indent="-490794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Interfaces the sensor and the PC through Serial (Can be remote as well</a:t>
            </a:r>
          </a:p>
          <a:p>
            <a:pPr algn="l" marL="736190" indent="-368095" lvl="1">
              <a:lnSpc>
                <a:spcPts val="4773"/>
              </a:lnSpc>
              <a:buFont typeface="Arial"/>
              <a:buChar char="•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RGB Color markers</a:t>
            </a:r>
          </a:p>
          <a:p>
            <a:pPr algn="l" marL="1472381" indent="-490794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Directional guidance via color-based markers</a:t>
            </a:r>
          </a:p>
          <a:p>
            <a:pPr algn="l" marL="736190" indent="-368095" lvl="1">
              <a:lnSpc>
                <a:spcPts val="4773"/>
              </a:lnSpc>
              <a:buFont typeface="Arial"/>
              <a:buChar char="•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PC</a:t>
            </a:r>
          </a:p>
          <a:p>
            <a:pPr algn="l" marL="1472381" indent="-490794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Proccessing the visual and distance measurements on device</a:t>
            </a:r>
          </a:p>
          <a:p>
            <a:pPr algn="l" marL="1472381" indent="-490794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Audio cues for navigation feedback.</a:t>
            </a:r>
          </a:p>
          <a:p>
            <a:pPr algn="l">
              <a:lnSpc>
                <a:spcPts val="4773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662200" y="478176"/>
            <a:ext cx="7328045" cy="2167953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7970" y="677722"/>
            <a:ext cx="6964229" cy="2060321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14929" y="1119459"/>
            <a:ext cx="4737907" cy="58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HARDWARE USED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29852" y="440277"/>
            <a:ext cx="11079567" cy="9403782"/>
          </a:xfrm>
          <a:custGeom>
            <a:avLst/>
            <a:gdLst/>
            <a:ahLst/>
            <a:cxnLst/>
            <a:rect r="r" b="b" t="t" l="l"/>
            <a:pathLst>
              <a:path h="9403782" w="11079567">
                <a:moveTo>
                  <a:pt x="0" y="0"/>
                </a:moveTo>
                <a:lnTo>
                  <a:pt x="11079566" y="0"/>
                </a:lnTo>
                <a:lnTo>
                  <a:pt x="11079566" y="9403782"/>
                </a:lnTo>
                <a:lnTo>
                  <a:pt x="0" y="9403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4104" y="5142168"/>
            <a:ext cx="4737907" cy="58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8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BLOCK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609581" y="845380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02331" y="164177"/>
            <a:ext cx="7912565" cy="2340880"/>
            <a:chOff x="0" y="0"/>
            <a:chExt cx="2747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0022" y="351867"/>
            <a:ext cx="7912565" cy="2340880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144000" y="3167462"/>
            <a:ext cx="7604096" cy="6045256"/>
          </a:xfrm>
          <a:custGeom>
            <a:avLst/>
            <a:gdLst/>
            <a:ahLst/>
            <a:cxnLst/>
            <a:rect r="r" b="b" t="t" l="l"/>
            <a:pathLst>
              <a:path h="6045256" w="7604096">
                <a:moveTo>
                  <a:pt x="0" y="0"/>
                </a:moveTo>
                <a:lnTo>
                  <a:pt x="7604096" y="0"/>
                </a:lnTo>
                <a:lnTo>
                  <a:pt x="7604096" y="6045256"/>
                </a:lnTo>
                <a:lnTo>
                  <a:pt x="0" y="6045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8654" y="4482977"/>
            <a:ext cx="8115300" cy="4397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YOLOv11 detects obstacles in the left, center, and right camera regions.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Ultrasonic sensors confirm clearance or proximity to obstacles.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cues (red/blue markers) guide navigation decisions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90022" y="474575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5180" y="3119837"/>
            <a:ext cx="7483277" cy="390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6"/>
              </a:lnSpc>
              <a:spcBef>
                <a:spcPct val="0"/>
              </a:spcBef>
            </a:pPr>
            <a:r>
              <a:rPr lang="en-US" b="true" sz="2268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Title: Obstacle and Path Detection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96439" y="2290031"/>
            <a:ext cx="6256837" cy="40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920" indent="-260460" lvl="1">
              <a:lnSpc>
                <a:spcPts val="3377"/>
              </a:lnSpc>
              <a:buFont typeface="Arial"/>
              <a:buChar char="•"/>
            </a:pPr>
            <a:r>
              <a:rPr lang="en-US" sz="24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Picture depicting Clear path ahead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643315" y="853478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602331" y="164177"/>
            <a:ext cx="7912565" cy="2340880"/>
            <a:chOff x="0" y="0"/>
            <a:chExt cx="27474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90022" y="351867"/>
            <a:ext cx="7912565" cy="2340880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47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73801" y="4003349"/>
            <a:ext cx="6379612" cy="5055843"/>
          </a:xfrm>
          <a:custGeom>
            <a:avLst/>
            <a:gdLst/>
            <a:ahLst/>
            <a:cxnLst/>
            <a:rect r="r" b="b" t="t" l="l"/>
            <a:pathLst>
              <a:path h="5055843" w="6379612">
                <a:moveTo>
                  <a:pt x="0" y="0"/>
                </a:moveTo>
                <a:lnTo>
                  <a:pt x="6379613" y="0"/>
                </a:lnTo>
                <a:lnTo>
                  <a:pt x="6379613" y="5055843"/>
                </a:lnTo>
                <a:lnTo>
                  <a:pt x="0" y="5055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14896" y="4003349"/>
            <a:ext cx="6536846" cy="5278504"/>
          </a:xfrm>
          <a:custGeom>
            <a:avLst/>
            <a:gdLst/>
            <a:ahLst/>
            <a:cxnLst/>
            <a:rect r="r" b="b" t="t" l="l"/>
            <a:pathLst>
              <a:path h="5278504" w="6536846">
                <a:moveTo>
                  <a:pt x="0" y="0"/>
                </a:moveTo>
                <a:lnTo>
                  <a:pt x="6536847" y="0"/>
                </a:lnTo>
                <a:lnTo>
                  <a:pt x="6536847" y="5278504"/>
                </a:lnTo>
                <a:lnTo>
                  <a:pt x="0" y="5278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0022" y="2920773"/>
            <a:ext cx="6256837" cy="1254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920" indent="-260460" lvl="1">
              <a:lnSpc>
                <a:spcPts val="3377"/>
              </a:lnSpc>
              <a:buFont typeface="Arial"/>
              <a:buChar char="•"/>
            </a:pPr>
            <a:r>
              <a:rPr lang="en-US" sz="24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picture below below depicts a clear left path</a:t>
            </a:r>
          </a:p>
          <a:p>
            <a:pPr algn="l">
              <a:lnSpc>
                <a:spcPts val="337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90022" y="474575"/>
            <a:ext cx="6027748" cy="149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14896" y="2920773"/>
            <a:ext cx="6256837" cy="82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4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picture below below depicts a clear right path.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DAGYTaqn_34</dc:identifier>
  <dcterms:modified xsi:type="dcterms:W3CDTF">2011-08-01T06:04:30Z</dcterms:modified>
  <cp:revision>1</cp:revision>
  <dc:title>Autonomous Navigation System for the Visually Impaired</dc:title>
</cp:coreProperties>
</file>