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73" r:id="rId6"/>
    <p:sldId id="276" r:id="rId7"/>
    <p:sldId id="277" r:id="rId8"/>
    <p:sldId id="294" r:id="rId9"/>
    <p:sldId id="296" r:id="rId10"/>
    <p:sldId id="298" r:id="rId11"/>
    <p:sldId id="299" r:id="rId12"/>
    <p:sldId id="300" r:id="rId13"/>
    <p:sldId id="291" r:id="rId14"/>
    <p:sldId id="301" r:id="rId15"/>
    <p:sldId id="297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3DA1F-9215-4F96-8117-B643EE5C0D2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037E9F8-7E64-4F8D-9BD1-6398025BD09E}">
      <dgm:prSet phldrT="[Text]" custT="1"/>
      <dgm:spPr>
        <a:solidFill>
          <a:srgbClr val="FF5756"/>
        </a:solidFill>
      </dgm:spPr>
      <dgm:t>
        <a:bodyPr/>
        <a:lstStyle/>
        <a:p>
          <a:r>
            <a:rPr lang="en-US" sz="2800" b="0" u="none" dirty="0"/>
            <a:t>Understanding The Data</a:t>
          </a:r>
          <a:r>
            <a:rPr lang="en-US" sz="1800" b="0" u="none" dirty="0"/>
            <a:t> </a:t>
          </a:r>
          <a:endParaRPr lang="en-IN" sz="1800" b="1" u="sng" dirty="0"/>
        </a:p>
      </dgm:t>
    </dgm:pt>
    <dgm:pt modelId="{371493C3-8731-426B-B47E-F6DA3A66BE7B}" type="parTrans" cxnId="{140AC2B3-7BF1-4D88-BEA1-C18C71F05131}">
      <dgm:prSet/>
      <dgm:spPr/>
      <dgm:t>
        <a:bodyPr/>
        <a:lstStyle/>
        <a:p>
          <a:endParaRPr lang="en-IN"/>
        </a:p>
      </dgm:t>
    </dgm:pt>
    <dgm:pt modelId="{F4BA233D-8AE0-45BB-8809-062F68E66637}" type="sibTrans" cxnId="{140AC2B3-7BF1-4D88-BEA1-C18C71F05131}">
      <dgm:prSet/>
      <dgm:spPr/>
      <dgm:t>
        <a:bodyPr/>
        <a:lstStyle/>
        <a:p>
          <a:endParaRPr lang="en-IN"/>
        </a:p>
      </dgm:t>
    </dgm:pt>
    <dgm:pt modelId="{6E10D38C-B501-452A-A01F-8E34E522BAFE}">
      <dgm:prSet phldrT="[Text]" custT="1"/>
      <dgm:spPr>
        <a:solidFill>
          <a:srgbClr val="FF5756"/>
        </a:solidFill>
      </dgm:spPr>
      <dgm:t>
        <a:bodyPr/>
        <a:lstStyle/>
        <a:p>
          <a:r>
            <a:rPr lang="en-US" sz="2800" dirty="0"/>
            <a:t>Cleaning The Data</a:t>
          </a:r>
          <a:r>
            <a:rPr lang="en-US" sz="3700" dirty="0"/>
            <a:t> </a:t>
          </a:r>
          <a:endParaRPr lang="en-IN" sz="3700" dirty="0"/>
        </a:p>
      </dgm:t>
    </dgm:pt>
    <dgm:pt modelId="{146B9970-882B-4240-9DE8-E671FEA16066}" type="parTrans" cxnId="{E41D89C7-F919-4F8F-9D60-D87B20D01000}">
      <dgm:prSet/>
      <dgm:spPr/>
      <dgm:t>
        <a:bodyPr/>
        <a:lstStyle/>
        <a:p>
          <a:endParaRPr lang="en-IN"/>
        </a:p>
      </dgm:t>
    </dgm:pt>
    <dgm:pt modelId="{21810930-0805-4BFF-B252-D4A00B3BB2C1}" type="sibTrans" cxnId="{E41D89C7-F919-4F8F-9D60-D87B20D01000}">
      <dgm:prSet/>
      <dgm:spPr/>
      <dgm:t>
        <a:bodyPr/>
        <a:lstStyle/>
        <a:p>
          <a:endParaRPr lang="en-IN"/>
        </a:p>
      </dgm:t>
    </dgm:pt>
    <dgm:pt modelId="{0BE4B4EF-FB17-47A6-9504-B1ABE707BAF2}">
      <dgm:prSet phldrT="[Text]" custT="1"/>
      <dgm:spPr>
        <a:solidFill>
          <a:srgbClr val="FF5756"/>
        </a:solidFill>
      </dgm:spPr>
      <dgm:t>
        <a:bodyPr/>
        <a:lstStyle/>
        <a:p>
          <a:r>
            <a:rPr lang="en-US" sz="2800" dirty="0"/>
            <a:t>Exploring the Data</a:t>
          </a:r>
          <a:endParaRPr lang="en-IN" sz="2800" dirty="0"/>
        </a:p>
      </dgm:t>
    </dgm:pt>
    <dgm:pt modelId="{4E12A95D-446F-40F9-A81E-F41BBAC438B1}" type="parTrans" cxnId="{FDDBE8F8-3EDB-44CB-9298-3AC8A1300F39}">
      <dgm:prSet/>
      <dgm:spPr/>
      <dgm:t>
        <a:bodyPr/>
        <a:lstStyle/>
        <a:p>
          <a:endParaRPr lang="en-IN"/>
        </a:p>
      </dgm:t>
    </dgm:pt>
    <dgm:pt modelId="{EF091090-89EE-44E6-A24D-E08DEBC4CE82}" type="sibTrans" cxnId="{FDDBE8F8-3EDB-44CB-9298-3AC8A1300F39}">
      <dgm:prSet/>
      <dgm:spPr/>
      <dgm:t>
        <a:bodyPr/>
        <a:lstStyle/>
        <a:p>
          <a:endParaRPr lang="en-IN"/>
        </a:p>
      </dgm:t>
    </dgm:pt>
    <dgm:pt modelId="{2AF14038-B1F4-4AF6-A078-E094E9C273A1}">
      <dgm:prSet custT="1"/>
      <dgm:spPr>
        <a:solidFill>
          <a:srgbClr val="FF5756"/>
        </a:solidFill>
      </dgm:spPr>
      <dgm:t>
        <a:bodyPr/>
        <a:lstStyle/>
        <a:p>
          <a:r>
            <a:rPr lang="en-US" sz="2800" dirty="0"/>
            <a:t>Deriving Key Insights</a:t>
          </a:r>
          <a:endParaRPr lang="en-IN" sz="2800" dirty="0"/>
        </a:p>
      </dgm:t>
    </dgm:pt>
    <dgm:pt modelId="{E485A2BE-8CE8-4D31-947C-63F0A874C934}" type="parTrans" cxnId="{15D6E9A5-94A6-477F-A29B-D285D7D1D50E}">
      <dgm:prSet/>
      <dgm:spPr/>
      <dgm:t>
        <a:bodyPr/>
        <a:lstStyle/>
        <a:p>
          <a:endParaRPr lang="en-IN"/>
        </a:p>
      </dgm:t>
    </dgm:pt>
    <dgm:pt modelId="{7704AC29-9CCD-4E07-BE88-4759E87EEFB4}" type="sibTrans" cxnId="{15D6E9A5-94A6-477F-A29B-D285D7D1D50E}">
      <dgm:prSet/>
      <dgm:spPr/>
      <dgm:t>
        <a:bodyPr/>
        <a:lstStyle/>
        <a:p>
          <a:endParaRPr lang="en-IN"/>
        </a:p>
      </dgm:t>
    </dgm:pt>
    <dgm:pt modelId="{1AD703D4-620A-4DC6-A918-939D65A4F1DE}" type="pres">
      <dgm:prSet presAssocID="{0763DA1F-9215-4F96-8117-B643EE5C0D2B}" presName="outerComposite" presStyleCnt="0">
        <dgm:presLayoutVars>
          <dgm:chMax val="5"/>
          <dgm:dir/>
          <dgm:resizeHandles val="exact"/>
        </dgm:presLayoutVars>
      </dgm:prSet>
      <dgm:spPr/>
    </dgm:pt>
    <dgm:pt modelId="{DE3F6A91-C1F7-4887-9969-99D0E8C362F2}" type="pres">
      <dgm:prSet presAssocID="{0763DA1F-9215-4F96-8117-B643EE5C0D2B}" presName="dummyMaxCanvas" presStyleCnt="0">
        <dgm:presLayoutVars/>
      </dgm:prSet>
      <dgm:spPr/>
    </dgm:pt>
    <dgm:pt modelId="{87D56B9C-EDA1-4703-9C7D-9823E336CFDA}" type="pres">
      <dgm:prSet presAssocID="{0763DA1F-9215-4F96-8117-B643EE5C0D2B}" presName="FourNodes_1" presStyleLbl="node1" presStyleIdx="0" presStyleCnt="4" custLinFactNeighborX="1765" custLinFactNeighborY="6359">
        <dgm:presLayoutVars>
          <dgm:bulletEnabled val="1"/>
        </dgm:presLayoutVars>
      </dgm:prSet>
      <dgm:spPr/>
    </dgm:pt>
    <dgm:pt modelId="{028279F4-498D-401E-8E66-1D24B34B05BC}" type="pres">
      <dgm:prSet presAssocID="{0763DA1F-9215-4F96-8117-B643EE5C0D2B}" presName="FourNodes_2" presStyleLbl="node1" presStyleIdx="1" presStyleCnt="4">
        <dgm:presLayoutVars>
          <dgm:bulletEnabled val="1"/>
        </dgm:presLayoutVars>
      </dgm:prSet>
      <dgm:spPr/>
    </dgm:pt>
    <dgm:pt modelId="{98D22D02-8076-4BEA-A46D-F3D8E07311FB}" type="pres">
      <dgm:prSet presAssocID="{0763DA1F-9215-4F96-8117-B643EE5C0D2B}" presName="FourNodes_3" presStyleLbl="node1" presStyleIdx="2" presStyleCnt="4">
        <dgm:presLayoutVars>
          <dgm:bulletEnabled val="1"/>
        </dgm:presLayoutVars>
      </dgm:prSet>
      <dgm:spPr/>
    </dgm:pt>
    <dgm:pt modelId="{201F3DA4-8E19-49C9-9537-B1417865FD64}" type="pres">
      <dgm:prSet presAssocID="{0763DA1F-9215-4F96-8117-B643EE5C0D2B}" presName="FourNodes_4" presStyleLbl="node1" presStyleIdx="3" presStyleCnt="4">
        <dgm:presLayoutVars>
          <dgm:bulletEnabled val="1"/>
        </dgm:presLayoutVars>
      </dgm:prSet>
      <dgm:spPr/>
    </dgm:pt>
    <dgm:pt modelId="{D88F9D44-CC79-4380-91AE-15A84CFC64B5}" type="pres">
      <dgm:prSet presAssocID="{0763DA1F-9215-4F96-8117-B643EE5C0D2B}" presName="FourConn_1-2" presStyleLbl="fgAccFollowNode1" presStyleIdx="0" presStyleCnt="3">
        <dgm:presLayoutVars>
          <dgm:bulletEnabled val="1"/>
        </dgm:presLayoutVars>
      </dgm:prSet>
      <dgm:spPr/>
    </dgm:pt>
    <dgm:pt modelId="{34FECA71-4742-46D9-A9A8-052D2A496BD1}" type="pres">
      <dgm:prSet presAssocID="{0763DA1F-9215-4F96-8117-B643EE5C0D2B}" presName="FourConn_2-3" presStyleLbl="fgAccFollowNode1" presStyleIdx="1" presStyleCnt="3">
        <dgm:presLayoutVars>
          <dgm:bulletEnabled val="1"/>
        </dgm:presLayoutVars>
      </dgm:prSet>
      <dgm:spPr/>
    </dgm:pt>
    <dgm:pt modelId="{F2C2C54B-A9A0-476A-A144-AC363F01E467}" type="pres">
      <dgm:prSet presAssocID="{0763DA1F-9215-4F96-8117-B643EE5C0D2B}" presName="FourConn_3-4" presStyleLbl="fgAccFollowNode1" presStyleIdx="2" presStyleCnt="3">
        <dgm:presLayoutVars>
          <dgm:bulletEnabled val="1"/>
        </dgm:presLayoutVars>
      </dgm:prSet>
      <dgm:spPr/>
    </dgm:pt>
    <dgm:pt modelId="{6F50BAE7-8085-48CA-92F8-C99CE4C40D03}" type="pres">
      <dgm:prSet presAssocID="{0763DA1F-9215-4F96-8117-B643EE5C0D2B}" presName="FourNodes_1_text" presStyleLbl="node1" presStyleIdx="3" presStyleCnt="4">
        <dgm:presLayoutVars>
          <dgm:bulletEnabled val="1"/>
        </dgm:presLayoutVars>
      </dgm:prSet>
      <dgm:spPr/>
    </dgm:pt>
    <dgm:pt modelId="{0F15BF4F-F930-4F16-A18E-AC75105F98DD}" type="pres">
      <dgm:prSet presAssocID="{0763DA1F-9215-4F96-8117-B643EE5C0D2B}" presName="FourNodes_2_text" presStyleLbl="node1" presStyleIdx="3" presStyleCnt="4">
        <dgm:presLayoutVars>
          <dgm:bulletEnabled val="1"/>
        </dgm:presLayoutVars>
      </dgm:prSet>
      <dgm:spPr/>
    </dgm:pt>
    <dgm:pt modelId="{923B4DF1-F9D8-4F59-8529-B1BE3A166B6C}" type="pres">
      <dgm:prSet presAssocID="{0763DA1F-9215-4F96-8117-B643EE5C0D2B}" presName="FourNodes_3_text" presStyleLbl="node1" presStyleIdx="3" presStyleCnt="4">
        <dgm:presLayoutVars>
          <dgm:bulletEnabled val="1"/>
        </dgm:presLayoutVars>
      </dgm:prSet>
      <dgm:spPr/>
    </dgm:pt>
    <dgm:pt modelId="{11DC0194-5BC1-4199-AB80-8CCF88B17581}" type="pres">
      <dgm:prSet presAssocID="{0763DA1F-9215-4F96-8117-B643EE5C0D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8AAE08-ECD8-4AB5-9C5E-5810DEB21D8D}" type="presOf" srcId="{6E10D38C-B501-452A-A01F-8E34E522BAFE}" destId="{0F15BF4F-F930-4F16-A18E-AC75105F98DD}" srcOrd="1" destOrd="0" presId="urn:microsoft.com/office/officeart/2005/8/layout/vProcess5"/>
    <dgm:cxn modelId="{12B11D15-1B2F-41D6-B562-5BB1157C10E3}" type="presOf" srcId="{6E10D38C-B501-452A-A01F-8E34E522BAFE}" destId="{028279F4-498D-401E-8E66-1D24B34B05BC}" srcOrd="0" destOrd="0" presId="urn:microsoft.com/office/officeart/2005/8/layout/vProcess5"/>
    <dgm:cxn modelId="{90CE6C18-0ED3-4D9A-AEEA-8636420EB21C}" type="presOf" srcId="{2AF14038-B1F4-4AF6-A078-E094E9C273A1}" destId="{201F3DA4-8E19-49C9-9537-B1417865FD64}" srcOrd="0" destOrd="0" presId="urn:microsoft.com/office/officeart/2005/8/layout/vProcess5"/>
    <dgm:cxn modelId="{E2ADA82F-DAE6-4AC9-8ED4-B8C433CF1034}" type="presOf" srcId="{0BE4B4EF-FB17-47A6-9504-B1ABE707BAF2}" destId="{923B4DF1-F9D8-4F59-8529-B1BE3A166B6C}" srcOrd="1" destOrd="0" presId="urn:microsoft.com/office/officeart/2005/8/layout/vProcess5"/>
    <dgm:cxn modelId="{4F35C255-C579-4601-AD2F-D7806A73F89E}" type="presOf" srcId="{21810930-0805-4BFF-B252-D4A00B3BB2C1}" destId="{34FECA71-4742-46D9-A9A8-052D2A496BD1}" srcOrd="0" destOrd="0" presId="urn:microsoft.com/office/officeart/2005/8/layout/vProcess5"/>
    <dgm:cxn modelId="{C85D9675-F64F-430D-9BB7-F8EF43E3AD30}" type="presOf" srcId="{0763DA1F-9215-4F96-8117-B643EE5C0D2B}" destId="{1AD703D4-620A-4DC6-A918-939D65A4F1DE}" srcOrd="0" destOrd="0" presId="urn:microsoft.com/office/officeart/2005/8/layout/vProcess5"/>
    <dgm:cxn modelId="{52B1EC78-2392-4360-A573-D3291BC836EB}" type="presOf" srcId="{4037E9F8-7E64-4F8D-9BD1-6398025BD09E}" destId="{6F50BAE7-8085-48CA-92F8-C99CE4C40D03}" srcOrd="1" destOrd="0" presId="urn:microsoft.com/office/officeart/2005/8/layout/vProcess5"/>
    <dgm:cxn modelId="{BFBD7888-737E-4C37-8F48-CEB85E59C098}" type="presOf" srcId="{2AF14038-B1F4-4AF6-A078-E094E9C273A1}" destId="{11DC0194-5BC1-4199-AB80-8CCF88B17581}" srcOrd="1" destOrd="0" presId="urn:microsoft.com/office/officeart/2005/8/layout/vProcess5"/>
    <dgm:cxn modelId="{92658EA0-E4C6-4AD7-82FB-4C7358F27964}" type="presOf" srcId="{4037E9F8-7E64-4F8D-9BD1-6398025BD09E}" destId="{87D56B9C-EDA1-4703-9C7D-9823E336CFDA}" srcOrd="0" destOrd="0" presId="urn:microsoft.com/office/officeart/2005/8/layout/vProcess5"/>
    <dgm:cxn modelId="{B518F1A4-89AE-4AD4-8AD9-B4782E348C43}" type="presOf" srcId="{EF091090-89EE-44E6-A24D-E08DEBC4CE82}" destId="{F2C2C54B-A9A0-476A-A144-AC363F01E467}" srcOrd="0" destOrd="0" presId="urn:microsoft.com/office/officeart/2005/8/layout/vProcess5"/>
    <dgm:cxn modelId="{15D6E9A5-94A6-477F-A29B-D285D7D1D50E}" srcId="{0763DA1F-9215-4F96-8117-B643EE5C0D2B}" destId="{2AF14038-B1F4-4AF6-A078-E094E9C273A1}" srcOrd="3" destOrd="0" parTransId="{E485A2BE-8CE8-4D31-947C-63F0A874C934}" sibTransId="{7704AC29-9CCD-4E07-BE88-4759E87EEFB4}"/>
    <dgm:cxn modelId="{140AC2B3-7BF1-4D88-BEA1-C18C71F05131}" srcId="{0763DA1F-9215-4F96-8117-B643EE5C0D2B}" destId="{4037E9F8-7E64-4F8D-9BD1-6398025BD09E}" srcOrd="0" destOrd="0" parTransId="{371493C3-8731-426B-B47E-F6DA3A66BE7B}" sibTransId="{F4BA233D-8AE0-45BB-8809-062F68E66637}"/>
    <dgm:cxn modelId="{E41D89C7-F919-4F8F-9D60-D87B20D01000}" srcId="{0763DA1F-9215-4F96-8117-B643EE5C0D2B}" destId="{6E10D38C-B501-452A-A01F-8E34E522BAFE}" srcOrd="1" destOrd="0" parTransId="{146B9970-882B-4240-9DE8-E671FEA16066}" sibTransId="{21810930-0805-4BFF-B252-D4A00B3BB2C1}"/>
    <dgm:cxn modelId="{F2BAFBCF-0414-4193-882C-7D05CBC81F44}" type="presOf" srcId="{F4BA233D-8AE0-45BB-8809-062F68E66637}" destId="{D88F9D44-CC79-4380-91AE-15A84CFC64B5}" srcOrd="0" destOrd="0" presId="urn:microsoft.com/office/officeart/2005/8/layout/vProcess5"/>
    <dgm:cxn modelId="{FDDBE8F8-3EDB-44CB-9298-3AC8A1300F39}" srcId="{0763DA1F-9215-4F96-8117-B643EE5C0D2B}" destId="{0BE4B4EF-FB17-47A6-9504-B1ABE707BAF2}" srcOrd="2" destOrd="0" parTransId="{4E12A95D-446F-40F9-A81E-F41BBAC438B1}" sibTransId="{EF091090-89EE-44E6-A24D-E08DEBC4CE82}"/>
    <dgm:cxn modelId="{A5622AFA-A179-4C35-9925-ACCB6B4B9760}" type="presOf" srcId="{0BE4B4EF-FB17-47A6-9504-B1ABE707BAF2}" destId="{98D22D02-8076-4BEA-A46D-F3D8E07311FB}" srcOrd="0" destOrd="0" presId="urn:microsoft.com/office/officeart/2005/8/layout/vProcess5"/>
    <dgm:cxn modelId="{1A7869E6-F905-4C36-A532-1F5EC3F82C03}" type="presParOf" srcId="{1AD703D4-620A-4DC6-A918-939D65A4F1DE}" destId="{DE3F6A91-C1F7-4887-9969-99D0E8C362F2}" srcOrd="0" destOrd="0" presId="urn:microsoft.com/office/officeart/2005/8/layout/vProcess5"/>
    <dgm:cxn modelId="{B53C8A23-6E99-4722-B359-AF300C0877C9}" type="presParOf" srcId="{1AD703D4-620A-4DC6-A918-939D65A4F1DE}" destId="{87D56B9C-EDA1-4703-9C7D-9823E336CFDA}" srcOrd="1" destOrd="0" presId="urn:microsoft.com/office/officeart/2005/8/layout/vProcess5"/>
    <dgm:cxn modelId="{12576700-D824-4737-91F2-DF9124E6F46A}" type="presParOf" srcId="{1AD703D4-620A-4DC6-A918-939D65A4F1DE}" destId="{028279F4-498D-401E-8E66-1D24B34B05BC}" srcOrd="2" destOrd="0" presId="urn:microsoft.com/office/officeart/2005/8/layout/vProcess5"/>
    <dgm:cxn modelId="{22C27084-A97B-4E8D-8D4A-D15831ECBCCC}" type="presParOf" srcId="{1AD703D4-620A-4DC6-A918-939D65A4F1DE}" destId="{98D22D02-8076-4BEA-A46D-F3D8E07311FB}" srcOrd="3" destOrd="0" presId="urn:microsoft.com/office/officeart/2005/8/layout/vProcess5"/>
    <dgm:cxn modelId="{37160A94-C484-4BD7-ACEA-7DDD540607E3}" type="presParOf" srcId="{1AD703D4-620A-4DC6-A918-939D65A4F1DE}" destId="{201F3DA4-8E19-49C9-9537-B1417865FD64}" srcOrd="4" destOrd="0" presId="urn:microsoft.com/office/officeart/2005/8/layout/vProcess5"/>
    <dgm:cxn modelId="{0AB39BD6-6E7A-4DAC-9CBC-5C45A82E5A39}" type="presParOf" srcId="{1AD703D4-620A-4DC6-A918-939D65A4F1DE}" destId="{D88F9D44-CC79-4380-91AE-15A84CFC64B5}" srcOrd="5" destOrd="0" presId="urn:microsoft.com/office/officeart/2005/8/layout/vProcess5"/>
    <dgm:cxn modelId="{4CD6C476-781C-470E-B16D-578CC183DEB0}" type="presParOf" srcId="{1AD703D4-620A-4DC6-A918-939D65A4F1DE}" destId="{34FECA71-4742-46D9-A9A8-052D2A496BD1}" srcOrd="6" destOrd="0" presId="urn:microsoft.com/office/officeart/2005/8/layout/vProcess5"/>
    <dgm:cxn modelId="{46AA51F4-FD31-4987-AD6E-D0F9E825663A}" type="presParOf" srcId="{1AD703D4-620A-4DC6-A918-939D65A4F1DE}" destId="{F2C2C54B-A9A0-476A-A144-AC363F01E467}" srcOrd="7" destOrd="0" presId="urn:microsoft.com/office/officeart/2005/8/layout/vProcess5"/>
    <dgm:cxn modelId="{E6C1E61E-719C-4708-9087-3B8783D3F08B}" type="presParOf" srcId="{1AD703D4-620A-4DC6-A918-939D65A4F1DE}" destId="{6F50BAE7-8085-48CA-92F8-C99CE4C40D03}" srcOrd="8" destOrd="0" presId="urn:microsoft.com/office/officeart/2005/8/layout/vProcess5"/>
    <dgm:cxn modelId="{11552C62-7D07-467A-A26B-F6F2518D4214}" type="presParOf" srcId="{1AD703D4-620A-4DC6-A918-939D65A4F1DE}" destId="{0F15BF4F-F930-4F16-A18E-AC75105F98DD}" srcOrd="9" destOrd="0" presId="urn:microsoft.com/office/officeart/2005/8/layout/vProcess5"/>
    <dgm:cxn modelId="{04C07156-5642-4DFD-AB38-195FFD45B142}" type="presParOf" srcId="{1AD703D4-620A-4DC6-A918-939D65A4F1DE}" destId="{923B4DF1-F9D8-4F59-8529-B1BE3A166B6C}" srcOrd="10" destOrd="0" presId="urn:microsoft.com/office/officeart/2005/8/layout/vProcess5"/>
    <dgm:cxn modelId="{E3B25EF8-682C-4C65-A228-E439429BBFB8}" type="presParOf" srcId="{1AD703D4-620A-4DC6-A918-939D65A4F1DE}" destId="{11DC0194-5BC1-4199-AB80-8CCF88B175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FD26E-B86D-4AE1-A449-BBDD52328BEC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EEA283-F13C-4286-8E9B-019AE5AA7E7D}">
      <dgm:prSet phldrT="[Text]"/>
      <dgm:spPr/>
      <dgm:t>
        <a:bodyPr/>
        <a:lstStyle/>
        <a:p>
          <a:r>
            <a:rPr lang="en-US" dirty="0"/>
            <a:t>  1.69%</a:t>
          </a:r>
          <a:endParaRPr lang="en-IN" dirty="0"/>
        </a:p>
      </dgm:t>
    </dgm:pt>
    <dgm:pt modelId="{C84F018B-38F7-4298-885E-283DD8C13A52}" type="parTrans" cxnId="{03BA3AE8-0882-4E89-BFFB-329990797E36}">
      <dgm:prSet/>
      <dgm:spPr/>
      <dgm:t>
        <a:bodyPr/>
        <a:lstStyle/>
        <a:p>
          <a:endParaRPr lang="en-IN"/>
        </a:p>
      </dgm:t>
    </dgm:pt>
    <dgm:pt modelId="{874AA269-C5B6-4116-B6AE-18C56D386BCA}" type="sibTrans" cxnId="{03BA3AE8-0882-4E89-BFFB-329990797E36}">
      <dgm:prSet/>
      <dgm:spPr/>
      <dgm:t>
        <a:bodyPr/>
        <a:lstStyle/>
        <a:p>
          <a:endParaRPr lang="en-IN"/>
        </a:p>
      </dgm:t>
    </dgm:pt>
    <dgm:pt modelId="{BCF8F796-D0E0-48DF-A653-4944239871EC}" type="pres">
      <dgm:prSet presAssocID="{91CFD26E-B86D-4AE1-A449-BBDD52328BEC}" presName="Name0" presStyleCnt="0">
        <dgm:presLayoutVars>
          <dgm:dir/>
          <dgm:resizeHandles val="exact"/>
        </dgm:presLayoutVars>
      </dgm:prSet>
      <dgm:spPr/>
    </dgm:pt>
    <dgm:pt modelId="{252F608A-1D8E-44F2-83F8-2BEBD5E0A167}" type="pres">
      <dgm:prSet presAssocID="{F9EEA283-F13C-4286-8E9B-019AE5AA7E7D}" presName="composite" presStyleCnt="0"/>
      <dgm:spPr/>
    </dgm:pt>
    <dgm:pt modelId="{C09F7D96-3942-49E4-8B49-984BF09B69D2}" type="pres">
      <dgm:prSet presAssocID="{F9EEA283-F13C-4286-8E9B-019AE5AA7E7D}" presName="rect1" presStyleLbl="trAlignAcc1" presStyleIdx="0" presStyleCnt="1">
        <dgm:presLayoutVars>
          <dgm:bulletEnabled val="1"/>
        </dgm:presLayoutVars>
      </dgm:prSet>
      <dgm:spPr/>
    </dgm:pt>
    <dgm:pt modelId="{325BAA98-F0EB-4992-909E-BEFB8C17CB2F}" type="pres">
      <dgm:prSet presAssocID="{F9EEA283-F13C-4286-8E9B-019AE5AA7E7D}" presName="rect2" presStyleLbl="fgImgPlace1" presStyleIdx="0" presStyleCnt="1" custScaleX="165181" custScaleY="144337" custLinFactNeighborX="-3887" custLinFactNeighborY="37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</dgm:ptLst>
  <dgm:cxnLst>
    <dgm:cxn modelId="{1B75EB86-5EC8-4FE5-AF65-DF32CFA99FA2}" type="presOf" srcId="{F9EEA283-F13C-4286-8E9B-019AE5AA7E7D}" destId="{C09F7D96-3942-49E4-8B49-984BF09B69D2}" srcOrd="0" destOrd="0" presId="urn:microsoft.com/office/officeart/2008/layout/PictureStrips"/>
    <dgm:cxn modelId="{07420CD5-2B8B-42AB-885F-6B7F3060A97C}" type="presOf" srcId="{91CFD26E-B86D-4AE1-A449-BBDD52328BEC}" destId="{BCF8F796-D0E0-48DF-A653-4944239871EC}" srcOrd="0" destOrd="0" presId="urn:microsoft.com/office/officeart/2008/layout/PictureStrips"/>
    <dgm:cxn modelId="{03BA3AE8-0882-4E89-BFFB-329990797E36}" srcId="{91CFD26E-B86D-4AE1-A449-BBDD52328BEC}" destId="{F9EEA283-F13C-4286-8E9B-019AE5AA7E7D}" srcOrd="0" destOrd="0" parTransId="{C84F018B-38F7-4298-885E-283DD8C13A52}" sibTransId="{874AA269-C5B6-4116-B6AE-18C56D386BCA}"/>
    <dgm:cxn modelId="{7B1EC043-97F0-4050-9593-AF2FF38B24E8}" type="presParOf" srcId="{BCF8F796-D0E0-48DF-A653-4944239871EC}" destId="{252F608A-1D8E-44F2-83F8-2BEBD5E0A167}" srcOrd="0" destOrd="0" presId="urn:microsoft.com/office/officeart/2008/layout/PictureStrips"/>
    <dgm:cxn modelId="{74E8A268-35DC-4720-B628-C897BD850897}" type="presParOf" srcId="{252F608A-1D8E-44F2-83F8-2BEBD5E0A167}" destId="{C09F7D96-3942-49E4-8B49-984BF09B69D2}" srcOrd="0" destOrd="0" presId="urn:microsoft.com/office/officeart/2008/layout/PictureStrips"/>
    <dgm:cxn modelId="{A9CC922D-8938-49F1-A56A-19E8A375C4CF}" type="presParOf" srcId="{252F608A-1D8E-44F2-83F8-2BEBD5E0A167}" destId="{325BAA98-F0EB-4992-909E-BEFB8C17CB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56B9C-EDA1-4703-9C7D-9823E336CFDA}">
      <dsp:nvSpPr>
        <dsp:cNvPr id="0" name=""/>
        <dsp:cNvSpPr/>
      </dsp:nvSpPr>
      <dsp:spPr>
        <a:xfrm>
          <a:off x="97962" y="65315"/>
          <a:ext cx="5550263" cy="1027127"/>
        </a:xfrm>
        <a:prstGeom prst="roundRect">
          <a:avLst>
            <a:gd name="adj" fmla="val 10000"/>
          </a:avLst>
        </a:prstGeom>
        <a:solidFill>
          <a:srgbClr val="FF5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dirty="0"/>
            <a:t>Understanding The Data</a:t>
          </a:r>
          <a:r>
            <a:rPr lang="en-US" sz="1800" b="0" u="none" kern="1200" dirty="0"/>
            <a:t> </a:t>
          </a:r>
          <a:endParaRPr lang="en-IN" sz="1800" b="1" u="sng" kern="1200" dirty="0"/>
        </a:p>
      </dsp:txBody>
      <dsp:txXfrm>
        <a:off x="128046" y="95399"/>
        <a:ext cx="4355118" cy="966959"/>
      </dsp:txXfrm>
    </dsp:sp>
    <dsp:sp modelId="{028279F4-498D-401E-8E66-1D24B34B05BC}">
      <dsp:nvSpPr>
        <dsp:cNvPr id="0" name=""/>
        <dsp:cNvSpPr/>
      </dsp:nvSpPr>
      <dsp:spPr>
        <a:xfrm>
          <a:off x="464834" y="1213878"/>
          <a:ext cx="5550263" cy="1027127"/>
        </a:xfrm>
        <a:prstGeom prst="roundRect">
          <a:avLst>
            <a:gd name="adj" fmla="val 10000"/>
          </a:avLst>
        </a:prstGeom>
        <a:solidFill>
          <a:srgbClr val="FF5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Cleaning The Data</a:t>
          </a:r>
          <a:r>
            <a:rPr lang="en-US" sz="3700" kern="1200" dirty="0"/>
            <a:t> </a:t>
          </a:r>
          <a:endParaRPr lang="en-IN" sz="3700" kern="1200" dirty="0"/>
        </a:p>
      </dsp:txBody>
      <dsp:txXfrm>
        <a:off x="494918" y="1243962"/>
        <a:ext cx="4357627" cy="966959"/>
      </dsp:txXfrm>
    </dsp:sp>
    <dsp:sp modelId="{98D22D02-8076-4BEA-A46D-F3D8E07311FB}">
      <dsp:nvSpPr>
        <dsp:cNvPr id="0" name=""/>
        <dsp:cNvSpPr/>
      </dsp:nvSpPr>
      <dsp:spPr>
        <a:xfrm>
          <a:off x="922731" y="2427756"/>
          <a:ext cx="5550263" cy="1027127"/>
        </a:xfrm>
        <a:prstGeom prst="roundRect">
          <a:avLst>
            <a:gd name="adj" fmla="val 10000"/>
          </a:avLst>
        </a:prstGeom>
        <a:solidFill>
          <a:srgbClr val="FF5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Exploring the Data</a:t>
          </a:r>
          <a:endParaRPr lang="en-IN" sz="2800" kern="1200" dirty="0"/>
        </a:p>
      </dsp:txBody>
      <dsp:txXfrm>
        <a:off x="952815" y="2457840"/>
        <a:ext cx="4364565" cy="966959"/>
      </dsp:txXfrm>
    </dsp:sp>
    <dsp:sp modelId="{201F3DA4-8E19-49C9-9537-B1417865FD64}">
      <dsp:nvSpPr>
        <dsp:cNvPr id="0" name=""/>
        <dsp:cNvSpPr/>
      </dsp:nvSpPr>
      <dsp:spPr>
        <a:xfrm>
          <a:off x="1387565" y="3641635"/>
          <a:ext cx="5550263" cy="1027127"/>
        </a:xfrm>
        <a:prstGeom prst="roundRect">
          <a:avLst>
            <a:gd name="adj" fmla="val 10000"/>
          </a:avLst>
        </a:prstGeom>
        <a:solidFill>
          <a:srgbClr val="FF5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Deriving Key Insights</a:t>
          </a:r>
          <a:endParaRPr lang="en-IN" sz="2800" kern="1200" dirty="0"/>
        </a:p>
      </dsp:txBody>
      <dsp:txXfrm>
        <a:off x="1417649" y="3671719"/>
        <a:ext cx="4357627" cy="966959"/>
      </dsp:txXfrm>
    </dsp:sp>
    <dsp:sp modelId="{D88F9D44-CC79-4380-91AE-15A84CFC64B5}">
      <dsp:nvSpPr>
        <dsp:cNvPr id="0" name=""/>
        <dsp:cNvSpPr/>
      </dsp:nvSpPr>
      <dsp:spPr>
        <a:xfrm>
          <a:off x="4882630" y="786686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032847" y="786686"/>
        <a:ext cx="367199" cy="502394"/>
      </dsp:txXfrm>
    </dsp:sp>
    <dsp:sp modelId="{34FECA71-4742-46D9-A9A8-052D2A496BD1}">
      <dsp:nvSpPr>
        <dsp:cNvPr id="0" name=""/>
        <dsp:cNvSpPr/>
      </dsp:nvSpPr>
      <dsp:spPr>
        <a:xfrm>
          <a:off x="5347464" y="2000564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497681" y="2000564"/>
        <a:ext cx="367199" cy="502394"/>
      </dsp:txXfrm>
    </dsp:sp>
    <dsp:sp modelId="{F2C2C54B-A9A0-476A-A144-AC363F01E467}">
      <dsp:nvSpPr>
        <dsp:cNvPr id="0" name=""/>
        <dsp:cNvSpPr/>
      </dsp:nvSpPr>
      <dsp:spPr>
        <a:xfrm>
          <a:off x="5805361" y="3214443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955578" y="3214443"/>
        <a:ext cx="367199" cy="5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F7D96-3942-49E4-8B49-984BF09B69D2}">
      <dsp:nvSpPr>
        <dsp:cNvPr id="0" name=""/>
        <dsp:cNvSpPr/>
      </dsp:nvSpPr>
      <dsp:spPr>
        <a:xfrm>
          <a:off x="531295" y="1308714"/>
          <a:ext cx="4693646" cy="14667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3488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1.69%</a:t>
          </a:r>
          <a:endParaRPr lang="en-IN" sz="6500" kern="1200" dirty="0"/>
        </a:p>
      </dsp:txBody>
      <dsp:txXfrm>
        <a:off x="531295" y="1308714"/>
        <a:ext cx="4693646" cy="1466764"/>
      </dsp:txXfrm>
    </dsp:sp>
    <dsp:sp modelId="{325BAA98-F0EB-4992-909E-BEFB8C17CB2F}">
      <dsp:nvSpPr>
        <dsp:cNvPr id="0" name=""/>
        <dsp:cNvSpPr/>
      </dsp:nvSpPr>
      <dsp:spPr>
        <a:xfrm>
          <a:off x="0" y="813123"/>
          <a:ext cx="1695971" cy="22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9E1-3759-8826-740B-8C6592ED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4D47-B617-8248-6BC2-E38A1FA0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9195-FBD6-8134-9C43-CED11A0F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62C3-E6FF-647C-9F80-FE9B92FA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4785-79B7-9EDC-EEC6-FE02773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BC15-0962-161E-1BF9-C2F637CA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6E7D-8B3D-1EB8-97A2-55DBFA68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DC61-67F0-14FF-5C15-1582DFF1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7C23-ACAF-F99F-45D0-09AE6B4A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CAD3-9210-B463-7E0F-8CDD1109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E28D9-F6BF-819F-A220-60CB9A65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EE84B-A22E-2760-3E5E-D7B25149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DA4B-B588-2426-9F41-C947C7E1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E11B-CCBF-C57A-457C-FCB0AF3C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4269-F7D4-CC18-E044-5685848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52A35E-A8EB-2B4B-BDBE-FAB2DD34F2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420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F149E-5163-3642-98ED-A1D662A9639C}"/>
              </a:ext>
            </a:extLst>
          </p:cNvPr>
          <p:cNvSpPr/>
          <p:nvPr userDrawn="1"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7CA7-6EF9-BE47-83CC-59F8DEF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F10B97-63CB-6B4D-8AA0-A27F4F59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3721653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621C-CFFA-684E-BF2E-38B3E00343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46723" y="2395728"/>
            <a:ext cx="3767949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1F050A6-EA83-E74A-B437-9CE650A4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75460F1-C651-F546-B045-03A112F0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BDA48E1-37F9-284F-8F7F-426F4063D06A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6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55C320-6D70-974D-AD87-3EEFC128B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524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68FA9-F7C6-0245-97E0-B8475C0082DA}"/>
              </a:ext>
            </a:extLst>
          </p:cNvPr>
          <p:cNvSpPr/>
          <p:nvPr userDrawn="1"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005B53-16AE-6245-A669-FFC152C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3160948A-B0E0-C146-BE25-49A0EEB08FB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1238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877D5D4-CC79-6349-BA9D-0BE5AFC2186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239511" y="2480479"/>
            <a:ext cx="2475162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DB894E3-7E74-094D-BCC8-5E86F34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41B8290-28DF-BD48-8410-062B0B9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5DCEB1E-BA29-B849-88A4-B9DA3043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C185ECBC-03C3-E144-B7F4-D2E6D1BDD09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3ABC-0D06-11FB-1BB9-1C30EED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E328-49AC-CF9E-E52F-ECD51DA6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8547-FC86-5085-91B0-C20DB20A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77ED-4AF8-875F-24B1-FDE8316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45C1-AD66-E5A3-24F8-4A08FAE1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DBD-803B-12C6-5585-89D373A1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8F6C-DE61-EEBA-0EF1-8AFFE7A6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8C0-3C22-684F-07CC-C9C6007A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2FB4-C765-56D7-D2C9-5A8F1AAE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160C-1137-4F76-92C3-08C45C36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A80D-903A-F5A6-AB88-00AD428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4084-4254-0B26-69BB-FA05C1E6B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AFAF-EABE-226D-4D4A-F2CD5F11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9AF7-805C-2304-ECA1-F883CE5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7CE5-EB8F-8E85-A727-E0DCBCA9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C625-38E5-D9B4-F594-68DB2C8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CA8-6DEB-CF56-941F-6AF26D02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D411-A1B4-B7D3-7D35-E887F9E4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F9BC9-CB7F-EDE9-02A9-0B6F6110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7119B-2F14-573D-B09D-D4F303483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01A43-5E53-EFFE-D184-AC652DEA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59AB2-FE1C-A30C-2D8D-AE9196ED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88517-5428-6A80-5391-2DA1C9E1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F8334-F8CD-9851-8EC4-E727CDAC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33A-213A-B319-C7A4-097AB3A3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326EC-A8AE-111B-1DC2-63683D88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C7A48-5F08-EFA4-6FD0-309F176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9D3FF-7CDC-5D3D-919C-40A0D87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E0851-E678-0EBF-9C2D-6CCE0739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F7D40-6725-BE06-9821-F0DD5EB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AA0F4-2871-2FE6-BA13-68A975D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E950-2913-BE7B-2B8C-A2E8C030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F82-02CF-1277-1CEC-6FAF3B0F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3BCC4-8E0C-76F1-672E-3BDA9638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032E-7470-4AED-809C-C5754025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D5EC-79F4-22F9-3733-010EBC1E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C510-D375-D901-93F4-4F755A4B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EE3-D9B1-9B8C-0A79-0D47183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39D49-6948-518D-E0E5-69011FD84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CBA43-4DF0-01CD-892D-666D3B6E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6A4A7-D836-63C2-36C0-CEC61A9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8CC7-BA82-BFAF-170E-5DC79979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068D-546D-5CD9-3EF5-0FE9CD0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3A17D-82E2-C0C1-2986-E0FA78E8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F4244-E03D-D6B4-53B7-33A5F272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B677-FB35-49BB-3C86-280272560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6E890-B33A-D142-807A-953A09FC8B2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91A3-F8CB-170E-8082-124E96BF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A440-7152-4AC7-1FA1-4F75576B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3EFF-BEB0-2341-9723-148371C5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E136-01D8-1A19-D612-552648F81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400" dirty="0"/>
              <a:t>Music Record Sales Analysis for Strategic Insights in the Physical Music Market</a:t>
            </a:r>
            <a:br>
              <a:rPr lang="en-IN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619A-0872-DA19-9F44-6282241E0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4077"/>
          </a:xfrm>
        </p:spPr>
        <p:txBody>
          <a:bodyPr/>
          <a:lstStyle/>
          <a:p>
            <a:pPr algn="l"/>
            <a:r>
              <a:rPr lang="en-IN" b="1" dirty="0"/>
              <a:t>Leveraging Data to Guide Market Strategy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736FD8-184E-C87B-B225-EAB83B8A5097}"/>
              </a:ext>
            </a:extLst>
          </p:cNvPr>
          <p:cNvSpPr txBox="1">
            <a:spLocks/>
          </p:cNvSpPr>
          <p:nvPr/>
        </p:nvSpPr>
        <p:spPr>
          <a:xfrm>
            <a:off x="1524000" y="5463598"/>
            <a:ext cx="9144000" cy="544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/>
              <a:t>Vaddi</a:t>
            </a:r>
            <a:r>
              <a:rPr lang="en-US" b="1" dirty="0"/>
              <a:t> Jaswant</a:t>
            </a:r>
          </a:p>
          <a:p>
            <a:pPr algn="l"/>
            <a:r>
              <a:rPr lang="en-US" b="1" dirty="0"/>
              <a:t>22 OCT 2024</a:t>
            </a:r>
          </a:p>
        </p:txBody>
      </p:sp>
    </p:spTree>
    <p:extLst>
      <p:ext uri="{BB962C8B-B14F-4D97-AF65-F5344CB8AC3E}">
        <p14:creationId xmlns:p14="http://schemas.microsoft.com/office/powerpoint/2010/main" val="11508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6D7C2-82FA-B3E8-6947-24882346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4112349-9B58-2F51-465F-667011915D28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8C8E-70A1-0034-2086-E70089BB8CCC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2B699-9D6F-335E-12CD-64826ED8B25C}"/>
              </a:ext>
            </a:extLst>
          </p:cNvPr>
          <p:cNvSpPr txBox="1"/>
          <p:nvPr/>
        </p:nvSpPr>
        <p:spPr>
          <a:xfrm>
            <a:off x="670560" y="195072"/>
            <a:ext cx="1092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Product Affinity Analysis (</a:t>
            </a:r>
            <a:r>
              <a:rPr lang="en-US" sz="1600" b="1" dirty="0"/>
              <a:t>Genres frequently purchased together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FAB04-F6D9-E329-3C8A-D091172B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1727200"/>
            <a:ext cx="5473700" cy="340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51C16-46EB-C86A-041E-E7B480492871}"/>
              </a:ext>
            </a:extLst>
          </p:cNvPr>
          <p:cNvSpPr txBox="1"/>
          <p:nvPr/>
        </p:nvSpPr>
        <p:spPr>
          <a:xfrm>
            <a:off x="707135" y="1475218"/>
            <a:ext cx="54254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Rock frequently combines with other genres such as Metal, Alternative &amp; Punk, and Latin.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Rock is a versatile genre appealing to customers with diverse music tastes.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Customers purchasing Metal often also buy Rock, indicating a chance for cross-promotion.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Strong affinity exists between Alternative &amp; Punk and Rock, suggesting crossover interest.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Latin music paired with Rock shows significant co-purchasing opportunities.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Potential to recommend Latin music to Rock fans, tapping into varied customer tastes.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5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329C2-82AB-064A-A9F8-9B7A9286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667E825-7A6B-F143-A8C5-184A764B539D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3ACBB-DF9D-AC9B-3173-1421378786B4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8FDA-D135-1648-0222-408A27736164}"/>
              </a:ext>
            </a:extLst>
          </p:cNvPr>
          <p:cNvSpPr txBox="1"/>
          <p:nvPr/>
        </p:nvSpPr>
        <p:spPr>
          <a:xfrm>
            <a:off x="670560" y="195072"/>
            <a:ext cx="1092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Product Affinity Analysis (</a:t>
            </a:r>
            <a:r>
              <a:rPr lang="en-US" sz="1600" b="1" dirty="0"/>
              <a:t>Artists, frequently purchased together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56C28-2E39-CB3B-F3B6-1836CD5E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2057400"/>
            <a:ext cx="44958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74EB7-5E19-9AEC-CA0D-F97B4F95BF16}"/>
              </a:ext>
            </a:extLst>
          </p:cNvPr>
          <p:cNvSpPr txBox="1"/>
          <p:nvPr/>
        </p:nvSpPr>
        <p:spPr>
          <a:xfrm>
            <a:off x="914402" y="1112357"/>
            <a:ext cx="49876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combination of Led Zeppelin and Green Day indicates customers who enjoy classic rock also appreciate punk rock.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pairing of Green Day and Foo Fighters suggests a connection between punk rock and modern rock fans.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Nirvana (grunge) and Eric Clapton (blues/rock) show a noteworthy co-purchase pattern among rock sub-genre enthusiasts.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Customers drawn to rock sub-genres are likely to explore different styles within rock and blues.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These insights can guide cross-selling strategies for recommending albums from Green Day and Foo Fighters to Led Zeppelin customers and vice versa.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Suggesting both modern and classic artists together can appeal to customers with a broad taste in rock music.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67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5DADC-365B-EC41-5B5C-320BC9ED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3124E24-25EE-22EC-B871-255BE91E7F77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64A52-E000-364C-1C01-327B531508C6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4794B-0EEB-BEFA-8E06-0B5EB6281445}"/>
              </a:ext>
            </a:extLst>
          </p:cNvPr>
          <p:cNvSpPr txBox="1"/>
          <p:nvPr/>
        </p:nvSpPr>
        <p:spPr>
          <a:xfrm>
            <a:off x="670560" y="195072"/>
            <a:ext cx="1092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Product Affinity Analysis (</a:t>
            </a:r>
            <a:r>
              <a:rPr lang="en-US" sz="1600" b="1" dirty="0"/>
              <a:t>Albums frequently purchased together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6E9E9-F62C-D9DF-79A4-9DDACA573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8354"/>
            <a:ext cx="6019800" cy="379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DA90D1-AC37-16DA-BA2D-B25141B7EE64}"/>
              </a:ext>
            </a:extLst>
          </p:cNvPr>
          <p:cNvSpPr txBox="1"/>
          <p:nvPr/>
        </p:nvSpPr>
        <p:spPr>
          <a:xfrm>
            <a:off x="855023" y="1464826"/>
            <a:ext cx="4946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Cross-Genre Appeal of </a:t>
            </a:r>
            <a:r>
              <a:rPr lang="en-IN" b="1" dirty="0" err="1"/>
              <a:t>Mezmerize</a:t>
            </a:r>
            <a:r>
              <a:rPr lang="en-IN" b="1" dirty="0"/>
              <a:t>:</a:t>
            </a:r>
            <a:br>
              <a:rPr lang="en-IN" dirty="0"/>
            </a:br>
            <a:r>
              <a:rPr lang="en-IN" i="1" dirty="0" err="1"/>
              <a:t>Mezmerize</a:t>
            </a:r>
            <a:r>
              <a:rPr lang="en-IN" dirty="0"/>
              <a:t> by System of a Down often appears alongside classic rock albums like </a:t>
            </a:r>
            <a:r>
              <a:rPr lang="en-IN" i="1" dirty="0"/>
              <a:t>Are You Experienced?</a:t>
            </a:r>
            <a:r>
              <a:rPr lang="en-IN" dirty="0"/>
              <a:t>, </a:t>
            </a:r>
            <a:r>
              <a:rPr lang="en-IN" i="1" dirty="0"/>
              <a:t>Vault</a:t>
            </a:r>
            <a:r>
              <a:rPr lang="en-IN" dirty="0"/>
              <a:t>, and </a:t>
            </a:r>
            <a:r>
              <a:rPr lang="en-IN" i="1" dirty="0"/>
              <a:t>My Generation</a:t>
            </a:r>
            <a:r>
              <a:rPr lang="en-IN" dirty="0"/>
              <a:t>, indicating that metal fans are also interested in classic rock across different 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Cross-Promotion Opportunity:</a:t>
            </a:r>
            <a:br>
              <a:rPr lang="en-IN" dirty="0"/>
            </a:br>
            <a:r>
              <a:rPr lang="en-IN" dirty="0"/>
              <a:t>This pairing suggests a chance to cross-promote metal albums with rock, particularly targeting classic rock fans who might enjoy exploring heavier, modern genres like metal.</a:t>
            </a:r>
          </a:p>
        </p:txBody>
      </p:sp>
    </p:spTree>
    <p:extLst>
      <p:ext uri="{BB962C8B-B14F-4D97-AF65-F5344CB8AC3E}">
        <p14:creationId xmlns:p14="http://schemas.microsoft.com/office/powerpoint/2010/main" val="14854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Recommended Albums for Promotion in the USA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3405-6DA5-4454-A7CA-D386C59E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569BB-E546-F63E-5F3B-8E7CFF52BC0D}"/>
              </a:ext>
            </a:extLst>
          </p:cNvPr>
          <p:cNvSpPr txBox="1"/>
          <p:nvPr/>
        </p:nvSpPr>
        <p:spPr>
          <a:xfrm>
            <a:off x="3542439" y="1793175"/>
            <a:ext cx="864956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Are You Experienced?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b="1" i="1" dirty="0"/>
              <a:t>Genre</a:t>
            </a:r>
            <a:r>
              <a:rPr lang="en-IN" sz="1600" i="1" dirty="0"/>
              <a:t>:</a:t>
            </a:r>
            <a:r>
              <a:rPr lang="en-IN" sz="1600" dirty="0"/>
              <a:t> Rock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b="1" i="1" dirty="0"/>
              <a:t>Reason for Promotion</a:t>
            </a:r>
            <a:r>
              <a:rPr lang="en-IN" sz="1600" i="1" dirty="0"/>
              <a:t>:</a:t>
            </a:r>
            <a:r>
              <a:rPr lang="en-IN" sz="1600" dirty="0"/>
              <a:t> Rock is a top-performing genre in the USA, and this 	album is a standout, targeting a strong market with proven success, likely 	yielding high returns.</a:t>
            </a:r>
          </a:p>
          <a:p>
            <a:endParaRPr lang="en-IN" sz="1600" dirty="0"/>
          </a:p>
          <a:p>
            <a:r>
              <a:rPr lang="en-IN" sz="1600" b="1" dirty="0"/>
              <a:t>Get Born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b="1" i="1" dirty="0"/>
              <a:t>Genre</a:t>
            </a:r>
            <a:r>
              <a:rPr lang="en-IN" sz="1600" i="1" dirty="0"/>
              <a:t>:</a:t>
            </a:r>
            <a:r>
              <a:rPr lang="en-IN" sz="1600" dirty="0"/>
              <a:t> Alternative &amp; Punk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b="1" i="1" dirty="0"/>
              <a:t>Reason for Promotion:</a:t>
            </a:r>
            <a:r>
              <a:rPr lang="en-IN" sz="1600" b="1" dirty="0"/>
              <a:t> </a:t>
            </a:r>
            <a:r>
              <a:rPr lang="en-IN" sz="1600" dirty="0"/>
              <a:t>With growing popularity, this genre appeals to fans of 	contemporary styles. </a:t>
            </a:r>
            <a:r>
              <a:rPr lang="en-IN" sz="1600" i="1" dirty="0"/>
              <a:t>Get Born</a:t>
            </a:r>
            <a:r>
              <a:rPr lang="en-IN" sz="1600" dirty="0"/>
              <a:t> has strong sales and would benefit from 	promotion, 	tapping into this momentum.</a:t>
            </a:r>
          </a:p>
          <a:p>
            <a:endParaRPr lang="en-IN" sz="1600" dirty="0"/>
          </a:p>
          <a:p>
            <a:r>
              <a:rPr lang="en-IN" sz="1600" b="1" dirty="0"/>
              <a:t>The Doors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b="1" i="1" dirty="0"/>
              <a:t>Genre:</a:t>
            </a:r>
            <a:r>
              <a:rPr lang="en-IN" sz="1600" b="1" dirty="0"/>
              <a:t> </a:t>
            </a:r>
            <a:r>
              <a:rPr lang="en-IN" sz="1600" dirty="0"/>
              <a:t>Rock</a:t>
            </a:r>
            <a:br>
              <a:rPr lang="en-IN" sz="1600" dirty="0"/>
            </a:br>
            <a:r>
              <a:rPr lang="en-IN" sz="1600" dirty="0"/>
              <a:t>	</a:t>
            </a:r>
            <a:r>
              <a:rPr lang="en-IN" sz="1600" i="1" dirty="0"/>
              <a:t>Reason for Promotion:</a:t>
            </a:r>
            <a:r>
              <a:rPr lang="en-IN" sz="1600" dirty="0"/>
              <a:t> A classic rock favourite with historical significance, </a:t>
            </a:r>
            <a:r>
              <a:rPr lang="en-IN" sz="1600" i="1" dirty="0"/>
              <a:t>The 	Doors</a:t>
            </a:r>
            <a:r>
              <a:rPr lang="en-IN" sz="1600" dirty="0"/>
              <a:t> appeals to both new listeners and nostalgic fans, reinforcing the label’s 	position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92C30-C2D7-E22D-728F-30C6CAE6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BCBD-E1B7-B13C-F0DB-434851FF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Overall Strategy Recommendations for the Physical Music Market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64752928-4461-1A76-6C69-85367A376C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0B3C6D52-BD9F-C510-7A32-0A366D3035AF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D8A9-4A5C-ACFB-4ADA-669761932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54F8C-114E-FC1F-FD47-18189E1B289E}"/>
              </a:ext>
            </a:extLst>
          </p:cNvPr>
          <p:cNvSpPr txBox="1"/>
          <p:nvPr/>
        </p:nvSpPr>
        <p:spPr>
          <a:xfrm>
            <a:off x="3161441" y="1893590"/>
            <a:ext cx="89395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b="1" dirty="0"/>
              <a:t>Prioritize High-Performing Genres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Rock and Alternative &amp; Punk</a:t>
            </a:r>
            <a:r>
              <a:rPr lang="en-IN" sz="1400" i="1" dirty="0"/>
              <a:t>:</a:t>
            </a:r>
            <a:r>
              <a:rPr lang="en-IN" sz="1400" dirty="0"/>
              <a:t> These genres dominate sales, especially in the USA, making them ideal 	for targeted promotions.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Targeted Promotion</a:t>
            </a:r>
            <a:r>
              <a:rPr lang="en-IN" sz="1400" i="1" dirty="0"/>
              <a:t>:</a:t>
            </a:r>
            <a:r>
              <a:rPr lang="en-IN" sz="1400" dirty="0"/>
              <a:t> Focus marketing on albums from these genres to leverage established demand.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r>
              <a:rPr lang="en-IN" sz="1400" b="1" dirty="0"/>
              <a:t>2. Region-Specific Strategies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USA</a:t>
            </a:r>
            <a:r>
              <a:rPr lang="en-IN" sz="1400" i="1" dirty="0"/>
              <a:t>:</a:t>
            </a:r>
            <a:r>
              <a:rPr lang="en-IN" sz="1400" dirty="0"/>
              <a:t> Emphasize Rock and Alternative album promotions.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International Markets:</a:t>
            </a:r>
            <a:r>
              <a:rPr lang="en-IN" sz="1400" b="1" dirty="0"/>
              <a:t> </a:t>
            </a:r>
            <a:r>
              <a:rPr lang="en-IN" sz="1400" dirty="0"/>
              <a:t>Promote Metal and Rock in regions where they show strong co-purchase 	patterns and high sales.</a:t>
            </a:r>
          </a:p>
          <a:p>
            <a:endParaRPr lang="en-IN" sz="1400" dirty="0"/>
          </a:p>
          <a:p>
            <a:r>
              <a:rPr lang="en-IN" sz="1400" b="1" dirty="0"/>
              <a:t>3. Cross-Selling Opportunities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Co-Purchased Genres</a:t>
            </a:r>
            <a:r>
              <a:rPr lang="en-IN" sz="1400" i="1" dirty="0"/>
              <a:t>:</a:t>
            </a:r>
            <a:r>
              <a:rPr lang="en-IN" sz="1400" dirty="0"/>
              <a:t> Cross-sell Rock and Alternative &amp; Punk albums with Metal, leveraging frequent 	co-purchases.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Artist Synergy</a:t>
            </a:r>
            <a:r>
              <a:rPr lang="en-IN" sz="1400" i="1" dirty="0"/>
              <a:t>:</a:t>
            </a:r>
            <a:r>
              <a:rPr lang="en-IN" sz="1400" dirty="0"/>
              <a:t> Offer bundles or deals featuring Led Zeppelin, Green Day, and Foo Fighters, based on 	frequent co-purchase behaviour.</a:t>
            </a:r>
          </a:p>
          <a:p>
            <a:endParaRPr lang="en-IN" sz="1400" dirty="0"/>
          </a:p>
          <a:p>
            <a:r>
              <a:rPr lang="en-IN" sz="1400" b="1" dirty="0"/>
              <a:t>4. Focus on Long-Term Customers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Loyalty Programs</a:t>
            </a:r>
            <a:r>
              <a:rPr lang="en-IN" sz="1400" i="1" dirty="0"/>
              <a:t>:</a:t>
            </a:r>
            <a:r>
              <a:rPr lang="en-IN" sz="1400" dirty="0"/>
              <a:t> Engage loyal customers with exclusive releases or loyalty programs, given their 	higher average spending.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i="1" dirty="0"/>
              <a:t>Churn Prevention</a:t>
            </a:r>
            <a:r>
              <a:rPr lang="en-IN" sz="1400" i="1" dirty="0"/>
              <a:t>:</a:t>
            </a:r>
            <a:r>
              <a:rPr lang="en-IN" sz="1400" dirty="0"/>
              <a:t> Re-engage inactive customers with targeted emails or limited-time offers.</a:t>
            </a:r>
          </a:p>
          <a:p>
            <a:endParaRPr lang="en-US" dirty="0"/>
          </a:p>
        </p:txBody>
      </p:sp>
      <p:pic>
        <p:nvPicPr>
          <p:cNvPr id="5" name="Picture Placeholder 9" descr="Televisions">
            <a:extLst>
              <a:ext uri="{FF2B5EF4-FFF2-40B4-BE49-F238E27FC236}">
                <a16:creationId xmlns:a16="http://schemas.microsoft.com/office/drawing/2014/main" id="{9DD11E82-AB6E-7E6B-751C-C81F4C08C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A17FA-D6B7-F2B8-DB4B-AA257A543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2979C67-C5D8-7AB9-4118-61B779FADC7A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B3389-671C-AB76-AD51-3DEC226F34FF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67F-09C9-7769-3315-45A625F49AEA}"/>
              </a:ext>
            </a:extLst>
          </p:cNvPr>
          <p:cNvSpPr txBox="1"/>
          <p:nvPr/>
        </p:nvSpPr>
        <p:spPr>
          <a:xfrm>
            <a:off x="0" y="518811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A3A3A"/>
                </a:solidFill>
                <a:effectLst/>
                <a:latin typeface="Elephant Pro" panose="00000500000000000000" pitchFamily="2" charset="0"/>
              </a:rPr>
              <a:t>Music gives a soul to the universe, wings to the mind, flight to the imagination and life to everything.” ― Plato</a:t>
            </a:r>
            <a:endParaRPr lang="en-US" sz="3600" dirty="0"/>
          </a:p>
        </p:txBody>
      </p:sp>
      <p:pic>
        <p:nvPicPr>
          <p:cNvPr id="3" name="Picture Placeholder 4" descr="Records">
            <a:extLst>
              <a:ext uri="{FF2B5EF4-FFF2-40B4-BE49-F238E27FC236}">
                <a16:creationId xmlns:a16="http://schemas.microsoft.com/office/drawing/2014/main" id="{ED9D0F4D-4ED2-C0DC-14C1-23A98A2065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1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181A5-BB1B-FD08-2950-2A75C00D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C2E1325-C800-CFC4-B954-9937C92A1982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0E15D-4A35-AF43-8AFE-5F67E3D20029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3C413-0536-BDD9-E389-4E7600DDC4F8}"/>
              </a:ext>
            </a:extLst>
          </p:cNvPr>
          <p:cNvSpPr txBox="1"/>
          <p:nvPr/>
        </p:nvSpPr>
        <p:spPr>
          <a:xfrm>
            <a:off x="843147" y="165834"/>
            <a:ext cx="97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A768E-6686-DC8A-AD53-AF96A7DC7534}"/>
              </a:ext>
            </a:extLst>
          </p:cNvPr>
          <p:cNvSpPr txBox="1"/>
          <p:nvPr/>
        </p:nvSpPr>
        <p:spPr>
          <a:xfrm>
            <a:off x="1015340" y="671691"/>
            <a:ext cx="94408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Focused Genre Promotion:</a:t>
            </a:r>
            <a:br>
              <a:rPr lang="en-IN" dirty="0"/>
            </a:br>
            <a:r>
              <a:rPr lang="en-IN" dirty="0"/>
              <a:t>	Prioritize high-performing genres like Rock and Alternative &amp; Punk, especially in the 	USA, to maximize sales potential through targeted album promotions.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b="1" dirty="0"/>
              <a:t>2. Cross-Selling Opportunities:</a:t>
            </a:r>
            <a:br>
              <a:rPr lang="en-IN" dirty="0"/>
            </a:br>
            <a:r>
              <a:rPr lang="en-IN" dirty="0"/>
              <a:t>	Leverage product affinity by cross-selling frequently co-purchased genres, artists, 	and albums to boost revenue and engagement.</a:t>
            </a:r>
          </a:p>
          <a:p>
            <a:endParaRPr lang="en-IN" dirty="0"/>
          </a:p>
          <a:p>
            <a:r>
              <a:rPr lang="en-IN" b="1" dirty="0"/>
              <a:t>3. Region-Specific Targeting:</a:t>
            </a:r>
            <a:br>
              <a:rPr lang="en-IN" dirty="0"/>
            </a:br>
            <a:r>
              <a:rPr lang="en-IN" dirty="0"/>
              <a:t>	Adopt tailored strategies, focusing on Rock and Alternative in the USA, while 	promoting Metal and Rock in international markets.</a:t>
            </a:r>
          </a:p>
          <a:p>
            <a:endParaRPr lang="en-IN" dirty="0"/>
          </a:p>
          <a:p>
            <a:r>
              <a:rPr lang="en-IN" b="1" dirty="0"/>
              <a:t>4. Customer Retention:</a:t>
            </a:r>
            <a:br>
              <a:rPr lang="en-IN" dirty="0"/>
            </a:br>
            <a:r>
              <a:rPr lang="en-IN" dirty="0"/>
              <a:t>	Prevent churn among long-term customers with targeted campaigns and 	personalized offers to enhance lifetime value and strengthen market presence.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Final Takeaway:</a:t>
            </a:r>
            <a:br>
              <a:rPr lang="en-IN" dirty="0"/>
            </a:br>
            <a:r>
              <a:rPr lang="en-IN" dirty="0"/>
              <a:t>By promoting top genres, utilizing cross-selling, and focusing on customer retention, the company can strengthen its market position and drive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29CF6-D122-5ADF-64CA-17713369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 descr="Tape player">
            <a:extLst>
              <a:ext uri="{FF2B5EF4-FFF2-40B4-BE49-F238E27FC236}">
                <a16:creationId xmlns:a16="http://schemas.microsoft.com/office/drawing/2014/main" id="{9941049C-E37C-027B-4394-6E1C926F55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DD4354-9870-B9C3-677C-675574960287}"/>
              </a:ext>
            </a:extLst>
          </p:cNvPr>
          <p:cNvSpPr txBox="1">
            <a:spLocks/>
          </p:cNvSpPr>
          <p:nvPr/>
        </p:nvSpPr>
        <p:spPr>
          <a:xfrm>
            <a:off x="6588917" y="944457"/>
            <a:ext cx="5125755" cy="1130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About Chinook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3FB14E3-396B-8542-AD10-5AC654F8F5B4}"/>
              </a:ext>
            </a:extLst>
          </p:cNvPr>
          <p:cNvSpPr txBox="1">
            <a:spLocks/>
          </p:cNvSpPr>
          <p:nvPr/>
        </p:nvSpPr>
        <p:spPr>
          <a:xfrm>
            <a:off x="6588916" y="2125820"/>
            <a:ext cx="4983480" cy="378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/>
              <a:t>Chinook Music Services is a premier brand in the physical music records market, dedicated to delivering musical entertainment worldwide. With a global network of outlets and services, Chinook offers a comprehensive genre experience to its customers, ensuring diverse musical enjoyment for all.</a:t>
            </a:r>
          </a:p>
        </p:txBody>
      </p:sp>
    </p:spTree>
    <p:extLst>
      <p:ext uri="{BB962C8B-B14F-4D97-AF65-F5344CB8AC3E}">
        <p14:creationId xmlns:p14="http://schemas.microsoft.com/office/powerpoint/2010/main" val="383746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5F574-A9FB-611D-A33B-E8D62C4B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8" descr="Speakers">
            <a:extLst>
              <a:ext uri="{FF2B5EF4-FFF2-40B4-BE49-F238E27FC236}">
                <a16:creationId xmlns:a16="http://schemas.microsoft.com/office/drawing/2014/main" id="{EBD8AF8C-7E89-58DA-7266-BAEC50BF7E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8324" y="0"/>
            <a:ext cx="337367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0209133-1B33-579F-1B92-6260A1E0A032}"/>
              </a:ext>
            </a:extLst>
          </p:cNvPr>
          <p:cNvSpPr txBox="1">
            <a:spLocks/>
          </p:cNvSpPr>
          <p:nvPr/>
        </p:nvSpPr>
        <p:spPr>
          <a:xfrm>
            <a:off x="487679" y="736979"/>
            <a:ext cx="80527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73A02BA2-9586-D18B-64BF-870F681CC5BF}"/>
              </a:ext>
            </a:extLst>
          </p:cNvPr>
          <p:cNvSpPr txBox="1">
            <a:spLocks/>
          </p:cNvSpPr>
          <p:nvPr/>
        </p:nvSpPr>
        <p:spPr>
          <a:xfrm>
            <a:off x="487679" y="2112264"/>
            <a:ext cx="3840480" cy="382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Sales Analysis</a:t>
            </a:r>
          </a:p>
          <a:p>
            <a:pPr algn="l"/>
            <a:r>
              <a:rPr lang="en-US" sz="1800" dirty="0"/>
              <a:t>To analyze music record sales data to gain insights and make recommendations for the company's strategy in the physical music market.</a:t>
            </a:r>
          </a:p>
          <a:p>
            <a:pPr algn="l"/>
            <a:r>
              <a:rPr lang="en-US" sz="1800" b="1" dirty="0"/>
              <a:t>Market Analysis</a:t>
            </a:r>
          </a:p>
          <a:p>
            <a:pPr algn="l"/>
            <a:r>
              <a:rPr lang="en-US" sz="1800" dirty="0"/>
              <a:t>To derive insights based on the geographical location of customers and recommend</a:t>
            </a:r>
            <a:r>
              <a:rPr lang="en-IN" sz="1800" dirty="0"/>
              <a:t> strategies to increase company revenue.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09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68A7C-91F3-5A2E-5E97-CD9E07050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16663CC5-1193-E1C7-08E1-032DF4E8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91" r="10791"/>
          <a:stretch>
            <a:fillRect/>
          </a:stretch>
        </p:blipFill>
        <p:spPr>
          <a:xfrm>
            <a:off x="0" y="-130630"/>
            <a:ext cx="6090674" cy="69886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386F10A-A798-97CB-1549-34650A5F1D98}"/>
              </a:ext>
            </a:extLst>
          </p:cNvPr>
          <p:cNvSpPr txBox="1">
            <a:spLocks/>
          </p:cNvSpPr>
          <p:nvPr/>
        </p:nvSpPr>
        <p:spPr>
          <a:xfrm>
            <a:off x="6583591" y="944457"/>
            <a:ext cx="5412466" cy="1130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Overview</a:t>
            </a:r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1E4B4DD2-EE4A-A489-1A72-F49EDC012C50}"/>
              </a:ext>
            </a:extLst>
          </p:cNvPr>
          <p:cNvSpPr txBox="1">
            <a:spLocks/>
          </p:cNvSpPr>
          <p:nvPr/>
        </p:nvSpPr>
        <p:spPr>
          <a:xfrm>
            <a:off x="6583591" y="3019327"/>
            <a:ext cx="4983480" cy="3120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/>
              <a:t>The dataset consisted of 11 tables containing data related to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The company has customer base from 24 different countries across the globe.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The tracks sold are of 25 different genres including Rock, Metal, Jazz &amp; many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 It also includes information regarding the album and the artist related to a track.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The invoice table records all the transactions in the company.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8ABE-7901-4E48-556E-D01DCF273DEF}"/>
              </a:ext>
            </a:extLst>
          </p:cNvPr>
          <p:cNvSpPr txBox="1"/>
          <p:nvPr/>
        </p:nvSpPr>
        <p:spPr>
          <a:xfrm>
            <a:off x="6583591" y="1813338"/>
            <a:ext cx="498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This dataset allows for an in-depth understanding of Chinook’s market presence and operational scope.</a:t>
            </a:r>
          </a:p>
        </p:txBody>
      </p:sp>
    </p:spTree>
    <p:extLst>
      <p:ext uri="{BB962C8B-B14F-4D97-AF65-F5344CB8AC3E}">
        <p14:creationId xmlns:p14="http://schemas.microsoft.com/office/powerpoint/2010/main" val="31313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0C1213-B02B-327A-9739-C637AF42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92306"/>
              </p:ext>
            </p:extLst>
          </p:nvPr>
        </p:nvGraphicFramePr>
        <p:xfrm>
          <a:off x="4156980" y="2012604"/>
          <a:ext cx="6937829" cy="46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53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85946-C20E-0FC0-DA80-7537A6ED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3261C0-FC75-436B-10D1-1DC3B2BB2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-1"/>
          <a:stretch/>
        </p:blipFill>
        <p:spPr bwMode="auto">
          <a:xfrm>
            <a:off x="5261591" y="1615044"/>
            <a:ext cx="6827489" cy="40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FE418-605A-6125-8C6F-5580054A7F1D}"/>
              </a:ext>
            </a:extLst>
          </p:cNvPr>
          <p:cNvSpPr txBox="1"/>
          <p:nvPr/>
        </p:nvSpPr>
        <p:spPr>
          <a:xfrm>
            <a:off x="676894" y="273132"/>
            <a:ext cx="1077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ustomer demographic breakdown based on location of Chinook's customer base?</a:t>
            </a:r>
            <a:endParaRPr lang="en-IN" sz="20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6ACAA-3E58-A4F5-9935-74250C956AF0}"/>
              </a:ext>
            </a:extLst>
          </p:cNvPr>
          <p:cNvSpPr txBox="1"/>
          <p:nvPr/>
        </p:nvSpPr>
        <p:spPr>
          <a:xfrm>
            <a:off x="676894" y="1977793"/>
            <a:ext cx="40613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2000" b="1" noProof="1">
                <a:solidFill>
                  <a:srgbClr val="FF5756"/>
                </a:solidFill>
              </a:rPr>
              <a:t>Key Takeaways: 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customers are from 24 different countries.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noProof="1"/>
              <a:t>The customer demographic breakdown is very diversified.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noProof="1"/>
              <a:t>Maximum number of customers are from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0B931-43B9-23FC-18BC-A0DF809A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43AEEA2-0826-84B9-9A25-372065F1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95" y="1018990"/>
            <a:ext cx="5676405" cy="58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57008-1A02-B5F2-480B-2C1ABD18F55A}"/>
              </a:ext>
            </a:extLst>
          </p:cNvPr>
          <p:cNvSpPr txBox="1"/>
          <p:nvPr/>
        </p:nvSpPr>
        <p:spPr>
          <a:xfrm>
            <a:off x="306779" y="154379"/>
            <a:ext cx="1157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percentage of total sales contributed by each genre in the USA</a:t>
            </a:r>
            <a:endParaRPr lang="en-IN" sz="28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66046-E1B5-6717-9C37-B4E8604BA2AF}"/>
              </a:ext>
            </a:extLst>
          </p:cNvPr>
          <p:cNvSpPr txBox="1"/>
          <p:nvPr/>
        </p:nvSpPr>
        <p:spPr>
          <a:xfrm>
            <a:off x="633351" y="2738166"/>
            <a:ext cx="54626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noProof="1">
                <a:solidFill>
                  <a:srgbClr val="FF5756"/>
                </a:solidFill>
              </a:rPr>
              <a:t>Key Takeaways: 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ROCK genre is contributing most to the sales generated in the USA.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noProof="1"/>
              <a:t>The 2</a:t>
            </a:r>
            <a:r>
              <a:rPr lang="en-ZA" sz="1800" b="0" baseline="30000" noProof="1"/>
              <a:t>nd</a:t>
            </a:r>
            <a:r>
              <a:rPr lang="en-ZA" sz="1800" b="0" noProof="1"/>
              <a:t> and 3</a:t>
            </a:r>
            <a:r>
              <a:rPr lang="en-ZA" sz="1800" b="0" baseline="30000" noProof="1"/>
              <a:t>rd</a:t>
            </a:r>
            <a:r>
              <a:rPr lang="en-ZA" sz="1800" b="0" noProof="1"/>
              <a:t> most selling genres are Alternative &amp; Punk and Metal.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7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4F5D2-BCC0-3555-0BA4-2E6A8A01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31929A5-D520-DE94-2D9D-518B090F5252}"/>
              </a:ext>
            </a:extLst>
          </p:cNvPr>
          <p:cNvSpPr txBox="1">
            <a:spLocks/>
          </p:cNvSpPr>
          <p:nvPr/>
        </p:nvSpPr>
        <p:spPr>
          <a:xfrm>
            <a:off x="492917" y="365126"/>
            <a:ext cx="11221755" cy="778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Churn Rate</a:t>
            </a:r>
            <a:endParaRPr lang="en-US" sz="32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5081DBF-51B5-EDF3-45E4-D8DCA87445E3}"/>
              </a:ext>
            </a:extLst>
          </p:cNvPr>
          <p:cNvSpPr txBox="1">
            <a:spLocks/>
          </p:cNvSpPr>
          <p:nvPr/>
        </p:nvSpPr>
        <p:spPr>
          <a:xfrm>
            <a:off x="492917" y="1714152"/>
            <a:ext cx="5261925" cy="4159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800" noProof="1"/>
              <a:t>Key Takeaways: -</a:t>
            </a:r>
          </a:p>
          <a:p>
            <a:pPr marL="285750" indent="-285750"/>
            <a:r>
              <a:rPr lang="en-ZA" sz="1800" noProof="1"/>
              <a:t>It shows that the customer retention is not good in the company.</a:t>
            </a:r>
          </a:p>
          <a:p>
            <a:pPr marL="285750" indent="-285750"/>
            <a:r>
              <a:rPr lang="en-ZA" sz="1800" noProof="1"/>
              <a:t>The number of customers lost are high and needs immediate action to maintain the customer base.</a:t>
            </a:r>
          </a:p>
          <a:p>
            <a:pPr marL="285750" indent="-285750"/>
            <a:r>
              <a:rPr lang="en-ZA" sz="1800" noProof="1"/>
              <a:t> New Promotional Campaings, Music Festivals and Sale Months should be launched so as to attract more customers.</a:t>
            </a:r>
          </a:p>
          <a:p>
            <a:pPr marL="285750" indent="-285750"/>
            <a:r>
              <a:rPr lang="en-ZA" sz="1800" noProof="1"/>
              <a:t>Better customer service can also help in decreasing the churn rate.</a:t>
            </a:r>
          </a:p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D894EF-6142-96BF-BD3B-FED8E6F1EE17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A680CF1B-7F01-4651-0550-7CF8CA8BF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553191"/>
              </p:ext>
            </p:extLst>
          </p:nvPr>
        </p:nvGraphicFramePr>
        <p:xfrm>
          <a:off x="6473033" y="1562100"/>
          <a:ext cx="522605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732B43-1647-FCAE-06CA-33DB28858B48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585C8-E135-82E6-6117-DDC9BA0DDDBE}"/>
              </a:ext>
            </a:extLst>
          </p:cNvPr>
          <p:cNvSpPr txBox="1"/>
          <p:nvPr/>
        </p:nvSpPr>
        <p:spPr>
          <a:xfrm>
            <a:off x="492917" y="6444476"/>
            <a:ext cx="1086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5756"/>
                </a:solidFill>
              </a:rPr>
              <a:t>NOTE: THIS CHURN RATE IS CALCULATED FOR THE ONE YEAR PRIOR TO MAX INVOICE DATE IN THE DATA</a:t>
            </a:r>
          </a:p>
        </p:txBody>
      </p:sp>
    </p:spTree>
    <p:extLst>
      <p:ext uri="{BB962C8B-B14F-4D97-AF65-F5344CB8AC3E}">
        <p14:creationId xmlns:p14="http://schemas.microsoft.com/office/powerpoint/2010/main" val="173162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478AA-8792-42E9-2943-EA6D4B82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6C46FA9-5050-2E63-9733-0F4801D3154E}"/>
              </a:ext>
            </a:extLst>
          </p:cNvPr>
          <p:cNvSpPr txBox="1">
            <a:spLocks/>
          </p:cNvSpPr>
          <p:nvPr/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8507-C23C-8CC1-0C51-30983E4EABDB}"/>
              </a:ext>
            </a:extLst>
          </p:cNvPr>
          <p:cNvSpPr txBox="1"/>
          <p:nvPr/>
        </p:nvSpPr>
        <p:spPr>
          <a:xfrm>
            <a:off x="8217408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2DC7-653C-E984-0CD1-42AC90583E20}"/>
              </a:ext>
            </a:extLst>
          </p:cNvPr>
          <p:cNvSpPr txBox="1"/>
          <p:nvPr/>
        </p:nvSpPr>
        <p:spPr>
          <a:xfrm>
            <a:off x="670560" y="195072"/>
            <a:ext cx="1092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 Purchasing Behavior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C7FEF-23B2-4931-DA6A-5A641229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76" y="1790700"/>
            <a:ext cx="53340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2CAC9-2A6B-95D4-34CB-237B70E66383}"/>
              </a:ext>
            </a:extLst>
          </p:cNvPr>
          <p:cNvSpPr txBox="1"/>
          <p:nvPr/>
        </p:nvSpPr>
        <p:spPr>
          <a:xfrm>
            <a:off x="670560" y="1464826"/>
            <a:ext cx="50698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High Engagement Among Long-Term Customers:</a:t>
            </a:r>
            <a:br>
              <a:rPr lang="en-IN" sz="1600" dirty="0"/>
            </a:br>
            <a:r>
              <a:rPr lang="en-IN" sz="1600" dirty="0"/>
              <a:t>Long-term customers have made an average of 80.62 purchases, demonstrating strong engagement and loyalty through repeat transactions.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Consistent Basket Size:</a:t>
            </a:r>
            <a:br>
              <a:rPr lang="en-IN" sz="1600" dirty="0"/>
            </a:br>
            <a:r>
              <a:rPr lang="en-IN" sz="1600" dirty="0"/>
              <a:t>An average basket size of 1.00 indicates most transactions involve a single item, presenting a potential for increasing purchase size through cross-selling or bundling.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Steady Spending Patterns:</a:t>
            </a:r>
            <a:br>
              <a:rPr lang="en-IN" sz="1600" dirty="0"/>
            </a:br>
            <a:r>
              <a:rPr lang="en-IN" sz="1600" dirty="0"/>
              <a:t>Average spending per order is $9.77, suggesting frequent but modest-value purchases. Analysing commonly purchased products can inform strategies to increase order value.</a:t>
            </a:r>
          </a:p>
        </p:txBody>
      </p:sp>
    </p:spTree>
    <p:extLst>
      <p:ext uri="{BB962C8B-B14F-4D97-AF65-F5344CB8AC3E}">
        <p14:creationId xmlns:p14="http://schemas.microsoft.com/office/powerpoint/2010/main" val="23065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1310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Elephant Pro</vt:lpstr>
      <vt:lpstr>Office Theme</vt:lpstr>
      <vt:lpstr>Music Record Sales Analysis for Strategic Insights in the Physical Music Market 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Recommended Albums for Promotion in the USA</vt:lpstr>
      <vt:lpstr>Overall Strategy Recommendations for the Physical Music Market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 vaddi</dc:creator>
  <cp:lastModifiedBy>jaswant vaddi</cp:lastModifiedBy>
  <cp:revision>6</cp:revision>
  <dcterms:created xsi:type="dcterms:W3CDTF">2024-10-22T02:23:21Z</dcterms:created>
  <dcterms:modified xsi:type="dcterms:W3CDTF">2024-11-10T13:34:57Z</dcterms:modified>
</cp:coreProperties>
</file>