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7" r:id="rId4"/>
    <p:sldId id="284" r:id="rId5"/>
    <p:sldId id="259" r:id="rId6"/>
    <p:sldId id="275" r:id="rId7"/>
    <p:sldId id="260" r:id="rId8"/>
    <p:sldId id="261" r:id="rId9"/>
    <p:sldId id="262" r:id="rId10"/>
    <p:sldId id="263" r:id="rId11"/>
    <p:sldId id="276" r:id="rId12"/>
    <p:sldId id="277" r:id="rId13"/>
    <p:sldId id="278" r:id="rId14"/>
    <p:sldId id="280" r:id="rId15"/>
    <p:sldId id="281" r:id="rId16"/>
    <p:sldId id="282" r:id="rId17"/>
    <p:sldId id="283" r:id="rId18"/>
    <p:sldId id="270"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21"/>
    <a:srgbClr val="E336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8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C4414-D1FB-6F43-A8DC-DCAC717A223B}"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B06B9-C1F4-434F-914B-48AC9D2E5B79}" type="slidenum">
              <a:rPr lang="en-US" smtClean="0"/>
              <a:t>‹#›</a:t>
            </a:fld>
            <a:endParaRPr lang="en-US"/>
          </a:p>
        </p:txBody>
      </p:sp>
    </p:spTree>
    <p:extLst>
      <p:ext uri="{BB962C8B-B14F-4D97-AF65-F5344CB8AC3E}">
        <p14:creationId xmlns:p14="http://schemas.microsoft.com/office/powerpoint/2010/main" val="80561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B06B9-C1F4-434F-914B-48AC9D2E5B79}" type="slidenum">
              <a:rPr lang="en-US" smtClean="0"/>
              <a:t>18</a:t>
            </a:fld>
            <a:endParaRPr lang="en-US"/>
          </a:p>
        </p:txBody>
      </p:sp>
    </p:spTree>
    <p:extLst>
      <p:ext uri="{BB962C8B-B14F-4D97-AF65-F5344CB8AC3E}">
        <p14:creationId xmlns:p14="http://schemas.microsoft.com/office/powerpoint/2010/main" val="3857682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965-0FE8-D7C9-8E44-7340784418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596456-D7C7-5A59-398B-6DFB1B909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FB20BB-C0B3-8C8D-FB54-EC136A05C111}"/>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5" name="Footer Placeholder 4">
            <a:extLst>
              <a:ext uri="{FF2B5EF4-FFF2-40B4-BE49-F238E27FC236}">
                <a16:creationId xmlns:a16="http://schemas.microsoft.com/office/drawing/2014/main" id="{6D2DC5D7-14E6-2893-EF4C-98FF8CC26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DF020-7848-B005-5629-3512452D4BD5}"/>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423983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7CB0-7D72-01E7-BD0E-091954A48B3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445D47-FAB8-7298-C856-60DAD667B3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FC1D39-9ED8-E149-BEA9-2D87FF18F954}"/>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5" name="Footer Placeholder 4">
            <a:extLst>
              <a:ext uri="{FF2B5EF4-FFF2-40B4-BE49-F238E27FC236}">
                <a16:creationId xmlns:a16="http://schemas.microsoft.com/office/drawing/2014/main" id="{DFCA96F4-9BCA-3F54-1D1C-C7D4B3D42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E0B85-DCF5-A87E-199F-C14479EAC57F}"/>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181783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EE5B42-AE91-E479-8EDC-B84ECBE694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D4C2D5-5AD5-C53A-C0C8-02E9897A4C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900D4B-56DB-4A3E-E37C-0ED5BFC7674D}"/>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5" name="Footer Placeholder 4">
            <a:extLst>
              <a:ext uri="{FF2B5EF4-FFF2-40B4-BE49-F238E27FC236}">
                <a16:creationId xmlns:a16="http://schemas.microsoft.com/office/drawing/2014/main" id="{70BF00D8-7DBA-3D7A-1FCD-523846773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1AF2E-179F-5197-F6A6-87EA2F4A05BA}"/>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149059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6B7C-8003-13B4-8928-656BCCCAAA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380055-FA47-FD78-77A9-28CFB329337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0A087A-2563-25FE-5BA4-21C04F93AF83}"/>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5" name="Footer Placeholder 4">
            <a:extLst>
              <a:ext uri="{FF2B5EF4-FFF2-40B4-BE49-F238E27FC236}">
                <a16:creationId xmlns:a16="http://schemas.microsoft.com/office/drawing/2014/main" id="{DF94273A-8812-823A-C391-8261765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E5BD4-AEB7-2F84-A24C-DCC41DC67C03}"/>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321359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F9F6-2CBD-5C37-28AF-7256776125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1FDF4F-7A57-FDCB-7B6D-49E178EF24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931CAFD-AF2C-0B3B-7F1B-642F346DE488}"/>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5" name="Footer Placeholder 4">
            <a:extLst>
              <a:ext uri="{FF2B5EF4-FFF2-40B4-BE49-F238E27FC236}">
                <a16:creationId xmlns:a16="http://schemas.microsoft.com/office/drawing/2014/main" id="{AB0784A8-0A13-8524-C54C-FE17364B9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6B47D-4C3A-C00B-C4EF-8C9C6ABC9067}"/>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167557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D835-5596-40D9-5801-28E3D1E9099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D59282-76F0-9838-32DB-DE0605DA046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195B057-E891-57B7-A546-A0D10409C4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BE324F7-7F7D-2BFD-B878-73E1F55350C0}"/>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6" name="Footer Placeholder 5">
            <a:extLst>
              <a:ext uri="{FF2B5EF4-FFF2-40B4-BE49-F238E27FC236}">
                <a16:creationId xmlns:a16="http://schemas.microsoft.com/office/drawing/2014/main" id="{970D63E7-525E-3A35-7C2D-C2B2D1A49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BF28A-3649-3AB9-D791-2D79CA9163C1}"/>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118120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DCEB-C9D0-7CFD-3E88-3E1E4EEF929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DF2441-C5DC-F826-CB02-BD56B9531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E86EC-B629-070E-6140-70869D8C24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9282EAC-805C-2C56-64C4-619AD6E96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EB7DFA-F01B-68CC-4E90-D0E763AEFD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9F65B98-C1AA-BBF4-64A0-261053B1D5E1}"/>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8" name="Footer Placeholder 7">
            <a:extLst>
              <a:ext uri="{FF2B5EF4-FFF2-40B4-BE49-F238E27FC236}">
                <a16:creationId xmlns:a16="http://schemas.microsoft.com/office/drawing/2014/main" id="{96456ADA-9CE1-3D18-EEA7-DC3C7BB09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EDC73-23DA-FC63-B590-511DB599567E}"/>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204220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F814-1167-2E4C-FC53-1E6D92510F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53A6BD-D700-E3EC-9201-035E5ADB3085}"/>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4" name="Footer Placeholder 3">
            <a:extLst>
              <a:ext uri="{FF2B5EF4-FFF2-40B4-BE49-F238E27FC236}">
                <a16:creationId xmlns:a16="http://schemas.microsoft.com/office/drawing/2014/main" id="{4507FBF6-D016-4EAC-BEA3-45DF9D175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DE15A7-8F2C-9468-E16F-FB7B2129385E}"/>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250274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26F39-4C2C-273C-4846-BF707B4203B9}"/>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3" name="Footer Placeholder 2">
            <a:extLst>
              <a:ext uri="{FF2B5EF4-FFF2-40B4-BE49-F238E27FC236}">
                <a16:creationId xmlns:a16="http://schemas.microsoft.com/office/drawing/2014/main" id="{36584734-B2E3-1841-594D-EAFB85BD46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565F0-1B2C-3A53-0E42-D3F3374AF76F}"/>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384456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BAFA-81BC-8F2B-24D6-1F3FD6372D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91467EE-89B6-4A77-4E6B-1C163356A0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C78C3C0-9938-5088-F4B4-C61E37152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D473CF-8C06-AE58-C8FB-B366C81BD263}"/>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6" name="Footer Placeholder 5">
            <a:extLst>
              <a:ext uri="{FF2B5EF4-FFF2-40B4-BE49-F238E27FC236}">
                <a16:creationId xmlns:a16="http://schemas.microsoft.com/office/drawing/2014/main" id="{0CE93885-A180-22FC-67FD-C96C60780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7A631-59F8-22FE-8577-9F13AF235CA7}"/>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209574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6C75-2E9B-EAF1-2EF6-EA3D99867B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76FDC4-E7DF-F90F-7EAD-3DF51D45B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9725E-FDCF-A0E2-2493-E14D84572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017EF4-EBFA-EB19-A6A4-E41C9356B1F0}"/>
              </a:ext>
            </a:extLst>
          </p:cNvPr>
          <p:cNvSpPr>
            <a:spLocks noGrp="1"/>
          </p:cNvSpPr>
          <p:nvPr>
            <p:ph type="dt" sz="half" idx="10"/>
          </p:nvPr>
        </p:nvSpPr>
        <p:spPr/>
        <p:txBody>
          <a:bodyPr/>
          <a:lstStyle/>
          <a:p>
            <a:fld id="{126BAE24-88BF-654D-B18B-F5FF6917DE55}" type="datetimeFigureOut">
              <a:rPr lang="en-US" smtClean="0"/>
              <a:t>9/4/24</a:t>
            </a:fld>
            <a:endParaRPr lang="en-US"/>
          </a:p>
        </p:txBody>
      </p:sp>
      <p:sp>
        <p:nvSpPr>
          <p:cNvPr id="6" name="Footer Placeholder 5">
            <a:extLst>
              <a:ext uri="{FF2B5EF4-FFF2-40B4-BE49-F238E27FC236}">
                <a16:creationId xmlns:a16="http://schemas.microsoft.com/office/drawing/2014/main" id="{AF233EF2-A9A9-F7AD-E41B-C9E5B4150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BAF84-49E4-70A9-0110-9C3C7706BC39}"/>
              </a:ext>
            </a:extLst>
          </p:cNvPr>
          <p:cNvSpPr>
            <a:spLocks noGrp="1"/>
          </p:cNvSpPr>
          <p:nvPr>
            <p:ph type="sldNum" sz="quarter" idx="12"/>
          </p:nvPr>
        </p:nvSpPr>
        <p:spPr/>
        <p:txBody>
          <a:bodyPr/>
          <a:lstStyle/>
          <a:p>
            <a:fld id="{C306FE94-45EE-0747-95C2-EA3D076D606B}" type="slidenum">
              <a:rPr lang="en-US" smtClean="0"/>
              <a:t>‹#›</a:t>
            </a:fld>
            <a:endParaRPr lang="en-US"/>
          </a:p>
        </p:txBody>
      </p:sp>
    </p:spTree>
    <p:extLst>
      <p:ext uri="{BB962C8B-B14F-4D97-AF65-F5344CB8AC3E}">
        <p14:creationId xmlns:p14="http://schemas.microsoft.com/office/powerpoint/2010/main" val="50386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74658-22E5-576E-4E83-0C1572D58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40BEC5-10CE-E1E8-874C-DA71EC4B1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567B1E-D186-7168-2C3E-46A6EE5A8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6BAE24-88BF-654D-B18B-F5FF6917DE55}" type="datetimeFigureOut">
              <a:rPr lang="en-US" smtClean="0"/>
              <a:t>9/4/24</a:t>
            </a:fld>
            <a:endParaRPr lang="en-US"/>
          </a:p>
        </p:txBody>
      </p:sp>
      <p:sp>
        <p:nvSpPr>
          <p:cNvPr id="5" name="Footer Placeholder 4">
            <a:extLst>
              <a:ext uri="{FF2B5EF4-FFF2-40B4-BE49-F238E27FC236}">
                <a16:creationId xmlns:a16="http://schemas.microsoft.com/office/drawing/2014/main" id="{5A718E43-BD50-E994-D847-0B100486B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960F08C-E13D-8D0A-8601-44B959921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06FE94-45EE-0747-95C2-EA3D076D606B}" type="slidenum">
              <a:rPr lang="en-US" smtClean="0"/>
              <a:t>‹#›</a:t>
            </a:fld>
            <a:endParaRPr lang="en-US"/>
          </a:p>
        </p:txBody>
      </p:sp>
    </p:spTree>
    <p:extLst>
      <p:ext uri="{BB962C8B-B14F-4D97-AF65-F5344CB8AC3E}">
        <p14:creationId xmlns:p14="http://schemas.microsoft.com/office/powerpoint/2010/main" val="216810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BB8FFB-A298-CF1D-193B-7EB40B9319D4}"/>
              </a:ext>
            </a:extLst>
          </p:cNvPr>
          <p:cNvSpPr txBox="1"/>
          <p:nvPr/>
        </p:nvSpPr>
        <p:spPr>
          <a:xfrm>
            <a:off x="231226" y="493986"/>
            <a:ext cx="7830208" cy="1498680"/>
          </a:xfrm>
          <a:prstGeom prst="rect">
            <a:avLst/>
          </a:prstGeom>
          <a:noFill/>
        </p:spPr>
        <p:txBody>
          <a:bodyPr wrap="square" rtlCol="0">
            <a:spAutoFit/>
          </a:bodyPr>
          <a:lstStyle/>
          <a:p>
            <a:pPr>
              <a:lnSpc>
                <a:spcPct val="150000"/>
              </a:lnSpc>
            </a:pPr>
            <a:r>
              <a:rPr lang="en-IN" sz="3200" dirty="0">
                <a:solidFill>
                  <a:schemeClr val="bg1"/>
                </a:solidFill>
              </a:rPr>
              <a:t>Strategic Insights for Restaurant Expansion: Analysing Market &amp; Services</a:t>
            </a:r>
            <a:endParaRPr lang="en-US" sz="3200" dirty="0">
              <a:solidFill>
                <a:schemeClr val="bg1"/>
              </a:solidFill>
            </a:endParaRPr>
          </a:p>
        </p:txBody>
      </p:sp>
      <p:sp>
        <p:nvSpPr>
          <p:cNvPr id="7" name="TextBox 6">
            <a:extLst>
              <a:ext uri="{FF2B5EF4-FFF2-40B4-BE49-F238E27FC236}">
                <a16:creationId xmlns:a16="http://schemas.microsoft.com/office/drawing/2014/main" id="{3758BD87-F5A7-CDDA-5F1A-307704207C13}"/>
              </a:ext>
            </a:extLst>
          </p:cNvPr>
          <p:cNvSpPr txBox="1"/>
          <p:nvPr/>
        </p:nvSpPr>
        <p:spPr>
          <a:xfrm>
            <a:off x="0" y="6488668"/>
            <a:ext cx="2385850" cy="369332"/>
          </a:xfrm>
          <a:prstGeom prst="rect">
            <a:avLst/>
          </a:prstGeom>
          <a:noFill/>
        </p:spPr>
        <p:txBody>
          <a:bodyPr wrap="square" rtlCol="0">
            <a:spAutoFit/>
          </a:bodyPr>
          <a:lstStyle/>
          <a:p>
            <a:r>
              <a:rPr lang="en-US" dirty="0">
                <a:solidFill>
                  <a:schemeClr val="bg1"/>
                </a:solidFill>
              </a:rPr>
              <a:t>By: VADDI JASWANT</a:t>
            </a:r>
          </a:p>
        </p:txBody>
      </p:sp>
    </p:spTree>
    <p:extLst>
      <p:ext uri="{BB962C8B-B14F-4D97-AF65-F5344CB8AC3E}">
        <p14:creationId xmlns:p14="http://schemas.microsoft.com/office/powerpoint/2010/main" val="56005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C53D57-9FC3-7F79-2347-F271E9B01712}"/>
              </a:ext>
            </a:extLst>
          </p:cNvPr>
          <p:cNvSpPr txBox="1"/>
          <p:nvPr/>
        </p:nvSpPr>
        <p:spPr>
          <a:xfrm>
            <a:off x="1485900" y="282588"/>
            <a:ext cx="5600700" cy="461665"/>
          </a:xfrm>
          <a:prstGeom prst="rect">
            <a:avLst/>
          </a:prstGeom>
          <a:noFill/>
        </p:spPr>
        <p:txBody>
          <a:bodyPr wrap="square" rtlCol="0">
            <a:spAutoFit/>
          </a:bodyPr>
          <a:lstStyle/>
          <a:p>
            <a:r>
              <a:rPr lang="en-IN" sz="2400" b="1" dirty="0">
                <a:solidFill>
                  <a:srgbClr val="FF5721"/>
                </a:solidFill>
              </a:rPr>
              <a:t>Average Number of Voters Per Country</a:t>
            </a:r>
          </a:p>
        </p:txBody>
      </p:sp>
      <p:pic>
        <p:nvPicPr>
          <p:cNvPr id="6" name="Picture 5">
            <a:extLst>
              <a:ext uri="{FF2B5EF4-FFF2-40B4-BE49-F238E27FC236}">
                <a16:creationId xmlns:a16="http://schemas.microsoft.com/office/drawing/2014/main" id="{B3647CC5-B4F9-05E7-047E-EA6BAA0C520C}"/>
              </a:ext>
            </a:extLst>
          </p:cNvPr>
          <p:cNvPicPr>
            <a:picLocks noChangeAspect="1"/>
          </p:cNvPicPr>
          <p:nvPr/>
        </p:nvPicPr>
        <p:blipFill rotWithShape="1">
          <a:blip r:embed="rId3"/>
          <a:srcRect l="2836" t="8335" r="9814"/>
          <a:stretch/>
        </p:blipFill>
        <p:spPr>
          <a:xfrm>
            <a:off x="1485900" y="3847280"/>
            <a:ext cx="6315075" cy="3010720"/>
          </a:xfrm>
          <a:prstGeom prst="rect">
            <a:avLst/>
          </a:prstGeom>
        </p:spPr>
      </p:pic>
      <p:sp>
        <p:nvSpPr>
          <p:cNvPr id="2" name="TextBox 1">
            <a:extLst>
              <a:ext uri="{FF2B5EF4-FFF2-40B4-BE49-F238E27FC236}">
                <a16:creationId xmlns:a16="http://schemas.microsoft.com/office/drawing/2014/main" id="{1DD41AED-D6CF-90DE-BDB3-72CF787162D5}"/>
              </a:ext>
            </a:extLst>
          </p:cNvPr>
          <p:cNvSpPr txBox="1"/>
          <p:nvPr/>
        </p:nvSpPr>
        <p:spPr>
          <a:xfrm>
            <a:off x="1485900" y="1068770"/>
            <a:ext cx="6786563" cy="2308324"/>
          </a:xfrm>
          <a:prstGeom prst="rect">
            <a:avLst/>
          </a:prstGeom>
          <a:noFill/>
        </p:spPr>
        <p:txBody>
          <a:bodyPr wrap="square" rtlCol="0">
            <a:spAutoFit/>
          </a:bodyPr>
          <a:lstStyle/>
          <a:p>
            <a:pPr marL="285750" indent="-285750">
              <a:buFont typeface="Wingdings" pitchFamily="2" charset="2"/>
              <a:buChar char="Ø"/>
            </a:pPr>
            <a:r>
              <a:rPr lang="en-IN" b="1" dirty="0"/>
              <a:t>Highest Engagement:</a:t>
            </a:r>
            <a:r>
              <a:rPr lang="en-IN" dirty="0"/>
              <a:t> Indonesia leads in voter participation, indicating strong customer interaction.</a:t>
            </a:r>
          </a:p>
          <a:p>
            <a:pPr marL="285750" indent="-285750">
              <a:buFont typeface="Wingdings" pitchFamily="2" charset="2"/>
              <a:buChar char="Ø"/>
            </a:pPr>
            <a:endParaRPr lang="en-IN" dirty="0"/>
          </a:p>
          <a:p>
            <a:pPr marL="285750" indent="-285750">
              <a:buFont typeface="Wingdings" pitchFamily="2" charset="2"/>
              <a:buChar char="Ø"/>
            </a:pPr>
            <a:r>
              <a:rPr lang="en-IN" b="1" dirty="0"/>
              <a:t>Lowest Engagement:</a:t>
            </a:r>
            <a:r>
              <a:rPr lang="en-IN" dirty="0"/>
              <a:t> Brazil shows the least engagement, which might suggest areas for improvement.</a:t>
            </a:r>
          </a:p>
          <a:p>
            <a:pPr marL="285750" indent="-285750">
              <a:buFont typeface="Wingdings" pitchFamily="2" charset="2"/>
              <a:buChar char="Ø"/>
            </a:pPr>
            <a:endParaRPr lang="en-IN" dirty="0"/>
          </a:p>
          <a:p>
            <a:pPr marL="285750" indent="-285750">
              <a:buFont typeface="Wingdings" pitchFamily="2" charset="2"/>
              <a:buChar char="Ø"/>
            </a:pPr>
            <a:r>
              <a:rPr lang="en-IN" b="1" dirty="0"/>
              <a:t>Market Insight:</a:t>
            </a:r>
            <a:r>
              <a:rPr lang="en-IN" dirty="0"/>
              <a:t> Understanding voter numbers helps identify countries with more active customer bases.</a:t>
            </a:r>
            <a:endParaRPr lang="en-US" dirty="0"/>
          </a:p>
        </p:txBody>
      </p:sp>
    </p:spTree>
    <p:extLst>
      <p:ext uri="{BB962C8B-B14F-4D97-AF65-F5344CB8AC3E}">
        <p14:creationId xmlns:p14="http://schemas.microsoft.com/office/powerpoint/2010/main" val="425965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pic>
        <p:nvPicPr>
          <p:cNvPr id="1026" name="Picture 2" descr="Free: Golden cup with arrow hitting in the target center - nohat.cc">
            <a:extLst>
              <a:ext uri="{FF2B5EF4-FFF2-40B4-BE49-F238E27FC236}">
                <a16:creationId xmlns:a16="http://schemas.microsoft.com/office/drawing/2014/main" id="{561D90C6-38B4-6C41-40BE-F3D47CA085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89" t="19356" r="11900" b="15679"/>
          <a:stretch/>
        </p:blipFill>
        <p:spPr bwMode="auto">
          <a:xfrm>
            <a:off x="4688681" y="2307376"/>
            <a:ext cx="2814637" cy="2243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DA181F-B840-7094-58E9-DB0807A24A3A}"/>
              </a:ext>
            </a:extLst>
          </p:cNvPr>
          <p:cNvSpPr txBox="1"/>
          <p:nvPr/>
        </p:nvSpPr>
        <p:spPr>
          <a:xfrm>
            <a:off x="842962" y="271463"/>
            <a:ext cx="6400799" cy="461665"/>
          </a:xfrm>
          <a:prstGeom prst="rect">
            <a:avLst/>
          </a:prstGeom>
          <a:noFill/>
        </p:spPr>
        <p:txBody>
          <a:bodyPr wrap="square" rtlCol="0">
            <a:spAutoFit/>
          </a:bodyPr>
          <a:lstStyle/>
          <a:p>
            <a:r>
              <a:rPr lang="en-US" sz="2400" b="1" dirty="0">
                <a:solidFill>
                  <a:srgbClr val="FF5721"/>
                </a:solidFill>
              </a:rPr>
              <a:t>INDENTIFYING LESS COMPETITIVE MARKETS</a:t>
            </a:r>
          </a:p>
        </p:txBody>
      </p:sp>
      <p:pic>
        <p:nvPicPr>
          <p:cNvPr id="1028" name="Picture 4" descr="100+ Restaurant Images [HQ] | Download ...">
            <a:extLst>
              <a:ext uri="{FF2B5EF4-FFF2-40B4-BE49-F238E27FC236}">
                <a16:creationId xmlns:a16="http://schemas.microsoft.com/office/drawing/2014/main" id="{9F0AD722-1284-6C23-D405-6CDE446C2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8" y="3428998"/>
            <a:ext cx="1669274" cy="11108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4,947,300+ Restaurant Stock Photos, Pictures &amp; Royalty-Free Images - iStock  | Restaurant interior, Restaurant table, Restaurant owner">
            <a:extLst>
              <a:ext uri="{FF2B5EF4-FFF2-40B4-BE49-F238E27FC236}">
                <a16:creationId xmlns:a16="http://schemas.microsoft.com/office/drawing/2014/main" id="{11694C7A-6650-5EAE-7B79-3A0F8A15B2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2874" y="2101847"/>
            <a:ext cx="1990726" cy="1327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F1D060-6611-9306-7875-BE29D1E7C1F9}"/>
              </a:ext>
            </a:extLst>
          </p:cNvPr>
          <p:cNvSpPr txBox="1"/>
          <p:nvPr/>
        </p:nvSpPr>
        <p:spPr>
          <a:xfrm>
            <a:off x="242889" y="4539824"/>
            <a:ext cx="3879074" cy="1754326"/>
          </a:xfrm>
          <a:prstGeom prst="rect">
            <a:avLst/>
          </a:prstGeom>
          <a:noFill/>
        </p:spPr>
        <p:txBody>
          <a:bodyPr wrap="square" rtlCol="0">
            <a:spAutoFit/>
          </a:bodyPr>
          <a:lstStyle/>
          <a:p>
            <a:pPr algn="r"/>
            <a:r>
              <a:rPr lang="en-US" b="1" dirty="0"/>
              <a:t>Countries and cities with low average rating</a:t>
            </a:r>
          </a:p>
          <a:p>
            <a:pPr algn="r"/>
            <a:endParaRPr lang="en-US" b="1" dirty="0"/>
          </a:p>
          <a:p>
            <a:pPr algn="r"/>
            <a:r>
              <a:rPr lang="en-IN" sz="1200" dirty="0"/>
              <a:t>Countries and cities with lower average ratings present an opportunity to elevate standards and quickly gain a competitive edge.</a:t>
            </a:r>
            <a:r>
              <a:rPr lang="en-US" sz="1200" b="1" dirty="0"/>
              <a:t> </a:t>
            </a:r>
          </a:p>
          <a:p>
            <a:pPr algn="r"/>
            <a:endParaRPr lang="en-US" dirty="0"/>
          </a:p>
        </p:txBody>
      </p:sp>
      <p:sp>
        <p:nvSpPr>
          <p:cNvPr id="8" name="TextBox 7">
            <a:extLst>
              <a:ext uri="{FF2B5EF4-FFF2-40B4-BE49-F238E27FC236}">
                <a16:creationId xmlns:a16="http://schemas.microsoft.com/office/drawing/2014/main" id="{19B14290-E8C8-9806-A2B5-CBDC46A4DD95}"/>
              </a:ext>
            </a:extLst>
          </p:cNvPr>
          <p:cNvSpPr txBox="1"/>
          <p:nvPr/>
        </p:nvSpPr>
        <p:spPr>
          <a:xfrm>
            <a:off x="8062874" y="3662661"/>
            <a:ext cx="3795751" cy="1785104"/>
          </a:xfrm>
          <a:prstGeom prst="rect">
            <a:avLst/>
          </a:prstGeom>
          <a:noFill/>
        </p:spPr>
        <p:txBody>
          <a:bodyPr wrap="square" rtlCol="0">
            <a:spAutoFit/>
          </a:bodyPr>
          <a:lstStyle/>
          <a:p>
            <a:r>
              <a:rPr lang="en-US" b="1" dirty="0"/>
              <a:t>Countries and cities with less number of restaurants</a:t>
            </a:r>
          </a:p>
          <a:p>
            <a:endParaRPr lang="en-US" b="1" dirty="0"/>
          </a:p>
          <a:p>
            <a:r>
              <a:rPr lang="en-IN" sz="1400" dirty="0"/>
              <a:t>Countries and cities with fewer restaurants represent lower competition, offering a prime opportunity to establish a strong market presence</a:t>
            </a:r>
            <a:endParaRPr lang="en-US" sz="1400" b="1" dirty="0"/>
          </a:p>
        </p:txBody>
      </p:sp>
    </p:spTree>
    <p:extLst>
      <p:ext uri="{BB962C8B-B14F-4D97-AF65-F5344CB8AC3E}">
        <p14:creationId xmlns:p14="http://schemas.microsoft.com/office/powerpoint/2010/main" val="336700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E3E72B-795D-49D7-1A66-4E37B8C7CC31}"/>
              </a:ext>
            </a:extLst>
          </p:cNvPr>
          <p:cNvSpPr txBox="1"/>
          <p:nvPr/>
        </p:nvSpPr>
        <p:spPr>
          <a:xfrm>
            <a:off x="1238250" y="179576"/>
            <a:ext cx="8815388" cy="461665"/>
          </a:xfrm>
          <a:prstGeom prst="rect">
            <a:avLst/>
          </a:prstGeom>
          <a:noFill/>
        </p:spPr>
        <p:txBody>
          <a:bodyPr wrap="square" rtlCol="0">
            <a:spAutoFit/>
          </a:bodyPr>
          <a:lstStyle/>
          <a:p>
            <a:r>
              <a:rPr lang="en-IN" sz="2400" b="1" dirty="0">
                <a:solidFill>
                  <a:srgbClr val="FF5721"/>
                </a:solidFill>
              </a:rPr>
              <a:t>Selecting Optimal Countries for New Restaurant Openings</a:t>
            </a:r>
            <a:endParaRPr lang="en-US" sz="2400" b="1" dirty="0">
              <a:solidFill>
                <a:srgbClr val="FF5721"/>
              </a:solidFill>
            </a:endParaRPr>
          </a:p>
        </p:txBody>
      </p:sp>
      <p:sp>
        <p:nvSpPr>
          <p:cNvPr id="5" name="TextBox 4">
            <a:extLst>
              <a:ext uri="{FF2B5EF4-FFF2-40B4-BE49-F238E27FC236}">
                <a16:creationId xmlns:a16="http://schemas.microsoft.com/office/drawing/2014/main" id="{5C42EEAC-6677-DDB7-86EC-3B106EC6CBA5}"/>
              </a:ext>
            </a:extLst>
          </p:cNvPr>
          <p:cNvSpPr txBox="1"/>
          <p:nvPr/>
        </p:nvSpPr>
        <p:spPr>
          <a:xfrm>
            <a:off x="1238250" y="778088"/>
            <a:ext cx="9963150" cy="2585323"/>
          </a:xfrm>
          <a:prstGeom prst="rect">
            <a:avLst/>
          </a:prstGeom>
          <a:noFill/>
        </p:spPr>
        <p:txBody>
          <a:bodyPr wrap="square" rtlCol="0">
            <a:spAutoFit/>
          </a:bodyPr>
          <a:lstStyle/>
          <a:p>
            <a:pPr marL="285750" indent="-285750">
              <a:buFont typeface="Wingdings" pitchFamily="2" charset="2"/>
              <a:buChar char="Ø"/>
            </a:pPr>
            <a:r>
              <a:rPr lang="en-IN" b="1" dirty="0"/>
              <a:t>Balanced Competition:</a:t>
            </a:r>
            <a:r>
              <a:rPr lang="en-IN" dirty="0"/>
              <a:t> Canada, Singapore, Australia, and Sri Lanka have a moderate number of restaurants, offering an optimal balance between market presence and competition.</a:t>
            </a:r>
          </a:p>
          <a:p>
            <a:pPr marL="285750" indent="-285750">
              <a:buFont typeface="Wingdings" pitchFamily="2" charset="2"/>
              <a:buChar char="Ø"/>
            </a:pPr>
            <a:endParaRPr lang="en-IN" dirty="0"/>
          </a:p>
          <a:p>
            <a:pPr marL="285750" indent="-285750">
              <a:buFont typeface="Wingdings" pitchFamily="2" charset="2"/>
              <a:buChar char="Ø"/>
            </a:pPr>
            <a:r>
              <a:rPr lang="en-IN" b="1" dirty="0"/>
              <a:t>High Ratings:</a:t>
            </a:r>
            <a:r>
              <a:rPr lang="en-IN" dirty="0"/>
              <a:t> These countries maintain average ratings above 3.5, indicating strong customer satisfaction and potential for new entrants.</a:t>
            </a:r>
          </a:p>
          <a:p>
            <a:pPr marL="285750" indent="-285750">
              <a:buFont typeface="Wingdings" pitchFamily="2" charset="2"/>
              <a:buChar char="Ø"/>
            </a:pPr>
            <a:endParaRPr lang="en-IN" dirty="0"/>
          </a:p>
          <a:p>
            <a:pPr marL="285750" indent="-285750">
              <a:buFont typeface="Wingdings" pitchFamily="2" charset="2"/>
              <a:buChar char="Ø"/>
            </a:pPr>
            <a:r>
              <a:rPr lang="en-IN" b="1" dirty="0"/>
              <a:t>Strategic Opportunity:</a:t>
            </a:r>
            <a:r>
              <a:rPr lang="en-IN" dirty="0"/>
              <a:t> By avoiding highly saturated markets like India and Brazil, where competition is fierce, we can focus on markets where there's room to grow and establish a strong foothold.</a:t>
            </a:r>
            <a:endParaRPr lang="en-US" dirty="0"/>
          </a:p>
        </p:txBody>
      </p:sp>
      <p:pic>
        <p:nvPicPr>
          <p:cNvPr id="1026" name="Picture 2">
            <a:extLst>
              <a:ext uri="{FF2B5EF4-FFF2-40B4-BE49-F238E27FC236}">
                <a16:creationId xmlns:a16="http://schemas.microsoft.com/office/drawing/2014/main" id="{DCA4C908-88CE-93DF-E526-07C414526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3363724"/>
            <a:ext cx="8763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4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024171-D083-98D5-A73A-E3E658D2DE27}"/>
              </a:ext>
            </a:extLst>
          </p:cNvPr>
          <p:cNvSpPr txBox="1"/>
          <p:nvPr/>
        </p:nvSpPr>
        <p:spPr>
          <a:xfrm>
            <a:off x="1304925" y="257175"/>
            <a:ext cx="8467725" cy="3508653"/>
          </a:xfrm>
          <a:prstGeom prst="rect">
            <a:avLst/>
          </a:prstGeom>
          <a:noFill/>
        </p:spPr>
        <p:txBody>
          <a:bodyPr wrap="square" rtlCol="0">
            <a:spAutoFit/>
          </a:bodyPr>
          <a:lstStyle/>
          <a:p>
            <a:r>
              <a:rPr lang="en-IN" sz="2400" b="1" dirty="0">
                <a:solidFill>
                  <a:srgbClr val="FF5721"/>
                </a:solidFill>
              </a:rPr>
              <a:t>City-Level Analysis for New Restaurant Openings</a:t>
            </a:r>
          </a:p>
          <a:p>
            <a:endParaRPr lang="en-IN" b="1" dirty="0"/>
          </a:p>
          <a:p>
            <a:pPr marL="285750" indent="-285750">
              <a:buFont typeface="Wingdings" pitchFamily="2" charset="2"/>
              <a:buChar char="Ø"/>
            </a:pPr>
            <a:r>
              <a:rPr lang="en-IN" b="1" dirty="0"/>
              <a:t>Less Saturation:</a:t>
            </a:r>
            <a:r>
              <a:rPr lang="en-IN" dirty="0"/>
              <a:t> Cities like Consort (Canada), Singapore(Singapore), Montville (Australia), and Colombo (Sri Lanka) have fewer restaurants, presenting lower competition.</a:t>
            </a:r>
          </a:p>
          <a:p>
            <a:pPr marL="285750" indent="-285750">
              <a:buFont typeface="Wingdings" pitchFamily="2" charset="2"/>
              <a:buChar char="Ø"/>
            </a:pPr>
            <a:endParaRPr lang="en-IN" dirty="0"/>
          </a:p>
          <a:p>
            <a:pPr marL="285750" indent="-285750">
              <a:buFont typeface="Wingdings" pitchFamily="2" charset="2"/>
              <a:buChar char="Ø"/>
            </a:pPr>
            <a:r>
              <a:rPr lang="en-IN" b="1" dirty="0"/>
              <a:t>Opportunities for Growth:</a:t>
            </a:r>
            <a:r>
              <a:rPr lang="en-IN" dirty="0"/>
              <a:t> These cities also exhibit lower average ratings, indicating room for improvement and potential to capture market share with better offerings.</a:t>
            </a:r>
          </a:p>
          <a:p>
            <a:pPr marL="285750" indent="-285750">
              <a:buFont typeface="Wingdings" pitchFamily="2" charset="2"/>
              <a:buChar char="Ø"/>
            </a:pPr>
            <a:endParaRPr lang="en-IN" dirty="0"/>
          </a:p>
          <a:p>
            <a:pPr marL="285750" indent="-285750">
              <a:buFont typeface="Wingdings" pitchFamily="2" charset="2"/>
              <a:buChar char="Ø"/>
            </a:pPr>
            <a:r>
              <a:rPr lang="en-IN" b="1" dirty="0"/>
              <a:t>Strategic Focus:</a:t>
            </a:r>
            <a:r>
              <a:rPr lang="en-IN" dirty="0"/>
              <a:t> Targeting these cities allows for the establishment of new restaurants in under-served areas, enhancing visibility and customer reach.</a:t>
            </a:r>
            <a:endParaRPr lang="en-US" dirty="0"/>
          </a:p>
        </p:txBody>
      </p:sp>
      <p:pic>
        <p:nvPicPr>
          <p:cNvPr id="2050" name="Picture 2">
            <a:extLst>
              <a:ext uri="{FF2B5EF4-FFF2-40B4-BE49-F238E27FC236}">
                <a16:creationId xmlns:a16="http://schemas.microsoft.com/office/drawing/2014/main" id="{B656F709-D2F4-E59F-5B8F-4E9D1C8FE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3765828"/>
            <a:ext cx="9093200" cy="283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9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03303-A7E7-8B55-E7AA-604E03D2016E}"/>
              </a:ext>
            </a:extLst>
          </p:cNvPr>
          <p:cNvSpPr txBox="1"/>
          <p:nvPr/>
        </p:nvSpPr>
        <p:spPr>
          <a:xfrm>
            <a:off x="1028702" y="157163"/>
            <a:ext cx="10344150" cy="3046988"/>
          </a:xfrm>
          <a:prstGeom prst="rect">
            <a:avLst/>
          </a:prstGeom>
          <a:noFill/>
        </p:spPr>
        <p:txBody>
          <a:bodyPr wrap="square" rtlCol="0">
            <a:spAutoFit/>
          </a:bodyPr>
          <a:lstStyle/>
          <a:p>
            <a:r>
              <a:rPr lang="en-IN" sz="2400" b="1" dirty="0">
                <a:solidFill>
                  <a:srgbClr val="FF5721"/>
                </a:solidFill>
              </a:rPr>
              <a:t>Cost Analysis for Selected Markets</a:t>
            </a:r>
          </a:p>
          <a:p>
            <a:endParaRPr lang="en-IN" sz="2400" b="1" dirty="0"/>
          </a:p>
          <a:p>
            <a:pPr marL="342900" indent="-342900">
              <a:buFont typeface="Wingdings" pitchFamily="2" charset="2"/>
              <a:buChar char="Ø"/>
            </a:pPr>
            <a:r>
              <a:rPr lang="en-IN" sz="1600" b="1" dirty="0"/>
              <a:t>Diverse Pricing:</a:t>
            </a:r>
            <a:r>
              <a:rPr lang="en-IN" sz="1600" dirty="0"/>
              <a:t> The average cost for two varies significantly across the selected countries, with Singapore at the highest (13,083 INR) and Sri Lanka at the lowest (712.5 INR). This highlights diverse market segments.</a:t>
            </a:r>
          </a:p>
          <a:p>
            <a:pPr marL="285750" indent="-285750">
              <a:buFont typeface="Wingdings" pitchFamily="2" charset="2"/>
              <a:buChar char="Ø"/>
            </a:pPr>
            <a:endParaRPr lang="en-IN" sz="1600" dirty="0"/>
          </a:p>
          <a:p>
            <a:pPr marL="285750" indent="-285750">
              <a:buFont typeface="Wingdings" pitchFamily="2" charset="2"/>
              <a:buChar char="Ø"/>
            </a:pPr>
            <a:r>
              <a:rPr lang="en-IN" sz="1600" b="1" dirty="0"/>
              <a:t>Targeted Pricing Strategy:</a:t>
            </a:r>
            <a:r>
              <a:rPr lang="en-IN" sz="1600" dirty="0"/>
              <a:t> Understanding these cost differences enables us to tailor pricing strategies. For example, premium pricing in Singapore might align with customer expectations, while a value-driven approach could be more effective in Sri Lanka.</a:t>
            </a:r>
          </a:p>
          <a:p>
            <a:pPr marL="285750" indent="-285750">
              <a:buFont typeface="Wingdings" pitchFamily="2" charset="2"/>
              <a:buChar char="Ø"/>
            </a:pPr>
            <a:endParaRPr lang="en-IN" sz="1600" dirty="0"/>
          </a:p>
          <a:p>
            <a:pPr marL="285750" indent="-285750">
              <a:buFont typeface="Wingdings" pitchFamily="2" charset="2"/>
              <a:buChar char="Ø"/>
            </a:pPr>
            <a:r>
              <a:rPr lang="en-IN" sz="1600" b="1" dirty="0"/>
              <a:t>Optimizing Market Entry:</a:t>
            </a:r>
            <a:r>
              <a:rPr lang="en-IN" sz="1600" dirty="0"/>
              <a:t> By aligning our pricing strategy with the local market dynamics, we can better position our restaurants to meet customer expectations and maximize profitability in each region.</a:t>
            </a:r>
            <a:endParaRPr lang="en-US" sz="1600" b="1" dirty="0"/>
          </a:p>
        </p:txBody>
      </p:sp>
      <p:pic>
        <p:nvPicPr>
          <p:cNvPr id="3" name="Picture 2">
            <a:extLst>
              <a:ext uri="{FF2B5EF4-FFF2-40B4-BE49-F238E27FC236}">
                <a16:creationId xmlns:a16="http://schemas.microsoft.com/office/drawing/2014/main" id="{43F612FC-8BFB-B5DF-ADFD-33C3421DA59C}"/>
              </a:ext>
            </a:extLst>
          </p:cNvPr>
          <p:cNvPicPr>
            <a:picLocks noChangeAspect="1"/>
          </p:cNvPicPr>
          <p:nvPr/>
        </p:nvPicPr>
        <p:blipFill>
          <a:blip r:embed="rId3"/>
          <a:stretch>
            <a:fillRect/>
          </a:stretch>
        </p:blipFill>
        <p:spPr>
          <a:xfrm>
            <a:off x="1028702" y="3204151"/>
            <a:ext cx="6764963" cy="3516437"/>
          </a:xfrm>
          <a:prstGeom prst="rect">
            <a:avLst/>
          </a:prstGeom>
        </p:spPr>
      </p:pic>
    </p:spTree>
    <p:extLst>
      <p:ext uri="{BB962C8B-B14F-4D97-AF65-F5344CB8AC3E}">
        <p14:creationId xmlns:p14="http://schemas.microsoft.com/office/powerpoint/2010/main" val="197056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B6163-55A5-3F72-2B08-30F04332DDA9}"/>
              </a:ext>
            </a:extLst>
          </p:cNvPr>
          <p:cNvSpPr txBox="1"/>
          <p:nvPr/>
        </p:nvSpPr>
        <p:spPr>
          <a:xfrm>
            <a:off x="1663700" y="185738"/>
            <a:ext cx="8521700" cy="3785652"/>
          </a:xfrm>
          <a:prstGeom prst="rect">
            <a:avLst/>
          </a:prstGeom>
          <a:noFill/>
        </p:spPr>
        <p:txBody>
          <a:bodyPr wrap="square" rtlCol="0">
            <a:spAutoFit/>
          </a:bodyPr>
          <a:lstStyle/>
          <a:p>
            <a:r>
              <a:rPr lang="en-IN" sz="2400" b="1" dirty="0">
                <a:solidFill>
                  <a:srgbClr val="FF5721"/>
                </a:solidFill>
              </a:rPr>
              <a:t>Analysing Top Competitors in Selected Markets</a:t>
            </a:r>
          </a:p>
          <a:p>
            <a:endParaRPr lang="en-IN" b="1" dirty="0"/>
          </a:p>
          <a:p>
            <a:pPr marL="285750" indent="-285750">
              <a:buFont typeface="Wingdings" pitchFamily="2" charset="2"/>
              <a:buChar char="Ø"/>
            </a:pPr>
            <a:r>
              <a:rPr lang="en-IN" b="1" dirty="0"/>
              <a:t>High-Quality Contenders:</a:t>
            </a:r>
            <a:r>
              <a:rPr lang="en-IN" dirty="0"/>
              <a:t> The restaurants in Colombo and Singapore with average ratings above 4 are our primary competitors, indicating strong customer satisfaction and well-established brands.</a:t>
            </a:r>
          </a:p>
          <a:p>
            <a:pPr marL="285750" indent="-285750">
              <a:buFont typeface="Wingdings" pitchFamily="2" charset="2"/>
              <a:buChar char="Ø"/>
            </a:pPr>
            <a:endParaRPr lang="en-IN" dirty="0"/>
          </a:p>
          <a:p>
            <a:pPr marL="285750" indent="-285750">
              <a:buFont typeface="Wingdings" pitchFamily="2" charset="2"/>
              <a:buChar char="Ø"/>
            </a:pPr>
            <a:r>
              <a:rPr lang="en-IN" b="1" dirty="0"/>
              <a:t>Concentrated Excellence:</a:t>
            </a:r>
            <a:r>
              <a:rPr lang="en-IN" dirty="0"/>
              <a:t> Colombo stands out with a higher concentration of top-rated restaurants like "Ministry of Crab" and "Simply Strawberries By </a:t>
            </a:r>
            <a:r>
              <a:rPr lang="en-IN" dirty="0" err="1"/>
              <a:t>Jagro</a:t>
            </a:r>
            <a:r>
              <a:rPr lang="en-IN" dirty="0"/>
              <a:t>," suggesting a competitive but rewarding market.</a:t>
            </a:r>
          </a:p>
          <a:p>
            <a:pPr marL="285750" indent="-285750">
              <a:buFont typeface="Wingdings" pitchFamily="2" charset="2"/>
              <a:buChar char="Ø"/>
            </a:pPr>
            <a:endParaRPr lang="en-IN" dirty="0"/>
          </a:p>
          <a:p>
            <a:pPr marL="285750" indent="-285750">
              <a:buFont typeface="Wingdings" pitchFamily="2" charset="2"/>
              <a:buChar char="Ø"/>
            </a:pPr>
            <a:r>
              <a:rPr lang="en-IN" b="1" dirty="0"/>
              <a:t>Strategic Focus:</a:t>
            </a:r>
            <a:r>
              <a:rPr lang="en-IN" dirty="0"/>
              <a:t> To compete effectively, focusing on differentiating our offerings and matching the high standards set by these top-rated establishments is crucial for success in these cities.</a:t>
            </a:r>
            <a:endParaRPr lang="en-US" b="1" dirty="0"/>
          </a:p>
        </p:txBody>
      </p:sp>
      <p:pic>
        <p:nvPicPr>
          <p:cNvPr id="3" name="Picture 2">
            <a:extLst>
              <a:ext uri="{FF2B5EF4-FFF2-40B4-BE49-F238E27FC236}">
                <a16:creationId xmlns:a16="http://schemas.microsoft.com/office/drawing/2014/main" id="{AFEB6C95-32D4-2B60-EADA-77ECA87FC019}"/>
              </a:ext>
            </a:extLst>
          </p:cNvPr>
          <p:cNvPicPr>
            <a:picLocks noChangeAspect="1"/>
          </p:cNvPicPr>
          <p:nvPr/>
        </p:nvPicPr>
        <p:blipFill>
          <a:blip r:embed="rId3"/>
          <a:stretch>
            <a:fillRect/>
          </a:stretch>
        </p:blipFill>
        <p:spPr>
          <a:xfrm>
            <a:off x="1663700" y="3971390"/>
            <a:ext cx="7023100" cy="2700872"/>
          </a:xfrm>
          <a:prstGeom prst="rect">
            <a:avLst/>
          </a:prstGeom>
        </p:spPr>
      </p:pic>
    </p:spTree>
    <p:extLst>
      <p:ext uri="{BB962C8B-B14F-4D97-AF65-F5344CB8AC3E}">
        <p14:creationId xmlns:p14="http://schemas.microsoft.com/office/powerpoint/2010/main" val="345704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pic>
        <p:nvPicPr>
          <p:cNvPr id="7170" name="Picture 2" descr="serving food to guests">
            <a:extLst>
              <a:ext uri="{FF2B5EF4-FFF2-40B4-BE49-F238E27FC236}">
                <a16:creationId xmlns:a16="http://schemas.microsoft.com/office/drawing/2014/main" id="{6DE50D38-6B6F-FDDB-FF0B-4397A4B8C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215" y="2554288"/>
            <a:ext cx="2903570" cy="2174875"/>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6EC3DE-ADF9-AA89-8A62-62DF0EA1A423}"/>
              </a:ext>
            </a:extLst>
          </p:cNvPr>
          <p:cNvSpPr txBox="1"/>
          <p:nvPr/>
        </p:nvSpPr>
        <p:spPr>
          <a:xfrm>
            <a:off x="1343818" y="614362"/>
            <a:ext cx="7186613" cy="461665"/>
          </a:xfrm>
          <a:prstGeom prst="rect">
            <a:avLst/>
          </a:prstGeom>
          <a:noFill/>
        </p:spPr>
        <p:txBody>
          <a:bodyPr wrap="square" rtlCol="0">
            <a:spAutoFit/>
          </a:bodyPr>
          <a:lstStyle/>
          <a:p>
            <a:r>
              <a:rPr lang="en-IN" sz="2400" dirty="0">
                <a:solidFill>
                  <a:srgbClr val="FF5721"/>
                </a:solidFill>
              </a:rPr>
              <a:t>Top-Rated Cuisines In Selected Cities</a:t>
            </a:r>
            <a:endParaRPr lang="en-US" sz="2400" b="1" dirty="0">
              <a:solidFill>
                <a:srgbClr val="FF5721"/>
              </a:solidFill>
            </a:endParaRPr>
          </a:p>
        </p:txBody>
      </p:sp>
      <p:pic>
        <p:nvPicPr>
          <p:cNvPr id="6" name="Picture 5">
            <a:extLst>
              <a:ext uri="{FF2B5EF4-FFF2-40B4-BE49-F238E27FC236}">
                <a16:creationId xmlns:a16="http://schemas.microsoft.com/office/drawing/2014/main" id="{67813CE9-3081-2C1F-E750-53BD0FAA9555}"/>
              </a:ext>
            </a:extLst>
          </p:cNvPr>
          <p:cNvPicPr>
            <a:picLocks noChangeAspect="1"/>
          </p:cNvPicPr>
          <p:nvPr/>
        </p:nvPicPr>
        <p:blipFill>
          <a:blip r:embed="rId4"/>
          <a:stretch>
            <a:fillRect/>
          </a:stretch>
        </p:blipFill>
        <p:spPr>
          <a:xfrm>
            <a:off x="2174098" y="3429000"/>
            <a:ext cx="1079500" cy="1016000"/>
          </a:xfrm>
          <a:prstGeom prst="rect">
            <a:avLst/>
          </a:prstGeom>
        </p:spPr>
      </p:pic>
      <p:pic>
        <p:nvPicPr>
          <p:cNvPr id="8" name="Picture 7">
            <a:extLst>
              <a:ext uri="{FF2B5EF4-FFF2-40B4-BE49-F238E27FC236}">
                <a16:creationId xmlns:a16="http://schemas.microsoft.com/office/drawing/2014/main" id="{16082097-CDB9-91AD-7C7A-876E3A3789E9}"/>
              </a:ext>
            </a:extLst>
          </p:cNvPr>
          <p:cNvPicPr>
            <a:picLocks noChangeAspect="1"/>
          </p:cNvPicPr>
          <p:nvPr/>
        </p:nvPicPr>
        <p:blipFill>
          <a:blip r:embed="rId5"/>
          <a:stretch>
            <a:fillRect/>
          </a:stretch>
        </p:blipFill>
        <p:spPr>
          <a:xfrm>
            <a:off x="8938402" y="2921000"/>
            <a:ext cx="1079500" cy="1016000"/>
          </a:xfrm>
          <a:prstGeom prst="rect">
            <a:avLst/>
          </a:prstGeom>
        </p:spPr>
      </p:pic>
      <p:sp>
        <p:nvSpPr>
          <p:cNvPr id="9" name="TextBox 8">
            <a:extLst>
              <a:ext uri="{FF2B5EF4-FFF2-40B4-BE49-F238E27FC236}">
                <a16:creationId xmlns:a16="http://schemas.microsoft.com/office/drawing/2014/main" id="{011361B6-2FFA-36FF-77AB-76C920F19052}"/>
              </a:ext>
            </a:extLst>
          </p:cNvPr>
          <p:cNvSpPr txBox="1"/>
          <p:nvPr/>
        </p:nvSpPr>
        <p:spPr>
          <a:xfrm>
            <a:off x="981885" y="4445000"/>
            <a:ext cx="3662330" cy="646331"/>
          </a:xfrm>
          <a:prstGeom prst="rect">
            <a:avLst/>
          </a:prstGeom>
          <a:noFill/>
        </p:spPr>
        <p:txBody>
          <a:bodyPr wrap="square" rtlCol="0">
            <a:spAutoFit/>
          </a:bodyPr>
          <a:lstStyle/>
          <a:p>
            <a:pPr algn="ctr"/>
            <a:r>
              <a:rPr lang="en-US" b="1" dirty="0"/>
              <a:t>COLOMBO</a:t>
            </a:r>
            <a:r>
              <a:rPr lang="en-US" dirty="0"/>
              <a:t>: Seafood, Juices, Desserts, Middle Eastern, Arabian</a:t>
            </a:r>
          </a:p>
        </p:txBody>
      </p:sp>
      <p:sp>
        <p:nvSpPr>
          <p:cNvPr id="10" name="TextBox 9">
            <a:extLst>
              <a:ext uri="{FF2B5EF4-FFF2-40B4-BE49-F238E27FC236}">
                <a16:creationId xmlns:a16="http://schemas.microsoft.com/office/drawing/2014/main" id="{072A7A8A-18AA-DED7-101D-08DF96CE4A01}"/>
              </a:ext>
            </a:extLst>
          </p:cNvPr>
          <p:cNvSpPr txBox="1"/>
          <p:nvPr/>
        </p:nvSpPr>
        <p:spPr>
          <a:xfrm>
            <a:off x="7677960" y="4082832"/>
            <a:ext cx="3662330" cy="646331"/>
          </a:xfrm>
          <a:prstGeom prst="rect">
            <a:avLst/>
          </a:prstGeom>
          <a:noFill/>
        </p:spPr>
        <p:txBody>
          <a:bodyPr wrap="square" rtlCol="0">
            <a:spAutoFit/>
          </a:bodyPr>
          <a:lstStyle/>
          <a:p>
            <a:pPr algn="ctr"/>
            <a:r>
              <a:rPr lang="en-US" b="1" dirty="0"/>
              <a:t>SINGAPORE</a:t>
            </a:r>
            <a:r>
              <a:rPr lang="en-US" dirty="0"/>
              <a:t>: Bakery, Italian, American, Steak, Chinese</a:t>
            </a:r>
          </a:p>
        </p:txBody>
      </p:sp>
    </p:spTree>
    <p:extLst>
      <p:ext uri="{BB962C8B-B14F-4D97-AF65-F5344CB8AC3E}">
        <p14:creationId xmlns:p14="http://schemas.microsoft.com/office/powerpoint/2010/main" val="133429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CF613-4653-E29B-595F-30C021F86099}"/>
              </a:ext>
            </a:extLst>
          </p:cNvPr>
          <p:cNvSpPr txBox="1"/>
          <p:nvPr/>
        </p:nvSpPr>
        <p:spPr>
          <a:xfrm>
            <a:off x="914400" y="217131"/>
            <a:ext cx="7615238" cy="461665"/>
          </a:xfrm>
          <a:prstGeom prst="rect">
            <a:avLst/>
          </a:prstGeom>
          <a:noFill/>
        </p:spPr>
        <p:txBody>
          <a:bodyPr wrap="square" rtlCol="0">
            <a:spAutoFit/>
          </a:bodyPr>
          <a:lstStyle/>
          <a:p>
            <a:r>
              <a:rPr lang="en-IN" sz="2400" b="1" dirty="0">
                <a:solidFill>
                  <a:srgbClr val="FF5721"/>
                </a:solidFill>
              </a:rPr>
              <a:t>Impact of Additional Services on Restaurant Ratings</a:t>
            </a:r>
            <a:endParaRPr lang="en-US" sz="2400" b="1" dirty="0">
              <a:solidFill>
                <a:srgbClr val="FF5721"/>
              </a:solidFill>
            </a:endParaRPr>
          </a:p>
        </p:txBody>
      </p:sp>
      <p:sp>
        <p:nvSpPr>
          <p:cNvPr id="5" name="TextBox 4">
            <a:extLst>
              <a:ext uri="{FF2B5EF4-FFF2-40B4-BE49-F238E27FC236}">
                <a16:creationId xmlns:a16="http://schemas.microsoft.com/office/drawing/2014/main" id="{92391E05-38F7-83B7-D292-824196DB5F0E}"/>
              </a:ext>
            </a:extLst>
          </p:cNvPr>
          <p:cNvSpPr txBox="1"/>
          <p:nvPr/>
        </p:nvSpPr>
        <p:spPr>
          <a:xfrm>
            <a:off x="914400" y="885825"/>
            <a:ext cx="8486775" cy="3693319"/>
          </a:xfrm>
          <a:prstGeom prst="rect">
            <a:avLst/>
          </a:prstGeom>
          <a:noFill/>
        </p:spPr>
        <p:txBody>
          <a:bodyPr wrap="square" rtlCol="0">
            <a:spAutoFit/>
          </a:bodyPr>
          <a:lstStyle/>
          <a:p>
            <a:pPr marL="285750" indent="-285750">
              <a:buFont typeface="Wingdings" pitchFamily="2" charset="2"/>
              <a:buChar char="Ø"/>
            </a:pPr>
            <a:r>
              <a:rPr lang="en-IN" b="1" dirty="0"/>
              <a:t>Higher Customer Satisfaction:</a:t>
            </a:r>
            <a:r>
              <a:rPr lang="en-IN" dirty="0"/>
              <a:t> Restaurants that offer </a:t>
            </a:r>
            <a:r>
              <a:rPr lang="en-IN" b="1" dirty="0"/>
              <a:t>online table booking</a:t>
            </a:r>
            <a:r>
              <a:rPr lang="en-IN" dirty="0"/>
              <a:t> and </a:t>
            </a:r>
            <a:r>
              <a:rPr lang="en-IN" b="1" dirty="0"/>
              <a:t>online delivery</a:t>
            </a:r>
            <a:r>
              <a:rPr lang="en-IN" dirty="0"/>
              <a:t> services tend to have higher average ratings. This suggests that these additional services are not just conveniences but critical factors in enhancing the overall dining experience.</a:t>
            </a:r>
          </a:p>
          <a:p>
            <a:pPr marL="285750" indent="-285750">
              <a:buFont typeface="Wingdings" pitchFamily="2" charset="2"/>
              <a:buChar char="Ø"/>
            </a:pPr>
            <a:endParaRPr lang="en-IN" dirty="0"/>
          </a:p>
          <a:p>
            <a:pPr marL="285750" indent="-285750">
              <a:buFont typeface="Wingdings" pitchFamily="2" charset="2"/>
              <a:buChar char="Ø"/>
            </a:pPr>
            <a:r>
              <a:rPr lang="en-IN" b="1" dirty="0"/>
              <a:t>Competitive Advantage:</a:t>
            </a:r>
            <a:r>
              <a:rPr lang="en-IN" dirty="0"/>
              <a:t> By offering these services, restaurants can differentiate themselves in the market, attract more customers, and build loyalty, ultimately leading to better reviews and higher ratings.</a:t>
            </a:r>
          </a:p>
          <a:p>
            <a:pPr marL="285750" indent="-285750">
              <a:buFont typeface="Wingdings" pitchFamily="2" charset="2"/>
              <a:buChar char="Ø"/>
            </a:pPr>
            <a:endParaRPr lang="en-IN" dirty="0"/>
          </a:p>
          <a:p>
            <a:pPr marL="285750" indent="-285750">
              <a:buFont typeface="Wingdings" pitchFamily="2" charset="2"/>
              <a:buChar char="Ø"/>
            </a:pPr>
            <a:r>
              <a:rPr lang="en-IN" b="1" dirty="0"/>
              <a:t>Strategic Recommendation:</a:t>
            </a:r>
            <a:r>
              <a:rPr lang="en-IN" dirty="0"/>
              <a:t> Implementing online table booking and online delivery should be considered essential for restaurants looking to improve their ratings and stay competitive in today’s digital-first environment.</a:t>
            </a:r>
          </a:p>
          <a:p>
            <a:endParaRPr lang="en-US" dirty="0"/>
          </a:p>
        </p:txBody>
      </p:sp>
      <p:pic>
        <p:nvPicPr>
          <p:cNvPr id="6" name="Picture 2">
            <a:extLst>
              <a:ext uri="{FF2B5EF4-FFF2-40B4-BE49-F238E27FC236}">
                <a16:creationId xmlns:a16="http://schemas.microsoft.com/office/drawing/2014/main" id="{053320AA-14E7-A992-29E8-6C1A9A2611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01" r="1118" b="2578"/>
          <a:stretch/>
        </p:blipFill>
        <p:spPr bwMode="auto">
          <a:xfrm>
            <a:off x="914400" y="4579144"/>
            <a:ext cx="7072313" cy="206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4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1000"/>
            <a:lum/>
          </a:blip>
          <a:srcRect/>
          <a:stretch>
            <a:fillRect/>
          </a:stretch>
        </a:blipFill>
        <a:effectLst/>
      </p:bgPr>
    </p:bg>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2874015-0B0F-0824-9AF7-222E3D5033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7" t="1512" r="592" b="2217"/>
          <a:stretch/>
        </p:blipFill>
        <p:spPr bwMode="auto">
          <a:xfrm>
            <a:off x="1071563" y="2800351"/>
            <a:ext cx="8555576" cy="36529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424FA1-42AA-8337-3583-FDC70D6B8D17}"/>
              </a:ext>
            </a:extLst>
          </p:cNvPr>
          <p:cNvSpPr txBox="1"/>
          <p:nvPr/>
        </p:nvSpPr>
        <p:spPr>
          <a:xfrm>
            <a:off x="1071563" y="214313"/>
            <a:ext cx="9115425" cy="461665"/>
          </a:xfrm>
          <a:prstGeom prst="rect">
            <a:avLst/>
          </a:prstGeom>
          <a:noFill/>
        </p:spPr>
        <p:txBody>
          <a:bodyPr wrap="square" rtlCol="0">
            <a:spAutoFit/>
          </a:bodyPr>
          <a:lstStyle/>
          <a:p>
            <a:r>
              <a:rPr lang="en-IN" sz="2400" b="1" dirty="0">
                <a:solidFill>
                  <a:srgbClr val="FF5721"/>
                </a:solidFill>
              </a:rPr>
              <a:t>Pricing Strategy Insights: Analysing Cost for two vs. Ratings</a:t>
            </a:r>
            <a:endParaRPr lang="en-US" sz="2400" b="1" dirty="0">
              <a:solidFill>
                <a:srgbClr val="FF5721"/>
              </a:solidFill>
            </a:endParaRPr>
          </a:p>
        </p:txBody>
      </p:sp>
      <p:sp>
        <p:nvSpPr>
          <p:cNvPr id="5" name="TextBox 4">
            <a:extLst>
              <a:ext uri="{FF2B5EF4-FFF2-40B4-BE49-F238E27FC236}">
                <a16:creationId xmlns:a16="http://schemas.microsoft.com/office/drawing/2014/main" id="{C004BFC4-8F0B-2350-3F1F-B9FE999F6972}"/>
              </a:ext>
            </a:extLst>
          </p:cNvPr>
          <p:cNvSpPr txBox="1"/>
          <p:nvPr/>
        </p:nvSpPr>
        <p:spPr>
          <a:xfrm>
            <a:off x="1071563" y="785813"/>
            <a:ext cx="9015412" cy="1754326"/>
          </a:xfrm>
          <a:prstGeom prst="rect">
            <a:avLst/>
          </a:prstGeom>
          <a:noFill/>
        </p:spPr>
        <p:txBody>
          <a:bodyPr wrap="square" rtlCol="0">
            <a:spAutoFit/>
          </a:bodyPr>
          <a:lstStyle/>
          <a:p>
            <a:pPr marL="285750" indent="-285750">
              <a:buFont typeface="Wingdings" pitchFamily="2" charset="2"/>
              <a:buChar char="Ø"/>
            </a:pPr>
            <a:r>
              <a:rPr lang="en-US" b="1" dirty="0"/>
              <a:t>WEAK CORRELATION</a:t>
            </a:r>
            <a:r>
              <a:rPr lang="en-US" dirty="0"/>
              <a:t>: The correlation between these two metrics is 0.2782 which is a weak positive correlation which means there is a slight upward trend </a:t>
            </a:r>
          </a:p>
          <a:p>
            <a:pPr marL="285750" indent="-285750">
              <a:buFont typeface="Wingdings" pitchFamily="2" charset="2"/>
              <a:buChar char="Ø"/>
            </a:pPr>
            <a:endParaRPr lang="en-US" dirty="0"/>
          </a:p>
          <a:p>
            <a:pPr marL="285750" indent="-285750">
              <a:buFont typeface="Wingdings" pitchFamily="2" charset="2"/>
              <a:buChar char="Ø"/>
            </a:pPr>
            <a:r>
              <a:rPr lang="en-US" b="1" dirty="0"/>
              <a:t>IMPACT: </a:t>
            </a:r>
            <a:r>
              <a:rPr lang="en-IN" sz="1800" i="0" u="none" strike="noStrike" dirty="0">
                <a:solidFill>
                  <a:srgbClr val="000000"/>
                </a:solidFill>
                <a:effectLst/>
                <a:latin typeface="Calibri" panose="020F0502020204030204" pitchFamily="34" charset="0"/>
              </a:rPr>
              <a:t>keeping the rate of cuisines higher may have a slight positive impact on customer feedback</a:t>
            </a:r>
            <a:r>
              <a:rPr lang="en-IN" sz="1800" b="0" i="0" u="none" strike="noStrike" dirty="0">
                <a:solidFill>
                  <a:srgbClr val="000000"/>
                </a:solidFill>
                <a:effectLst/>
                <a:latin typeface="Calibri" panose="020F0502020204030204" pitchFamily="34" charset="0"/>
              </a:rPr>
              <a:t>, but it's unlikely to be the primary factor influencing customer </a:t>
            </a:r>
            <a:r>
              <a:rPr lang="en-IN" sz="1800" b="0" i="0" u="none" strike="noStrike" dirty="0" err="1">
                <a:solidFill>
                  <a:srgbClr val="000000"/>
                </a:solidFill>
                <a:effectLst/>
                <a:latin typeface="Calibri" panose="020F0502020204030204" pitchFamily="34" charset="0"/>
              </a:rPr>
              <a:t>satisfaction.overall</a:t>
            </a:r>
            <a:r>
              <a:rPr lang="en-IN" sz="1800" b="0" i="0" u="none" strike="noStrike" dirty="0">
                <a:solidFill>
                  <a:srgbClr val="000000"/>
                </a:solidFill>
                <a:effectLst/>
                <a:latin typeface="Calibri" panose="020F0502020204030204" pitchFamily="34" charset="0"/>
              </a:rPr>
              <a:t> dining experience, may play a more significant role in shaping customer feedback.</a:t>
            </a:r>
            <a:endParaRPr lang="en-US" b="1" dirty="0"/>
          </a:p>
        </p:txBody>
      </p:sp>
    </p:spTree>
    <p:extLst>
      <p:ext uri="{BB962C8B-B14F-4D97-AF65-F5344CB8AC3E}">
        <p14:creationId xmlns:p14="http://schemas.microsoft.com/office/powerpoint/2010/main" val="284065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898"/>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E7602B-E4FD-A6F5-127E-2037FC2625F9}"/>
              </a:ext>
            </a:extLst>
          </p:cNvPr>
          <p:cNvPicPr>
            <a:picLocks noChangeAspect="1"/>
          </p:cNvPicPr>
          <p:nvPr/>
        </p:nvPicPr>
        <p:blipFill>
          <a:blip r:embed="rId3"/>
          <a:stretch>
            <a:fillRect/>
          </a:stretch>
        </p:blipFill>
        <p:spPr>
          <a:xfrm>
            <a:off x="0" y="507514"/>
            <a:ext cx="12198927" cy="5842971"/>
          </a:xfrm>
          <a:prstGeom prst="rect">
            <a:avLst/>
          </a:prstGeom>
        </p:spPr>
      </p:pic>
    </p:spTree>
    <p:extLst>
      <p:ext uri="{BB962C8B-B14F-4D97-AF65-F5344CB8AC3E}">
        <p14:creationId xmlns:p14="http://schemas.microsoft.com/office/powerpoint/2010/main" val="98330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omato Logo, symbol, meaning, history ...">
            <a:extLst>
              <a:ext uri="{FF2B5EF4-FFF2-40B4-BE49-F238E27FC236}">
                <a16:creationId xmlns:a16="http://schemas.microsoft.com/office/drawing/2014/main" id="{E8543F2F-15D8-4F58-6647-8497E7015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041" y="176048"/>
            <a:ext cx="38100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9832AE7-6E38-86A5-4D9D-958C24B98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91" y="295669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a:extLst>
              <a:ext uri="{FF2B5EF4-FFF2-40B4-BE49-F238E27FC236}">
                <a16:creationId xmlns:a16="http://schemas.microsoft.com/office/drawing/2014/main" id="{80DCBFEE-9B6B-ECDC-AFC1-13ED548C9667}"/>
              </a:ext>
            </a:extLst>
          </p:cNvPr>
          <p:cNvSpPr/>
          <p:nvPr/>
        </p:nvSpPr>
        <p:spPr>
          <a:xfrm>
            <a:off x="2827283" y="1650124"/>
            <a:ext cx="525517" cy="1156138"/>
          </a:xfrm>
          <a:prstGeom prst="downArrow">
            <a:avLst/>
          </a:prstGeom>
          <a:solidFill>
            <a:srgbClr val="E336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FB703F9-9533-B92F-0A93-588C9051927C}"/>
              </a:ext>
            </a:extLst>
          </p:cNvPr>
          <p:cNvGrpSpPr/>
          <p:nvPr/>
        </p:nvGrpSpPr>
        <p:grpSpPr>
          <a:xfrm>
            <a:off x="6159061" y="2956691"/>
            <a:ext cx="336333" cy="433560"/>
            <a:chOff x="5665075" y="2911367"/>
            <a:chExt cx="336333" cy="433560"/>
          </a:xfrm>
        </p:grpSpPr>
        <p:sp>
          <p:nvSpPr>
            <p:cNvPr id="12" name="Triangle 11">
              <a:extLst>
                <a:ext uri="{FF2B5EF4-FFF2-40B4-BE49-F238E27FC236}">
                  <a16:creationId xmlns:a16="http://schemas.microsoft.com/office/drawing/2014/main" id="{FFBD44BD-C86F-F751-FF30-2BF9F18E9746}"/>
                </a:ext>
              </a:extLst>
            </p:cNvPr>
            <p:cNvSpPr/>
            <p:nvPr/>
          </p:nvSpPr>
          <p:spPr>
            <a:xfrm rot="5400000">
              <a:off x="5683468" y="2892975"/>
              <a:ext cx="299547" cy="336332"/>
            </a:xfrm>
            <a:prstGeom prst="triangle">
              <a:avLst/>
            </a:prstGeom>
            <a:solidFill>
              <a:srgbClr val="E336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4A0B0BB5-5CEC-4B02-6C52-E8EC66086D4D}"/>
                </a:ext>
              </a:extLst>
            </p:cNvPr>
            <p:cNvSpPr/>
            <p:nvPr/>
          </p:nvSpPr>
          <p:spPr>
            <a:xfrm rot="5400000">
              <a:off x="5683467" y="3026988"/>
              <a:ext cx="299547" cy="336332"/>
            </a:xfrm>
            <a:prstGeom prst="triangle">
              <a:avLst/>
            </a:prstGeom>
            <a:solidFill>
              <a:srgbClr val="E336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A9044380-2375-F5A7-BCFC-E6E7EE9042C6}"/>
              </a:ext>
            </a:extLst>
          </p:cNvPr>
          <p:cNvGrpSpPr/>
          <p:nvPr/>
        </p:nvGrpSpPr>
        <p:grpSpPr>
          <a:xfrm>
            <a:off x="6159060" y="1026068"/>
            <a:ext cx="336333" cy="433560"/>
            <a:chOff x="5665075" y="2911367"/>
            <a:chExt cx="336333" cy="433560"/>
          </a:xfrm>
        </p:grpSpPr>
        <p:sp>
          <p:nvSpPr>
            <p:cNvPr id="16" name="Triangle 15">
              <a:extLst>
                <a:ext uri="{FF2B5EF4-FFF2-40B4-BE49-F238E27FC236}">
                  <a16:creationId xmlns:a16="http://schemas.microsoft.com/office/drawing/2014/main" id="{DD4A6762-ACAA-EDC5-D673-C868995CB089}"/>
                </a:ext>
              </a:extLst>
            </p:cNvPr>
            <p:cNvSpPr/>
            <p:nvPr/>
          </p:nvSpPr>
          <p:spPr>
            <a:xfrm rot="5400000">
              <a:off x="5683468" y="2892975"/>
              <a:ext cx="299547" cy="336332"/>
            </a:xfrm>
            <a:prstGeom prst="triangle">
              <a:avLst/>
            </a:prstGeom>
            <a:solidFill>
              <a:srgbClr val="E336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C1B59FDB-27B2-9E76-658D-43C30335AEC4}"/>
                </a:ext>
              </a:extLst>
            </p:cNvPr>
            <p:cNvSpPr/>
            <p:nvPr/>
          </p:nvSpPr>
          <p:spPr>
            <a:xfrm rot="5400000">
              <a:off x="5683467" y="3026988"/>
              <a:ext cx="299547" cy="336332"/>
            </a:xfrm>
            <a:prstGeom prst="triangle">
              <a:avLst/>
            </a:prstGeom>
            <a:solidFill>
              <a:srgbClr val="E336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7030414-B030-2F6D-3BFF-612C6657F1BC}"/>
              </a:ext>
            </a:extLst>
          </p:cNvPr>
          <p:cNvSpPr txBox="1"/>
          <p:nvPr/>
        </p:nvSpPr>
        <p:spPr>
          <a:xfrm>
            <a:off x="6831724" y="1026068"/>
            <a:ext cx="4445876" cy="1477328"/>
          </a:xfrm>
          <a:prstGeom prst="rect">
            <a:avLst/>
          </a:prstGeom>
          <a:noFill/>
        </p:spPr>
        <p:txBody>
          <a:bodyPr wrap="square" rtlCol="0">
            <a:spAutoFit/>
          </a:bodyPr>
          <a:lstStyle/>
          <a:p>
            <a:r>
              <a:rPr lang="en-US" dirty="0"/>
              <a:t>When the founders launched this website, it wasn’t called Zomato back then, it was called Foodiebay in year 2008. initially started in Delhi, then the services were extended to cities like Mumbai and Kolkata</a:t>
            </a:r>
          </a:p>
        </p:txBody>
      </p:sp>
      <p:cxnSp>
        <p:nvCxnSpPr>
          <p:cNvPr id="20" name="Straight Connector 19">
            <a:extLst>
              <a:ext uri="{FF2B5EF4-FFF2-40B4-BE49-F238E27FC236}">
                <a16:creationId xmlns:a16="http://schemas.microsoft.com/office/drawing/2014/main" id="{EBADC6AA-4159-1215-1572-D4C4795DB890}"/>
              </a:ext>
            </a:extLst>
          </p:cNvPr>
          <p:cNvCxnSpPr/>
          <p:nvPr/>
        </p:nvCxnSpPr>
        <p:spPr>
          <a:xfrm>
            <a:off x="6237888" y="2806262"/>
            <a:ext cx="5633547"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43B14DF2-E98C-1D5B-F91D-60A0B520122E}"/>
              </a:ext>
            </a:extLst>
          </p:cNvPr>
          <p:cNvSpPr txBox="1"/>
          <p:nvPr/>
        </p:nvSpPr>
        <p:spPr>
          <a:xfrm>
            <a:off x="6831724" y="3051905"/>
            <a:ext cx="4572000" cy="1477328"/>
          </a:xfrm>
          <a:prstGeom prst="rect">
            <a:avLst/>
          </a:prstGeom>
          <a:noFill/>
        </p:spPr>
        <p:txBody>
          <a:bodyPr wrap="square" rtlCol="0">
            <a:spAutoFit/>
          </a:bodyPr>
          <a:lstStyle/>
          <a:p>
            <a:r>
              <a:rPr lang="en-US" dirty="0"/>
              <a:t>The founders changed Foodiebay to ‘Zomato’ in 2010 to take it international and make it more prominent, to make it simple and also to eliminate any confusion with website eBay</a:t>
            </a:r>
          </a:p>
        </p:txBody>
      </p:sp>
    </p:spTree>
    <p:extLst>
      <p:ext uri="{BB962C8B-B14F-4D97-AF65-F5344CB8AC3E}">
        <p14:creationId xmlns:p14="http://schemas.microsoft.com/office/powerpoint/2010/main" val="192349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4EE989-1A27-0F44-E3BC-E294A5FECAC6}"/>
              </a:ext>
            </a:extLst>
          </p:cNvPr>
          <p:cNvSpPr txBox="1"/>
          <p:nvPr/>
        </p:nvSpPr>
        <p:spPr>
          <a:xfrm>
            <a:off x="377007" y="251207"/>
            <a:ext cx="3363719" cy="1138773"/>
          </a:xfrm>
          <a:prstGeom prst="rect">
            <a:avLst/>
          </a:prstGeom>
          <a:noFill/>
        </p:spPr>
        <p:txBody>
          <a:bodyPr wrap="square" rtlCol="0">
            <a:spAutoFit/>
          </a:bodyPr>
          <a:lstStyle/>
          <a:p>
            <a:r>
              <a:rPr lang="en-US" sz="3200" dirty="0">
                <a:solidFill>
                  <a:srgbClr val="E33644"/>
                </a:solidFill>
              </a:rPr>
              <a:t>Conclusion</a:t>
            </a:r>
          </a:p>
          <a:p>
            <a:endParaRPr lang="en-US" dirty="0"/>
          </a:p>
          <a:p>
            <a:endParaRPr lang="en-US" dirty="0"/>
          </a:p>
        </p:txBody>
      </p:sp>
      <p:sp>
        <p:nvSpPr>
          <p:cNvPr id="2" name="TextBox 1">
            <a:extLst>
              <a:ext uri="{FF2B5EF4-FFF2-40B4-BE49-F238E27FC236}">
                <a16:creationId xmlns:a16="http://schemas.microsoft.com/office/drawing/2014/main" id="{87B5DD46-7AF7-CA33-7E5A-3416482F7E01}"/>
              </a:ext>
            </a:extLst>
          </p:cNvPr>
          <p:cNvSpPr txBox="1"/>
          <p:nvPr/>
        </p:nvSpPr>
        <p:spPr>
          <a:xfrm>
            <a:off x="3989154" y="251207"/>
            <a:ext cx="8202846" cy="5678478"/>
          </a:xfrm>
          <a:prstGeom prst="rect">
            <a:avLst/>
          </a:prstGeom>
          <a:noFill/>
        </p:spPr>
        <p:txBody>
          <a:bodyPr wrap="square" rtlCol="0">
            <a:spAutoFit/>
          </a:bodyPr>
          <a:lstStyle/>
          <a:p>
            <a:r>
              <a:rPr lang="en-IN" sz="1400" b="1" dirty="0">
                <a:solidFill>
                  <a:srgbClr val="E33644"/>
                </a:solidFill>
              </a:rPr>
              <a:t>Country and City Selection Strategy:</a:t>
            </a:r>
          </a:p>
          <a:p>
            <a:endParaRPr lang="en-IN" sz="1100" dirty="0"/>
          </a:p>
          <a:p>
            <a:pPr marL="171450" indent="-171450">
              <a:buFont typeface="Wingdings" pitchFamily="2" charset="2"/>
              <a:buChar char="Ø"/>
            </a:pPr>
            <a:r>
              <a:rPr lang="en-IN" sz="1400" b="1" dirty="0"/>
              <a:t>Low Rating and Restaurant Density:</a:t>
            </a:r>
          </a:p>
          <a:p>
            <a:r>
              <a:rPr lang="en-IN" sz="1400" dirty="0"/>
              <a:t> Focus on entering markets with lower restaurant ratings and fewer competitors, targeting underserved areas to establish a strong presence with minimal competition</a:t>
            </a:r>
          </a:p>
          <a:p>
            <a:endParaRPr lang="en-IN" sz="1100" dirty="0">
              <a:solidFill>
                <a:srgbClr val="E33644"/>
              </a:solidFill>
            </a:endParaRPr>
          </a:p>
          <a:p>
            <a:r>
              <a:rPr lang="en-IN" sz="1400" b="1" dirty="0">
                <a:solidFill>
                  <a:srgbClr val="E33644"/>
                </a:solidFill>
              </a:rPr>
              <a:t>Cuisine Recommendations by City:</a:t>
            </a:r>
          </a:p>
          <a:p>
            <a:endParaRPr lang="en-IN" sz="1100" dirty="0"/>
          </a:p>
          <a:p>
            <a:r>
              <a:rPr lang="en-IN" sz="1400" b="1" dirty="0"/>
              <a:t>Colombo:</a:t>
            </a:r>
            <a:r>
              <a:rPr lang="en-IN" sz="1400" dirty="0"/>
              <a:t> </a:t>
            </a:r>
          </a:p>
          <a:p>
            <a:r>
              <a:rPr lang="en-IN" sz="1400" dirty="0"/>
              <a:t>Recommended Cuisines: Seafood, Juices, Desserts, Middle Eastern</a:t>
            </a:r>
            <a:br>
              <a:rPr lang="en-IN" sz="1400" dirty="0"/>
            </a:br>
            <a:r>
              <a:rPr lang="en-IN" sz="1400" dirty="0"/>
              <a:t>Rationale: These cuisines cater to local tastes and market gaps, aiming to attract customers with competitive pricing and quality.</a:t>
            </a:r>
          </a:p>
          <a:p>
            <a:endParaRPr lang="en-IN" sz="1100" dirty="0"/>
          </a:p>
          <a:p>
            <a:r>
              <a:rPr lang="en-IN" sz="1400" b="1" dirty="0"/>
              <a:t>Singapore:</a:t>
            </a:r>
          </a:p>
          <a:p>
            <a:r>
              <a:rPr lang="en-IN" sz="1400" dirty="0"/>
              <a:t> Recommended Cuisines: Bakery, Italian, American, Steak</a:t>
            </a:r>
            <a:br>
              <a:rPr lang="en-IN" sz="1400" dirty="0"/>
            </a:br>
            <a:r>
              <a:rPr lang="en-IN" sz="1400" dirty="0"/>
              <a:t>Rationale: These popular cuisines align with current trends, catering to diverse customer preferences and enhancing market appeal.</a:t>
            </a:r>
          </a:p>
          <a:p>
            <a:endParaRPr lang="en-IN" sz="1100" dirty="0"/>
          </a:p>
          <a:p>
            <a:r>
              <a:rPr lang="en-IN" sz="1400" b="1" dirty="0" err="1"/>
              <a:t>Montiville</a:t>
            </a:r>
            <a:r>
              <a:rPr lang="en-IN" sz="1400" b="1" dirty="0"/>
              <a:t> and Consort:</a:t>
            </a:r>
            <a:r>
              <a:rPr lang="en-IN" sz="1400" dirty="0"/>
              <a:t> </a:t>
            </a:r>
          </a:p>
          <a:p>
            <a:r>
              <a:rPr lang="en-IN" sz="1400" dirty="0"/>
              <a:t>Recommended Strategy: Focus on unique, high-quality food options to differentiate and attract customers in these cities with fewer high-rated cuisines.</a:t>
            </a:r>
          </a:p>
          <a:p>
            <a:endParaRPr lang="en-IN" sz="1400" dirty="0"/>
          </a:p>
          <a:p>
            <a:r>
              <a:rPr lang="en-IN" sz="1400" b="1" dirty="0">
                <a:solidFill>
                  <a:srgbClr val="E33644"/>
                </a:solidFill>
              </a:rPr>
              <a:t>Main Strategy:</a:t>
            </a:r>
          </a:p>
          <a:p>
            <a:endParaRPr lang="en-IN" sz="1400" dirty="0"/>
          </a:p>
          <a:p>
            <a:pPr>
              <a:buFont typeface="Arial" panose="020B0604020202020204" pitchFamily="34" charset="0"/>
              <a:buChar char="•"/>
            </a:pPr>
            <a:r>
              <a:rPr lang="en-IN" sz="1400" b="1" dirty="0"/>
              <a:t>Market Penetration:</a:t>
            </a:r>
            <a:r>
              <a:rPr lang="en-IN" sz="1400" dirty="0"/>
              <a:t> Target cities with lower ratings and fewer restaurants to establish a strong presence. Focus on popular, high-quality cuisines in Colombo and Singapore, while offering distinctive options in </a:t>
            </a:r>
            <a:r>
              <a:rPr lang="en-IN" sz="1400" dirty="0" err="1"/>
              <a:t>Montiville</a:t>
            </a:r>
            <a:r>
              <a:rPr lang="en-IN" sz="1400" dirty="0"/>
              <a:t> and Consort to drive growth.</a:t>
            </a:r>
            <a:endParaRPr lang="en-US" sz="1400" dirty="0"/>
          </a:p>
        </p:txBody>
      </p:sp>
      <p:pic>
        <p:nvPicPr>
          <p:cNvPr id="2050" name="Picture 2" descr="What is the Marketing Strategy of Zomato?">
            <a:extLst>
              <a:ext uri="{FF2B5EF4-FFF2-40B4-BE49-F238E27FC236}">
                <a16:creationId xmlns:a16="http://schemas.microsoft.com/office/drawing/2014/main" id="{22FDA426-73C6-A28C-BF18-BE433FA38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07" y="820593"/>
            <a:ext cx="3492500" cy="302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34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t="-1000" b="-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BE4354-D329-5A16-2873-31B2B9132B90}"/>
              </a:ext>
            </a:extLst>
          </p:cNvPr>
          <p:cNvSpPr txBox="1"/>
          <p:nvPr/>
        </p:nvSpPr>
        <p:spPr>
          <a:xfrm>
            <a:off x="5600700" y="4300537"/>
            <a:ext cx="4986337" cy="1432893"/>
          </a:xfrm>
          <a:prstGeom prst="rect">
            <a:avLst/>
          </a:prstGeom>
          <a:noFill/>
        </p:spPr>
        <p:txBody>
          <a:bodyPr wrap="square" rtlCol="0">
            <a:spAutoFit/>
          </a:bodyPr>
          <a:lstStyle/>
          <a:p>
            <a:pPr>
              <a:lnSpc>
                <a:spcPct val="150000"/>
              </a:lnSpc>
            </a:pPr>
            <a:r>
              <a:rPr lang="en-US" sz="2000" dirty="0">
                <a:solidFill>
                  <a:schemeClr val="bg1"/>
                </a:solidFill>
              </a:rPr>
              <a:t>VADDI JASWANT</a:t>
            </a:r>
            <a:br>
              <a:rPr lang="en-US" sz="2000" dirty="0">
                <a:solidFill>
                  <a:schemeClr val="bg1"/>
                </a:solidFill>
              </a:rPr>
            </a:br>
            <a:r>
              <a:rPr lang="en-US" sz="2000" dirty="0">
                <a:solidFill>
                  <a:schemeClr val="bg1"/>
                </a:solidFill>
              </a:rPr>
              <a:t>+91 7013007541</a:t>
            </a:r>
            <a:br>
              <a:rPr lang="en-US" sz="2000" dirty="0">
                <a:solidFill>
                  <a:schemeClr val="bg1"/>
                </a:solidFill>
              </a:rPr>
            </a:br>
            <a:r>
              <a:rPr lang="en-US" sz="2000" dirty="0" err="1">
                <a:solidFill>
                  <a:schemeClr val="bg1"/>
                </a:solidFill>
              </a:rPr>
              <a:t>vaddijaswant@gmail.com</a:t>
            </a:r>
            <a:endParaRPr lang="en-US" sz="2000" dirty="0">
              <a:solidFill>
                <a:schemeClr val="bg1"/>
              </a:solidFill>
            </a:endParaRPr>
          </a:p>
        </p:txBody>
      </p:sp>
    </p:spTree>
    <p:extLst>
      <p:ext uri="{BB962C8B-B14F-4D97-AF65-F5344CB8AC3E}">
        <p14:creationId xmlns:p14="http://schemas.microsoft.com/office/powerpoint/2010/main" val="293638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19AC46-4C37-A18D-E11A-C64A4B53E25E}"/>
              </a:ext>
            </a:extLst>
          </p:cNvPr>
          <p:cNvSpPr txBox="1"/>
          <p:nvPr/>
        </p:nvSpPr>
        <p:spPr>
          <a:xfrm>
            <a:off x="11267090" y="6642556"/>
            <a:ext cx="924910" cy="215444"/>
          </a:xfrm>
          <a:prstGeom prst="rect">
            <a:avLst/>
          </a:prstGeom>
          <a:noFill/>
        </p:spPr>
        <p:txBody>
          <a:bodyPr wrap="square" rtlCol="0">
            <a:spAutoFit/>
          </a:bodyPr>
          <a:lstStyle/>
          <a:p>
            <a:r>
              <a:rPr lang="en-US" sz="800" dirty="0"/>
              <a:t>Source: internet</a:t>
            </a:r>
          </a:p>
        </p:txBody>
      </p:sp>
      <p:grpSp>
        <p:nvGrpSpPr>
          <p:cNvPr id="7" name="Group 6">
            <a:extLst>
              <a:ext uri="{FF2B5EF4-FFF2-40B4-BE49-F238E27FC236}">
                <a16:creationId xmlns:a16="http://schemas.microsoft.com/office/drawing/2014/main" id="{75307375-5704-569B-B9B2-CC60F332107B}"/>
              </a:ext>
            </a:extLst>
          </p:cNvPr>
          <p:cNvGrpSpPr/>
          <p:nvPr/>
        </p:nvGrpSpPr>
        <p:grpSpPr>
          <a:xfrm>
            <a:off x="0" y="147145"/>
            <a:ext cx="12192000" cy="5981700"/>
            <a:chOff x="0" y="147145"/>
            <a:chExt cx="12192000" cy="5981700"/>
          </a:xfrm>
        </p:grpSpPr>
        <p:pic>
          <p:nvPicPr>
            <p:cNvPr id="2050" name="Picture 2" descr="What is Zomato &amp; how does it work? | AppsRhino">
              <a:extLst>
                <a:ext uri="{FF2B5EF4-FFF2-40B4-BE49-F238E27FC236}">
                  <a16:creationId xmlns:a16="http://schemas.microsoft.com/office/drawing/2014/main" id="{A99E2E05-7177-3C8C-8D46-66BDC5670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145"/>
              <a:ext cx="12192000" cy="5981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02594EB-9BDA-9198-DCEF-B98DE64F96F2}"/>
                </a:ext>
              </a:extLst>
            </p:cNvPr>
            <p:cNvSpPr/>
            <p:nvPr/>
          </p:nvSpPr>
          <p:spPr>
            <a:xfrm>
              <a:off x="115614" y="147145"/>
              <a:ext cx="1576552" cy="11035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19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9473E-CECF-7939-D301-CB18DFF04CEF}"/>
              </a:ext>
            </a:extLst>
          </p:cNvPr>
          <p:cNvSpPr txBox="1"/>
          <p:nvPr/>
        </p:nvSpPr>
        <p:spPr>
          <a:xfrm>
            <a:off x="642938" y="257175"/>
            <a:ext cx="10987087" cy="5724644"/>
          </a:xfrm>
          <a:prstGeom prst="rect">
            <a:avLst/>
          </a:prstGeom>
          <a:noFill/>
        </p:spPr>
        <p:txBody>
          <a:bodyPr wrap="square" rtlCol="0">
            <a:spAutoFit/>
          </a:bodyPr>
          <a:lstStyle/>
          <a:p>
            <a:r>
              <a:rPr lang="en-IN" sz="2400" b="1" dirty="0">
                <a:solidFill>
                  <a:srgbClr val="FF5721"/>
                </a:solidFill>
                <a:latin typeface="+mj-lt"/>
              </a:rPr>
              <a:t>Problem Statement:</a:t>
            </a:r>
          </a:p>
          <a:p>
            <a:r>
              <a:rPr lang="en-IN" b="1" dirty="0">
                <a:solidFill>
                  <a:srgbClr val="FF5721"/>
                </a:solidFill>
              </a:rPr>
              <a:t>Identifying Optimal Locations for Restaurant Expansion in Competitive Markets</a:t>
            </a:r>
          </a:p>
          <a:p>
            <a:endParaRPr lang="en-IN" dirty="0">
              <a:solidFill>
                <a:srgbClr val="FF5721"/>
              </a:solidFill>
            </a:endParaRPr>
          </a:p>
          <a:p>
            <a:endParaRPr lang="en-IN" dirty="0">
              <a:solidFill>
                <a:srgbClr val="FF5721"/>
              </a:solidFill>
            </a:endParaRPr>
          </a:p>
          <a:p>
            <a:r>
              <a:rPr lang="en-IN" dirty="0"/>
              <a:t>As the global restaurant industry becomes more competitive, it's essential to strategically identify regions where new ventures can thrive. The challenge is to select countries and cities with:</a:t>
            </a:r>
          </a:p>
          <a:p>
            <a:endParaRPr lang="en-IN" dirty="0"/>
          </a:p>
          <a:p>
            <a:pPr>
              <a:buFont typeface="Arial" panose="020B0604020202020204" pitchFamily="34" charset="0"/>
              <a:buChar char="•"/>
            </a:pPr>
            <a:r>
              <a:rPr lang="en-IN" b="1" dirty="0">
                <a:solidFill>
                  <a:srgbClr val="FF5721"/>
                </a:solidFill>
              </a:rPr>
              <a:t>Low Market Saturation</a:t>
            </a:r>
            <a:r>
              <a:rPr lang="en-IN" b="1" dirty="0"/>
              <a:t>:</a:t>
            </a:r>
            <a:r>
              <a:rPr lang="en-IN" dirty="0"/>
              <a:t> Fewer existing restaurants, indicating lower competition.</a:t>
            </a:r>
          </a:p>
          <a:p>
            <a:pPr>
              <a:buFont typeface="Arial" panose="020B0604020202020204" pitchFamily="34" charset="0"/>
              <a:buChar char="•"/>
            </a:pPr>
            <a:endParaRPr lang="en-IN" dirty="0"/>
          </a:p>
          <a:p>
            <a:pPr>
              <a:buFont typeface="Arial" panose="020B0604020202020204" pitchFamily="34" charset="0"/>
              <a:buChar char="•"/>
            </a:pPr>
            <a:r>
              <a:rPr lang="en-IN" b="1" dirty="0">
                <a:solidFill>
                  <a:srgbClr val="FF5721"/>
                </a:solidFill>
              </a:rPr>
              <a:t>Underserved Markets</a:t>
            </a:r>
            <a:r>
              <a:rPr lang="en-IN" b="1" dirty="0"/>
              <a:t>:</a:t>
            </a:r>
            <a:r>
              <a:rPr lang="en-IN" dirty="0"/>
              <a:t> Places where the average restaurant rating is low, suggesting an opportunity to introduce higher-quality dining options.</a:t>
            </a:r>
          </a:p>
          <a:p>
            <a:pPr>
              <a:buFont typeface="Arial" panose="020B0604020202020204" pitchFamily="34" charset="0"/>
              <a:buChar char="•"/>
            </a:pPr>
            <a:endParaRPr lang="en-IN" dirty="0"/>
          </a:p>
          <a:p>
            <a:pPr>
              <a:buFont typeface="Arial" panose="020B0604020202020204" pitchFamily="34" charset="0"/>
              <a:buChar char="•"/>
            </a:pPr>
            <a:r>
              <a:rPr lang="en-IN" b="1" dirty="0">
                <a:solidFill>
                  <a:srgbClr val="FF5721"/>
                </a:solidFill>
              </a:rPr>
              <a:t>Customer Preferences</a:t>
            </a:r>
            <a:r>
              <a:rPr lang="en-IN" b="1" dirty="0"/>
              <a:t>:</a:t>
            </a:r>
            <a:r>
              <a:rPr lang="en-IN" dirty="0"/>
              <a:t> Understanding the culinary needs and service expectations of customers in these regions.</a:t>
            </a:r>
          </a:p>
          <a:p>
            <a:endParaRPr lang="en-IN" dirty="0"/>
          </a:p>
          <a:p>
            <a:endParaRPr lang="en-IN" dirty="0"/>
          </a:p>
          <a:p>
            <a:r>
              <a:rPr lang="en-IN" b="1" dirty="0">
                <a:solidFill>
                  <a:srgbClr val="FF5721"/>
                </a:solidFill>
              </a:rPr>
              <a:t>Objective:</a:t>
            </a:r>
            <a:br>
              <a:rPr lang="en-IN" dirty="0"/>
            </a:br>
            <a:r>
              <a:rPr lang="en-IN" dirty="0"/>
              <a:t>To leverage data-driven insights to identify the most promising countries and cities for opening new restaurants, where we can effectively compete by offering value-driven, high-quality dining experiences.</a:t>
            </a:r>
          </a:p>
          <a:p>
            <a:endParaRPr lang="en-US" dirty="0"/>
          </a:p>
        </p:txBody>
      </p:sp>
    </p:spTree>
    <p:extLst>
      <p:ext uri="{BB962C8B-B14F-4D97-AF65-F5344CB8AC3E}">
        <p14:creationId xmlns:p14="http://schemas.microsoft.com/office/powerpoint/2010/main" val="330591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pic>
        <p:nvPicPr>
          <p:cNvPr id="4098" name="Picture 2" descr="Delivery Hero acquires Zomato's UAE biz ...">
            <a:extLst>
              <a:ext uri="{FF2B5EF4-FFF2-40B4-BE49-F238E27FC236}">
                <a16:creationId xmlns:a16="http://schemas.microsoft.com/office/drawing/2014/main" id="{E6778C86-C87A-A245-951B-40DF9D78E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37"/>
          <a:stretch/>
        </p:blipFill>
        <p:spPr bwMode="auto">
          <a:xfrm>
            <a:off x="0" y="4225159"/>
            <a:ext cx="3258206" cy="26328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7AD019-32B3-7280-1571-A526BF95B138}"/>
              </a:ext>
            </a:extLst>
          </p:cNvPr>
          <p:cNvSpPr txBox="1"/>
          <p:nvPr/>
        </p:nvSpPr>
        <p:spPr>
          <a:xfrm>
            <a:off x="147146" y="746234"/>
            <a:ext cx="3258206" cy="2062103"/>
          </a:xfrm>
          <a:prstGeom prst="rect">
            <a:avLst/>
          </a:prstGeom>
          <a:noFill/>
        </p:spPr>
        <p:txBody>
          <a:bodyPr wrap="square" rtlCol="0">
            <a:spAutoFit/>
          </a:bodyPr>
          <a:lstStyle/>
          <a:p>
            <a:r>
              <a:rPr lang="en-US" sz="3200" dirty="0">
                <a:solidFill>
                  <a:srgbClr val="E33644"/>
                </a:solidFill>
              </a:rPr>
              <a:t>RESTAURANTS</a:t>
            </a:r>
            <a:br>
              <a:rPr lang="en-US" sz="3200" dirty="0">
                <a:solidFill>
                  <a:srgbClr val="E33644"/>
                </a:solidFill>
              </a:rPr>
            </a:br>
            <a:r>
              <a:rPr lang="en-US" sz="3200" dirty="0">
                <a:solidFill>
                  <a:srgbClr val="E33644"/>
                </a:solidFill>
              </a:rPr>
              <a:t>MARKETPLACE</a:t>
            </a:r>
            <a:br>
              <a:rPr lang="en-US" sz="3200" dirty="0">
                <a:solidFill>
                  <a:srgbClr val="E33644"/>
                </a:solidFill>
              </a:rPr>
            </a:br>
            <a:r>
              <a:rPr lang="en-US" sz="3200" dirty="0">
                <a:solidFill>
                  <a:srgbClr val="E33644"/>
                </a:solidFill>
              </a:rPr>
              <a:t>DATA</a:t>
            </a:r>
            <a:br>
              <a:rPr lang="en-US" sz="3200" dirty="0">
                <a:solidFill>
                  <a:srgbClr val="E33644"/>
                </a:solidFill>
              </a:rPr>
            </a:br>
            <a:r>
              <a:rPr lang="en-US" sz="3200" dirty="0">
                <a:solidFill>
                  <a:srgbClr val="E33644"/>
                </a:solidFill>
              </a:rPr>
              <a:t>SNAPSHOT </a:t>
            </a:r>
          </a:p>
        </p:txBody>
      </p:sp>
      <p:sp>
        <p:nvSpPr>
          <p:cNvPr id="5" name="TextBox 4">
            <a:extLst>
              <a:ext uri="{FF2B5EF4-FFF2-40B4-BE49-F238E27FC236}">
                <a16:creationId xmlns:a16="http://schemas.microsoft.com/office/drawing/2014/main" id="{F0EB967C-7351-491B-32AC-C30C8AD36B6C}"/>
              </a:ext>
            </a:extLst>
          </p:cNvPr>
          <p:cNvSpPr txBox="1"/>
          <p:nvPr/>
        </p:nvSpPr>
        <p:spPr>
          <a:xfrm>
            <a:off x="4040243" y="747284"/>
            <a:ext cx="6575371" cy="3477875"/>
          </a:xfrm>
          <a:prstGeom prst="rect">
            <a:avLst/>
          </a:prstGeom>
          <a:noFill/>
        </p:spPr>
        <p:txBody>
          <a:bodyPr wrap="square" rtlCol="0">
            <a:spAutoFit/>
          </a:bodyPr>
          <a:lstStyle/>
          <a:p>
            <a:pPr marL="285750" indent="-285750">
              <a:buFont typeface="Wingdings" pitchFamily="2" charset="2"/>
              <a:buChar char="Ø"/>
            </a:pPr>
            <a:r>
              <a:rPr lang="en-IN" sz="1600" dirty="0"/>
              <a:t>Our dataset includes 9,551 restaurants across various regions, offering a broad sample size to identify regional trends and preferences effectively.</a:t>
            </a:r>
          </a:p>
          <a:p>
            <a:pPr marL="285750" indent="-285750">
              <a:buFont typeface="Wingdings" pitchFamily="2" charset="2"/>
              <a:buChar char="Ø"/>
            </a:pPr>
            <a:endParaRPr lang="en-IN" sz="1600" dirty="0"/>
          </a:p>
          <a:p>
            <a:pPr marL="285750" indent="-285750">
              <a:buFont typeface="Wingdings" pitchFamily="2" charset="2"/>
              <a:buChar char="Ø"/>
            </a:pPr>
            <a:r>
              <a:rPr lang="en-IN" sz="1600" dirty="0"/>
              <a:t>Each restaurant is described by approximately 22 attributes, covering key aspects such as name and address, price range, customer ratings, and average cost for two, providing crucial insights for geographical, market, and customer analysis.</a:t>
            </a:r>
          </a:p>
          <a:p>
            <a:pPr marL="285750" indent="-285750">
              <a:buFont typeface="Wingdings" pitchFamily="2" charset="2"/>
              <a:buChar char="Ø"/>
            </a:pPr>
            <a:endParaRPr lang="en-IN" sz="1600" dirty="0"/>
          </a:p>
          <a:p>
            <a:pPr marL="285750" indent="-285750">
              <a:buFont typeface="Wingdings" pitchFamily="2" charset="2"/>
              <a:buChar char="Ø"/>
            </a:pPr>
            <a:r>
              <a:rPr lang="en-IN" sz="1600" dirty="0"/>
              <a:t>This diverse and detailed data is essential for in-depth analysis, allowing us to explore market dynamics comprehensively and make informed, data-driven decisions for strategic planning.</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13844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pic>
        <p:nvPicPr>
          <p:cNvPr id="4098" name="Picture 2" descr="Delivery Hero acquires Zomato's UAE biz ...">
            <a:extLst>
              <a:ext uri="{FF2B5EF4-FFF2-40B4-BE49-F238E27FC236}">
                <a16:creationId xmlns:a16="http://schemas.microsoft.com/office/drawing/2014/main" id="{E6778C86-C87A-A245-951B-40DF9D78E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37"/>
          <a:stretch/>
        </p:blipFill>
        <p:spPr bwMode="auto">
          <a:xfrm>
            <a:off x="0" y="4225159"/>
            <a:ext cx="3258206" cy="26328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7AD019-32B3-7280-1571-A526BF95B138}"/>
              </a:ext>
            </a:extLst>
          </p:cNvPr>
          <p:cNvSpPr txBox="1"/>
          <p:nvPr/>
        </p:nvSpPr>
        <p:spPr>
          <a:xfrm>
            <a:off x="147146" y="746234"/>
            <a:ext cx="3258206" cy="2062103"/>
          </a:xfrm>
          <a:prstGeom prst="rect">
            <a:avLst/>
          </a:prstGeom>
          <a:noFill/>
        </p:spPr>
        <p:txBody>
          <a:bodyPr wrap="square" rtlCol="0">
            <a:spAutoFit/>
          </a:bodyPr>
          <a:lstStyle/>
          <a:p>
            <a:r>
              <a:rPr lang="en-US" sz="3200" dirty="0">
                <a:solidFill>
                  <a:srgbClr val="E33644"/>
                </a:solidFill>
              </a:rPr>
              <a:t>RESTAURANTS</a:t>
            </a:r>
            <a:br>
              <a:rPr lang="en-US" sz="3200" dirty="0">
                <a:solidFill>
                  <a:srgbClr val="E33644"/>
                </a:solidFill>
              </a:rPr>
            </a:br>
            <a:r>
              <a:rPr lang="en-US" sz="3200" dirty="0">
                <a:solidFill>
                  <a:srgbClr val="E33644"/>
                </a:solidFill>
              </a:rPr>
              <a:t>MARKETPLACE</a:t>
            </a:r>
            <a:br>
              <a:rPr lang="en-US" sz="3200" dirty="0">
                <a:solidFill>
                  <a:srgbClr val="E33644"/>
                </a:solidFill>
              </a:rPr>
            </a:br>
            <a:r>
              <a:rPr lang="en-US" sz="3200" dirty="0">
                <a:solidFill>
                  <a:srgbClr val="E33644"/>
                </a:solidFill>
              </a:rPr>
              <a:t>DATA</a:t>
            </a:r>
            <a:br>
              <a:rPr lang="en-US" sz="3200" dirty="0">
                <a:solidFill>
                  <a:srgbClr val="E33644"/>
                </a:solidFill>
              </a:rPr>
            </a:br>
            <a:r>
              <a:rPr lang="en-US" sz="3200" dirty="0">
                <a:solidFill>
                  <a:srgbClr val="E33644"/>
                </a:solidFill>
              </a:rPr>
              <a:t>SNAPSHOT </a:t>
            </a:r>
          </a:p>
        </p:txBody>
      </p:sp>
      <p:sp>
        <p:nvSpPr>
          <p:cNvPr id="5" name="TextBox 4">
            <a:extLst>
              <a:ext uri="{FF2B5EF4-FFF2-40B4-BE49-F238E27FC236}">
                <a16:creationId xmlns:a16="http://schemas.microsoft.com/office/drawing/2014/main" id="{F0EB967C-7351-491B-32AC-C30C8AD36B6C}"/>
              </a:ext>
            </a:extLst>
          </p:cNvPr>
          <p:cNvSpPr txBox="1"/>
          <p:nvPr/>
        </p:nvSpPr>
        <p:spPr>
          <a:xfrm>
            <a:off x="4268842" y="746234"/>
            <a:ext cx="7315200" cy="4001095"/>
          </a:xfrm>
          <a:prstGeom prst="rect">
            <a:avLst/>
          </a:prstGeom>
          <a:noFill/>
        </p:spPr>
        <p:txBody>
          <a:bodyPr wrap="square" rtlCol="0">
            <a:spAutoFit/>
          </a:bodyPr>
          <a:lstStyle/>
          <a:p>
            <a:pPr marL="285750" indent="-285750">
              <a:buFont typeface="Arial" panose="020B0604020202020204" pitchFamily="34" charset="0"/>
              <a:buChar char="•"/>
            </a:pPr>
            <a:endParaRPr lang="en-IN" sz="1400" dirty="0"/>
          </a:p>
          <a:p>
            <a:pPr marL="285750" indent="-285750">
              <a:buFont typeface="Wingdings" pitchFamily="2" charset="2"/>
              <a:buChar char="Ø"/>
            </a:pPr>
            <a:r>
              <a:rPr lang="en-IN" sz="1600" b="1" dirty="0">
                <a:solidFill>
                  <a:schemeClr val="bg1">
                    <a:lumMod val="65000"/>
                  </a:schemeClr>
                </a:solidFill>
              </a:rPr>
              <a:t>Data Cleaning and Preprocessing</a:t>
            </a:r>
          </a:p>
          <a:p>
            <a:pPr marL="285750" indent="-285750">
              <a:buFont typeface="Wingdings" pitchFamily="2" charset="2"/>
              <a:buChar char="Ø"/>
            </a:pPr>
            <a:endParaRPr lang="en-IN" sz="1600" b="1" dirty="0">
              <a:solidFill>
                <a:schemeClr val="bg1">
                  <a:lumMod val="65000"/>
                </a:schemeClr>
              </a:solidFill>
            </a:endParaRPr>
          </a:p>
          <a:p>
            <a:pPr marL="285750" indent="-285750">
              <a:buFont typeface="Wingdings" pitchFamily="2" charset="2"/>
              <a:buChar char="Ø"/>
            </a:pPr>
            <a:r>
              <a:rPr lang="en-IN" sz="1600" dirty="0"/>
              <a:t>Cross checked for duplicate rows and removed if any</a:t>
            </a:r>
          </a:p>
          <a:p>
            <a:pPr marL="285750" indent="-285750">
              <a:buFont typeface="Wingdings" pitchFamily="2" charset="2"/>
              <a:buChar char="Ø"/>
            </a:pPr>
            <a:endParaRPr lang="en-IN" sz="1600" dirty="0"/>
          </a:p>
          <a:p>
            <a:pPr marL="285750" indent="-285750">
              <a:buFont typeface="Wingdings" pitchFamily="2" charset="2"/>
              <a:buChar char="Ø"/>
            </a:pPr>
            <a:r>
              <a:rPr lang="en-IN" sz="1600" dirty="0"/>
              <a:t>Filled in the blank cells in cuisines Column, to make the data consistent and enhance data integrity</a:t>
            </a:r>
          </a:p>
          <a:p>
            <a:pPr marL="285750" indent="-285750">
              <a:buFont typeface="Wingdings" pitchFamily="2" charset="2"/>
              <a:buChar char="Ø"/>
            </a:pPr>
            <a:endParaRPr lang="en-IN" sz="1600" dirty="0"/>
          </a:p>
          <a:p>
            <a:pPr marL="285750" indent="-285750">
              <a:buFont typeface="Wingdings" pitchFamily="2" charset="2"/>
              <a:buChar char="Ø"/>
            </a:pPr>
            <a:r>
              <a:rPr lang="en-IN" sz="1600" dirty="0"/>
              <a:t>Converted the average cost for two to same currency which will help to analyse the data more clearly</a:t>
            </a:r>
          </a:p>
          <a:p>
            <a:pPr marL="285750" indent="-285750">
              <a:buFont typeface="Wingdings" pitchFamily="2" charset="2"/>
              <a:buChar char="Ø"/>
            </a:pPr>
            <a:endParaRPr lang="en-IN" sz="1600" dirty="0"/>
          </a:p>
          <a:p>
            <a:pPr marL="285750" indent="-285750">
              <a:buFont typeface="Wingdings" pitchFamily="2" charset="2"/>
              <a:buChar char="Ø"/>
            </a:pPr>
            <a:r>
              <a:rPr lang="en-IN" sz="1600" dirty="0"/>
              <a:t>This broad data set allows for an in-depth understanding of restaurants market and operations</a:t>
            </a:r>
          </a:p>
          <a:p>
            <a:pPr marL="285750" indent="-285750">
              <a:buFont typeface="Wingdings" pitchFamily="2" charset="2"/>
              <a:buChar char="Ø"/>
            </a:pPr>
            <a:endParaRPr lang="en-IN" sz="1600" dirty="0"/>
          </a:p>
          <a:p>
            <a:pPr marL="285750" indent="-285750">
              <a:buFont typeface="Wingdings" pitchFamily="2" charset="2"/>
              <a:buChar char="Ø"/>
            </a:pPr>
            <a:r>
              <a:rPr lang="en-IN" sz="1600" dirty="0"/>
              <a:t>High quality data is crucial for analysing the different customers preferences from different places</a:t>
            </a:r>
          </a:p>
        </p:txBody>
      </p:sp>
    </p:spTree>
    <p:extLst>
      <p:ext uri="{BB962C8B-B14F-4D97-AF65-F5344CB8AC3E}">
        <p14:creationId xmlns:p14="http://schemas.microsoft.com/office/powerpoint/2010/main" val="16420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D2591C-BD70-B5A5-DEDE-4CCC64585FB2}"/>
              </a:ext>
            </a:extLst>
          </p:cNvPr>
          <p:cNvSpPr txBox="1"/>
          <p:nvPr/>
        </p:nvSpPr>
        <p:spPr>
          <a:xfrm>
            <a:off x="557048" y="315310"/>
            <a:ext cx="5181600" cy="1077218"/>
          </a:xfrm>
          <a:prstGeom prst="rect">
            <a:avLst/>
          </a:prstGeom>
          <a:noFill/>
        </p:spPr>
        <p:txBody>
          <a:bodyPr wrap="square" rtlCol="0">
            <a:spAutoFit/>
          </a:bodyPr>
          <a:lstStyle/>
          <a:p>
            <a:r>
              <a:rPr lang="en-US" sz="3200" dirty="0">
                <a:solidFill>
                  <a:srgbClr val="E33644"/>
                </a:solidFill>
              </a:rPr>
              <a:t>Analytical Approach</a:t>
            </a:r>
            <a:br>
              <a:rPr lang="en-US" sz="3200" dirty="0">
                <a:solidFill>
                  <a:srgbClr val="E33644"/>
                </a:solidFill>
              </a:rPr>
            </a:br>
            <a:r>
              <a:rPr lang="en-US" sz="3200" dirty="0">
                <a:solidFill>
                  <a:srgbClr val="E33644"/>
                </a:solidFill>
              </a:rPr>
              <a:t>and tools</a:t>
            </a:r>
          </a:p>
        </p:txBody>
      </p:sp>
      <p:pic>
        <p:nvPicPr>
          <p:cNvPr id="5122" name="Picture 2" descr="Top 7 Data Cleaning Tools: Types, Importance, and Pros &amp; Cons">
            <a:extLst>
              <a:ext uri="{FF2B5EF4-FFF2-40B4-BE49-F238E27FC236}">
                <a16:creationId xmlns:a16="http://schemas.microsoft.com/office/drawing/2014/main" id="{FC9CA7BE-BE5C-E1C9-C57F-DEF3230B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15310"/>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le:Microsoft Office Excel (2019 ...">
            <a:extLst>
              <a:ext uri="{FF2B5EF4-FFF2-40B4-BE49-F238E27FC236}">
                <a16:creationId xmlns:a16="http://schemas.microsoft.com/office/drawing/2014/main" id="{A6F19977-909C-28E7-A27A-3E3557330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8831" y="2201582"/>
            <a:ext cx="2221813" cy="205970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ar graph with upward trend with solid fill">
            <a:extLst>
              <a:ext uri="{FF2B5EF4-FFF2-40B4-BE49-F238E27FC236}">
                <a16:creationId xmlns:a16="http://schemas.microsoft.com/office/drawing/2014/main" id="{83D8DD0A-BB32-8909-A7BE-BCCCD240B3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2363515"/>
            <a:ext cx="3329152" cy="3329152"/>
          </a:xfrm>
          <a:prstGeom prst="rect">
            <a:avLst/>
          </a:prstGeom>
        </p:spPr>
      </p:pic>
      <p:sp>
        <p:nvSpPr>
          <p:cNvPr id="7" name="TextBox 6">
            <a:extLst>
              <a:ext uri="{FF2B5EF4-FFF2-40B4-BE49-F238E27FC236}">
                <a16:creationId xmlns:a16="http://schemas.microsoft.com/office/drawing/2014/main" id="{5C1840A2-5368-941A-A448-FC52FF32335A}"/>
              </a:ext>
            </a:extLst>
          </p:cNvPr>
          <p:cNvSpPr txBox="1"/>
          <p:nvPr/>
        </p:nvSpPr>
        <p:spPr>
          <a:xfrm>
            <a:off x="557048" y="1660794"/>
            <a:ext cx="4309242" cy="4031873"/>
          </a:xfrm>
          <a:prstGeom prst="rect">
            <a:avLst/>
          </a:prstGeom>
          <a:noFill/>
        </p:spPr>
        <p:txBody>
          <a:bodyPr wrap="square" rtlCol="0">
            <a:spAutoFit/>
          </a:bodyPr>
          <a:lstStyle/>
          <a:p>
            <a:pPr marL="285750" indent="-285750" algn="l">
              <a:buFont typeface="Wingdings" pitchFamily="2" charset="2"/>
              <a:buChar char="Ø"/>
            </a:pPr>
            <a:r>
              <a:rPr lang="en-IN" sz="1600" b="1" i="0" dirty="0">
                <a:solidFill>
                  <a:srgbClr val="111111"/>
                </a:solidFill>
                <a:effectLst/>
                <a:highlight>
                  <a:srgbClr val="FFFFFF"/>
                </a:highlight>
                <a:latin typeface="-apple-system"/>
              </a:rPr>
              <a:t>Data Cleaning</a:t>
            </a:r>
            <a:r>
              <a:rPr lang="en-IN" sz="1600" b="0" i="0" dirty="0">
                <a:solidFill>
                  <a:srgbClr val="111111"/>
                </a:solidFill>
                <a:effectLst/>
                <a:highlight>
                  <a:srgbClr val="FFFFFF"/>
                </a:highlight>
                <a:latin typeface="-apple-system"/>
              </a:rPr>
              <a:t>: Used Excel’s remove duplicate function for accuracy.</a:t>
            </a:r>
          </a:p>
          <a:p>
            <a:pPr marL="285750" indent="-285750" algn="l">
              <a:buFont typeface="Wingdings" pitchFamily="2" charset="2"/>
              <a:buChar char="Ø"/>
            </a:pPr>
            <a:endParaRPr lang="en-IN" sz="1600" b="0" i="0" dirty="0">
              <a:solidFill>
                <a:srgbClr val="111111"/>
              </a:solidFill>
              <a:effectLst/>
              <a:highlight>
                <a:srgbClr val="FFFFFF"/>
              </a:highlight>
              <a:latin typeface="-apple-system"/>
            </a:endParaRPr>
          </a:p>
          <a:p>
            <a:pPr marL="285750" indent="-285750" algn="l">
              <a:buFont typeface="Wingdings" pitchFamily="2" charset="2"/>
              <a:buChar char="Ø"/>
            </a:pPr>
            <a:r>
              <a:rPr lang="en-IN" sz="1600" b="1" i="0" dirty="0">
                <a:solidFill>
                  <a:srgbClr val="111111"/>
                </a:solidFill>
                <a:effectLst/>
                <a:highlight>
                  <a:srgbClr val="FFFFFF"/>
                </a:highlight>
                <a:latin typeface="-apple-system"/>
              </a:rPr>
              <a:t>Data Enrichment</a:t>
            </a:r>
            <a:r>
              <a:rPr lang="en-IN" sz="1600" b="0" i="0" dirty="0">
                <a:solidFill>
                  <a:srgbClr val="111111"/>
                </a:solidFill>
                <a:effectLst/>
                <a:highlight>
                  <a:srgbClr val="FFFFFF"/>
                </a:highlight>
                <a:latin typeface="-apple-system"/>
              </a:rPr>
              <a:t>: Added variables with VLOOKUP and XLOOKUP.</a:t>
            </a:r>
          </a:p>
          <a:p>
            <a:pPr marL="285750" indent="-285750" algn="l">
              <a:buFont typeface="Wingdings" pitchFamily="2" charset="2"/>
              <a:buChar char="Ø"/>
            </a:pPr>
            <a:endParaRPr lang="en-IN" sz="1600" b="0" i="0" dirty="0">
              <a:solidFill>
                <a:srgbClr val="111111"/>
              </a:solidFill>
              <a:effectLst/>
              <a:highlight>
                <a:srgbClr val="FFFFFF"/>
              </a:highlight>
              <a:latin typeface="-apple-system"/>
            </a:endParaRPr>
          </a:p>
          <a:p>
            <a:pPr marL="285750" indent="-285750" algn="l">
              <a:buFont typeface="Wingdings" pitchFamily="2" charset="2"/>
              <a:buChar char="Ø"/>
            </a:pPr>
            <a:r>
              <a:rPr lang="en-IN" sz="1600" b="1" i="0" dirty="0">
                <a:solidFill>
                  <a:srgbClr val="111111"/>
                </a:solidFill>
                <a:effectLst/>
                <a:highlight>
                  <a:srgbClr val="FFFFFF"/>
                </a:highlight>
                <a:latin typeface="-apple-system"/>
              </a:rPr>
              <a:t>Descriptive Analysis</a:t>
            </a:r>
            <a:r>
              <a:rPr lang="en-IN" sz="1600" b="0" i="0" dirty="0">
                <a:solidFill>
                  <a:srgbClr val="111111"/>
                </a:solidFill>
                <a:effectLst/>
                <a:highlight>
                  <a:srgbClr val="FFFFFF"/>
                </a:highlight>
                <a:latin typeface="-apple-system"/>
              </a:rPr>
              <a:t>: Summarized data with Pivot tables to identify restaurant and customer preferences.</a:t>
            </a:r>
          </a:p>
          <a:p>
            <a:pPr marL="285750" indent="-285750" algn="l">
              <a:buFont typeface="Wingdings" pitchFamily="2" charset="2"/>
              <a:buChar char="Ø"/>
            </a:pPr>
            <a:endParaRPr lang="en-IN" sz="1600" b="0" i="0" dirty="0">
              <a:solidFill>
                <a:srgbClr val="111111"/>
              </a:solidFill>
              <a:effectLst/>
              <a:highlight>
                <a:srgbClr val="FFFFFF"/>
              </a:highlight>
              <a:latin typeface="-apple-system"/>
            </a:endParaRPr>
          </a:p>
          <a:p>
            <a:pPr marL="285750" indent="-285750" algn="l">
              <a:buFont typeface="Wingdings" pitchFamily="2" charset="2"/>
              <a:buChar char="Ø"/>
            </a:pPr>
            <a:r>
              <a:rPr lang="en-IN" sz="1600" b="1" i="0" dirty="0">
                <a:solidFill>
                  <a:srgbClr val="111111"/>
                </a:solidFill>
                <a:effectLst/>
                <a:highlight>
                  <a:srgbClr val="FFFFFF"/>
                </a:highlight>
                <a:latin typeface="-apple-system"/>
              </a:rPr>
              <a:t>Graphical Analysis</a:t>
            </a:r>
            <a:r>
              <a:rPr lang="en-IN" sz="1600" b="0" i="0" dirty="0">
                <a:solidFill>
                  <a:srgbClr val="111111"/>
                </a:solidFill>
                <a:effectLst/>
                <a:highlight>
                  <a:srgbClr val="FFFFFF"/>
                </a:highlight>
                <a:latin typeface="-apple-system"/>
              </a:rPr>
              <a:t>: Created bar charts, pie charts, and scatter plots to show data relationships.</a:t>
            </a:r>
          </a:p>
          <a:p>
            <a:pPr marL="285750" indent="-285750" algn="l">
              <a:buFont typeface="Wingdings" pitchFamily="2" charset="2"/>
              <a:buChar char="Ø"/>
            </a:pPr>
            <a:endParaRPr lang="en-IN" sz="1600" b="0" i="0" dirty="0">
              <a:solidFill>
                <a:srgbClr val="111111"/>
              </a:solidFill>
              <a:effectLst/>
              <a:highlight>
                <a:srgbClr val="FFFFFF"/>
              </a:highlight>
              <a:latin typeface="-apple-system"/>
            </a:endParaRPr>
          </a:p>
          <a:p>
            <a:pPr marL="285750" indent="-285750" algn="l">
              <a:buFont typeface="Wingdings" pitchFamily="2" charset="2"/>
              <a:buChar char="Ø"/>
            </a:pPr>
            <a:r>
              <a:rPr lang="en-IN" sz="1600" b="1" i="0" dirty="0">
                <a:solidFill>
                  <a:srgbClr val="111111"/>
                </a:solidFill>
                <a:effectLst/>
                <a:highlight>
                  <a:srgbClr val="FFFFFF"/>
                </a:highlight>
                <a:latin typeface="-apple-system"/>
              </a:rPr>
              <a:t>Visualization</a:t>
            </a:r>
            <a:r>
              <a:rPr lang="en-IN" sz="1600" b="0" i="0" dirty="0">
                <a:solidFill>
                  <a:srgbClr val="111111"/>
                </a:solidFill>
                <a:effectLst/>
                <a:highlight>
                  <a:srgbClr val="FFFFFF"/>
                </a:highlight>
                <a:latin typeface="-apple-system"/>
              </a:rPr>
              <a:t>: Developed dynamic charts and dashboards for interactive exploration.</a:t>
            </a:r>
          </a:p>
        </p:txBody>
      </p:sp>
    </p:spTree>
    <p:extLst>
      <p:ext uri="{BB962C8B-B14F-4D97-AF65-F5344CB8AC3E}">
        <p14:creationId xmlns:p14="http://schemas.microsoft.com/office/powerpoint/2010/main" val="62744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BEC0FE-28D4-4A06-EF74-271548D5A821}"/>
              </a:ext>
            </a:extLst>
          </p:cNvPr>
          <p:cNvPicPr>
            <a:picLocks noChangeAspect="1"/>
          </p:cNvPicPr>
          <p:nvPr/>
        </p:nvPicPr>
        <p:blipFill rotWithShape="1">
          <a:blip r:embed="rId3"/>
          <a:srcRect l="2422" t="1553" r="5084" b="19914"/>
          <a:stretch/>
        </p:blipFill>
        <p:spPr>
          <a:xfrm>
            <a:off x="1000124" y="3422880"/>
            <a:ext cx="8958263" cy="3173098"/>
          </a:xfrm>
          <a:prstGeom prst="rect">
            <a:avLst/>
          </a:prstGeom>
        </p:spPr>
      </p:pic>
      <p:sp>
        <p:nvSpPr>
          <p:cNvPr id="2" name="TextBox 1">
            <a:extLst>
              <a:ext uri="{FF2B5EF4-FFF2-40B4-BE49-F238E27FC236}">
                <a16:creationId xmlns:a16="http://schemas.microsoft.com/office/drawing/2014/main" id="{F764EEB8-0019-594D-1AFE-5FFB3F6551B5}"/>
              </a:ext>
            </a:extLst>
          </p:cNvPr>
          <p:cNvSpPr txBox="1"/>
          <p:nvPr/>
        </p:nvSpPr>
        <p:spPr>
          <a:xfrm>
            <a:off x="1000125" y="700088"/>
            <a:ext cx="4357688" cy="369332"/>
          </a:xfrm>
          <a:prstGeom prst="rect">
            <a:avLst/>
          </a:prstGeom>
          <a:noFill/>
        </p:spPr>
        <p:txBody>
          <a:bodyPr wrap="square" rtlCol="0">
            <a:spAutoFit/>
          </a:bodyPr>
          <a:lstStyle/>
          <a:p>
            <a:r>
              <a:rPr lang="en-IN" b="1" dirty="0">
                <a:solidFill>
                  <a:srgbClr val="FF5721"/>
                </a:solidFill>
              </a:rPr>
              <a:t>Restaurant Distribution by Country</a:t>
            </a:r>
            <a:endParaRPr lang="en-US" b="1" dirty="0">
              <a:solidFill>
                <a:srgbClr val="FF5721"/>
              </a:solidFill>
            </a:endParaRPr>
          </a:p>
        </p:txBody>
      </p:sp>
      <p:sp>
        <p:nvSpPr>
          <p:cNvPr id="3" name="TextBox 2">
            <a:extLst>
              <a:ext uri="{FF2B5EF4-FFF2-40B4-BE49-F238E27FC236}">
                <a16:creationId xmlns:a16="http://schemas.microsoft.com/office/drawing/2014/main" id="{7AD2CD93-20F2-526D-4AE5-2714E3551734}"/>
              </a:ext>
            </a:extLst>
          </p:cNvPr>
          <p:cNvSpPr txBox="1"/>
          <p:nvPr/>
        </p:nvSpPr>
        <p:spPr>
          <a:xfrm>
            <a:off x="1000124" y="1368987"/>
            <a:ext cx="7523765" cy="1754326"/>
          </a:xfrm>
          <a:prstGeom prst="rect">
            <a:avLst/>
          </a:prstGeom>
          <a:noFill/>
        </p:spPr>
        <p:txBody>
          <a:bodyPr wrap="square" rtlCol="0">
            <a:spAutoFit/>
          </a:bodyPr>
          <a:lstStyle/>
          <a:p>
            <a:pPr marL="285750" indent="-285750">
              <a:buFont typeface="Wingdings" pitchFamily="2" charset="2"/>
              <a:buChar char="Ø"/>
            </a:pPr>
            <a:r>
              <a:rPr lang="en-IN" dirty="0"/>
              <a:t>India dominates with 8,652 restaurants.</a:t>
            </a:r>
          </a:p>
          <a:p>
            <a:pPr marL="285750" indent="-285750">
              <a:buFont typeface="Wingdings" pitchFamily="2" charset="2"/>
              <a:buChar char="Ø"/>
            </a:pPr>
            <a:endParaRPr lang="en-IN" dirty="0"/>
          </a:p>
          <a:p>
            <a:pPr marL="285750" indent="-285750">
              <a:buFont typeface="Wingdings" pitchFamily="2" charset="2"/>
              <a:buChar char="Ø"/>
            </a:pPr>
            <a:r>
              <a:rPr lang="en-IN" dirty="0"/>
              <a:t>The USA follows with 434 restaurants, showing a significant gap.</a:t>
            </a:r>
          </a:p>
          <a:p>
            <a:pPr marL="285750" indent="-285750">
              <a:buFont typeface="Wingdings" pitchFamily="2" charset="2"/>
              <a:buChar char="Ø"/>
            </a:pPr>
            <a:endParaRPr lang="en-IN" dirty="0"/>
          </a:p>
          <a:p>
            <a:pPr marL="285750" indent="-285750">
              <a:buFont typeface="Wingdings" pitchFamily="2" charset="2"/>
              <a:buChar char="Ø"/>
            </a:pPr>
            <a:r>
              <a:rPr lang="en-IN" dirty="0"/>
              <a:t>Understanding distribution helps identify potential markets with less competition.</a:t>
            </a:r>
            <a:endParaRPr lang="en-US" dirty="0"/>
          </a:p>
        </p:txBody>
      </p:sp>
    </p:spTree>
    <p:extLst>
      <p:ext uri="{BB962C8B-B14F-4D97-AF65-F5344CB8AC3E}">
        <p14:creationId xmlns:p14="http://schemas.microsoft.com/office/powerpoint/2010/main" val="216303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F51AE-0B51-3703-9C08-A928E3D5AD5D}"/>
              </a:ext>
            </a:extLst>
          </p:cNvPr>
          <p:cNvSpPr txBox="1"/>
          <p:nvPr/>
        </p:nvSpPr>
        <p:spPr>
          <a:xfrm>
            <a:off x="882869" y="609600"/>
            <a:ext cx="6860956" cy="461665"/>
          </a:xfrm>
          <a:prstGeom prst="rect">
            <a:avLst/>
          </a:prstGeom>
          <a:noFill/>
        </p:spPr>
        <p:txBody>
          <a:bodyPr wrap="square" rtlCol="0">
            <a:spAutoFit/>
          </a:bodyPr>
          <a:lstStyle/>
          <a:p>
            <a:r>
              <a:rPr lang="en-IN" sz="2400" b="1" dirty="0">
                <a:solidFill>
                  <a:srgbClr val="FF5721"/>
                </a:solidFill>
              </a:rPr>
              <a:t>Trends in Restaurant Openings Over the Years</a:t>
            </a:r>
            <a:endParaRPr lang="en-US" sz="2400" b="1" dirty="0">
              <a:solidFill>
                <a:srgbClr val="FF5721"/>
              </a:solidFill>
            </a:endParaRPr>
          </a:p>
        </p:txBody>
      </p:sp>
      <p:sp>
        <p:nvSpPr>
          <p:cNvPr id="3" name="TextBox 2">
            <a:extLst>
              <a:ext uri="{FF2B5EF4-FFF2-40B4-BE49-F238E27FC236}">
                <a16:creationId xmlns:a16="http://schemas.microsoft.com/office/drawing/2014/main" id="{EB471246-3ED0-CEF2-3C9C-67464F6B9515}"/>
              </a:ext>
            </a:extLst>
          </p:cNvPr>
          <p:cNvSpPr txBox="1"/>
          <p:nvPr/>
        </p:nvSpPr>
        <p:spPr>
          <a:xfrm>
            <a:off x="882869" y="1173033"/>
            <a:ext cx="8329613" cy="2308324"/>
          </a:xfrm>
          <a:prstGeom prst="rect">
            <a:avLst/>
          </a:prstGeom>
          <a:noFill/>
        </p:spPr>
        <p:txBody>
          <a:bodyPr wrap="square" rtlCol="0">
            <a:spAutoFit/>
          </a:bodyPr>
          <a:lstStyle/>
          <a:p>
            <a:pPr marL="285750" indent="-285750">
              <a:buFont typeface="Wingdings" pitchFamily="2" charset="2"/>
              <a:buChar char="Ø"/>
            </a:pPr>
            <a:r>
              <a:rPr lang="en-IN" b="1" dirty="0"/>
              <a:t>2012 Decline:</a:t>
            </a:r>
            <a:r>
              <a:rPr lang="en-IN" dirty="0"/>
              <a:t> Significant drop in new restaurants, potentially due to market uncertainty.</a:t>
            </a:r>
          </a:p>
          <a:p>
            <a:pPr marL="285750" indent="-285750">
              <a:buFont typeface="Wingdings" pitchFamily="2" charset="2"/>
              <a:buChar char="Ø"/>
            </a:pPr>
            <a:endParaRPr lang="en-IN" dirty="0"/>
          </a:p>
          <a:p>
            <a:pPr marL="285750" indent="-285750">
              <a:buFont typeface="Wingdings" pitchFamily="2" charset="2"/>
              <a:buChar char="Ø"/>
            </a:pPr>
            <a:r>
              <a:rPr lang="en-IN" b="1" dirty="0"/>
              <a:t>Recovery &amp; Growth:</a:t>
            </a:r>
            <a:r>
              <a:rPr lang="en-IN" dirty="0"/>
              <a:t> Steady rise from 2016, reaching a peak in 2018, showing regained confidence.</a:t>
            </a:r>
          </a:p>
          <a:p>
            <a:pPr marL="285750" indent="-285750">
              <a:buFont typeface="Wingdings" pitchFamily="2" charset="2"/>
              <a:buChar char="Ø"/>
            </a:pPr>
            <a:endParaRPr lang="en-IN" dirty="0"/>
          </a:p>
          <a:p>
            <a:pPr marL="285750" indent="-285750">
              <a:buFont typeface="Wingdings" pitchFamily="2" charset="2"/>
              <a:buChar char="Ø"/>
            </a:pPr>
            <a:r>
              <a:rPr lang="en-IN" b="1" dirty="0"/>
              <a:t>Market Dynamics:</a:t>
            </a:r>
            <a:r>
              <a:rPr lang="en-IN" dirty="0"/>
              <a:t> The fluctuations highlight the impact of economic and market conditions on restaurant openings.</a:t>
            </a:r>
            <a:endParaRPr lang="en-US" dirty="0"/>
          </a:p>
        </p:txBody>
      </p:sp>
      <p:pic>
        <p:nvPicPr>
          <p:cNvPr id="5" name="Picture 4">
            <a:extLst>
              <a:ext uri="{FF2B5EF4-FFF2-40B4-BE49-F238E27FC236}">
                <a16:creationId xmlns:a16="http://schemas.microsoft.com/office/drawing/2014/main" id="{3E3C7C37-7516-81BC-B0A4-4DAA2ABD65B4}"/>
              </a:ext>
            </a:extLst>
          </p:cNvPr>
          <p:cNvPicPr>
            <a:picLocks noChangeAspect="1"/>
          </p:cNvPicPr>
          <p:nvPr/>
        </p:nvPicPr>
        <p:blipFill>
          <a:blip r:embed="rId3"/>
          <a:stretch>
            <a:fillRect/>
          </a:stretch>
        </p:blipFill>
        <p:spPr>
          <a:xfrm>
            <a:off x="882869" y="3583125"/>
            <a:ext cx="6860956" cy="3040959"/>
          </a:xfrm>
          <a:prstGeom prst="rect">
            <a:avLst/>
          </a:prstGeom>
        </p:spPr>
      </p:pic>
    </p:spTree>
    <p:extLst>
      <p:ext uri="{BB962C8B-B14F-4D97-AF65-F5344CB8AC3E}">
        <p14:creationId xmlns:p14="http://schemas.microsoft.com/office/powerpoint/2010/main" val="123775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7013</TotalTime>
  <Words>1470</Words>
  <Application>Microsoft Macintosh PowerPoint</Application>
  <PresentationFormat>Widescreen</PresentationFormat>
  <Paragraphs>135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jaswant vaddi</dc:creator>
  <cp:lastModifiedBy>jaswant vaddi</cp:lastModifiedBy>
  <cp:revision>22</cp:revision>
  <dcterms:created xsi:type="dcterms:W3CDTF">2024-08-09T16:19:35Z</dcterms:created>
  <dcterms:modified xsi:type="dcterms:W3CDTF">2024-09-04T16:48:06Z</dcterms:modified>
</cp:coreProperties>
</file>