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C09BF-5511-2B47-0DC2-E0D06C6762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AB242C3-0EDD-65AE-C3B8-205062F19E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81287E6-DADE-C65E-4B3E-2A3C5348FE32}"/>
              </a:ext>
            </a:extLst>
          </p:cNvPr>
          <p:cNvSpPr>
            <a:spLocks noGrp="1"/>
          </p:cNvSpPr>
          <p:nvPr>
            <p:ph type="dt" sz="half" idx="10"/>
          </p:nvPr>
        </p:nvSpPr>
        <p:spPr/>
        <p:txBody>
          <a:bodyPr/>
          <a:lstStyle/>
          <a:p>
            <a:fld id="{253D5721-FC28-431B-BF6B-804AE5B7841E}" type="datetimeFigureOut">
              <a:rPr lang="en-IN" smtClean="0"/>
              <a:t>11-09-2023</a:t>
            </a:fld>
            <a:endParaRPr lang="en-IN"/>
          </a:p>
        </p:txBody>
      </p:sp>
      <p:sp>
        <p:nvSpPr>
          <p:cNvPr id="5" name="Footer Placeholder 4">
            <a:extLst>
              <a:ext uri="{FF2B5EF4-FFF2-40B4-BE49-F238E27FC236}">
                <a16:creationId xmlns:a16="http://schemas.microsoft.com/office/drawing/2014/main" id="{279ED7BD-A988-BF0A-C002-10B45B216B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92895D-266B-F177-DC65-FEE73FCBC421}"/>
              </a:ext>
            </a:extLst>
          </p:cNvPr>
          <p:cNvSpPr>
            <a:spLocks noGrp="1"/>
          </p:cNvSpPr>
          <p:nvPr>
            <p:ph type="sldNum" sz="quarter" idx="12"/>
          </p:nvPr>
        </p:nvSpPr>
        <p:spPr/>
        <p:txBody>
          <a:bodyPr/>
          <a:lstStyle/>
          <a:p>
            <a:fld id="{7975E3C6-ECB6-4011-8960-4ABC3C6CC609}" type="slidenum">
              <a:rPr lang="en-IN" smtClean="0"/>
              <a:t>‹#›</a:t>
            </a:fld>
            <a:endParaRPr lang="en-IN"/>
          </a:p>
        </p:txBody>
      </p:sp>
    </p:spTree>
    <p:extLst>
      <p:ext uri="{BB962C8B-B14F-4D97-AF65-F5344CB8AC3E}">
        <p14:creationId xmlns:p14="http://schemas.microsoft.com/office/powerpoint/2010/main" val="1942161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EB14-A89D-598B-31D0-A15E5387397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FF4386-AD97-D049-522B-F93B4DC7FB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A52E1E-33B6-876F-5AA7-D0D42535E590}"/>
              </a:ext>
            </a:extLst>
          </p:cNvPr>
          <p:cNvSpPr>
            <a:spLocks noGrp="1"/>
          </p:cNvSpPr>
          <p:nvPr>
            <p:ph type="dt" sz="half" idx="10"/>
          </p:nvPr>
        </p:nvSpPr>
        <p:spPr/>
        <p:txBody>
          <a:bodyPr/>
          <a:lstStyle/>
          <a:p>
            <a:fld id="{253D5721-FC28-431B-BF6B-804AE5B7841E}" type="datetimeFigureOut">
              <a:rPr lang="en-IN" smtClean="0"/>
              <a:t>11-09-2023</a:t>
            </a:fld>
            <a:endParaRPr lang="en-IN"/>
          </a:p>
        </p:txBody>
      </p:sp>
      <p:sp>
        <p:nvSpPr>
          <p:cNvPr id="5" name="Footer Placeholder 4">
            <a:extLst>
              <a:ext uri="{FF2B5EF4-FFF2-40B4-BE49-F238E27FC236}">
                <a16:creationId xmlns:a16="http://schemas.microsoft.com/office/drawing/2014/main" id="{0E1B78BB-297B-5822-C5F8-6731470564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41AE06-D12A-E992-68C9-936E6F30DF06}"/>
              </a:ext>
            </a:extLst>
          </p:cNvPr>
          <p:cNvSpPr>
            <a:spLocks noGrp="1"/>
          </p:cNvSpPr>
          <p:nvPr>
            <p:ph type="sldNum" sz="quarter" idx="12"/>
          </p:nvPr>
        </p:nvSpPr>
        <p:spPr/>
        <p:txBody>
          <a:bodyPr/>
          <a:lstStyle/>
          <a:p>
            <a:fld id="{7975E3C6-ECB6-4011-8960-4ABC3C6CC609}" type="slidenum">
              <a:rPr lang="en-IN" smtClean="0"/>
              <a:t>‹#›</a:t>
            </a:fld>
            <a:endParaRPr lang="en-IN"/>
          </a:p>
        </p:txBody>
      </p:sp>
    </p:spTree>
    <p:extLst>
      <p:ext uri="{BB962C8B-B14F-4D97-AF65-F5344CB8AC3E}">
        <p14:creationId xmlns:p14="http://schemas.microsoft.com/office/powerpoint/2010/main" val="828843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7B8B5F-BE6F-8EE0-ED09-0D94F9382F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3749BD0-8BBE-C8E0-CD1C-F6DC35FCBE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B89399-FF88-F742-C246-BF1355B66DA4}"/>
              </a:ext>
            </a:extLst>
          </p:cNvPr>
          <p:cNvSpPr>
            <a:spLocks noGrp="1"/>
          </p:cNvSpPr>
          <p:nvPr>
            <p:ph type="dt" sz="half" idx="10"/>
          </p:nvPr>
        </p:nvSpPr>
        <p:spPr/>
        <p:txBody>
          <a:bodyPr/>
          <a:lstStyle/>
          <a:p>
            <a:fld id="{253D5721-FC28-431B-BF6B-804AE5B7841E}" type="datetimeFigureOut">
              <a:rPr lang="en-IN" smtClean="0"/>
              <a:t>11-09-2023</a:t>
            </a:fld>
            <a:endParaRPr lang="en-IN"/>
          </a:p>
        </p:txBody>
      </p:sp>
      <p:sp>
        <p:nvSpPr>
          <p:cNvPr id="5" name="Footer Placeholder 4">
            <a:extLst>
              <a:ext uri="{FF2B5EF4-FFF2-40B4-BE49-F238E27FC236}">
                <a16:creationId xmlns:a16="http://schemas.microsoft.com/office/drawing/2014/main" id="{7F44A46D-5003-F430-CCB2-B4F6783660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6A8B8A-9B0B-4402-D5F3-8FDB2975A03B}"/>
              </a:ext>
            </a:extLst>
          </p:cNvPr>
          <p:cNvSpPr>
            <a:spLocks noGrp="1"/>
          </p:cNvSpPr>
          <p:nvPr>
            <p:ph type="sldNum" sz="quarter" idx="12"/>
          </p:nvPr>
        </p:nvSpPr>
        <p:spPr/>
        <p:txBody>
          <a:bodyPr/>
          <a:lstStyle/>
          <a:p>
            <a:fld id="{7975E3C6-ECB6-4011-8960-4ABC3C6CC609}" type="slidenum">
              <a:rPr lang="en-IN" smtClean="0"/>
              <a:t>‹#›</a:t>
            </a:fld>
            <a:endParaRPr lang="en-IN"/>
          </a:p>
        </p:txBody>
      </p:sp>
    </p:spTree>
    <p:extLst>
      <p:ext uri="{BB962C8B-B14F-4D97-AF65-F5344CB8AC3E}">
        <p14:creationId xmlns:p14="http://schemas.microsoft.com/office/powerpoint/2010/main" val="3265242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3FBB6-5B47-CA1B-2327-AEEA15C8A56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66B8D06-1C83-91CB-B8B2-FAB6373236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7D3EEC-C866-1901-B230-62641B87A98F}"/>
              </a:ext>
            </a:extLst>
          </p:cNvPr>
          <p:cNvSpPr>
            <a:spLocks noGrp="1"/>
          </p:cNvSpPr>
          <p:nvPr>
            <p:ph type="dt" sz="half" idx="10"/>
          </p:nvPr>
        </p:nvSpPr>
        <p:spPr/>
        <p:txBody>
          <a:bodyPr/>
          <a:lstStyle/>
          <a:p>
            <a:fld id="{253D5721-FC28-431B-BF6B-804AE5B7841E}" type="datetimeFigureOut">
              <a:rPr lang="en-IN" smtClean="0"/>
              <a:t>11-09-2023</a:t>
            </a:fld>
            <a:endParaRPr lang="en-IN"/>
          </a:p>
        </p:txBody>
      </p:sp>
      <p:sp>
        <p:nvSpPr>
          <p:cNvPr id="5" name="Footer Placeholder 4">
            <a:extLst>
              <a:ext uri="{FF2B5EF4-FFF2-40B4-BE49-F238E27FC236}">
                <a16:creationId xmlns:a16="http://schemas.microsoft.com/office/drawing/2014/main" id="{D6D5F74B-B31D-829B-984A-A91DC73F8F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27AD07-0ECA-53BC-B2AD-F07C7F1C1286}"/>
              </a:ext>
            </a:extLst>
          </p:cNvPr>
          <p:cNvSpPr>
            <a:spLocks noGrp="1"/>
          </p:cNvSpPr>
          <p:nvPr>
            <p:ph type="sldNum" sz="quarter" idx="12"/>
          </p:nvPr>
        </p:nvSpPr>
        <p:spPr/>
        <p:txBody>
          <a:bodyPr/>
          <a:lstStyle/>
          <a:p>
            <a:fld id="{7975E3C6-ECB6-4011-8960-4ABC3C6CC609}" type="slidenum">
              <a:rPr lang="en-IN" smtClean="0"/>
              <a:t>‹#›</a:t>
            </a:fld>
            <a:endParaRPr lang="en-IN"/>
          </a:p>
        </p:txBody>
      </p:sp>
    </p:spTree>
    <p:extLst>
      <p:ext uri="{BB962C8B-B14F-4D97-AF65-F5344CB8AC3E}">
        <p14:creationId xmlns:p14="http://schemas.microsoft.com/office/powerpoint/2010/main" val="2757319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FF1F5-A6E7-67BC-1647-44A442BA8C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927248F-5EF1-6FC3-F95C-F2EC15F01E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E58F89-17C5-31D6-C341-ADA66F0C8904}"/>
              </a:ext>
            </a:extLst>
          </p:cNvPr>
          <p:cNvSpPr>
            <a:spLocks noGrp="1"/>
          </p:cNvSpPr>
          <p:nvPr>
            <p:ph type="dt" sz="half" idx="10"/>
          </p:nvPr>
        </p:nvSpPr>
        <p:spPr/>
        <p:txBody>
          <a:bodyPr/>
          <a:lstStyle/>
          <a:p>
            <a:fld id="{253D5721-FC28-431B-BF6B-804AE5B7841E}" type="datetimeFigureOut">
              <a:rPr lang="en-IN" smtClean="0"/>
              <a:t>11-09-2023</a:t>
            </a:fld>
            <a:endParaRPr lang="en-IN"/>
          </a:p>
        </p:txBody>
      </p:sp>
      <p:sp>
        <p:nvSpPr>
          <p:cNvPr id="5" name="Footer Placeholder 4">
            <a:extLst>
              <a:ext uri="{FF2B5EF4-FFF2-40B4-BE49-F238E27FC236}">
                <a16:creationId xmlns:a16="http://schemas.microsoft.com/office/drawing/2014/main" id="{625AFAE9-F4C3-9D1A-D9F9-9AC1548C48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153A2A-6504-2733-BB2D-8A7D38A96E60}"/>
              </a:ext>
            </a:extLst>
          </p:cNvPr>
          <p:cNvSpPr>
            <a:spLocks noGrp="1"/>
          </p:cNvSpPr>
          <p:nvPr>
            <p:ph type="sldNum" sz="quarter" idx="12"/>
          </p:nvPr>
        </p:nvSpPr>
        <p:spPr/>
        <p:txBody>
          <a:bodyPr/>
          <a:lstStyle/>
          <a:p>
            <a:fld id="{7975E3C6-ECB6-4011-8960-4ABC3C6CC609}" type="slidenum">
              <a:rPr lang="en-IN" smtClean="0"/>
              <a:t>‹#›</a:t>
            </a:fld>
            <a:endParaRPr lang="en-IN"/>
          </a:p>
        </p:txBody>
      </p:sp>
    </p:spTree>
    <p:extLst>
      <p:ext uri="{BB962C8B-B14F-4D97-AF65-F5344CB8AC3E}">
        <p14:creationId xmlns:p14="http://schemas.microsoft.com/office/powerpoint/2010/main" val="254820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27398-B1E3-3488-5C7C-BBFA51CCAD1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3A2501-EEFE-CA64-B457-0AFF88023D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CC43653-F094-5F6B-D170-4C30B1EB5E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A1A7234-43EC-4003-9E34-35342F4C325F}"/>
              </a:ext>
            </a:extLst>
          </p:cNvPr>
          <p:cNvSpPr>
            <a:spLocks noGrp="1"/>
          </p:cNvSpPr>
          <p:nvPr>
            <p:ph type="dt" sz="half" idx="10"/>
          </p:nvPr>
        </p:nvSpPr>
        <p:spPr/>
        <p:txBody>
          <a:bodyPr/>
          <a:lstStyle/>
          <a:p>
            <a:fld id="{253D5721-FC28-431B-BF6B-804AE5B7841E}" type="datetimeFigureOut">
              <a:rPr lang="en-IN" smtClean="0"/>
              <a:t>11-09-2023</a:t>
            </a:fld>
            <a:endParaRPr lang="en-IN"/>
          </a:p>
        </p:txBody>
      </p:sp>
      <p:sp>
        <p:nvSpPr>
          <p:cNvPr id="6" name="Footer Placeholder 5">
            <a:extLst>
              <a:ext uri="{FF2B5EF4-FFF2-40B4-BE49-F238E27FC236}">
                <a16:creationId xmlns:a16="http://schemas.microsoft.com/office/drawing/2014/main" id="{3ADEA4F1-D69E-37DB-5DBD-410A1C264E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2A4CDD-F970-F801-143D-80159B10F61F}"/>
              </a:ext>
            </a:extLst>
          </p:cNvPr>
          <p:cNvSpPr>
            <a:spLocks noGrp="1"/>
          </p:cNvSpPr>
          <p:nvPr>
            <p:ph type="sldNum" sz="quarter" idx="12"/>
          </p:nvPr>
        </p:nvSpPr>
        <p:spPr/>
        <p:txBody>
          <a:bodyPr/>
          <a:lstStyle/>
          <a:p>
            <a:fld id="{7975E3C6-ECB6-4011-8960-4ABC3C6CC609}" type="slidenum">
              <a:rPr lang="en-IN" smtClean="0"/>
              <a:t>‹#›</a:t>
            </a:fld>
            <a:endParaRPr lang="en-IN"/>
          </a:p>
        </p:txBody>
      </p:sp>
    </p:spTree>
    <p:extLst>
      <p:ext uri="{BB962C8B-B14F-4D97-AF65-F5344CB8AC3E}">
        <p14:creationId xmlns:p14="http://schemas.microsoft.com/office/powerpoint/2010/main" val="3515347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412AA-8D4A-C07C-7049-24514AFAFB8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7CDC4E-78BE-AD38-F2D3-06D8C9EE46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2CF4E3-D5D1-5985-FB72-FC07D88B07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E47EE82-0619-3CB4-E741-6B45B1E77E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426C4D-497A-613C-5D0A-F8C03F469F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7ECEFBC-706B-1BDA-44DF-078A740084BB}"/>
              </a:ext>
            </a:extLst>
          </p:cNvPr>
          <p:cNvSpPr>
            <a:spLocks noGrp="1"/>
          </p:cNvSpPr>
          <p:nvPr>
            <p:ph type="dt" sz="half" idx="10"/>
          </p:nvPr>
        </p:nvSpPr>
        <p:spPr/>
        <p:txBody>
          <a:bodyPr/>
          <a:lstStyle/>
          <a:p>
            <a:fld id="{253D5721-FC28-431B-BF6B-804AE5B7841E}" type="datetimeFigureOut">
              <a:rPr lang="en-IN" smtClean="0"/>
              <a:t>11-09-2023</a:t>
            </a:fld>
            <a:endParaRPr lang="en-IN"/>
          </a:p>
        </p:txBody>
      </p:sp>
      <p:sp>
        <p:nvSpPr>
          <p:cNvPr id="8" name="Footer Placeholder 7">
            <a:extLst>
              <a:ext uri="{FF2B5EF4-FFF2-40B4-BE49-F238E27FC236}">
                <a16:creationId xmlns:a16="http://schemas.microsoft.com/office/drawing/2014/main" id="{FC5AC0F8-FE5C-9463-E622-3F00787A604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E27F55F-8ABD-F3EE-4EF5-2551A6D6389F}"/>
              </a:ext>
            </a:extLst>
          </p:cNvPr>
          <p:cNvSpPr>
            <a:spLocks noGrp="1"/>
          </p:cNvSpPr>
          <p:nvPr>
            <p:ph type="sldNum" sz="quarter" idx="12"/>
          </p:nvPr>
        </p:nvSpPr>
        <p:spPr/>
        <p:txBody>
          <a:bodyPr/>
          <a:lstStyle/>
          <a:p>
            <a:fld id="{7975E3C6-ECB6-4011-8960-4ABC3C6CC609}" type="slidenum">
              <a:rPr lang="en-IN" smtClean="0"/>
              <a:t>‹#›</a:t>
            </a:fld>
            <a:endParaRPr lang="en-IN"/>
          </a:p>
        </p:txBody>
      </p:sp>
    </p:spTree>
    <p:extLst>
      <p:ext uri="{BB962C8B-B14F-4D97-AF65-F5344CB8AC3E}">
        <p14:creationId xmlns:p14="http://schemas.microsoft.com/office/powerpoint/2010/main" val="4287498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A3586-EBFF-8C70-0EAD-FE3616185B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4DAA58D-2C23-0283-C273-1856D2481D54}"/>
              </a:ext>
            </a:extLst>
          </p:cNvPr>
          <p:cNvSpPr>
            <a:spLocks noGrp="1"/>
          </p:cNvSpPr>
          <p:nvPr>
            <p:ph type="dt" sz="half" idx="10"/>
          </p:nvPr>
        </p:nvSpPr>
        <p:spPr/>
        <p:txBody>
          <a:bodyPr/>
          <a:lstStyle/>
          <a:p>
            <a:fld id="{253D5721-FC28-431B-BF6B-804AE5B7841E}" type="datetimeFigureOut">
              <a:rPr lang="en-IN" smtClean="0"/>
              <a:t>11-09-2023</a:t>
            </a:fld>
            <a:endParaRPr lang="en-IN"/>
          </a:p>
        </p:txBody>
      </p:sp>
      <p:sp>
        <p:nvSpPr>
          <p:cNvPr id="4" name="Footer Placeholder 3">
            <a:extLst>
              <a:ext uri="{FF2B5EF4-FFF2-40B4-BE49-F238E27FC236}">
                <a16:creationId xmlns:a16="http://schemas.microsoft.com/office/drawing/2014/main" id="{74A6DD12-6D63-0447-FDED-0849D04A1D7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1828FF4-6249-0228-E959-3956A97BFCE0}"/>
              </a:ext>
            </a:extLst>
          </p:cNvPr>
          <p:cNvSpPr>
            <a:spLocks noGrp="1"/>
          </p:cNvSpPr>
          <p:nvPr>
            <p:ph type="sldNum" sz="quarter" idx="12"/>
          </p:nvPr>
        </p:nvSpPr>
        <p:spPr/>
        <p:txBody>
          <a:bodyPr/>
          <a:lstStyle/>
          <a:p>
            <a:fld id="{7975E3C6-ECB6-4011-8960-4ABC3C6CC609}" type="slidenum">
              <a:rPr lang="en-IN" smtClean="0"/>
              <a:t>‹#›</a:t>
            </a:fld>
            <a:endParaRPr lang="en-IN"/>
          </a:p>
        </p:txBody>
      </p:sp>
    </p:spTree>
    <p:extLst>
      <p:ext uri="{BB962C8B-B14F-4D97-AF65-F5344CB8AC3E}">
        <p14:creationId xmlns:p14="http://schemas.microsoft.com/office/powerpoint/2010/main" val="2070664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BF1439-F979-E61B-7AC3-C5F5C8A1998E}"/>
              </a:ext>
            </a:extLst>
          </p:cNvPr>
          <p:cNvSpPr>
            <a:spLocks noGrp="1"/>
          </p:cNvSpPr>
          <p:nvPr>
            <p:ph type="dt" sz="half" idx="10"/>
          </p:nvPr>
        </p:nvSpPr>
        <p:spPr/>
        <p:txBody>
          <a:bodyPr/>
          <a:lstStyle/>
          <a:p>
            <a:fld id="{253D5721-FC28-431B-BF6B-804AE5B7841E}" type="datetimeFigureOut">
              <a:rPr lang="en-IN" smtClean="0"/>
              <a:t>11-09-2023</a:t>
            </a:fld>
            <a:endParaRPr lang="en-IN"/>
          </a:p>
        </p:txBody>
      </p:sp>
      <p:sp>
        <p:nvSpPr>
          <p:cNvPr id="3" name="Footer Placeholder 2">
            <a:extLst>
              <a:ext uri="{FF2B5EF4-FFF2-40B4-BE49-F238E27FC236}">
                <a16:creationId xmlns:a16="http://schemas.microsoft.com/office/drawing/2014/main" id="{0155F124-06C6-EB84-6B4A-822490525AB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2AB88A7-AF99-F33A-EE43-CFC9B0014883}"/>
              </a:ext>
            </a:extLst>
          </p:cNvPr>
          <p:cNvSpPr>
            <a:spLocks noGrp="1"/>
          </p:cNvSpPr>
          <p:nvPr>
            <p:ph type="sldNum" sz="quarter" idx="12"/>
          </p:nvPr>
        </p:nvSpPr>
        <p:spPr/>
        <p:txBody>
          <a:bodyPr/>
          <a:lstStyle/>
          <a:p>
            <a:fld id="{7975E3C6-ECB6-4011-8960-4ABC3C6CC609}" type="slidenum">
              <a:rPr lang="en-IN" smtClean="0"/>
              <a:t>‹#›</a:t>
            </a:fld>
            <a:endParaRPr lang="en-IN"/>
          </a:p>
        </p:txBody>
      </p:sp>
    </p:spTree>
    <p:extLst>
      <p:ext uri="{BB962C8B-B14F-4D97-AF65-F5344CB8AC3E}">
        <p14:creationId xmlns:p14="http://schemas.microsoft.com/office/powerpoint/2010/main" val="3895393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7C51C-2AB1-E8BB-EFD6-015544CEC1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DFAD6A4-2270-895F-20B7-AC9AFFDF97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ACD1EF7-C2FC-64C7-9AA1-31AC67B84C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AE8D42-4E63-E546-5050-25E3439FB5A1}"/>
              </a:ext>
            </a:extLst>
          </p:cNvPr>
          <p:cNvSpPr>
            <a:spLocks noGrp="1"/>
          </p:cNvSpPr>
          <p:nvPr>
            <p:ph type="dt" sz="half" idx="10"/>
          </p:nvPr>
        </p:nvSpPr>
        <p:spPr/>
        <p:txBody>
          <a:bodyPr/>
          <a:lstStyle/>
          <a:p>
            <a:fld id="{253D5721-FC28-431B-BF6B-804AE5B7841E}" type="datetimeFigureOut">
              <a:rPr lang="en-IN" smtClean="0"/>
              <a:t>11-09-2023</a:t>
            </a:fld>
            <a:endParaRPr lang="en-IN"/>
          </a:p>
        </p:txBody>
      </p:sp>
      <p:sp>
        <p:nvSpPr>
          <p:cNvPr id="6" name="Footer Placeholder 5">
            <a:extLst>
              <a:ext uri="{FF2B5EF4-FFF2-40B4-BE49-F238E27FC236}">
                <a16:creationId xmlns:a16="http://schemas.microsoft.com/office/drawing/2014/main" id="{45B698D4-5D4F-39C9-8C49-D7962CDC99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0DDDBC-A9EE-0A78-14D4-69469BCF8730}"/>
              </a:ext>
            </a:extLst>
          </p:cNvPr>
          <p:cNvSpPr>
            <a:spLocks noGrp="1"/>
          </p:cNvSpPr>
          <p:nvPr>
            <p:ph type="sldNum" sz="quarter" idx="12"/>
          </p:nvPr>
        </p:nvSpPr>
        <p:spPr/>
        <p:txBody>
          <a:bodyPr/>
          <a:lstStyle/>
          <a:p>
            <a:fld id="{7975E3C6-ECB6-4011-8960-4ABC3C6CC609}" type="slidenum">
              <a:rPr lang="en-IN" smtClean="0"/>
              <a:t>‹#›</a:t>
            </a:fld>
            <a:endParaRPr lang="en-IN"/>
          </a:p>
        </p:txBody>
      </p:sp>
    </p:spTree>
    <p:extLst>
      <p:ext uri="{BB962C8B-B14F-4D97-AF65-F5344CB8AC3E}">
        <p14:creationId xmlns:p14="http://schemas.microsoft.com/office/powerpoint/2010/main" val="2323725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5C4F6-B6B7-C217-230C-7B6C4ED2DD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2FA8625-BF8F-6478-CEEB-244EDCD0CE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DEA3E1C-6C3E-AAB9-774F-BC184F5C72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EEBE33-06BD-9DFE-F6DD-EB56C17F1860}"/>
              </a:ext>
            </a:extLst>
          </p:cNvPr>
          <p:cNvSpPr>
            <a:spLocks noGrp="1"/>
          </p:cNvSpPr>
          <p:nvPr>
            <p:ph type="dt" sz="half" idx="10"/>
          </p:nvPr>
        </p:nvSpPr>
        <p:spPr/>
        <p:txBody>
          <a:bodyPr/>
          <a:lstStyle/>
          <a:p>
            <a:fld id="{253D5721-FC28-431B-BF6B-804AE5B7841E}" type="datetimeFigureOut">
              <a:rPr lang="en-IN" smtClean="0"/>
              <a:t>11-09-2023</a:t>
            </a:fld>
            <a:endParaRPr lang="en-IN"/>
          </a:p>
        </p:txBody>
      </p:sp>
      <p:sp>
        <p:nvSpPr>
          <p:cNvPr id="6" name="Footer Placeholder 5">
            <a:extLst>
              <a:ext uri="{FF2B5EF4-FFF2-40B4-BE49-F238E27FC236}">
                <a16:creationId xmlns:a16="http://schemas.microsoft.com/office/drawing/2014/main" id="{B6EA9949-0E22-42FA-F184-28DFEEA6CB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EEC4F4-B150-BA76-461A-2BD74803892D}"/>
              </a:ext>
            </a:extLst>
          </p:cNvPr>
          <p:cNvSpPr>
            <a:spLocks noGrp="1"/>
          </p:cNvSpPr>
          <p:nvPr>
            <p:ph type="sldNum" sz="quarter" idx="12"/>
          </p:nvPr>
        </p:nvSpPr>
        <p:spPr/>
        <p:txBody>
          <a:bodyPr/>
          <a:lstStyle/>
          <a:p>
            <a:fld id="{7975E3C6-ECB6-4011-8960-4ABC3C6CC609}" type="slidenum">
              <a:rPr lang="en-IN" smtClean="0"/>
              <a:t>‹#›</a:t>
            </a:fld>
            <a:endParaRPr lang="en-IN"/>
          </a:p>
        </p:txBody>
      </p:sp>
    </p:spTree>
    <p:extLst>
      <p:ext uri="{BB962C8B-B14F-4D97-AF65-F5344CB8AC3E}">
        <p14:creationId xmlns:p14="http://schemas.microsoft.com/office/powerpoint/2010/main" val="466746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2A38D2-CA9A-D24F-0E7D-FE1A276D98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CE5372-0CD3-D0A5-BF9C-CC83F4D017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5FD88A-3103-2246-B718-3E3B23CEC4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3D5721-FC28-431B-BF6B-804AE5B7841E}" type="datetimeFigureOut">
              <a:rPr lang="en-IN" smtClean="0"/>
              <a:t>11-09-2023</a:t>
            </a:fld>
            <a:endParaRPr lang="en-IN"/>
          </a:p>
        </p:txBody>
      </p:sp>
      <p:sp>
        <p:nvSpPr>
          <p:cNvPr id="5" name="Footer Placeholder 4">
            <a:extLst>
              <a:ext uri="{FF2B5EF4-FFF2-40B4-BE49-F238E27FC236}">
                <a16:creationId xmlns:a16="http://schemas.microsoft.com/office/drawing/2014/main" id="{BE4EED2B-B8A4-C364-A7E4-E4EAF5F76D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687D1C6-86F1-E98B-0F6B-C7DAC155BB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75E3C6-ECB6-4011-8960-4ABC3C6CC609}" type="slidenum">
              <a:rPr lang="en-IN" smtClean="0"/>
              <a:t>‹#›</a:t>
            </a:fld>
            <a:endParaRPr lang="en-IN"/>
          </a:p>
        </p:txBody>
      </p:sp>
    </p:spTree>
    <p:extLst>
      <p:ext uri="{BB962C8B-B14F-4D97-AF65-F5344CB8AC3E}">
        <p14:creationId xmlns:p14="http://schemas.microsoft.com/office/powerpoint/2010/main" val="2496420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learnelectronicsindia.com/blogs/hashtags/simulation"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learnelectronicsindia.com/blogs-1/search/.hash.arduino"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learnelectronicsindia.com/blogs/hashtags/Temperature"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learnelectronicsindia.com/blogs/hashtags/sensor"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learnelectronicsindia.com/blogs/hashtags/piezo"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B01B35-1E5A-ABEF-188C-A4E4B7EB7BEB}"/>
              </a:ext>
            </a:extLst>
          </p:cNvPr>
          <p:cNvSpPr>
            <a:spLocks noGrp="1"/>
          </p:cNvSpPr>
          <p:nvPr>
            <p:ph type="title" idx="4294967295"/>
          </p:nvPr>
        </p:nvSpPr>
        <p:spPr>
          <a:xfrm>
            <a:off x="132080" y="1463040"/>
            <a:ext cx="11663680" cy="3129280"/>
          </a:xfrm>
        </p:spPr>
        <p:txBody>
          <a:bodyPr>
            <a:noAutofit/>
          </a:bodyPr>
          <a:lstStyle/>
          <a:p>
            <a:r>
              <a:rPr lang="en-US" b="1" u="sng" dirty="0">
                <a:effectLst>
                  <a:outerShdw blurRad="38100" dist="38100" dir="2700000" algn="tl">
                    <a:srgbClr val="000000">
                      <a:alpha val="43137"/>
                    </a:srgbClr>
                  </a:outerShdw>
                </a:effectLst>
              </a:rPr>
              <a:t>PROJECT DONE BY:</a:t>
            </a:r>
            <a:br>
              <a:rPr lang="en-US" b="1" u="sng" dirty="0">
                <a:effectLst>
                  <a:outerShdw blurRad="38100" dist="38100" dir="2700000" algn="tl">
                    <a:srgbClr val="000000">
                      <a:alpha val="43137"/>
                    </a:srgbClr>
                  </a:outerShdw>
                </a:effectLst>
              </a:rPr>
            </a:br>
            <a:br>
              <a:rPr lang="en-US" b="1" u="sng" dirty="0">
                <a:effectLst>
                  <a:outerShdw blurRad="38100" dist="38100" dir="2700000" algn="tl">
                    <a:srgbClr val="000000">
                      <a:alpha val="43137"/>
                    </a:srgbClr>
                  </a:outerShdw>
                </a:effectLst>
              </a:rPr>
            </a:br>
            <a:r>
              <a:rPr lang="en-US" b="1" u="sng" dirty="0">
                <a:effectLst>
                  <a:outerShdw blurRad="38100" dist="38100" dir="2700000" algn="tl">
                    <a:srgbClr val="000000">
                      <a:alpha val="43137"/>
                    </a:srgbClr>
                  </a:outerShdw>
                </a:effectLst>
              </a:rPr>
              <a:t>NAME : V.NAVEEN</a:t>
            </a:r>
            <a:br>
              <a:rPr lang="en-US" b="1" u="sng" dirty="0">
                <a:effectLst>
                  <a:outerShdw blurRad="38100" dist="38100" dir="2700000" algn="tl">
                    <a:srgbClr val="000000">
                      <a:alpha val="43137"/>
                    </a:srgbClr>
                  </a:outerShdw>
                </a:effectLst>
              </a:rPr>
            </a:br>
            <a:r>
              <a:rPr lang="en-US" b="1" u="sng" dirty="0">
                <a:effectLst>
                  <a:outerShdw blurRad="38100" dist="38100" dir="2700000" algn="tl">
                    <a:srgbClr val="000000">
                      <a:alpha val="43137"/>
                    </a:srgbClr>
                  </a:outerShdw>
                </a:effectLst>
              </a:rPr>
              <a:t>ROLL NO :2022BEC0056</a:t>
            </a:r>
            <a:br>
              <a:rPr lang="en-US" b="1" u="sng" dirty="0">
                <a:effectLst>
                  <a:outerShdw blurRad="38100" dist="38100" dir="2700000" algn="tl">
                    <a:srgbClr val="000000">
                      <a:alpha val="43137"/>
                    </a:srgbClr>
                  </a:outerShdw>
                </a:effectLst>
              </a:rPr>
            </a:br>
            <a:br>
              <a:rPr lang="en-US" b="1" u="sng" dirty="0">
                <a:effectLst>
                  <a:outerShdw blurRad="38100" dist="38100" dir="2700000" algn="tl">
                    <a:srgbClr val="000000">
                      <a:alpha val="43137"/>
                    </a:srgbClr>
                  </a:outerShdw>
                </a:effectLst>
              </a:rPr>
            </a:br>
            <a:r>
              <a:rPr lang="en-US" b="1" u="sng" dirty="0">
                <a:effectLst>
                  <a:outerShdw blurRad="38100" dist="38100" dir="2700000" algn="tl">
                    <a:srgbClr val="000000">
                      <a:alpha val="43137"/>
                    </a:srgbClr>
                  </a:outerShdw>
                </a:effectLst>
              </a:rPr>
              <a:t>TOPIC NAME : FIRE ALARAM USING ARDUINO</a:t>
            </a:r>
            <a:br>
              <a:rPr lang="en-US" b="1" u="sng" dirty="0">
                <a:effectLst>
                  <a:outerShdw blurRad="38100" dist="38100" dir="2700000" algn="tl">
                    <a:srgbClr val="000000">
                      <a:alpha val="43137"/>
                    </a:srgbClr>
                  </a:outerShdw>
                </a:effectLst>
              </a:rPr>
            </a:br>
            <a:br>
              <a:rPr lang="en-US" b="1" u="sng" dirty="0">
                <a:effectLst>
                  <a:outerShdw blurRad="38100" dist="38100" dir="2700000" algn="tl">
                    <a:srgbClr val="000000">
                      <a:alpha val="43137"/>
                    </a:srgbClr>
                  </a:outerShdw>
                </a:effectLst>
              </a:rPr>
            </a:br>
            <a:r>
              <a:rPr lang="en-US" b="1" u="sng" dirty="0">
                <a:effectLst>
                  <a:outerShdw blurRad="38100" dist="38100" dir="2700000" algn="tl">
                    <a:srgbClr val="000000">
                      <a:alpha val="43137"/>
                    </a:srgbClr>
                  </a:outerShdw>
                </a:effectLst>
              </a:rPr>
              <a:t>FACULTY GUIDE :DR. SANTHOS KUMAR</a:t>
            </a:r>
            <a:br>
              <a:rPr lang="en-US" b="1" u="sng" dirty="0">
                <a:effectLst>
                  <a:outerShdw blurRad="38100" dist="38100" dir="2700000" algn="tl">
                    <a:srgbClr val="000000">
                      <a:alpha val="43137"/>
                    </a:srgbClr>
                  </a:outerShdw>
                </a:effectLst>
              </a:rPr>
            </a:br>
            <a:endParaRPr lang="en-IN" b="1"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13632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C6814A-65EC-2601-E0AF-FC5A24562085}"/>
              </a:ext>
            </a:extLst>
          </p:cNvPr>
          <p:cNvSpPr>
            <a:spLocks noGrp="1"/>
          </p:cNvSpPr>
          <p:nvPr>
            <p:ph type="title"/>
          </p:nvPr>
        </p:nvSpPr>
        <p:spPr>
          <a:xfrm>
            <a:off x="1183640" y="659765"/>
            <a:ext cx="10515600" cy="1325563"/>
          </a:xfrm>
        </p:spPr>
        <p:txBody>
          <a:bodyPr>
            <a:normAutofit fontScale="90000"/>
          </a:bodyPr>
          <a:lstStyle/>
          <a:p>
            <a:pPr rtl="0" fontAlgn="base"/>
            <a:r>
              <a:rPr lang="en-IN" sz="4900" b="1" i="0" dirty="0">
                <a:solidFill>
                  <a:srgbClr val="000000"/>
                </a:solidFill>
                <a:effectLst/>
                <a:latin typeface="var(--ricos-custom-h2-font-family,unset)"/>
              </a:rPr>
              <a:t>Circuit Connections</a:t>
            </a:r>
            <a:br>
              <a:rPr lang="en-IN" b="1" i="0" dirty="0">
                <a:solidFill>
                  <a:srgbClr val="000000"/>
                </a:solidFill>
                <a:effectLst/>
                <a:latin typeface="var(--ricos-custom-h2-font-family,unset)"/>
              </a:rPr>
            </a:br>
            <a:br>
              <a:rPr lang="en-IN" b="0" i="0" dirty="0">
                <a:solidFill>
                  <a:srgbClr val="000000"/>
                </a:solidFill>
                <a:effectLst/>
                <a:latin typeface="proxima-n-w01-reg"/>
              </a:rPr>
            </a:br>
            <a:endParaRPr lang="en-IN" dirty="0"/>
          </a:p>
        </p:txBody>
      </p:sp>
      <p:pic>
        <p:nvPicPr>
          <p:cNvPr id="6" name="Content Placeholder 5">
            <a:extLst>
              <a:ext uri="{FF2B5EF4-FFF2-40B4-BE49-F238E27FC236}">
                <a16:creationId xmlns:a16="http://schemas.microsoft.com/office/drawing/2014/main" id="{0FD90E39-8CA1-D14A-172F-054653DF0147}"/>
              </a:ext>
            </a:extLst>
          </p:cNvPr>
          <p:cNvPicPr>
            <a:picLocks noGrp="1" noChangeAspect="1"/>
          </p:cNvPicPr>
          <p:nvPr>
            <p:ph idx="1"/>
          </p:nvPr>
        </p:nvPicPr>
        <p:blipFill>
          <a:blip r:embed="rId2"/>
          <a:stretch>
            <a:fillRect/>
          </a:stretch>
        </p:blipFill>
        <p:spPr>
          <a:xfrm>
            <a:off x="1432560" y="1808480"/>
            <a:ext cx="8373427" cy="4125595"/>
          </a:xfrm>
          <a:prstGeom prst="rect">
            <a:avLst/>
          </a:prstGeom>
        </p:spPr>
      </p:pic>
    </p:spTree>
    <p:extLst>
      <p:ext uri="{BB962C8B-B14F-4D97-AF65-F5344CB8AC3E}">
        <p14:creationId xmlns:p14="http://schemas.microsoft.com/office/powerpoint/2010/main" val="3055787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A3086A-C4BF-7EA1-5AAE-57DDFAC12C2D}"/>
              </a:ext>
            </a:extLst>
          </p:cNvPr>
          <p:cNvSpPr txBox="1"/>
          <p:nvPr/>
        </p:nvSpPr>
        <p:spPr>
          <a:xfrm>
            <a:off x="284480" y="314960"/>
            <a:ext cx="11470640" cy="6524863"/>
          </a:xfrm>
          <a:prstGeom prst="rect">
            <a:avLst/>
          </a:prstGeom>
          <a:noFill/>
        </p:spPr>
        <p:txBody>
          <a:bodyPr wrap="square">
            <a:spAutoFit/>
          </a:bodyPr>
          <a:lstStyle/>
          <a:p>
            <a:pPr algn="just" rtl="0" fontAlgn="base"/>
            <a:r>
              <a:rPr lang="en-US" sz="2800" b="0" i="0" dirty="0">
                <a:solidFill>
                  <a:srgbClr val="000000"/>
                </a:solidFill>
                <a:effectLst/>
                <a:latin typeface="proxima-n-w01-reg"/>
              </a:rPr>
              <a:t>The circuit connections are as follows. </a:t>
            </a:r>
          </a:p>
          <a:p>
            <a:pPr algn="just" rtl="0" fontAlgn="base"/>
            <a:br>
              <a:rPr lang="en-US" b="0" i="0" dirty="0">
                <a:solidFill>
                  <a:srgbClr val="000000"/>
                </a:solidFill>
                <a:effectLst/>
                <a:latin typeface="proxima-n-w01-reg"/>
              </a:rPr>
            </a:br>
            <a:endParaRPr lang="en-US" b="0" i="0" dirty="0">
              <a:solidFill>
                <a:srgbClr val="000000"/>
              </a:solidFill>
              <a:effectLst/>
              <a:latin typeface="proxima-n-w01-reg"/>
            </a:endParaRPr>
          </a:p>
          <a:p>
            <a:pPr algn="just" rtl="0" fontAlgn="base"/>
            <a:r>
              <a:rPr lang="en-US" sz="2000" b="0" i="0" dirty="0">
                <a:solidFill>
                  <a:srgbClr val="000000"/>
                </a:solidFill>
                <a:effectLst/>
                <a:latin typeface="proxima-n-w01-reg"/>
              </a:rPr>
              <a:t>Firstly, we need to connect one line of the breadboard to the ground and the other to the power supply. This is done by connecting the 5V pin of the Arduino Board to one line of connection pins on the breadboard. The other line of the breadboard is connected to the ground terminal of the Arduino Board. These lines will be connected to other devices. </a:t>
            </a:r>
          </a:p>
          <a:p>
            <a:pPr algn="just" rtl="0" fontAlgn="base"/>
            <a:br>
              <a:rPr lang="en-US" sz="2000" b="0" i="0" dirty="0">
                <a:solidFill>
                  <a:srgbClr val="000000"/>
                </a:solidFill>
                <a:effectLst/>
                <a:latin typeface="proxima-n-w01-reg"/>
              </a:rPr>
            </a:br>
            <a:endParaRPr lang="en-US" sz="2000" b="0" i="0" dirty="0">
              <a:solidFill>
                <a:srgbClr val="000000"/>
              </a:solidFill>
              <a:effectLst/>
              <a:latin typeface="proxima-n-w01-reg"/>
            </a:endParaRPr>
          </a:p>
          <a:p>
            <a:pPr algn="just" rtl="0" fontAlgn="base"/>
            <a:r>
              <a:rPr lang="en-US" sz="2000" b="0" i="0" dirty="0">
                <a:solidFill>
                  <a:srgbClr val="000000"/>
                </a:solidFill>
                <a:effectLst/>
                <a:latin typeface="proxima-n-w01-reg"/>
              </a:rPr>
              <a:t>The Temperature sensor has three pins. Ground, </a:t>
            </a:r>
            <a:r>
              <a:rPr lang="en-US" sz="2000" b="0" i="0" dirty="0" err="1">
                <a:solidFill>
                  <a:srgbClr val="000000"/>
                </a:solidFill>
                <a:effectLst/>
                <a:latin typeface="proxima-n-w01-reg"/>
              </a:rPr>
              <a:t>Vout</a:t>
            </a:r>
            <a:r>
              <a:rPr lang="en-US" sz="2000" b="0" i="0" dirty="0">
                <a:solidFill>
                  <a:srgbClr val="000000"/>
                </a:solidFill>
                <a:effectLst/>
                <a:latin typeface="proxima-n-w01-reg"/>
              </a:rPr>
              <a:t>, and Vs (Supply). The Vs pin that has a range of 4-20V is connected to the power supply line of the breadboard. The Ground terminal of the sensor is connected to the ground line of the breadboard. The </a:t>
            </a:r>
            <a:r>
              <a:rPr lang="en-US" sz="2000" b="0" i="0" dirty="0" err="1">
                <a:solidFill>
                  <a:srgbClr val="000000"/>
                </a:solidFill>
                <a:effectLst/>
                <a:latin typeface="proxima-n-w01-reg"/>
              </a:rPr>
              <a:t>Vout</a:t>
            </a:r>
            <a:r>
              <a:rPr lang="en-US" sz="2000" b="0" i="0" dirty="0">
                <a:solidFill>
                  <a:srgbClr val="000000"/>
                </a:solidFill>
                <a:effectLst/>
                <a:latin typeface="proxima-n-w01-reg"/>
              </a:rPr>
              <a:t> terminal of the temperature sensor is connected to one of the Analog pins of the Arduino Board, A1.</a:t>
            </a:r>
          </a:p>
          <a:p>
            <a:pPr algn="just" rtl="0" fontAlgn="base"/>
            <a:br>
              <a:rPr lang="en-US" b="0" i="0" dirty="0">
                <a:solidFill>
                  <a:srgbClr val="000000"/>
                </a:solidFill>
                <a:effectLst/>
                <a:latin typeface="proxima-n-w01-reg"/>
              </a:rPr>
            </a:br>
            <a:r>
              <a:rPr lang="en-US" sz="2000" b="0" i="0" dirty="0">
                <a:solidFill>
                  <a:srgbClr val="000000"/>
                </a:solidFill>
                <a:effectLst/>
                <a:latin typeface="proxima-n-w01-reg"/>
              </a:rPr>
              <a:t>Now let us learn how the connections are done with the Gas sensor. This sensor has 6 pins. 3 pins of the gas sensor are directly connected to the power supply line of the breadboard. Amongst the other 3 pins of the sensor, one pin is connected to one of the Analog pins of the Arduino Board, A0. The pin in the middle is connected to the ground line of the breadboard. The third pin of the sensor is connected to a resistor and then connected to the ground line</a:t>
            </a:r>
            <a:r>
              <a:rPr lang="en-US" b="0" i="0" dirty="0">
                <a:solidFill>
                  <a:srgbClr val="000000"/>
                </a:solidFill>
                <a:effectLst/>
                <a:latin typeface="proxima-n-w01-reg"/>
              </a:rPr>
              <a:t>. </a:t>
            </a:r>
          </a:p>
          <a:p>
            <a:br>
              <a:rPr lang="en-US" b="0" i="0" dirty="0">
                <a:solidFill>
                  <a:srgbClr val="000000"/>
                </a:solidFill>
                <a:effectLst/>
                <a:latin typeface="proxima-n-w01-reg"/>
              </a:rPr>
            </a:br>
            <a:endParaRPr lang="en-IN" dirty="0"/>
          </a:p>
        </p:txBody>
      </p:sp>
    </p:spTree>
    <p:extLst>
      <p:ext uri="{BB962C8B-B14F-4D97-AF65-F5344CB8AC3E}">
        <p14:creationId xmlns:p14="http://schemas.microsoft.com/office/powerpoint/2010/main" val="3519667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355164-72BF-EA9C-767E-CC13A53DECF3}"/>
              </a:ext>
            </a:extLst>
          </p:cNvPr>
          <p:cNvSpPr txBox="1"/>
          <p:nvPr/>
        </p:nvSpPr>
        <p:spPr>
          <a:xfrm>
            <a:off x="152400" y="314960"/>
            <a:ext cx="11714480" cy="2246769"/>
          </a:xfrm>
          <a:prstGeom prst="rect">
            <a:avLst/>
          </a:prstGeom>
          <a:noFill/>
        </p:spPr>
        <p:txBody>
          <a:bodyPr wrap="square">
            <a:spAutoFit/>
          </a:bodyPr>
          <a:lstStyle/>
          <a:p>
            <a:r>
              <a:rPr lang="en-US" sz="2000" dirty="0"/>
              <a:t>The piezo buzzer is externally connected to the circuit. The ground pin of the #buzzer is connected to the ground line of the breadboard. Another pin of the buzzer is connected to the digital pin, PIN 7 of the Arduino Board.</a:t>
            </a:r>
          </a:p>
          <a:p>
            <a:endParaRPr lang="en-US" sz="2000" dirty="0"/>
          </a:p>
          <a:p>
            <a:endParaRPr lang="en-US" sz="2000" dirty="0"/>
          </a:p>
          <a:p>
            <a:r>
              <a:rPr lang="en-US" sz="2000" dirty="0"/>
              <a:t>Lastly, the LED is connected to the Arduino directly. The cathode of the LED is connected to the GND pin of Arduino and the anode of the LED is connected through a resistor to the digital pin 13 of the Arduino.</a:t>
            </a:r>
            <a:endParaRPr lang="en-IN" sz="2000" dirty="0"/>
          </a:p>
        </p:txBody>
      </p:sp>
    </p:spTree>
    <p:extLst>
      <p:ext uri="{BB962C8B-B14F-4D97-AF65-F5344CB8AC3E}">
        <p14:creationId xmlns:p14="http://schemas.microsoft.com/office/powerpoint/2010/main" val="1090316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F1C5B-E17F-70C8-C92D-AF5E4D953094}"/>
              </a:ext>
            </a:extLst>
          </p:cNvPr>
          <p:cNvSpPr>
            <a:spLocks noGrp="1"/>
          </p:cNvSpPr>
          <p:nvPr>
            <p:ph type="title"/>
          </p:nvPr>
        </p:nvSpPr>
        <p:spPr/>
        <p:txBody>
          <a:bodyPr/>
          <a:lstStyle/>
          <a:p>
            <a:r>
              <a:rPr lang="en-IN" b="0" i="0" dirty="0">
                <a:solidFill>
                  <a:srgbClr val="000000"/>
                </a:solidFill>
                <a:effectLst/>
                <a:latin typeface="arial black" panose="020B0A04020102020204" pitchFamily="34" charset="0"/>
              </a:rPr>
              <a:t>Working</a:t>
            </a:r>
            <a:endParaRPr lang="en-IN" dirty="0"/>
          </a:p>
        </p:txBody>
      </p:sp>
      <p:pic>
        <p:nvPicPr>
          <p:cNvPr id="4" name="Content Placeholder 3">
            <a:extLst>
              <a:ext uri="{FF2B5EF4-FFF2-40B4-BE49-F238E27FC236}">
                <a16:creationId xmlns:a16="http://schemas.microsoft.com/office/drawing/2014/main" id="{FB2049F5-09C3-7617-5D70-66DB306365B1}"/>
              </a:ext>
            </a:extLst>
          </p:cNvPr>
          <p:cNvPicPr>
            <a:picLocks noGrp="1" noChangeAspect="1"/>
          </p:cNvPicPr>
          <p:nvPr>
            <p:ph idx="1"/>
          </p:nvPr>
        </p:nvPicPr>
        <p:blipFill>
          <a:blip r:embed="rId2"/>
          <a:stretch>
            <a:fillRect/>
          </a:stretch>
        </p:blipFill>
        <p:spPr>
          <a:xfrm>
            <a:off x="1757680" y="2005667"/>
            <a:ext cx="8148320" cy="3748227"/>
          </a:xfrm>
          <a:prstGeom prst="rect">
            <a:avLst/>
          </a:prstGeom>
        </p:spPr>
      </p:pic>
    </p:spTree>
    <p:extLst>
      <p:ext uri="{BB962C8B-B14F-4D97-AF65-F5344CB8AC3E}">
        <p14:creationId xmlns:p14="http://schemas.microsoft.com/office/powerpoint/2010/main" val="1872011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AC4B10-7795-53EC-C370-C81CB437AD96}"/>
              </a:ext>
            </a:extLst>
          </p:cNvPr>
          <p:cNvSpPr txBox="1"/>
          <p:nvPr/>
        </p:nvSpPr>
        <p:spPr>
          <a:xfrm>
            <a:off x="182880" y="325120"/>
            <a:ext cx="11267440" cy="1323439"/>
          </a:xfrm>
          <a:prstGeom prst="rect">
            <a:avLst/>
          </a:prstGeom>
          <a:noFill/>
        </p:spPr>
        <p:txBody>
          <a:bodyPr wrap="square">
            <a:spAutoFit/>
          </a:bodyPr>
          <a:lstStyle/>
          <a:p>
            <a:r>
              <a:rPr lang="en-US" sz="2000" b="0" i="0" dirty="0">
                <a:solidFill>
                  <a:srgbClr val="000000"/>
                </a:solidFill>
                <a:effectLst/>
                <a:latin typeface="proxima-n-w01-reg"/>
              </a:rPr>
              <a:t>Let us first learn how to work on </a:t>
            </a:r>
            <a:r>
              <a:rPr lang="en-US" sz="2000" b="0" i="0" dirty="0" err="1">
                <a:solidFill>
                  <a:srgbClr val="000000"/>
                </a:solidFill>
                <a:effectLst/>
                <a:latin typeface="proxima-n-w01-reg"/>
              </a:rPr>
              <a:t>TinkerCad</a:t>
            </a:r>
            <a:r>
              <a:rPr lang="en-US" sz="2000" b="0" i="0" dirty="0">
                <a:solidFill>
                  <a:srgbClr val="000000"/>
                </a:solidFill>
                <a:effectLst/>
                <a:latin typeface="proxima-n-w01-reg"/>
              </a:rPr>
              <a:t> </a:t>
            </a:r>
            <a:r>
              <a:rPr lang="en-US" sz="2000" b="0" i="0" dirty="0">
                <a:effectLst/>
                <a:latin typeface="proxima-n-w01-reg"/>
                <a:hlinkClick r:id="rId2"/>
              </a:rPr>
              <a:t>#simulation</a:t>
            </a:r>
            <a:r>
              <a:rPr lang="en-US" sz="2000" b="0" i="0" dirty="0">
                <a:solidFill>
                  <a:srgbClr val="000000"/>
                </a:solidFill>
                <a:effectLst/>
                <a:latin typeface="proxima-n-w01-reg"/>
              </a:rPr>
              <a:t> software. Once on the </a:t>
            </a:r>
            <a:r>
              <a:rPr lang="en-US" sz="2000" b="0" i="0" dirty="0" err="1">
                <a:solidFill>
                  <a:srgbClr val="000000"/>
                </a:solidFill>
                <a:effectLst/>
                <a:latin typeface="proxima-n-w01-reg"/>
              </a:rPr>
              <a:t>TinkerCad</a:t>
            </a:r>
            <a:r>
              <a:rPr lang="en-US" sz="2000" b="0" i="0" dirty="0">
                <a:solidFill>
                  <a:srgbClr val="000000"/>
                </a:solidFill>
                <a:effectLst/>
                <a:latin typeface="proxima-n-w01-reg"/>
              </a:rPr>
              <a:t> page, select circuits, and search for the components required. The components are to be dragged and brought to the circuiting screen. The connection needs to be made by selecting the jumper wires. Corresponding colors for the wires can be selected.</a:t>
            </a:r>
            <a:endParaRPr lang="en-IN" sz="2000" dirty="0"/>
          </a:p>
        </p:txBody>
      </p:sp>
      <p:sp>
        <p:nvSpPr>
          <p:cNvPr id="5" name="TextBox 4">
            <a:extLst>
              <a:ext uri="{FF2B5EF4-FFF2-40B4-BE49-F238E27FC236}">
                <a16:creationId xmlns:a16="http://schemas.microsoft.com/office/drawing/2014/main" id="{8A8262D7-405F-58B2-DD3F-915182FD9C2F}"/>
              </a:ext>
            </a:extLst>
          </p:cNvPr>
          <p:cNvSpPr txBox="1"/>
          <p:nvPr/>
        </p:nvSpPr>
        <p:spPr>
          <a:xfrm>
            <a:off x="182880" y="2225040"/>
            <a:ext cx="11592560" cy="2862322"/>
          </a:xfrm>
          <a:prstGeom prst="rect">
            <a:avLst/>
          </a:prstGeom>
          <a:noFill/>
        </p:spPr>
        <p:txBody>
          <a:bodyPr wrap="square">
            <a:spAutoFit/>
          </a:bodyPr>
          <a:lstStyle/>
          <a:p>
            <a:pPr algn="just" rtl="0" fontAlgn="base"/>
            <a:r>
              <a:rPr lang="en-US" sz="2000" b="0" i="0" dirty="0">
                <a:solidFill>
                  <a:srgbClr val="000000"/>
                </a:solidFill>
                <a:effectLst/>
                <a:latin typeface="proxima-n-w01-reg"/>
              </a:rPr>
              <a:t>Coming to the working of the circuit, we can understand it in two parts.</a:t>
            </a:r>
          </a:p>
          <a:p>
            <a:pPr algn="just" rtl="0" fontAlgn="base"/>
            <a:br>
              <a:rPr lang="en-US" sz="2000" b="0" i="0" dirty="0">
                <a:solidFill>
                  <a:srgbClr val="000000"/>
                </a:solidFill>
                <a:effectLst/>
                <a:latin typeface="proxima-n-w01-reg"/>
              </a:rPr>
            </a:br>
            <a:endParaRPr lang="en-US" sz="2000" b="0" i="0" dirty="0">
              <a:solidFill>
                <a:srgbClr val="000000"/>
              </a:solidFill>
              <a:effectLst/>
              <a:latin typeface="proxima-n-w01-reg"/>
            </a:endParaRPr>
          </a:p>
          <a:p>
            <a:pPr algn="just" rtl="0" fontAlgn="base"/>
            <a:r>
              <a:rPr lang="en-US" sz="2000" b="1" i="0" dirty="0">
                <a:solidFill>
                  <a:srgbClr val="000000"/>
                </a:solidFill>
                <a:effectLst/>
                <a:latin typeface="proxima-n-w01-reg"/>
              </a:rPr>
              <a:t>Part 1: Temperature sensor and its output. </a:t>
            </a:r>
            <a:endParaRPr lang="en-US" sz="2000" b="0" i="0" dirty="0">
              <a:solidFill>
                <a:srgbClr val="000000"/>
              </a:solidFill>
              <a:effectLst/>
              <a:latin typeface="proxima-n-w01-reg"/>
            </a:endParaRPr>
          </a:p>
          <a:p>
            <a:pPr algn="just" rtl="0" fontAlgn="base"/>
            <a:br>
              <a:rPr lang="en-US" sz="2000" b="0" i="0" dirty="0">
                <a:solidFill>
                  <a:srgbClr val="000000"/>
                </a:solidFill>
                <a:effectLst/>
                <a:latin typeface="proxima-n-w01-reg"/>
              </a:rPr>
            </a:br>
            <a:endParaRPr lang="en-US" sz="2000" b="0" i="0" dirty="0">
              <a:solidFill>
                <a:srgbClr val="000000"/>
              </a:solidFill>
              <a:effectLst/>
              <a:latin typeface="proxima-n-w01-reg"/>
            </a:endParaRPr>
          </a:p>
          <a:p>
            <a:pPr algn="just" rtl="0" fontAlgn="base"/>
            <a:r>
              <a:rPr lang="en-US" sz="2000" b="0" i="0" dirty="0">
                <a:solidFill>
                  <a:srgbClr val="000000"/>
                </a:solidFill>
                <a:effectLst/>
                <a:latin typeface="proxima-n-w01-reg"/>
              </a:rPr>
              <a:t>The Temperature sensor takes in input and when the temperature increases, the voltage increases, and hence the output initiates the functioning of the Buzzer. For every one degree increase in temperature, there is a 10mV increase in the voltage.</a:t>
            </a:r>
          </a:p>
        </p:txBody>
      </p:sp>
    </p:spTree>
    <p:extLst>
      <p:ext uri="{BB962C8B-B14F-4D97-AF65-F5344CB8AC3E}">
        <p14:creationId xmlns:p14="http://schemas.microsoft.com/office/powerpoint/2010/main" val="3866332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53F4E9-08C6-20F4-ADF8-E2EEB3D4D16F}"/>
              </a:ext>
            </a:extLst>
          </p:cNvPr>
          <p:cNvSpPr txBox="1"/>
          <p:nvPr/>
        </p:nvSpPr>
        <p:spPr>
          <a:xfrm>
            <a:off x="243840" y="396241"/>
            <a:ext cx="11480800" cy="4708981"/>
          </a:xfrm>
          <a:prstGeom prst="rect">
            <a:avLst/>
          </a:prstGeom>
          <a:noFill/>
        </p:spPr>
        <p:txBody>
          <a:bodyPr wrap="square">
            <a:spAutoFit/>
          </a:bodyPr>
          <a:lstStyle/>
          <a:p>
            <a:r>
              <a:rPr lang="en-US" sz="2000" dirty="0"/>
              <a:t>Part2: Gas sensor and its output.</a:t>
            </a:r>
          </a:p>
          <a:p>
            <a:endParaRPr lang="en-US" sz="2000" dirty="0"/>
          </a:p>
          <a:p>
            <a:endParaRPr lang="en-US" sz="2000" dirty="0"/>
          </a:p>
          <a:p>
            <a:r>
              <a:rPr lang="en-US" sz="2000" dirty="0"/>
              <a:t>A gas sensor is also used to detect smoke along with the concentration of gases. Based on the type of gas present in the atmosphere, a potential difference is developed by changing the Resistance of the material present inside the sensor and the same is measured as output.</a:t>
            </a:r>
          </a:p>
          <a:p>
            <a:endParaRPr lang="en-US" sz="2000" dirty="0"/>
          </a:p>
          <a:p>
            <a:endParaRPr lang="en-US" sz="2000" dirty="0"/>
          </a:p>
          <a:p>
            <a:r>
              <a:rPr lang="en-US" sz="2000" dirty="0"/>
              <a:t>The Concentration of the gas is measured in ppm and the output analog value is needed to be converted into digital which is done by the #ADC (Analog to Digital Converter) present in the sensor itself. Based on the condition given in the code, the LED glows or remains OFF.</a:t>
            </a:r>
          </a:p>
          <a:p>
            <a:endParaRPr lang="en-US" sz="2000" dirty="0"/>
          </a:p>
          <a:p>
            <a:endParaRPr lang="en-US" sz="2000" dirty="0"/>
          </a:p>
          <a:p>
            <a:r>
              <a:rPr lang="en-US" sz="2000" dirty="0"/>
              <a:t>Watch the below-given project video for the practical explanation of designing the circuit and to know how the simulation #software works.</a:t>
            </a:r>
            <a:endParaRPr lang="en-IN" sz="2000" dirty="0"/>
          </a:p>
        </p:txBody>
      </p:sp>
    </p:spTree>
    <p:extLst>
      <p:ext uri="{BB962C8B-B14F-4D97-AF65-F5344CB8AC3E}">
        <p14:creationId xmlns:p14="http://schemas.microsoft.com/office/powerpoint/2010/main" val="3650195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C62F12-F126-E259-4297-4DD15BEEF351}"/>
              </a:ext>
            </a:extLst>
          </p:cNvPr>
          <p:cNvSpPr txBox="1"/>
          <p:nvPr/>
        </p:nvSpPr>
        <p:spPr>
          <a:xfrm>
            <a:off x="264160" y="487681"/>
            <a:ext cx="8869680" cy="3139321"/>
          </a:xfrm>
          <a:prstGeom prst="rect">
            <a:avLst/>
          </a:prstGeom>
          <a:noFill/>
        </p:spPr>
        <p:txBody>
          <a:bodyPr wrap="square">
            <a:spAutoFit/>
          </a:bodyPr>
          <a:lstStyle/>
          <a:p>
            <a:r>
              <a:rPr lang="en-IN" dirty="0"/>
              <a:t>float temp;</a:t>
            </a:r>
          </a:p>
          <a:p>
            <a:r>
              <a:rPr lang="en-IN" dirty="0"/>
              <a:t>float </a:t>
            </a:r>
            <a:r>
              <a:rPr lang="en-IN" dirty="0" err="1"/>
              <a:t>vout</a:t>
            </a:r>
            <a:r>
              <a:rPr lang="en-IN" dirty="0"/>
              <a:t>;</a:t>
            </a:r>
          </a:p>
          <a:p>
            <a:r>
              <a:rPr lang="en-IN" dirty="0"/>
              <a:t>float vout1;</a:t>
            </a:r>
          </a:p>
          <a:p>
            <a:r>
              <a:rPr lang="en-IN" dirty="0"/>
              <a:t>int LED = 13;</a:t>
            </a:r>
          </a:p>
          <a:p>
            <a:r>
              <a:rPr lang="en-IN" dirty="0"/>
              <a:t>int </a:t>
            </a:r>
            <a:r>
              <a:rPr lang="en-IN" dirty="0" err="1"/>
              <a:t>gasSensor</a:t>
            </a:r>
            <a:r>
              <a:rPr lang="en-IN" dirty="0"/>
              <a:t>;</a:t>
            </a:r>
          </a:p>
          <a:p>
            <a:r>
              <a:rPr lang="en-IN" dirty="0"/>
              <a:t>int piezo = 7;void setup(){ </a:t>
            </a:r>
          </a:p>
          <a:p>
            <a:r>
              <a:rPr lang="en-IN" dirty="0"/>
              <a:t> </a:t>
            </a:r>
            <a:r>
              <a:rPr lang="en-IN" dirty="0" err="1"/>
              <a:t>pinMode</a:t>
            </a:r>
            <a:r>
              <a:rPr lang="en-IN" dirty="0"/>
              <a:t>(A0,INPUT); </a:t>
            </a:r>
          </a:p>
          <a:p>
            <a:r>
              <a:rPr lang="en-IN" dirty="0"/>
              <a:t> </a:t>
            </a:r>
            <a:r>
              <a:rPr lang="en-IN" dirty="0" err="1"/>
              <a:t>pinMode</a:t>
            </a:r>
            <a:r>
              <a:rPr lang="en-IN" dirty="0"/>
              <a:t>(A1,INPUT); </a:t>
            </a:r>
          </a:p>
          <a:p>
            <a:r>
              <a:rPr lang="en-IN" dirty="0"/>
              <a:t> </a:t>
            </a:r>
            <a:r>
              <a:rPr lang="en-IN" dirty="0" err="1"/>
              <a:t>pinMode</a:t>
            </a:r>
            <a:r>
              <a:rPr lang="en-IN" dirty="0"/>
              <a:t>(LED,OUTPUT);</a:t>
            </a:r>
          </a:p>
          <a:p>
            <a:r>
              <a:rPr lang="en-IN" dirty="0" err="1"/>
              <a:t>pinMode</a:t>
            </a:r>
            <a:r>
              <a:rPr lang="en-IN" dirty="0"/>
              <a:t>(</a:t>
            </a:r>
            <a:r>
              <a:rPr lang="en-IN" dirty="0" err="1"/>
              <a:t>piezo,OUTPUT</a:t>
            </a:r>
            <a:r>
              <a:rPr lang="en-IN" dirty="0"/>
              <a:t>);  </a:t>
            </a:r>
          </a:p>
          <a:p>
            <a:r>
              <a:rPr lang="en-IN" dirty="0" err="1"/>
              <a:t>Serial.begin</a:t>
            </a:r>
            <a:r>
              <a:rPr lang="en-IN" dirty="0"/>
              <a:t>(9600);}</a:t>
            </a:r>
          </a:p>
        </p:txBody>
      </p:sp>
      <p:sp>
        <p:nvSpPr>
          <p:cNvPr id="5" name="TextBox 4">
            <a:extLst>
              <a:ext uri="{FF2B5EF4-FFF2-40B4-BE49-F238E27FC236}">
                <a16:creationId xmlns:a16="http://schemas.microsoft.com/office/drawing/2014/main" id="{85157BED-8A09-C00B-4E55-544D614506AB}"/>
              </a:ext>
            </a:extLst>
          </p:cNvPr>
          <p:cNvSpPr txBox="1"/>
          <p:nvPr/>
        </p:nvSpPr>
        <p:spPr>
          <a:xfrm>
            <a:off x="7599680" y="487681"/>
            <a:ext cx="2733040" cy="5078313"/>
          </a:xfrm>
          <a:prstGeom prst="rect">
            <a:avLst/>
          </a:prstGeom>
          <a:noFill/>
        </p:spPr>
        <p:txBody>
          <a:bodyPr wrap="square">
            <a:spAutoFit/>
          </a:bodyPr>
          <a:lstStyle/>
          <a:p>
            <a:r>
              <a:rPr lang="en-IN" dirty="0"/>
              <a:t>void loop(){  </a:t>
            </a:r>
            <a:r>
              <a:rPr lang="en-IN" dirty="0" err="1"/>
              <a:t>vout</a:t>
            </a:r>
            <a:r>
              <a:rPr lang="en-IN" dirty="0"/>
              <a:t>=</a:t>
            </a:r>
            <a:r>
              <a:rPr lang="en-IN" dirty="0" err="1"/>
              <a:t>analogRead</a:t>
            </a:r>
            <a:r>
              <a:rPr lang="en-IN" dirty="0"/>
              <a:t>(A1);  vout1=(</a:t>
            </a:r>
            <a:r>
              <a:rPr lang="en-IN" dirty="0" err="1"/>
              <a:t>vout</a:t>
            </a:r>
            <a:r>
              <a:rPr lang="en-IN" dirty="0"/>
              <a:t>/1023)*5000;  temp=(vout1-500)/10;  </a:t>
            </a:r>
            <a:r>
              <a:rPr lang="en-IN" dirty="0" err="1"/>
              <a:t>gasSensor</a:t>
            </a:r>
            <a:r>
              <a:rPr lang="en-IN" dirty="0"/>
              <a:t>=</a:t>
            </a:r>
            <a:r>
              <a:rPr lang="en-IN" dirty="0" err="1"/>
              <a:t>analogRead</a:t>
            </a:r>
            <a:r>
              <a:rPr lang="en-IN" dirty="0"/>
              <a:t>(A0); if(temp&gt;=80)  {    </a:t>
            </a:r>
            <a:r>
              <a:rPr lang="en-IN" dirty="0" err="1"/>
              <a:t>digitalWrite</a:t>
            </a:r>
            <a:r>
              <a:rPr lang="en-IN" dirty="0"/>
              <a:t>(LED,HIGH);  }  else  {     </a:t>
            </a:r>
            <a:r>
              <a:rPr lang="en-IN" dirty="0" err="1"/>
              <a:t>digitalWrite</a:t>
            </a:r>
            <a:r>
              <a:rPr lang="en-IN" dirty="0"/>
              <a:t>(LED,LOW);  }  if(</a:t>
            </a:r>
            <a:r>
              <a:rPr lang="en-IN" dirty="0" err="1"/>
              <a:t>gasSensor</a:t>
            </a:r>
            <a:r>
              <a:rPr lang="en-IN" dirty="0"/>
              <a:t>&gt;=100)  {    </a:t>
            </a:r>
            <a:r>
              <a:rPr lang="en-IN" dirty="0" err="1"/>
              <a:t>digitalWrite</a:t>
            </a:r>
            <a:r>
              <a:rPr lang="en-IN" dirty="0"/>
              <a:t>(</a:t>
            </a:r>
            <a:r>
              <a:rPr lang="en-IN" dirty="0" err="1"/>
              <a:t>piezo,LOW</a:t>
            </a:r>
            <a:r>
              <a:rPr lang="en-IN" dirty="0"/>
              <a:t>);  }  </a:t>
            </a:r>
            <a:r>
              <a:rPr lang="en-IN" dirty="0" err="1"/>
              <a:t>Serial.print</a:t>
            </a:r>
            <a:r>
              <a:rPr lang="en-IN" dirty="0"/>
              <a:t>("in </a:t>
            </a:r>
            <a:r>
              <a:rPr lang="en-IN" dirty="0" err="1"/>
              <a:t>DegreeC</a:t>
            </a:r>
            <a:r>
              <a:rPr lang="en-IN" dirty="0"/>
              <a:t>= ");  </a:t>
            </a:r>
            <a:r>
              <a:rPr lang="en-IN" dirty="0" err="1"/>
              <a:t>Serial.print</a:t>
            </a:r>
            <a:r>
              <a:rPr lang="en-IN" dirty="0"/>
              <a:t>(" ");    </a:t>
            </a:r>
            <a:r>
              <a:rPr lang="en-IN" dirty="0" err="1"/>
              <a:t>Serial.print</a:t>
            </a:r>
            <a:r>
              <a:rPr lang="en-IN" dirty="0"/>
              <a:t>(temp);    </a:t>
            </a:r>
            <a:r>
              <a:rPr lang="en-IN" dirty="0" err="1"/>
              <a:t>Serial.print</a:t>
            </a:r>
            <a:r>
              <a:rPr lang="en-IN" dirty="0"/>
              <a:t>("\t");    </a:t>
            </a:r>
            <a:r>
              <a:rPr lang="en-IN" dirty="0" err="1"/>
              <a:t>Serial.print</a:t>
            </a:r>
            <a:r>
              <a:rPr lang="en-IN" dirty="0"/>
              <a:t>("</a:t>
            </a:r>
            <a:r>
              <a:rPr lang="en-IN" dirty="0" err="1"/>
              <a:t>GasSensor</a:t>
            </a:r>
            <a:r>
              <a:rPr lang="en-IN" dirty="0"/>
              <a:t>= ");    Serial.print1n();  delay(1000);}</a:t>
            </a:r>
          </a:p>
        </p:txBody>
      </p:sp>
    </p:spTree>
    <p:extLst>
      <p:ext uri="{BB962C8B-B14F-4D97-AF65-F5344CB8AC3E}">
        <p14:creationId xmlns:p14="http://schemas.microsoft.com/office/powerpoint/2010/main" val="1202952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33BD4-89CC-3FC5-D786-12815D780FD3}"/>
              </a:ext>
            </a:extLst>
          </p:cNvPr>
          <p:cNvSpPr>
            <a:spLocks noGrp="1"/>
          </p:cNvSpPr>
          <p:nvPr>
            <p:ph type="title"/>
          </p:nvPr>
        </p:nvSpPr>
        <p:spPr/>
        <p:txBody>
          <a:bodyPr/>
          <a:lstStyle/>
          <a:p>
            <a:r>
              <a:rPr lang="en-IN" b="0" i="0" dirty="0">
                <a:solidFill>
                  <a:srgbClr val="000000"/>
                </a:solidFill>
                <a:effectLst/>
                <a:latin typeface="arial black" panose="020B0A04020102020204" pitchFamily="34" charset="0"/>
              </a:rPr>
              <a:t>Hardware Requirements.</a:t>
            </a:r>
            <a:endParaRPr lang="en-IN" dirty="0"/>
          </a:p>
        </p:txBody>
      </p:sp>
      <p:sp>
        <p:nvSpPr>
          <p:cNvPr id="5" name="Content Placeholder 4">
            <a:extLst>
              <a:ext uri="{FF2B5EF4-FFF2-40B4-BE49-F238E27FC236}">
                <a16:creationId xmlns:a16="http://schemas.microsoft.com/office/drawing/2014/main" id="{8A2BAF50-6F67-6151-9FEA-35E6675567F0}"/>
              </a:ext>
            </a:extLst>
          </p:cNvPr>
          <p:cNvSpPr>
            <a:spLocks noGrp="1"/>
          </p:cNvSpPr>
          <p:nvPr>
            <p:ph idx="1"/>
          </p:nvPr>
        </p:nvSpPr>
        <p:spPr>
          <a:xfrm>
            <a:off x="575552" y="1582411"/>
            <a:ext cx="10668181" cy="4332086"/>
          </a:xfrm>
        </p:spPr>
        <p:txBody>
          <a:bodyPr/>
          <a:lstStyle/>
          <a:p>
            <a:r>
              <a:rPr lang="en-IN" b="1" i="0" dirty="0">
                <a:solidFill>
                  <a:srgbClr val="000000"/>
                </a:solidFill>
                <a:effectLst/>
                <a:latin typeface="var(--ricos-custom-p-font-family,unset)"/>
              </a:rPr>
              <a:t>Arduino UNO Board.</a:t>
            </a:r>
            <a:endParaRPr lang="en-IN" b="0" i="0" dirty="0">
              <a:solidFill>
                <a:srgbClr val="000000"/>
              </a:solidFill>
              <a:effectLst/>
              <a:latin typeface="var(--ricos-custom-p-font-family,unset)"/>
            </a:endParaRPr>
          </a:p>
          <a:p>
            <a:r>
              <a:rPr lang="en-US" b="0" i="0" dirty="0">
                <a:effectLst/>
                <a:latin typeface="proxima-n-w01-reg"/>
                <a:hlinkClick r:id="rId2"/>
              </a:rPr>
              <a:t>Arduino</a:t>
            </a:r>
            <a:r>
              <a:rPr lang="en-US" b="0" i="0" dirty="0">
                <a:solidFill>
                  <a:srgbClr val="000000"/>
                </a:solidFill>
                <a:effectLst/>
                <a:latin typeface="proxima-n-w01-reg"/>
              </a:rPr>
              <a:t> board is a microcontroller that is used to accept inputs from sensors connected and provide an output action on the desired device connected to it. The sensor inputs can be from light-detecting sensors, motion sensors (Ultrasonic or IR), temperature sensors, etc. The output from this device can be received through other output devices such as LED, Buzzer, Serial monitor, etc.</a:t>
            </a:r>
            <a:endParaRPr lang="en-IN" dirty="0"/>
          </a:p>
        </p:txBody>
      </p:sp>
      <p:pic>
        <p:nvPicPr>
          <p:cNvPr id="2050" name="Picture 2" descr="Arduino UNO">
            <a:extLst>
              <a:ext uri="{FF2B5EF4-FFF2-40B4-BE49-F238E27FC236}">
                <a16:creationId xmlns:a16="http://schemas.microsoft.com/office/drawing/2014/main" id="{0983BF1D-4547-B6AA-28A4-A297ABFE00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4866" y="4224867"/>
            <a:ext cx="3071191" cy="2449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229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63D3EA-9767-ECA8-83A6-980ED58BD534}"/>
              </a:ext>
            </a:extLst>
          </p:cNvPr>
          <p:cNvSpPr>
            <a:spLocks noGrp="1"/>
          </p:cNvSpPr>
          <p:nvPr>
            <p:ph type="title"/>
          </p:nvPr>
        </p:nvSpPr>
        <p:spPr/>
        <p:txBody>
          <a:bodyPr/>
          <a:lstStyle/>
          <a:p>
            <a:r>
              <a:rPr lang="en-IN" b="0" i="0" dirty="0">
                <a:solidFill>
                  <a:srgbClr val="000000"/>
                </a:solidFill>
                <a:effectLst/>
                <a:latin typeface="proxima-n-w01-reg"/>
              </a:rPr>
              <a:t>2. </a:t>
            </a:r>
            <a:r>
              <a:rPr lang="en-IN" b="1" i="0" dirty="0">
                <a:solidFill>
                  <a:srgbClr val="000000"/>
                </a:solidFill>
                <a:effectLst/>
                <a:latin typeface="proxima-n-w01-reg"/>
              </a:rPr>
              <a:t>LM-35 Temperature Sensor</a:t>
            </a:r>
            <a:endParaRPr lang="en-IN" dirty="0"/>
          </a:p>
        </p:txBody>
      </p:sp>
      <p:pic>
        <p:nvPicPr>
          <p:cNvPr id="3076" name="Picture 4" descr="LM-35 Flame Sensor">
            <a:extLst>
              <a:ext uri="{FF2B5EF4-FFF2-40B4-BE49-F238E27FC236}">
                <a16:creationId xmlns:a16="http://schemas.microsoft.com/office/drawing/2014/main" id="{0109D863-345B-BE94-BCCE-E66EB28621B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71900" y="3429000"/>
            <a:ext cx="4648200" cy="295148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DCCE537-9004-C4D7-6824-ABA66F8919AA}"/>
              </a:ext>
            </a:extLst>
          </p:cNvPr>
          <p:cNvSpPr txBox="1"/>
          <p:nvPr/>
        </p:nvSpPr>
        <p:spPr>
          <a:xfrm>
            <a:off x="1402080" y="1690688"/>
            <a:ext cx="9337040" cy="1384995"/>
          </a:xfrm>
          <a:prstGeom prst="rect">
            <a:avLst/>
          </a:prstGeom>
          <a:noFill/>
        </p:spPr>
        <p:txBody>
          <a:bodyPr wrap="square">
            <a:spAutoFit/>
          </a:bodyPr>
          <a:lstStyle/>
          <a:p>
            <a:r>
              <a:rPr lang="en-US" sz="2800" b="0" i="0" dirty="0">
                <a:solidFill>
                  <a:srgbClr val="000000"/>
                </a:solidFill>
                <a:effectLst/>
                <a:latin typeface="proxima-n-w01-reg"/>
              </a:rPr>
              <a:t>LM-35 </a:t>
            </a:r>
            <a:r>
              <a:rPr lang="en-US" sz="2800" b="0" i="0" dirty="0">
                <a:effectLst/>
                <a:latin typeface="proxima-n-w01-reg"/>
                <a:hlinkClick r:id="rId3"/>
              </a:rPr>
              <a:t>#Temperature</a:t>
            </a:r>
            <a:r>
              <a:rPr lang="en-US" sz="2800" b="0" i="0" dirty="0">
                <a:solidFill>
                  <a:srgbClr val="000000"/>
                </a:solidFill>
                <a:effectLst/>
                <a:latin typeface="proxima-n-w01-reg"/>
              </a:rPr>
              <a:t> Sensor gives an analog output based on the instantaneous temperature value. This analog output is proportional to the instantaneous input.</a:t>
            </a:r>
            <a:endParaRPr lang="en-IN" sz="2800" dirty="0"/>
          </a:p>
        </p:txBody>
      </p:sp>
    </p:spTree>
    <p:extLst>
      <p:ext uri="{BB962C8B-B14F-4D97-AF65-F5344CB8AC3E}">
        <p14:creationId xmlns:p14="http://schemas.microsoft.com/office/powerpoint/2010/main" val="2054001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AA9AF-B8C2-4020-99C8-23F415C05E69}"/>
              </a:ext>
            </a:extLst>
          </p:cNvPr>
          <p:cNvSpPr>
            <a:spLocks noGrp="1"/>
          </p:cNvSpPr>
          <p:nvPr>
            <p:ph type="title"/>
          </p:nvPr>
        </p:nvSpPr>
        <p:spPr/>
        <p:txBody>
          <a:bodyPr/>
          <a:lstStyle/>
          <a:p>
            <a:r>
              <a:rPr lang="en-IN" b="1" i="0" dirty="0">
                <a:solidFill>
                  <a:srgbClr val="000000"/>
                </a:solidFill>
                <a:effectLst/>
                <a:latin typeface="proxima-n-w01-reg"/>
              </a:rPr>
              <a:t>Gas sensor</a:t>
            </a:r>
            <a:endParaRPr lang="en-IN" dirty="0"/>
          </a:p>
        </p:txBody>
      </p:sp>
      <p:pic>
        <p:nvPicPr>
          <p:cNvPr id="4098" name="Picture 2" descr="MQ2 Gas sensor">
            <a:extLst>
              <a:ext uri="{FF2B5EF4-FFF2-40B4-BE49-F238E27FC236}">
                <a16:creationId xmlns:a16="http://schemas.microsoft.com/office/drawing/2014/main" id="{EE251851-685C-E12E-BA42-D46E67A64C1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59250" y="3429000"/>
            <a:ext cx="3873500" cy="29718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B05BBF6-26AF-0CD3-FEE7-03343F502ED0}"/>
              </a:ext>
            </a:extLst>
          </p:cNvPr>
          <p:cNvSpPr txBox="1"/>
          <p:nvPr/>
        </p:nvSpPr>
        <p:spPr>
          <a:xfrm>
            <a:off x="1137920" y="1534160"/>
            <a:ext cx="10088880" cy="1569660"/>
          </a:xfrm>
          <a:prstGeom prst="rect">
            <a:avLst/>
          </a:prstGeom>
          <a:noFill/>
        </p:spPr>
        <p:txBody>
          <a:bodyPr wrap="square">
            <a:spAutoFit/>
          </a:bodyPr>
          <a:lstStyle/>
          <a:p>
            <a:r>
              <a:rPr lang="en-US" sz="2400" b="0" i="0" dirty="0">
                <a:solidFill>
                  <a:srgbClr val="000000"/>
                </a:solidFill>
                <a:effectLst/>
                <a:latin typeface="proxima-n-w01-reg"/>
              </a:rPr>
              <a:t>The gas </a:t>
            </a:r>
            <a:r>
              <a:rPr lang="en-US" sz="2400" b="0" i="0" dirty="0">
                <a:effectLst/>
                <a:latin typeface="proxima-n-w01-reg"/>
                <a:hlinkClick r:id="rId3"/>
              </a:rPr>
              <a:t>#sensor</a:t>
            </a:r>
            <a:r>
              <a:rPr lang="en-US" sz="2400" b="0" i="0" dirty="0">
                <a:solidFill>
                  <a:srgbClr val="000000"/>
                </a:solidFill>
                <a:effectLst/>
                <a:latin typeface="proxima-n-w01-reg"/>
              </a:rPr>
              <a:t> is used to measure the concentration or presence of gas in the atmosphere. It is also used to detect smoke in the air. Based on the gas, a potential difference is generated by changing the resistance of the material present inside the sensor. The output is measure in terms of Voltage.</a:t>
            </a:r>
            <a:endParaRPr lang="en-IN" sz="2400" dirty="0"/>
          </a:p>
        </p:txBody>
      </p:sp>
    </p:spTree>
    <p:extLst>
      <p:ext uri="{BB962C8B-B14F-4D97-AF65-F5344CB8AC3E}">
        <p14:creationId xmlns:p14="http://schemas.microsoft.com/office/powerpoint/2010/main" val="2929499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ECB4E-13E2-4673-DC21-7E974533CBDB}"/>
              </a:ext>
            </a:extLst>
          </p:cNvPr>
          <p:cNvSpPr>
            <a:spLocks noGrp="1"/>
          </p:cNvSpPr>
          <p:nvPr>
            <p:ph type="title"/>
          </p:nvPr>
        </p:nvSpPr>
        <p:spPr/>
        <p:txBody>
          <a:bodyPr/>
          <a:lstStyle/>
          <a:p>
            <a:r>
              <a:rPr lang="en-IN" b="0" i="0" dirty="0">
                <a:solidFill>
                  <a:srgbClr val="000000"/>
                </a:solidFill>
                <a:effectLst/>
                <a:latin typeface="proxima-n-w01-reg"/>
              </a:rPr>
              <a:t>4. </a:t>
            </a:r>
            <a:r>
              <a:rPr lang="en-IN" b="1" i="0" dirty="0">
                <a:solidFill>
                  <a:srgbClr val="000000"/>
                </a:solidFill>
                <a:effectLst/>
                <a:latin typeface="proxima-n-w01-reg"/>
              </a:rPr>
              <a:t>Resistors</a:t>
            </a:r>
            <a:endParaRPr lang="en-IN" dirty="0"/>
          </a:p>
        </p:txBody>
      </p:sp>
      <p:pic>
        <p:nvPicPr>
          <p:cNvPr id="4" name="Content Placeholder 3">
            <a:extLst>
              <a:ext uri="{FF2B5EF4-FFF2-40B4-BE49-F238E27FC236}">
                <a16:creationId xmlns:a16="http://schemas.microsoft.com/office/drawing/2014/main" id="{0F364A75-45CE-42CD-AEA0-87316CA881A2}"/>
              </a:ext>
            </a:extLst>
          </p:cNvPr>
          <p:cNvPicPr>
            <a:picLocks noGrp="1" noChangeAspect="1"/>
          </p:cNvPicPr>
          <p:nvPr>
            <p:ph idx="1"/>
          </p:nvPr>
        </p:nvPicPr>
        <p:blipFill>
          <a:blip r:embed="rId2"/>
          <a:stretch>
            <a:fillRect/>
          </a:stretch>
        </p:blipFill>
        <p:spPr>
          <a:xfrm>
            <a:off x="4614862" y="3576320"/>
            <a:ext cx="2962275" cy="2367280"/>
          </a:xfrm>
          <a:prstGeom prst="rect">
            <a:avLst/>
          </a:prstGeom>
        </p:spPr>
      </p:pic>
      <p:sp>
        <p:nvSpPr>
          <p:cNvPr id="6" name="TextBox 5">
            <a:extLst>
              <a:ext uri="{FF2B5EF4-FFF2-40B4-BE49-F238E27FC236}">
                <a16:creationId xmlns:a16="http://schemas.microsoft.com/office/drawing/2014/main" id="{B917B9FD-8CC7-E463-746B-0B9063B34B5A}"/>
              </a:ext>
            </a:extLst>
          </p:cNvPr>
          <p:cNvSpPr txBox="1"/>
          <p:nvPr/>
        </p:nvSpPr>
        <p:spPr>
          <a:xfrm>
            <a:off x="1087120" y="1554480"/>
            <a:ext cx="10109200" cy="1200329"/>
          </a:xfrm>
          <a:prstGeom prst="rect">
            <a:avLst/>
          </a:prstGeom>
          <a:noFill/>
        </p:spPr>
        <p:txBody>
          <a:bodyPr wrap="square">
            <a:spAutoFit/>
          </a:bodyPr>
          <a:lstStyle/>
          <a:p>
            <a:r>
              <a:rPr lang="en-US" sz="2400" b="0" i="0" dirty="0">
                <a:solidFill>
                  <a:srgbClr val="000000"/>
                </a:solidFill>
                <a:effectLst/>
                <a:latin typeface="proxima-n-w01-reg"/>
              </a:rPr>
              <a:t>Resistors are passive devices that restrict the flow of current or divide the voltage through the circuit. The input power passes through these resistors and then to the sensors to avoid damage.</a:t>
            </a:r>
            <a:endParaRPr lang="en-IN" sz="2400" dirty="0"/>
          </a:p>
        </p:txBody>
      </p:sp>
    </p:spTree>
    <p:extLst>
      <p:ext uri="{BB962C8B-B14F-4D97-AF65-F5344CB8AC3E}">
        <p14:creationId xmlns:p14="http://schemas.microsoft.com/office/powerpoint/2010/main" val="4156662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BB529-2927-7DA2-6856-82599D2D7ADA}"/>
              </a:ext>
            </a:extLst>
          </p:cNvPr>
          <p:cNvSpPr>
            <a:spLocks noGrp="1"/>
          </p:cNvSpPr>
          <p:nvPr>
            <p:ph type="title"/>
          </p:nvPr>
        </p:nvSpPr>
        <p:spPr/>
        <p:txBody>
          <a:bodyPr/>
          <a:lstStyle/>
          <a:p>
            <a:r>
              <a:rPr lang="en-IN" b="0" i="0" dirty="0">
                <a:solidFill>
                  <a:srgbClr val="000000"/>
                </a:solidFill>
                <a:effectLst/>
                <a:latin typeface="proxima-n-w01-reg"/>
              </a:rPr>
              <a:t>5. </a:t>
            </a:r>
            <a:r>
              <a:rPr lang="en-IN" b="1" i="0" dirty="0">
                <a:solidFill>
                  <a:srgbClr val="000000"/>
                </a:solidFill>
                <a:effectLst/>
                <a:latin typeface="proxima-n-w01-reg"/>
              </a:rPr>
              <a:t>Breadboard</a:t>
            </a:r>
            <a:endParaRPr lang="en-IN" dirty="0"/>
          </a:p>
        </p:txBody>
      </p:sp>
      <p:pic>
        <p:nvPicPr>
          <p:cNvPr id="4" name="Content Placeholder 3">
            <a:extLst>
              <a:ext uri="{FF2B5EF4-FFF2-40B4-BE49-F238E27FC236}">
                <a16:creationId xmlns:a16="http://schemas.microsoft.com/office/drawing/2014/main" id="{96DCAA3D-35EE-4A38-D3B9-D7C9577073D3}"/>
              </a:ext>
            </a:extLst>
          </p:cNvPr>
          <p:cNvPicPr>
            <a:picLocks noGrp="1" noChangeAspect="1"/>
          </p:cNvPicPr>
          <p:nvPr>
            <p:ph idx="1"/>
          </p:nvPr>
        </p:nvPicPr>
        <p:blipFill>
          <a:blip r:embed="rId2"/>
          <a:stretch>
            <a:fillRect/>
          </a:stretch>
        </p:blipFill>
        <p:spPr>
          <a:xfrm>
            <a:off x="3524250" y="3870960"/>
            <a:ext cx="5143500" cy="2733040"/>
          </a:xfrm>
          <a:prstGeom prst="rect">
            <a:avLst/>
          </a:prstGeom>
        </p:spPr>
      </p:pic>
      <p:sp>
        <p:nvSpPr>
          <p:cNvPr id="6" name="TextBox 5">
            <a:extLst>
              <a:ext uri="{FF2B5EF4-FFF2-40B4-BE49-F238E27FC236}">
                <a16:creationId xmlns:a16="http://schemas.microsoft.com/office/drawing/2014/main" id="{4CC5557B-6986-1D1F-1EAC-85FBE899E0C2}"/>
              </a:ext>
            </a:extLst>
          </p:cNvPr>
          <p:cNvSpPr txBox="1"/>
          <p:nvPr/>
        </p:nvSpPr>
        <p:spPr>
          <a:xfrm>
            <a:off x="955040" y="1573123"/>
            <a:ext cx="10322560" cy="1938992"/>
          </a:xfrm>
          <a:prstGeom prst="rect">
            <a:avLst/>
          </a:prstGeom>
          <a:noFill/>
        </p:spPr>
        <p:txBody>
          <a:bodyPr wrap="square">
            <a:spAutoFit/>
          </a:bodyPr>
          <a:lstStyle/>
          <a:p>
            <a:r>
              <a:rPr lang="en-US" sz="2400" b="0" i="0" dirty="0">
                <a:solidFill>
                  <a:srgbClr val="000000"/>
                </a:solidFill>
                <a:effectLst/>
                <a:latin typeface="proxima-n-w01-reg"/>
              </a:rPr>
              <a:t>The breadboard is the basic component of any circuit building process. All components, be it input sensors or output display devices are connected to the power supply, microcontroller using wired connections through a breadboard. The holes in the breadboard are in series. There are various sizes like full-sized, half-sized, and mini breadboard.</a:t>
            </a:r>
            <a:endParaRPr lang="en-IN" sz="2400" dirty="0"/>
          </a:p>
        </p:txBody>
      </p:sp>
    </p:spTree>
    <p:extLst>
      <p:ext uri="{BB962C8B-B14F-4D97-AF65-F5344CB8AC3E}">
        <p14:creationId xmlns:p14="http://schemas.microsoft.com/office/powerpoint/2010/main" val="1430354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2E112-4F18-73CA-87E0-321E4D7A1735}"/>
              </a:ext>
            </a:extLst>
          </p:cNvPr>
          <p:cNvSpPr>
            <a:spLocks noGrp="1"/>
          </p:cNvSpPr>
          <p:nvPr>
            <p:ph type="title"/>
          </p:nvPr>
        </p:nvSpPr>
        <p:spPr/>
        <p:txBody>
          <a:bodyPr/>
          <a:lstStyle/>
          <a:p>
            <a:r>
              <a:rPr lang="en-IN" b="0" i="0" dirty="0">
                <a:solidFill>
                  <a:srgbClr val="000000"/>
                </a:solidFill>
                <a:effectLst/>
                <a:latin typeface="proxima-n-w01-reg"/>
              </a:rPr>
              <a:t>6. </a:t>
            </a:r>
            <a:r>
              <a:rPr lang="en-IN" b="1" i="0" dirty="0">
                <a:solidFill>
                  <a:srgbClr val="000000"/>
                </a:solidFill>
                <a:effectLst/>
                <a:latin typeface="proxima-n-w01-reg"/>
              </a:rPr>
              <a:t>LED</a:t>
            </a:r>
            <a:endParaRPr lang="en-IN" dirty="0"/>
          </a:p>
        </p:txBody>
      </p:sp>
      <p:pic>
        <p:nvPicPr>
          <p:cNvPr id="4" name="Content Placeholder 3">
            <a:extLst>
              <a:ext uri="{FF2B5EF4-FFF2-40B4-BE49-F238E27FC236}">
                <a16:creationId xmlns:a16="http://schemas.microsoft.com/office/drawing/2014/main" id="{23D48102-CA9B-E6B4-7C62-FE60F7E8E94E}"/>
              </a:ext>
            </a:extLst>
          </p:cNvPr>
          <p:cNvPicPr>
            <a:picLocks noGrp="1" noChangeAspect="1"/>
          </p:cNvPicPr>
          <p:nvPr>
            <p:ph idx="1"/>
          </p:nvPr>
        </p:nvPicPr>
        <p:blipFill>
          <a:blip r:embed="rId2"/>
          <a:stretch>
            <a:fillRect/>
          </a:stretch>
        </p:blipFill>
        <p:spPr>
          <a:xfrm>
            <a:off x="4000500" y="4003040"/>
            <a:ext cx="4191000" cy="2407920"/>
          </a:xfrm>
          <a:prstGeom prst="rect">
            <a:avLst/>
          </a:prstGeom>
        </p:spPr>
      </p:pic>
      <p:sp>
        <p:nvSpPr>
          <p:cNvPr id="6" name="TextBox 5">
            <a:extLst>
              <a:ext uri="{FF2B5EF4-FFF2-40B4-BE49-F238E27FC236}">
                <a16:creationId xmlns:a16="http://schemas.microsoft.com/office/drawing/2014/main" id="{7D8BA56D-3C7E-B967-846E-AEABD4580E45}"/>
              </a:ext>
            </a:extLst>
          </p:cNvPr>
          <p:cNvSpPr txBox="1"/>
          <p:nvPr/>
        </p:nvSpPr>
        <p:spPr>
          <a:xfrm>
            <a:off x="1005840" y="1605281"/>
            <a:ext cx="10347960" cy="954107"/>
          </a:xfrm>
          <a:prstGeom prst="rect">
            <a:avLst/>
          </a:prstGeom>
          <a:noFill/>
        </p:spPr>
        <p:txBody>
          <a:bodyPr wrap="square">
            <a:spAutoFit/>
          </a:bodyPr>
          <a:lstStyle/>
          <a:p>
            <a:r>
              <a:rPr lang="en-US" sz="2800" b="0" i="0" dirty="0">
                <a:solidFill>
                  <a:srgbClr val="000000"/>
                </a:solidFill>
                <a:effectLst/>
                <a:latin typeface="proxima-n-w01-reg"/>
              </a:rPr>
              <a:t>Light Emitting Diode is a commonly used light source. It is a semiconductor that emits light when current flows through it.</a:t>
            </a:r>
            <a:endParaRPr lang="en-IN" sz="2800" dirty="0"/>
          </a:p>
        </p:txBody>
      </p:sp>
    </p:spTree>
    <p:extLst>
      <p:ext uri="{BB962C8B-B14F-4D97-AF65-F5344CB8AC3E}">
        <p14:creationId xmlns:p14="http://schemas.microsoft.com/office/powerpoint/2010/main" val="2906293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6998B-F3EE-73AE-F911-C6FF6344BC48}"/>
              </a:ext>
            </a:extLst>
          </p:cNvPr>
          <p:cNvSpPr>
            <a:spLocks noGrp="1"/>
          </p:cNvSpPr>
          <p:nvPr>
            <p:ph type="title"/>
          </p:nvPr>
        </p:nvSpPr>
        <p:spPr/>
        <p:txBody>
          <a:bodyPr/>
          <a:lstStyle/>
          <a:p>
            <a:r>
              <a:rPr lang="en-IN" b="0" i="0" dirty="0">
                <a:solidFill>
                  <a:srgbClr val="000000"/>
                </a:solidFill>
                <a:effectLst/>
                <a:latin typeface="proxima-n-w01-reg"/>
              </a:rPr>
              <a:t>7. </a:t>
            </a:r>
            <a:r>
              <a:rPr lang="en-IN" b="1" i="0" dirty="0">
                <a:solidFill>
                  <a:srgbClr val="000000"/>
                </a:solidFill>
                <a:effectLst/>
                <a:latin typeface="proxima-n-w01-reg"/>
              </a:rPr>
              <a:t>Piezo Buzzer</a:t>
            </a:r>
            <a:endParaRPr lang="en-IN" dirty="0"/>
          </a:p>
        </p:txBody>
      </p:sp>
      <p:pic>
        <p:nvPicPr>
          <p:cNvPr id="4" name="Content Placeholder 3">
            <a:extLst>
              <a:ext uri="{FF2B5EF4-FFF2-40B4-BE49-F238E27FC236}">
                <a16:creationId xmlns:a16="http://schemas.microsoft.com/office/drawing/2014/main" id="{DA3AF490-4ABC-FE80-A9B2-8AA343F62167}"/>
              </a:ext>
            </a:extLst>
          </p:cNvPr>
          <p:cNvPicPr>
            <a:picLocks noGrp="1" noChangeAspect="1"/>
          </p:cNvPicPr>
          <p:nvPr>
            <p:ph idx="1"/>
          </p:nvPr>
        </p:nvPicPr>
        <p:blipFill>
          <a:blip r:embed="rId2"/>
          <a:stretch>
            <a:fillRect/>
          </a:stretch>
        </p:blipFill>
        <p:spPr>
          <a:xfrm>
            <a:off x="4624387" y="3566160"/>
            <a:ext cx="2943225" cy="2468880"/>
          </a:xfrm>
          <a:prstGeom prst="rect">
            <a:avLst/>
          </a:prstGeom>
        </p:spPr>
      </p:pic>
      <p:sp>
        <p:nvSpPr>
          <p:cNvPr id="6" name="TextBox 5">
            <a:extLst>
              <a:ext uri="{FF2B5EF4-FFF2-40B4-BE49-F238E27FC236}">
                <a16:creationId xmlns:a16="http://schemas.microsoft.com/office/drawing/2014/main" id="{FC64719F-D40E-2EBA-79C2-D1EECBC4023B}"/>
              </a:ext>
            </a:extLst>
          </p:cNvPr>
          <p:cNvSpPr txBox="1"/>
          <p:nvPr/>
        </p:nvSpPr>
        <p:spPr>
          <a:xfrm>
            <a:off x="1005840" y="1574801"/>
            <a:ext cx="10347960" cy="954107"/>
          </a:xfrm>
          <a:prstGeom prst="rect">
            <a:avLst/>
          </a:prstGeom>
          <a:noFill/>
        </p:spPr>
        <p:txBody>
          <a:bodyPr wrap="square">
            <a:spAutoFit/>
          </a:bodyPr>
          <a:lstStyle/>
          <a:p>
            <a:r>
              <a:rPr lang="en-US" sz="2800" b="0" i="0" dirty="0">
                <a:solidFill>
                  <a:srgbClr val="000000"/>
                </a:solidFill>
                <a:effectLst/>
                <a:latin typeface="proxima-n-w01-reg"/>
              </a:rPr>
              <a:t>It is an electrical component that generates a beep sound on receiving an input. It works on the principle of </a:t>
            </a:r>
            <a:r>
              <a:rPr lang="en-US" sz="2800" b="0" i="0" dirty="0">
                <a:effectLst/>
                <a:latin typeface="proxima-n-w01-reg"/>
                <a:hlinkClick r:id="rId3"/>
              </a:rPr>
              <a:t>#piezo</a:t>
            </a:r>
            <a:r>
              <a:rPr lang="en-US" sz="2800" b="0" i="0" dirty="0">
                <a:solidFill>
                  <a:srgbClr val="000000"/>
                </a:solidFill>
                <a:effectLst/>
                <a:latin typeface="proxima-n-w01-reg"/>
              </a:rPr>
              <a:t> crystal.</a:t>
            </a:r>
            <a:endParaRPr lang="en-IN" sz="2800" dirty="0"/>
          </a:p>
        </p:txBody>
      </p:sp>
    </p:spTree>
    <p:extLst>
      <p:ext uri="{BB962C8B-B14F-4D97-AF65-F5344CB8AC3E}">
        <p14:creationId xmlns:p14="http://schemas.microsoft.com/office/powerpoint/2010/main" val="441314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67D62-8B01-81C7-B335-5DDBF7BDEE67}"/>
              </a:ext>
            </a:extLst>
          </p:cNvPr>
          <p:cNvSpPr>
            <a:spLocks noGrp="1"/>
          </p:cNvSpPr>
          <p:nvPr>
            <p:ph type="title"/>
          </p:nvPr>
        </p:nvSpPr>
        <p:spPr/>
        <p:txBody>
          <a:bodyPr/>
          <a:lstStyle/>
          <a:p>
            <a:br>
              <a:rPr lang="en-IN" dirty="0"/>
            </a:br>
            <a:r>
              <a:rPr lang="en-IN" b="0" i="0" dirty="0">
                <a:solidFill>
                  <a:srgbClr val="000000"/>
                </a:solidFill>
                <a:effectLst/>
                <a:latin typeface="proxima-n-w01-reg"/>
              </a:rPr>
              <a:t>8. </a:t>
            </a:r>
            <a:r>
              <a:rPr lang="en-IN" b="1" i="0" dirty="0">
                <a:solidFill>
                  <a:srgbClr val="000000"/>
                </a:solidFill>
                <a:effectLst/>
                <a:latin typeface="proxima-n-w01-reg"/>
              </a:rPr>
              <a:t>Jumper Wires</a:t>
            </a:r>
            <a:endParaRPr lang="en-IN" dirty="0"/>
          </a:p>
        </p:txBody>
      </p:sp>
      <p:pic>
        <p:nvPicPr>
          <p:cNvPr id="4" name="Content Placeholder 3">
            <a:extLst>
              <a:ext uri="{FF2B5EF4-FFF2-40B4-BE49-F238E27FC236}">
                <a16:creationId xmlns:a16="http://schemas.microsoft.com/office/drawing/2014/main" id="{82329134-4D2A-7577-88B1-D1A391541C58}"/>
              </a:ext>
            </a:extLst>
          </p:cNvPr>
          <p:cNvPicPr>
            <a:picLocks noGrp="1" noChangeAspect="1"/>
          </p:cNvPicPr>
          <p:nvPr>
            <p:ph idx="1"/>
          </p:nvPr>
        </p:nvPicPr>
        <p:blipFill>
          <a:blip r:embed="rId2"/>
          <a:stretch>
            <a:fillRect/>
          </a:stretch>
        </p:blipFill>
        <p:spPr>
          <a:xfrm>
            <a:off x="4310062" y="3931920"/>
            <a:ext cx="3571875" cy="2367280"/>
          </a:xfrm>
          <a:prstGeom prst="rect">
            <a:avLst/>
          </a:prstGeom>
        </p:spPr>
      </p:pic>
      <p:sp>
        <p:nvSpPr>
          <p:cNvPr id="6" name="TextBox 5">
            <a:extLst>
              <a:ext uri="{FF2B5EF4-FFF2-40B4-BE49-F238E27FC236}">
                <a16:creationId xmlns:a16="http://schemas.microsoft.com/office/drawing/2014/main" id="{3A8F73D2-3AC4-E822-CEAD-BEA63A30F0BF}"/>
              </a:ext>
            </a:extLst>
          </p:cNvPr>
          <p:cNvSpPr txBox="1"/>
          <p:nvPr/>
        </p:nvSpPr>
        <p:spPr>
          <a:xfrm>
            <a:off x="1209040" y="1767841"/>
            <a:ext cx="10302240" cy="954107"/>
          </a:xfrm>
          <a:prstGeom prst="rect">
            <a:avLst/>
          </a:prstGeom>
          <a:noFill/>
        </p:spPr>
        <p:txBody>
          <a:bodyPr wrap="square">
            <a:spAutoFit/>
          </a:bodyPr>
          <a:lstStyle/>
          <a:p>
            <a:r>
              <a:rPr lang="en-US" sz="2800" b="0" i="0" dirty="0">
                <a:solidFill>
                  <a:srgbClr val="000000"/>
                </a:solidFill>
                <a:effectLst/>
                <a:latin typeface="proxima-n-w01-reg"/>
              </a:rPr>
              <a:t>These are the main components that are used to establish the connections between different devices of the circuit</a:t>
            </a:r>
            <a:r>
              <a:rPr lang="en-US" sz="2400" b="0" i="0" dirty="0">
                <a:solidFill>
                  <a:srgbClr val="000000"/>
                </a:solidFill>
                <a:effectLst/>
                <a:latin typeface="proxima-n-w01-reg"/>
              </a:rPr>
              <a:t>. </a:t>
            </a:r>
            <a:endParaRPr lang="en-IN" sz="2400" dirty="0"/>
          </a:p>
        </p:txBody>
      </p:sp>
    </p:spTree>
    <p:extLst>
      <p:ext uri="{BB962C8B-B14F-4D97-AF65-F5344CB8AC3E}">
        <p14:creationId xmlns:p14="http://schemas.microsoft.com/office/powerpoint/2010/main" val="24142203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1168</Words>
  <Application>Microsoft Office PowerPoint</Application>
  <PresentationFormat>Widescreen</PresentationFormat>
  <Paragraphs>59</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Arial Black</vt:lpstr>
      <vt:lpstr>Calibri</vt:lpstr>
      <vt:lpstr>Calibri Light</vt:lpstr>
      <vt:lpstr>proxima-n-w01-reg</vt:lpstr>
      <vt:lpstr>var(--ricos-custom-h2-font-family,unset)</vt:lpstr>
      <vt:lpstr>var(--ricos-custom-p-font-family,unset)</vt:lpstr>
      <vt:lpstr>Office Theme</vt:lpstr>
      <vt:lpstr>PROJECT DONE BY:  NAME : V.NAVEEN ROLL NO :2022BEC0056  TOPIC NAME : FIRE ALARAM USING ARDUINO  FACULTY GUIDE :DR. SANTHOS KUMAR </vt:lpstr>
      <vt:lpstr>Hardware Requirements.</vt:lpstr>
      <vt:lpstr>2. LM-35 Temperature Sensor</vt:lpstr>
      <vt:lpstr>Gas sensor</vt:lpstr>
      <vt:lpstr>4. Resistors</vt:lpstr>
      <vt:lpstr>5. Breadboard</vt:lpstr>
      <vt:lpstr>6. LED</vt:lpstr>
      <vt:lpstr>7. Piezo Buzzer</vt:lpstr>
      <vt:lpstr> 8. Jumper Wires</vt:lpstr>
      <vt:lpstr>Circuit Connections  </vt:lpstr>
      <vt:lpstr>PowerPoint Presentation</vt:lpstr>
      <vt:lpstr>PowerPoint Presentation</vt:lpstr>
      <vt:lpstr>Working</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DONE BY:  NAME : V.NAVEEN ROLL NO :2022BEC0056  TOPIC NAME : FIRE ALARAM USING ARDUINO  FACULTY GUIDE :DR. SANTHOS KUMAR </dc:title>
  <dc:creator>nani Nani is here for u</dc:creator>
  <cp:lastModifiedBy>nani Nani is here for u</cp:lastModifiedBy>
  <cp:revision>1</cp:revision>
  <dcterms:created xsi:type="dcterms:W3CDTF">2023-09-10T18:37:14Z</dcterms:created>
  <dcterms:modified xsi:type="dcterms:W3CDTF">2023-09-10T20:16:21Z</dcterms:modified>
</cp:coreProperties>
</file>