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8"/>
  </p:notesMasterIdLst>
  <p:sldIdLst>
    <p:sldId id="256" r:id="rId2"/>
    <p:sldId id="260" r:id="rId3"/>
    <p:sldId id="257" r:id="rId4"/>
    <p:sldId id="259" r:id="rId5"/>
    <p:sldId id="299" r:id="rId6"/>
    <p:sldId id="301" r:id="rId7"/>
    <p:sldId id="300" r:id="rId8"/>
    <p:sldId id="298" r:id="rId9"/>
    <p:sldId id="297" r:id="rId10"/>
    <p:sldId id="302" r:id="rId11"/>
    <p:sldId id="304" r:id="rId12"/>
    <p:sldId id="305" r:id="rId13"/>
    <p:sldId id="306" r:id="rId14"/>
    <p:sldId id="262" r:id="rId15"/>
    <p:sldId id="308" r:id="rId16"/>
    <p:sldId id="307" r:id="rId17"/>
  </p:sldIdLst>
  <p:sldSz cx="9144000" cy="5143500" type="screen16x9"/>
  <p:notesSz cx="6858000" cy="9144000"/>
  <p:embeddedFontLst>
    <p:embeddedFont>
      <p:font typeface="Nunito Light" pitchFamily="2" charset="0"/>
      <p:regular r:id="rId19"/>
      <p:italic r:id="rId20"/>
    </p:embeddedFont>
    <p:embeddedFont>
      <p:font typeface="Quantico" panose="020B0604020202020204" charset="0"/>
      <p:regular r:id="rId21"/>
      <p:bold r:id="rId22"/>
      <p:italic r:id="rId23"/>
      <p:boldItalic r:id="rId24"/>
    </p:embeddedFont>
    <p:embeddedFont>
      <p:font typeface="Source Code Pro" panose="020B0509030403020204" pitchFamily="49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FF60A7-BFB9-4F6F-B53A-824B8A9FDB51}">
  <a:tblStyle styleId="{C5FF60A7-BFB9-4F6F-B53A-824B8A9FDB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14C2702-1736-4B69-8695-E9370FF8779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fa30a77ac9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fa30a77ac9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6677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fd1541d378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fd1541d378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6488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fa30a77ac9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fa30a77ac9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3229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fa30a77ac9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fa30a77ac9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43760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fd1541d378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fd1541d378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36717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fd1541d378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fd1541d378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2872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fd1541d378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fd1541d378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fa30a77ac9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fa30a77ac9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cc9050bdf8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cc9050bdf8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cc9050bdf8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cc9050bdf8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8776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cc9050bdf8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cc9050bdf8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2827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cc9050bdf8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cc9050bdf8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4208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cc9050bdf8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cc9050bdf8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6454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cc9050bdf8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cc9050bdf8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5280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89400" y="1309975"/>
            <a:ext cx="4148400" cy="16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169200" y="3772200"/>
            <a:ext cx="30438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2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184" name="Google Shape;184;p22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" name="Google Shape;186;p22"/>
          <p:cNvGrpSpPr/>
          <p:nvPr/>
        </p:nvGrpSpPr>
        <p:grpSpPr>
          <a:xfrm>
            <a:off x="4924175" y="2984325"/>
            <a:ext cx="3447300" cy="1584600"/>
            <a:chOff x="4924175" y="3441525"/>
            <a:chExt cx="3447300" cy="1584600"/>
          </a:xfrm>
        </p:grpSpPr>
        <p:sp>
          <p:nvSpPr>
            <p:cNvPr id="187" name="Google Shape;187;p22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2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90" name="Google Shape;190;p22"/>
          <p:cNvGrpSpPr/>
          <p:nvPr/>
        </p:nvGrpSpPr>
        <p:grpSpPr>
          <a:xfrm>
            <a:off x="11575" y="0"/>
            <a:ext cx="9132325" cy="414900"/>
            <a:chOff x="11575" y="0"/>
            <a:chExt cx="9132325" cy="414900"/>
          </a:xfrm>
        </p:grpSpPr>
        <p:sp>
          <p:nvSpPr>
            <p:cNvPr id="191" name="Google Shape;191;p22"/>
            <p:cNvSpPr/>
            <p:nvPr/>
          </p:nvSpPr>
          <p:spPr>
            <a:xfrm>
              <a:off x="11575" y="0"/>
              <a:ext cx="3048600" cy="41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3059300" y="0"/>
              <a:ext cx="6084600" cy="41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4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3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95" name="Google Shape;195;p2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2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1045150" y="1866000"/>
            <a:ext cx="3943500" cy="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5590076" y="1551675"/>
            <a:ext cx="22251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4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22" name="Google Shape;22;p4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0000" y="1238200"/>
            <a:ext cx="7704000" cy="3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7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45" name="Google Shape;45;p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720000" y="1244275"/>
            <a:ext cx="3692400" cy="29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 sz="13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 sz="13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3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3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 sz="13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 sz="13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300"/>
            </a:lvl9pPr>
          </a:lstStyle>
          <a:p>
            <a:endParaRPr/>
          </a:p>
        </p:txBody>
      </p:sp>
      <p:sp>
        <p:nvSpPr>
          <p:cNvPr id="49" name="Google Shape;49;p7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2" name="Google Shape;52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2801700" y="1918054"/>
            <a:ext cx="5622300" cy="24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9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8" name="Google Shape;58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9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 rot="515">
            <a:off x="2406900" y="1623064"/>
            <a:ext cx="60066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3658200" y="2303046"/>
            <a:ext cx="4755300" cy="1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65" name="Google Shape;65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1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720000" y="2233875"/>
            <a:ext cx="7704000" cy="61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6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10" name="Google Shape;110;p1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720000" y="1448625"/>
            <a:ext cx="22572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1"/>
          </p:nvPr>
        </p:nvSpPr>
        <p:spPr>
          <a:xfrm>
            <a:off x="720176" y="1807975"/>
            <a:ext cx="2257200" cy="20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title" idx="2"/>
          </p:nvPr>
        </p:nvSpPr>
        <p:spPr>
          <a:xfrm>
            <a:off x="3491775" y="1448625"/>
            <a:ext cx="2257500" cy="3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subTitle" idx="3"/>
          </p:nvPr>
        </p:nvSpPr>
        <p:spPr>
          <a:xfrm>
            <a:off x="3491950" y="1807325"/>
            <a:ext cx="2257500" cy="20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 idx="4"/>
          </p:nvPr>
        </p:nvSpPr>
        <p:spPr>
          <a:xfrm>
            <a:off x="6162250" y="1448625"/>
            <a:ext cx="2257500" cy="3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5"/>
          </p:nvPr>
        </p:nvSpPr>
        <p:spPr>
          <a:xfrm>
            <a:off x="6162250" y="1808000"/>
            <a:ext cx="2257500" cy="20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 idx="6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62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SNa6YKFU4YotQPp-zGrBukQwwRvH-QFe?usp=drive_link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slide" Target="slide11.xml"/><Relationship Id="rId4" Type="http://schemas.openxmlformats.org/officeDocument/2006/relationships/hyperlink" Target="https://colab.research.google.com/drive/13eMoXMlyNTD8W_QA_u9GmiSaJsMmzDPS?usp=sharing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Macro-Enabled_Worksheet.xlsm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../Desktop/Fauna%20Find/predict.py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Macro-Enabled_Worksheet1.xlsm"/><Relationship Id="rId4" Type="http://schemas.openxmlformats.org/officeDocument/2006/relationships/image" Target="../media/image6.png"/><Relationship Id="rId9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../Desktop/Fauna%20Find/predict.py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lessiocorrado99/animals10/data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ultralytics.com/datasets/classify/#usag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AED3R/Micro-Project-2024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27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209" name="Google Shape;209;p27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27"/>
          <p:cNvGrpSpPr/>
          <p:nvPr/>
        </p:nvGrpSpPr>
        <p:grpSpPr>
          <a:xfrm>
            <a:off x="4924175" y="3441525"/>
            <a:ext cx="3447300" cy="962400"/>
            <a:chOff x="4924175" y="3441525"/>
            <a:chExt cx="3447300" cy="962400"/>
          </a:xfrm>
        </p:grpSpPr>
        <p:sp>
          <p:nvSpPr>
            <p:cNvPr id="212" name="Google Shape;212;p27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27"/>
          <p:cNvGrpSpPr/>
          <p:nvPr/>
        </p:nvGrpSpPr>
        <p:grpSpPr>
          <a:xfrm>
            <a:off x="6849418" y="1309976"/>
            <a:ext cx="1864833" cy="1637043"/>
            <a:chOff x="1054812" y="1029590"/>
            <a:chExt cx="3436214" cy="3912627"/>
          </a:xfrm>
        </p:grpSpPr>
        <p:sp>
          <p:nvSpPr>
            <p:cNvPr id="215" name="Google Shape;215;p27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27"/>
          <p:cNvSpPr txBox="1"/>
          <p:nvPr/>
        </p:nvSpPr>
        <p:spPr>
          <a:xfrm>
            <a:off x="1008000" y="138402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5947500" y="250987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7198457" y="1873600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}</a:t>
            </a:r>
            <a:r>
              <a:rPr lang="en" sz="3600">
                <a:solidFill>
                  <a:schemeClr val="dk1"/>
                </a:solidFill>
              </a:rPr>
              <a:t> /&gt; </a:t>
            </a:r>
            <a:r>
              <a:rPr lang="en" sz="3600">
                <a:solidFill>
                  <a:schemeClr val="accent1"/>
                </a:solidFill>
              </a:rPr>
              <a:t>[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220" name="Google Shape;220;p27"/>
          <p:cNvSpPr txBox="1">
            <a:spLocks noGrp="1"/>
          </p:cNvSpPr>
          <p:nvPr>
            <p:ph type="ctrTitle"/>
          </p:nvPr>
        </p:nvSpPr>
        <p:spPr>
          <a:xfrm>
            <a:off x="1789400" y="1309975"/>
            <a:ext cx="4148400" cy="16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Fauna Find Project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1"/>
          </p:nvPr>
        </p:nvSpPr>
        <p:spPr>
          <a:xfrm>
            <a:off x="5169200" y="3772200"/>
            <a:ext cx="30438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Using YOLO Model for Animal Detection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2"/>
                </a:solidFill>
              </a:rPr>
              <a:t>&lt;/</a:t>
            </a:r>
            <a:r>
              <a:rPr lang="en-IN" dirty="0"/>
              <a:t> Project Overview</a:t>
            </a:r>
          </a:p>
        </p:txBody>
      </p:sp>
      <p:graphicFrame>
        <p:nvGraphicFramePr>
          <p:cNvPr id="230" name="Google Shape;230;p28"/>
          <p:cNvGraphicFramePr/>
          <p:nvPr>
            <p:extLst>
              <p:ext uri="{D42A27DB-BD31-4B8C-83A1-F6EECF244321}">
                <p14:modId xmlns:p14="http://schemas.microsoft.com/office/powerpoint/2010/main" val="1609733268"/>
              </p:ext>
            </p:extLst>
          </p:nvPr>
        </p:nvGraphicFramePr>
        <p:xfrm>
          <a:off x="720000" y="1695500"/>
          <a:ext cx="7704000" cy="1051500"/>
        </p:xfrm>
        <a:graphic>
          <a:graphicData uri="http://schemas.openxmlformats.org/drawingml/2006/table">
            <a:tbl>
              <a:tblPr>
                <a:noFill/>
                <a:tableStyleId>{C5FF60A7-BFB9-4F6F-B53A-824B8A9FDB51}</a:tableStyleId>
              </a:tblPr>
              <a:tblGrid>
                <a:gridCol w="227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DataSet</a:t>
                      </a:r>
                      <a:endParaRPr sz="1000" b="1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Source Code Pro"/>
                          <a:sym typeface="Source Code Pro"/>
                          <a:hlinkClick r:id="rId3"/>
                        </a:rPr>
                        <a:t>Drive</a:t>
                      </a:r>
                      <a:endParaRPr sz="800" dirty="0">
                        <a:solidFill>
                          <a:schemeClr val="tx1"/>
                        </a:solidFill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Training Process</a:t>
                      </a:r>
                      <a:endParaRPr sz="1000" b="1" u="sng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  <a:hlinkClick r:id="rId4"/>
                        </a:rPr>
                        <a:t>Collab</a:t>
                      </a:r>
                      <a:endParaRPr sz="8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Results</a:t>
                      </a:r>
                      <a:endParaRPr sz="1000" b="1" u="sng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  <a:hlinkClick r:id="rId5" action="ppaction://hlinksldjump"/>
                        </a:rPr>
                        <a:t>Here</a:t>
                      </a:r>
                      <a:endParaRPr sz="8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143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31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266" name="Google Shape;266;p31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8;p31"/>
          <p:cNvGrpSpPr/>
          <p:nvPr/>
        </p:nvGrpSpPr>
        <p:grpSpPr>
          <a:xfrm>
            <a:off x="3993600" y="3441475"/>
            <a:ext cx="2119748" cy="1127400"/>
            <a:chOff x="4924170" y="3441525"/>
            <a:chExt cx="3447305" cy="1127400"/>
          </a:xfrm>
        </p:grpSpPr>
        <p:sp>
          <p:nvSpPr>
            <p:cNvPr id="269" name="Google Shape;269;p31"/>
            <p:cNvSpPr/>
            <p:nvPr/>
          </p:nvSpPr>
          <p:spPr>
            <a:xfrm>
              <a:off x="4924170" y="3441525"/>
              <a:ext cx="3447300" cy="1127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31"/>
          <p:cNvGrpSpPr/>
          <p:nvPr/>
        </p:nvGrpSpPr>
        <p:grpSpPr>
          <a:xfrm>
            <a:off x="5422275" y="1302375"/>
            <a:ext cx="2560700" cy="1952840"/>
            <a:chOff x="-227375" y="1029588"/>
            <a:chExt cx="4718446" cy="4667400"/>
          </a:xfrm>
        </p:grpSpPr>
        <p:sp>
          <p:nvSpPr>
            <p:cNvPr id="272" name="Google Shape;272;p31"/>
            <p:cNvSpPr/>
            <p:nvPr/>
          </p:nvSpPr>
          <p:spPr>
            <a:xfrm>
              <a:off x="-227375" y="1029588"/>
              <a:ext cx="4718400" cy="4667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-227329" y="1029588"/>
              <a:ext cx="47184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" name="Google Shape;274;p31"/>
          <p:cNvSpPr txBox="1">
            <a:spLocks noGrp="1"/>
          </p:cNvSpPr>
          <p:nvPr>
            <p:ph type="title"/>
          </p:nvPr>
        </p:nvSpPr>
        <p:spPr>
          <a:xfrm>
            <a:off x="1045150" y="1866000"/>
            <a:ext cx="3943500" cy="16142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Model Evaluation</a:t>
            </a:r>
            <a:endParaRPr dirty="0"/>
          </a:p>
        </p:txBody>
      </p:sp>
      <p:sp>
        <p:nvSpPr>
          <p:cNvPr id="275" name="Google Shape;275;p31"/>
          <p:cNvSpPr txBox="1">
            <a:spLocks noGrp="1"/>
          </p:cNvSpPr>
          <p:nvPr>
            <p:ph type="title" idx="2"/>
          </p:nvPr>
        </p:nvSpPr>
        <p:spPr>
          <a:xfrm>
            <a:off x="5590076" y="1551675"/>
            <a:ext cx="22251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76" name="Google Shape;276;p31"/>
          <p:cNvSpPr txBox="1"/>
          <p:nvPr/>
        </p:nvSpPr>
        <p:spPr>
          <a:xfrm>
            <a:off x="841925" y="1094475"/>
            <a:ext cx="10773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&lt;/&gt;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279" name="Google Shape;279;p31"/>
          <p:cNvSpPr txBox="1"/>
          <p:nvPr/>
        </p:nvSpPr>
        <p:spPr>
          <a:xfrm>
            <a:off x="4445082" y="3760875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}</a:t>
            </a:r>
            <a:r>
              <a:rPr lang="en" sz="3600">
                <a:solidFill>
                  <a:schemeClr val="dk1"/>
                </a:solidFill>
              </a:rPr>
              <a:t> /&gt; </a:t>
            </a:r>
            <a:r>
              <a:rPr lang="en" sz="3600">
                <a:solidFill>
                  <a:schemeClr val="accent1"/>
                </a:solidFill>
              </a:rPr>
              <a:t>[</a:t>
            </a:r>
            <a:endParaRPr sz="3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83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2"/>
                </a:solidFill>
              </a:rPr>
              <a:t>&lt;/</a:t>
            </a:r>
            <a:r>
              <a:rPr lang="en-IN" dirty="0"/>
              <a:t> Training Results/Evaluation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45B79072-67C7-D152-251E-0C84EF532D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067785"/>
              </p:ext>
            </p:extLst>
          </p:nvPr>
        </p:nvGraphicFramePr>
        <p:xfrm>
          <a:off x="518795" y="1031875"/>
          <a:ext cx="4594225" cy="342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4305335" imgH="3847974" progId="Excel.SheetMacroEnabled.12">
                  <p:embed/>
                </p:oleObj>
              </mc:Choice>
              <mc:Fallback>
                <p:oleObj name="Macro-Enabled Worksheet" r:id="rId3" imgW="4305335" imgH="3847974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8795" y="1031875"/>
                        <a:ext cx="4594225" cy="34210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3C568F2-A387-830F-413A-AA2E298E3F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4940" y="1031875"/>
            <a:ext cx="3421063" cy="34210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418797-028C-847F-BC20-5A90177AB4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4615" y="5558108"/>
            <a:ext cx="4614746" cy="346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05828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A07996-2B70-BC9E-A319-A193DFD0F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615" y="1031828"/>
            <a:ext cx="4614746" cy="34610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C37B9B-33FB-067D-8741-2A7064DD837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0"/>
          </a:blip>
          <a:srcRect/>
          <a:stretch/>
        </p:blipFill>
        <p:spPr>
          <a:xfrm>
            <a:off x="2264615" y="1031828"/>
            <a:ext cx="4614746" cy="3461060"/>
          </a:xfrm>
          <a:prstGeom prst="rect">
            <a:avLst/>
          </a:prstGeom>
        </p:spPr>
      </p:pic>
      <p:sp>
        <p:nvSpPr>
          <p:cNvPr id="228" name="Google Shape;228;p28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2"/>
                </a:solidFill>
              </a:rPr>
              <a:t>&lt;/</a:t>
            </a:r>
            <a:r>
              <a:rPr lang="en-IN" dirty="0"/>
              <a:t> Training Results/Evaluation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45B79072-67C7-D152-251E-0C84EF532D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23262"/>
              </p:ext>
            </p:extLst>
          </p:nvPr>
        </p:nvGraphicFramePr>
        <p:xfrm>
          <a:off x="-5359400" y="1031875"/>
          <a:ext cx="4594225" cy="342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5" imgW="4305335" imgH="3847974" progId="Excel.SheetMacroEnabled.12">
                  <p:embed/>
                </p:oleObj>
              </mc:Choice>
              <mc:Fallback>
                <p:oleObj name="Macro-Enabled Worksheet" r:id="rId5" imgW="4305335" imgH="3847974" progId="Excel.SheetMacroEnabled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45B79072-67C7-D152-251E-0C84EF532D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-5359400" y="1031875"/>
                        <a:ext cx="4594225" cy="34210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3C568F2-A387-830F-413A-AA2E298E3F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9151" y="1031875"/>
            <a:ext cx="3421063" cy="3421063"/>
          </a:xfrm>
          <a:prstGeom prst="rect">
            <a:avLst/>
          </a:prstGeom>
        </p:spPr>
      </p:pic>
      <p:pic>
        <p:nvPicPr>
          <p:cNvPr id="6" name="Picture 5">
            <a:hlinkClick r:id="rId8" action="ppaction://hlinkfile"/>
            <a:extLst>
              <a:ext uri="{FF2B5EF4-FFF2-40B4-BE49-F238E27FC236}">
                <a16:creationId xmlns:a16="http://schemas.microsoft.com/office/drawing/2014/main" id="{A16485B2-158E-4292-53F8-8A60BCC546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05942" y="-877298"/>
            <a:ext cx="499915" cy="30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098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en" dirty="0"/>
              <a:t>Project Demo</a:t>
            </a:r>
            <a:endParaRPr dirty="0"/>
          </a:p>
        </p:txBody>
      </p:sp>
      <p:pic>
        <p:nvPicPr>
          <p:cNvPr id="23" name="Picture 22">
            <a:hlinkClick r:id="rId3" action="ppaction://hlinkfile"/>
            <a:extLst>
              <a:ext uri="{FF2B5EF4-FFF2-40B4-BE49-F238E27FC236}">
                <a16:creationId xmlns:a16="http://schemas.microsoft.com/office/drawing/2014/main" id="{4DDF0530-C245-6361-E1B6-CE7F46948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942" y="2433061"/>
            <a:ext cx="499915" cy="3048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F7A1CB-82C1-FDEF-1597-422B3DAE30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155" y="1031828"/>
            <a:ext cx="4614746" cy="34610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865D1B-DF3A-757D-5D12-5F7896ABF3B0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rcRect/>
          <a:stretch/>
        </p:blipFill>
        <p:spPr>
          <a:xfrm>
            <a:off x="489155" y="1031828"/>
            <a:ext cx="4614746" cy="34610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31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266" name="Google Shape;266;p31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268" name="Google Shape;268;p31"/>
          <p:cNvGrpSpPr/>
          <p:nvPr/>
        </p:nvGrpSpPr>
        <p:grpSpPr>
          <a:xfrm>
            <a:off x="3993600" y="3441475"/>
            <a:ext cx="2119748" cy="1127400"/>
            <a:chOff x="4924170" y="3441525"/>
            <a:chExt cx="3447305" cy="1127400"/>
          </a:xfrm>
        </p:grpSpPr>
        <p:sp>
          <p:nvSpPr>
            <p:cNvPr id="269" name="Google Shape;269;p31"/>
            <p:cNvSpPr/>
            <p:nvPr/>
          </p:nvSpPr>
          <p:spPr>
            <a:xfrm>
              <a:off x="4924170" y="3441525"/>
              <a:ext cx="3447300" cy="1127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31"/>
          <p:cNvGrpSpPr/>
          <p:nvPr/>
        </p:nvGrpSpPr>
        <p:grpSpPr>
          <a:xfrm>
            <a:off x="5422275" y="1302375"/>
            <a:ext cx="2560700" cy="1952840"/>
            <a:chOff x="-227375" y="1029588"/>
            <a:chExt cx="4718446" cy="4667400"/>
          </a:xfrm>
        </p:grpSpPr>
        <p:sp>
          <p:nvSpPr>
            <p:cNvPr id="272" name="Google Shape;272;p31"/>
            <p:cNvSpPr/>
            <p:nvPr/>
          </p:nvSpPr>
          <p:spPr>
            <a:xfrm>
              <a:off x="-227375" y="1029588"/>
              <a:ext cx="4718400" cy="4667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-227329" y="1029588"/>
              <a:ext cx="47184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" name="Google Shape;275;p31"/>
          <p:cNvSpPr txBox="1">
            <a:spLocks noGrp="1"/>
          </p:cNvSpPr>
          <p:nvPr>
            <p:ph type="title" idx="2"/>
          </p:nvPr>
        </p:nvSpPr>
        <p:spPr>
          <a:xfrm>
            <a:off x="5590076" y="1551675"/>
            <a:ext cx="22251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0.0</a:t>
            </a:r>
            <a:endParaRPr dirty="0"/>
          </a:p>
        </p:txBody>
      </p:sp>
      <p:sp>
        <p:nvSpPr>
          <p:cNvPr id="279" name="Google Shape;279;p31"/>
          <p:cNvSpPr txBox="1"/>
          <p:nvPr/>
        </p:nvSpPr>
        <p:spPr>
          <a:xfrm>
            <a:off x="4445082" y="3760875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}</a:t>
            </a:r>
            <a:r>
              <a:rPr lang="en" sz="3600">
                <a:solidFill>
                  <a:schemeClr val="dk1"/>
                </a:solidFill>
              </a:rPr>
              <a:t> /&gt; </a:t>
            </a:r>
            <a:r>
              <a:rPr lang="en" sz="3600">
                <a:solidFill>
                  <a:schemeClr val="accent1"/>
                </a:solidFill>
              </a:rPr>
              <a:t>[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10" name="Google Shape;549;p46">
            <a:extLst>
              <a:ext uri="{FF2B5EF4-FFF2-40B4-BE49-F238E27FC236}">
                <a16:creationId xmlns:a16="http://schemas.microsoft.com/office/drawing/2014/main" id="{DA3AB164-9D0B-1801-F261-F9556A93552A}"/>
              </a:ext>
            </a:extLst>
          </p:cNvPr>
          <p:cNvSpPr txBox="1">
            <a:spLocks/>
          </p:cNvSpPr>
          <p:nvPr/>
        </p:nvSpPr>
        <p:spPr>
          <a:xfrm>
            <a:off x="1697375" y="1229575"/>
            <a:ext cx="32946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ntico"/>
              <a:buNone/>
              <a:defRPr sz="48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ntico"/>
              <a:buNone/>
              <a:defRPr sz="36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ntico"/>
              <a:buNone/>
              <a:defRPr sz="36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ntico"/>
              <a:buNone/>
              <a:defRPr sz="36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ntico"/>
              <a:buNone/>
              <a:defRPr sz="36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ntico"/>
              <a:buNone/>
              <a:defRPr sz="36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ntico"/>
              <a:buNone/>
              <a:defRPr sz="36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ntico"/>
              <a:buNone/>
              <a:defRPr sz="36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ntico"/>
              <a:buNone/>
              <a:defRPr sz="36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IN" sz="6000" dirty="0"/>
              <a:t>Credits</a:t>
            </a:r>
          </a:p>
        </p:txBody>
      </p:sp>
      <p:sp>
        <p:nvSpPr>
          <p:cNvPr id="11" name="Google Shape;552;p46">
            <a:extLst>
              <a:ext uri="{FF2B5EF4-FFF2-40B4-BE49-F238E27FC236}">
                <a16:creationId xmlns:a16="http://schemas.microsoft.com/office/drawing/2014/main" id="{9EB1C0CA-3811-A2AB-FD5D-07526D166507}"/>
              </a:ext>
            </a:extLst>
          </p:cNvPr>
          <p:cNvSpPr txBox="1"/>
          <p:nvPr/>
        </p:nvSpPr>
        <p:spPr>
          <a:xfrm>
            <a:off x="1008000" y="138402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 dirty="0">
              <a:solidFill>
                <a:schemeClr val="lt2"/>
              </a:solidFill>
            </a:endParaRPr>
          </a:p>
        </p:txBody>
      </p:sp>
      <p:sp>
        <p:nvSpPr>
          <p:cNvPr id="12" name="Google Shape;550;p46">
            <a:extLst>
              <a:ext uri="{FF2B5EF4-FFF2-40B4-BE49-F238E27FC236}">
                <a16:creationId xmlns:a16="http://schemas.microsoft.com/office/drawing/2014/main" id="{F4C9384B-5ED3-8671-9439-F20647AC73B0}"/>
              </a:ext>
            </a:extLst>
          </p:cNvPr>
          <p:cNvSpPr txBox="1">
            <a:spLocks/>
          </p:cNvSpPr>
          <p:nvPr/>
        </p:nvSpPr>
        <p:spPr>
          <a:xfrm>
            <a:off x="1697375" y="2291627"/>
            <a:ext cx="1769725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500" b="1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hlinkClick r:id="rId3"/>
              </a:rPr>
              <a:t>Dataset</a:t>
            </a:r>
            <a:endParaRPr lang="en-US" sz="1500" b="1" dirty="0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500" b="1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hlinkClick r:id="rId4"/>
              </a:rPr>
              <a:t>ultralytics</a:t>
            </a:r>
            <a:endParaRPr lang="en-US" sz="1500" b="1" dirty="0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55617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31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266" name="Google Shape;266;p31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268" name="Google Shape;268;p31"/>
          <p:cNvGrpSpPr/>
          <p:nvPr/>
        </p:nvGrpSpPr>
        <p:grpSpPr>
          <a:xfrm>
            <a:off x="3993600" y="3441475"/>
            <a:ext cx="2119748" cy="1127400"/>
            <a:chOff x="4924170" y="3441525"/>
            <a:chExt cx="3447305" cy="1127400"/>
          </a:xfrm>
        </p:grpSpPr>
        <p:sp>
          <p:nvSpPr>
            <p:cNvPr id="269" name="Google Shape;269;p31"/>
            <p:cNvSpPr/>
            <p:nvPr/>
          </p:nvSpPr>
          <p:spPr>
            <a:xfrm>
              <a:off x="4924170" y="3441525"/>
              <a:ext cx="3447300" cy="1127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31"/>
          <p:cNvGrpSpPr/>
          <p:nvPr/>
        </p:nvGrpSpPr>
        <p:grpSpPr>
          <a:xfrm>
            <a:off x="5422275" y="1302375"/>
            <a:ext cx="2560700" cy="1952840"/>
            <a:chOff x="-227375" y="1029588"/>
            <a:chExt cx="4718446" cy="4667400"/>
          </a:xfrm>
        </p:grpSpPr>
        <p:sp>
          <p:nvSpPr>
            <p:cNvPr id="272" name="Google Shape;272;p31"/>
            <p:cNvSpPr/>
            <p:nvPr/>
          </p:nvSpPr>
          <p:spPr>
            <a:xfrm>
              <a:off x="-227375" y="1029588"/>
              <a:ext cx="4718400" cy="4667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-227329" y="1029588"/>
              <a:ext cx="47184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" name="Google Shape;275;p31"/>
          <p:cNvSpPr txBox="1">
            <a:spLocks noGrp="1"/>
          </p:cNvSpPr>
          <p:nvPr>
            <p:ph type="title" idx="2"/>
          </p:nvPr>
        </p:nvSpPr>
        <p:spPr>
          <a:xfrm>
            <a:off x="5590076" y="1551675"/>
            <a:ext cx="22251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0.0</a:t>
            </a:r>
            <a:endParaRPr dirty="0"/>
          </a:p>
        </p:txBody>
      </p:sp>
      <p:sp>
        <p:nvSpPr>
          <p:cNvPr id="279" name="Google Shape;279;p31"/>
          <p:cNvSpPr txBox="1"/>
          <p:nvPr/>
        </p:nvSpPr>
        <p:spPr>
          <a:xfrm>
            <a:off x="4445082" y="3760875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}</a:t>
            </a:r>
            <a:r>
              <a:rPr lang="en" sz="3600">
                <a:solidFill>
                  <a:schemeClr val="dk1"/>
                </a:solidFill>
              </a:rPr>
              <a:t> /&gt; </a:t>
            </a:r>
            <a:r>
              <a:rPr lang="en" sz="3600">
                <a:solidFill>
                  <a:schemeClr val="accent1"/>
                </a:solidFill>
              </a:rPr>
              <a:t>[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10" name="Google Shape;549;p46">
            <a:extLst>
              <a:ext uri="{FF2B5EF4-FFF2-40B4-BE49-F238E27FC236}">
                <a16:creationId xmlns:a16="http://schemas.microsoft.com/office/drawing/2014/main" id="{DA3AB164-9D0B-1801-F261-F9556A93552A}"/>
              </a:ext>
            </a:extLst>
          </p:cNvPr>
          <p:cNvSpPr txBox="1">
            <a:spLocks/>
          </p:cNvSpPr>
          <p:nvPr/>
        </p:nvSpPr>
        <p:spPr>
          <a:xfrm>
            <a:off x="1697375" y="1229575"/>
            <a:ext cx="32946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ntico"/>
              <a:buNone/>
              <a:defRPr sz="48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ntico"/>
              <a:buNone/>
              <a:defRPr sz="36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ntico"/>
              <a:buNone/>
              <a:defRPr sz="36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ntico"/>
              <a:buNone/>
              <a:defRPr sz="36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ntico"/>
              <a:buNone/>
              <a:defRPr sz="36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ntico"/>
              <a:buNone/>
              <a:defRPr sz="36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ntico"/>
              <a:buNone/>
              <a:defRPr sz="36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ntico"/>
              <a:buNone/>
              <a:defRPr sz="36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ntico"/>
              <a:buNone/>
              <a:defRPr sz="36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IN" sz="6000" dirty="0"/>
              <a:t>Thanks!</a:t>
            </a:r>
          </a:p>
        </p:txBody>
      </p:sp>
      <p:sp>
        <p:nvSpPr>
          <p:cNvPr id="11" name="Google Shape;552;p46">
            <a:extLst>
              <a:ext uri="{FF2B5EF4-FFF2-40B4-BE49-F238E27FC236}">
                <a16:creationId xmlns:a16="http://schemas.microsoft.com/office/drawing/2014/main" id="{9EB1C0CA-3811-A2AB-FD5D-07526D166507}"/>
              </a:ext>
            </a:extLst>
          </p:cNvPr>
          <p:cNvSpPr txBox="1"/>
          <p:nvPr/>
        </p:nvSpPr>
        <p:spPr>
          <a:xfrm>
            <a:off x="1008000" y="138402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 dirty="0">
              <a:solidFill>
                <a:schemeClr val="lt2"/>
              </a:solidFill>
            </a:endParaRPr>
          </a:p>
        </p:txBody>
      </p:sp>
      <p:sp>
        <p:nvSpPr>
          <p:cNvPr id="12" name="Google Shape;550;p46">
            <a:extLst>
              <a:ext uri="{FF2B5EF4-FFF2-40B4-BE49-F238E27FC236}">
                <a16:creationId xmlns:a16="http://schemas.microsoft.com/office/drawing/2014/main" id="{F4C9384B-5ED3-8671-9439-F20647AC73B0}"/>
              </a:ext>
            </a:extLst>
          </p:cNvPr>
          <p:cNvSpPr txBox="1">
            <a:spLocks/>
          </p:cNvSpPr>
          <p:nvPr/>
        </p:nvSpPr>
        <p:spPr>
          <a:xfrm>
            <a:off x="1697375" y="2291627"/>
            <a:ext cx="32946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500" b="1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Do you have any questions?</a:t>
            </a:r>
          </a:p>
        </p:txBody>
      </p:sp>
      <p:pic>
        <p:nvPicPr>
          <p:cNvPr id="14" name="Picture 13">
            <a:hlinkClick r:id="rId3"/>
            <a:extLst>
              <a:ext uri="{FF2B5EF4-FFF2-40B4-BE49-F238E27FC236}">
                <a16:creationId xmlns:a16="http://schemas.microsoft.com/office/drawing/2014/main" id="{658D604D-F7AD-3931-603F-2C091303D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125" y="3281027"/>
            <a:ext cx="1165323" cy="1165323"/>
          </a:xfrm>
          <a:prstGeom prst="rect">
            <a:avLst/>
          </a:prstGeom>
        </p:spPr>
      </p:pic>
      <p:sp>
        <p:nvSpPr>
          <p:cNvPr id="15" name="Google Shape;550;p46">
            <a:extLst>
              <a:ext uri="{FF2B5EF4-FFF2-40B4-BE49-F238E27FC236}">
                <a16:creationId xmlns:a16="http://schemas.microsoft.com/office/drawing/2014/main" id="{E27A185E-F1FB-9A89-04EF-15213DAA4D80}"/>
              </a:ext>
            </a:extLst>
          </p:cNvPr>
          <p:cNvSpPr txBox="1">
            <a:spLocks/>
          </p:cNvSpPr>
          <p:nvPr/>
        </p:nvSpPr>
        <p:spPr>
          <a:xfrm>
            <a:off x="811125" y="3281027"/>
            <a:ext cx="3294600" cy="414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6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Code Pro"/>
              <a:buNone/>
              <a:defRPr sz="1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Code Pro"/>
              <a:buNone/>
              <a:defRPr sz="1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Code Pro"/>
              <a:buNone/>
              <a:defRPr sz="1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Code Pro"/>
              <a:buNone/>
              <a:defRPr sz="1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Code Pro"/>
              <a:buNone/>
              <a:defRPr sz="1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Code Pro"/>
              <a:buNone/>
              <a:defRPr sz="1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Code Pro"/>
              <a:buNone/>
              <a:defRPr sz="1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Code Pro"/>
              <a:buNone/>
              <a:defRPr sz="1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sz="1500" b="1" dirty="0"/>
              <a:t>Project Repository:</a:t>
            </a:r>
          </a:p>
        </p:txBody>
      </p:sp>
    </p:spTree>
    <p:extLst>
      <p:ext uri="{BB962C8B-B14F-4D97-AF65-F5344CB8AC3E}">
        <p14:creationId xmlns:p14="http://schemas.microsoft.com/office/powerpoint/2010/main" val="14919177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31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266" name="Google Shape;266;p31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8;p31"/>
          <p:cNvGrpSpPr/>
          <p:nvPr/>
        </p:nvGrpSpPr>
        <p:grpSpPr>
          <a:xfrm>
            <a:off x="3993600" y="3441475"/>
            <a:ext cx="2119748" cy="1127400"/>
            <a:chOff x="4924170" y="3441525"/>
            <a:chExt cx="3447305" cy="1127400"/>
          </a:xfrm>
        </p:grpSpPr>
        <p:sp>
          <p:nvSpPr>
            <p:cNvPr id="269" name="Google Shape;269;p31"/>
            <p:cNvSpPr/>
            <p:nvPr/>
          </p:nvSpPr>
          <p:spPr>
            <a:xfrm>
              <a:off x="4924170" y="3441525"/>
              <a:ext cx="3447300" cy="1127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31"/>
          <p:cNvGrpSpPr/>
          <p:nvPr/>
        </p:nvGrpSpPr>
        <p:grpSpPr>
          <a:xfrm>
            <a:off x="5422275" y="1302375"/>
            <a:ext cx="2560700" cy="1952840"/>
            <a:chOff x="-227375" y="1029588"/>
            <a:chExt cx="4718446" cy="4667400"/>
          </a:xfrm>
        </p:grpSpPr>
        <p:sp>
          <p:nvSpPr>
            <p:cNvPr id="272" name="Google Shape;272;p31"/>
            <p:cNvSpPr/>
            <p:nvPr/>
          </p:nvSpPr>
          <p:spPr>
            <a:xfrm>
              <a:off x="-227375" y="1029588"/>
              <a:ext cx="4718400" cy="4667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-227329" y="1029588"/>
              <a:ext cx="47184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" name="Google Shape;274;p31"/>
          <p:cNvSpPr txBox="1">
            <a:spLocks noGrp="1"/>
          </p:cNvSpPr>
          <p:nvPr>
            <p:ph type="title"/>
          </p:nvPr>
        </p:nvSpPr>
        <p:spPr>
          <a:xfrm>
            <a:off x="1045150" y="1866000"/>
            <a:ext cx="3943500" cy="16142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Overview</a:t>
            </a:r>
            <a:endParaRPr dirty="0"/>
          </a:p>
        </p:txBody>
      </p:sp>
      <p:sp>
        <p:nvSpPr>
          <p:cNvPr id="275" name="Google Shape;275;p31"/>
          <p:cNvSpPr txBox="1">
            <a:spLocks noGrp="1"/>
          </p:cNvSpPr>
          <p:nvPr>
            <p:ph type="title" idx="2"/>
          </p:nvPr>
        </p:nvSpPr>
        <p:spPr>
          <a:xfrm>
            <a:off x="5590076" y="1551675"/>
            <a:ext cx="22251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76" name="Google Shape;276;p31"/>
          <p:cNvSpPr txBox="1"/>
          <p:nvPr/>
        </p:nvSpPr>
        <p:spPr>
          <a:xfrm>
            <a:off x="841925" y="1094475"/>
            <a:ext cx="10773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&lt;/&gt;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279" name="Google Shape;279;p31"/>
          <p:cNvSpPr txBox="1"/>
          <p:nvPr/>
        </p:nvSpPr>
        <p:spPr>
          <a:xfrm>
            <a:off x="4445082" y="3760875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}</a:t>
            </a:r>
            <a:r>
              <a:rPr lang="en" sz="3600">
                <a:solidFill>
                  <a:schemeClr val="dk1"/>
                </a:solidFill>
              </a:rPr>
              <a:t> /&gt; </a:t>
            </a:r>
            <a:r>
              <a:rPr lang="en" sz="3600">
                <a:solidFill>
                  <a:schemeClr val="accent1"/>
                </a:solidFill>
              </a:rPr>
              <a:t>[</a:t>
            </a:r>
            <a:endParaRPr sz="360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2"/>
                </a:solidFill>
              </a:rPr>
              <a:t>&lt;/</a:t>
            </a:r>
            <a:r>
              <a:rPr lang="en-IN" dirty="0"/>
              <a:t> Project Overview</a:t>
            </a:r>
          </a:p>
        </p:txBody>
      </p:sp>
      <p:graphicFrame>
        <p:nvGraphicFramePr>
          <p:cNvPr id="230" name="Google Shape;230;p28"/>
          <p:cNvGraphicFramePr/>
          <p:nvPr>
            <p:extLst>
              <p:ext uri="{D42A27DB-BD31-4B8C-83A1-F6EECF244321}">
                <p14:modId xmlns:p14="http://schemas.microsoft.com/office/powerpoint/2010/main" val="3933546595"/>
              </p:ext>
            </p:extLst>
          </p:nvPr>
        </p:nvGraphicFramePr>
        <p:xfrm>
          <a:off x="720000" y="1695500"/>
          <a:ext cx="7704000" cy="701000"/>
        </p:xfrm>
        <a:graphic>
          <a:graphicData uri="http://schemas.openxmlformats.org/drawingml/2006/table">
            <a:tbl>
              <a:tblPr>
                <a:noFill/>
                <a:tableStyleId>{C5FF60A7-BFB9-4F6F-B53A-824B8A9FDB51}</a:tableStyleId>
              </a:tblPr>
              <a:tblGrid>
                <a:gridCol w="227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Objective</a:t>
                      </a:r>
                      <a:endParaRPr sz="1000" b="1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To detect animals in images using a pre-trained YOLO model.</a:t>
                      </a:r>
                      <a:endParaRPr sz="800" dirty="0">
                        <a:solidFill>
                          <a:schemeClr val="tx1"/>
                        </a:solidFill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Tools used</a:t>
                      </a:r>
                      <a:endParaRPr sz="1000" b="1" u="sng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Python, Tkinter, PIL, YOLOv5</a:t>
                      </a:r>
                      <a:endParaRPr sz="8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30"/>
          <p:cNvGrpSpPr/>
          <p:nvPr/>
        </p:nvGrpSpPr>
        <p:grpSpPr>
          <a:xfrm>
            <a:off x="4806625" y="1238875"/>
            <a:ext cx="3617313" cy="3166995"/>
            <a:chOff x="1054825" y="1029588"/>
            <a:chExt cx="6665400" cy="7569300"/>
          </a:xfrm>
        </p:grpSpPr>
        <p:sp>
          <p:nvSpPr>
            <p:cNvPr id="255" name="Google Shape;255;p30"/>
            <p:cNvSpPr/>
            <p:nvPr/>
          </p:nvSpPr>
          <p:spPr>
            <a:xfrm>
              <a:off x="1054825" y="1029588"/>
              <a:ext cx="6665400" cy="756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0"/>
            <p:cNvSpPr/>
            <p:nvPr/>
          </p:nvSpPr>
          <p:spPr>
            <a:xfrm>
              <a:off x="1054825" y="1029588"/>
              <a:ext cx="66654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" name="Google Shape;257;p30"/>
          <p:cNvSpPr txBox="1">
            <a:spLocks noGrp="1"/>
          </p:cNvSpPr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&lt;/ </a:t>
            </a:r>
            <a:r>
              <a:rPr lang="en-IN" dirty="0"/>
              <a:t>Aim</a:t>
            </a:r>
            <a:endParaRPr dirty="0"/>
          </a:p>
        </p:txBody>
      </p:sp>
      <p:sp>
        <p:nvSpPr>
          <p:cNvPr id="258" name="Google Shape;258;p30"/>
          <p:cNvSpPr txBox="1">
            <a:spLocks noGrp="1"/>
          </p:cNvSpPr>
          <p:nvPr>
            <p:ph type="body" idx="1"/>
          </p:nvPr>
        </p:nvSpPr>
        <p:spPr>
          <a:xfrm>
            <a:off x="720000" y="1244275"/>
            <a:ext cx="3692400" cy="29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Develop a robust application to detect and identify various animals in images by fine-tuning a pre-trained YOLO model using a custom dataset.</a:t>
            </a:r>
          </a:p>
        </p:txBody>
      </p:sp>
      <p:sp>
        <p:nvSpPr>
          <p:cNvPr id="259" name="Google Shape;259;p30"/>
          <p:cNvSpPr txBox="1"/>
          <p:nvPr/>
        </p:nvSpPr>
        <p:spPr>
          <a:xfrm>
            <a:off x="4950330" y="1581625"/>
            <a:ext cx="17748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YOLO</a:t>
            </a:r>
            <a:r>
              <a:rPr lang="en" sz="2400" dirty="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rPr>
              <a:t>&gt;</a:t>
            </a:r>
            <a:endParaRPr sz="2400" dirty="0">
              <a:solidFill>
                <a:schemeClr val="accen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pic>
        <p:nvPicPr>
          <p:cNvPr id="260" name="Google Shape;260;p30"/>
          <p:cNvPicPr preferRelativeResize="0"/>
          <p:nvPr/>
        </p:nvPicPr>
        <p:blipFill>
          <a:blip r:embed="rId3"/>
          <a:srcRect/>
          <a:stretch/>
        </p:blipFill>
        <p:spPr>
          <a:xfrm>
            <a:off x="5330785" y="2141934"/>
            <a:ext cx="2568993" cy="207125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30"/>
          <p:cNvGrpSpPr/>
          <p:nvPr/>
        </p:nvGrpSpPr>
        <p:grpSpPr>
          <a:xfrm>
            <a:off x="4806625" y="1238875"/>
            <a:ext cx="3617313" cy="3166995"/>
            <a:chOff x="1054825" y="1029588"/>
            <a:chExt cx="6665400" cy="7569300"/>
          </a:xfrm>
        </p:grpSpPr>
        <p:sp>
          <p:nvSpPr>
            <p:cNvPr id="255" name="Google Shape;255;p30"/>
            <p:cNvSpPr/>
            <p:nvPr/>
          </p:nvSpPr>
          <p:spPr>
            <a:xfrm>
              <a:off x="1054825" y="1029588"/>
              <a:ext cx="6665400" cy="756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0"/>
            <p:cNvSpPr/>
            <p:nvPr/>
          </p:nvSpPr>
          <p:spPr>
            <a:xfrm>
              <a:off x="1054825" y="1029588"/>
              <a:ext cx="66654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" name="Google Shape;257;p30"/>
          <p:cNvSpPr txBox="1">
            <a:spLocks noGrp="1"/>
          </p:cNvSpPr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&lt;/ </a:t>
            </a:r>
            <a:r>
              <a:rPr lang="en-IN" dirty="0"/>
              <a:t>Objectives</a:t>
            </a:r>
            <a:endParaRPr dirty="0"/>
          </a:p>
        </p:txBody>
      </p:sp>
      <p:sp>
        <p:nvSpPr>
          <p:cNvPr id="258" name="Google Shape;258;p30"/>
          <p:cNvSpPr txBox="1">
            <a:spLocks noGrp="1"/>
          </p:cNvSpPr>
          <p:nvPr>
            <p:ph type="body" idx="1"/>
          </p:nvPr>
        </p:nvSpPr>
        <p:spPr>
          <a:xfrm>
            <a:off x="720000" y="1244275"/>
            <a:ext cx="3692400" cy="29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u="sng" dirty="0"/>
              <a:t>Model Training: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u="sng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Fine-tune a pre-trained YOLO model using a custom dataset of various animals.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Optimize the model for high accuracy and performance.</a:t>
            </a:r>
            <a:endParaRPr lang="en-IN" dirty="0"/>
          </a:p>
        </p:txBody>
      </p:sp>
      <p:sp>
        <p:nvSpPr>
          <p:cNvPr id="259" name="Google Shape;259;p30"/>
          <p:cNvSpPr txBox="1"/>
          <p:nvPr/>
        </p:nvSpPr>
        <p:spPr>
          <a:xfrm>
            <a:off x="4950330" y="1581625"/>
            <a:ext cx="17748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YOLO</a:t>
            </a:r>
            <a:r>
              <a:rPr lang="en" sz="2400" dirty="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rPr>
              <a:t>&gt;</a:t>
            </a:r>
            <a:endParaRPr sz="2400" dirty="0">
              <a:solidFill>
                <a:schemeClr val="accen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pic>
        <p:nvPicPr>
          <p:cNvPr id="260" name="Google Shape;260;p30"/>
          <p:cNvPicPr preferRelativeResize="0"/>
          <p:nvPr/>
        </p:nvPicPr>
        <p:blipFill>
          <a:blip r:embed="rId3"/>
          <a:srcRect/>
          <a:stretch/>
        </p:blipFill>
        <p:spPr>
          <a:xfrm>
            <a:off x="5330785" y="2141934"/>
            <a:ext cx="2568993" cy="207125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26203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30"/>
          <p:cNvGrpSpPr/>
          <p:nvPr/>
        </p:nvGrpSpPr>
        <p:grpSpPr>
          <a:xfrm>
            <a:off x="4806625" y="1238875"/>
            <a:ext cx="3617313" cy="3166995"/>
            <a:chOff x="1054825" y="1029588"/>
            <a:chExt cx="6665400" cy="7569300"/>
          </a:xfrm>
        </p:grpSpPr>
        <p:sp>
          <p:nvSpPr>
            <p:cNvPr id="255" name="Google Shape;255;p30"/>
            <p:cNvSpPr/>
            <p:nvPr/>
          </p:nvSpPr>
          <p:spPr>
            <a:xfrm>
              <a:off x="1054825" y="1029588"/>
              <a:ext cx="6665400" cy="756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0"/>
            <p:cNvSpPr/>
            <p:nvPr/>
          </p:nvSpPr>
          <p:spPr>
            <a:xfrm>
              <a:off x="1054825" y="1029588"/>
              <a:ext cx="66654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57" name="Google Shape;257;p30"/>
          <p:cNvSpPr txBox="1">
            <a:spLocks noGrp="1"/>
          </p:cNvSpPr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&lt;/ </a:t>
            </a:r>
            <a:r>
              <a:rPr lang="en-IN" dirty="0"/>
              <a:t>Objectives</a:t>
            </a:r>
            <a:endParaRPr dirty="0"/>
          </a:p>
        </p:txBody>
      </p:sp>
      <p:sp>
        <p:nvSpPr>
          <p:cNvPr id="258" name="Google Shape;258;p30"/>
          <p:cNvSpPr txBox="1">
            <a:spLocks noGrp="1"/>
          </p:cNvSpPr>
          <p:nvPr>
            <p:ph type="body" idx="1"/>
          </p:nvPr>
        </p:nvSpPr>
        <p:spPr>
          <a:xfrm>
            <a:off x="720000" y="1244275"/>
            <a:ext cx="3692400" cy="29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u="sng" dirty="0"/>
              <a:t>Evaluation: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u="sng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Evaluate the model's performance using metrics like the confusion matrix to ensure accuracy and identify areas for improvement.</a:t>
            </a:r>
            <a:endParaRPr lang="en-IN" dirty="0"/>
          </a:p>
        </p:txBody>
      </p:sp>
      <p:sp>
        <p:nvSpPr>
          <p:cNvPr id="259" name="Google Shape;259;p30"/>
          <p:cNvSpPr txBox="1"/>
          <p:nvPr/>
        </p:nvSpPr>
        <p:spPr>
          <a:xfrm>
            <a:off x="4950330" y="1581625"/>
            <a:ext cx="17748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YOLO</a:t>
            </a:r>
            <a:r>
              <a:rPr lang="en" sz="2400" dirty="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rPr>
              <a:t>&gt;</a:t>
            </a:r>
            <a:endParaRPr sz="2400" dirty="0">
              <a:solidFill>
                <a:schemeClr val="accen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pic>
        <p:nvPicPr>
          <p:cNvPr id="260" name="Google Shape;260;p30"/>
          <p:cNvPicPr preferRelativeResize="0"/>
          <p:nvPr/>
        </p:nvPicPr>
        <p:blipFill>
          <a:blip r:embed="rId3"/>
          <a:srcRect/>
          <a:stretch/>
        </p:blipFill>
        <p:spPr>
          <a:xfrm>
            <a:off x="5330785" y="2141934"/>
            <a:ext cx="2568993" cy="207125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225697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30"/>
          <p:cNvGrpSpPr/>
          <p:nvPr/>
        </p:nvGrpSpPr>
        <p:grpSpPr>
          <a:xfrm>
            <a:off x="4806625" y="1238875"/>
            <a:ext cx="3617313" cy="3166995"/>
            <a:chOff x="1054825" y="1029588"/>
            <a:chExt cx="6665400" cy="7569300"/>
          </a:xfrm>
        </p:grpSpPr>
        <p:sp>
          <p:nvSpPr>
            <p:cNvPr id="255" name="Google Shape;255;p30"/>
            <p:cNvSpPr/>
            <p:nvPr/>
          </p:nvSpPr>
          <p:spPr>
            <a:xfrm>
              <a:off x="1054825" y="1029588"/>
              <a:ext cx="6665400" cy="756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0"/>
            <p:cNvSpPr/>
            <p:nvPr/>
          </p:nvSpPr>
          <p:spPr>
            <a:xfrm>
              <a:off x="1054825" y="1029588"/>
              <a:ext cx="66654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" name="Google Shape;257;p30"/>
          <p:cNvSpPr txBox="1">
            <a:spLocks noGrp="1"/>
          </p:cNvSpPr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&lt;/ </a:t>
            </a:r>
            <a:r>
              <a:rPr lang="en-IN" dirty="0"/>
              <a:t>Objectives</a:t>
            </a:r>
            <a:endParaRPr dirty="0"/>
          </a:p>
        </p:txBody>
      </p:sp>
      <p:sp>
        <p:nvSpPr>
          <p:cNvPr id="258" name="Google Shape;258;p30"/>
          <p:cNvSpPr txBox="1">
            <a:spLocks noGrp="1"/>
          </p:cNvSpPr>
          <p:nvPr>
            <p:ph type="body" idx="1"/>
          </p:nvPr>
        </p:nvSpPr>
        <p:spPr>
          <a:xfrm>
            <a:off x="720000" y="1244275"/>
            <a:ext cx="3692400" cy="29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u="sng" dirty="0"/>
              <a:t>Application Development: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u="sng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Integrate the fine-tuned YOLO model into a Python application.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Tkinter</a:t>
            </a:r>
            <a:r>
              <a:rPr lang="en-US" dirty="0"/>
              <a:t> to create a graphical user interface for easy image loading and processing.</a:t>
            </a:r>
            <a:endParaRPr lang="en-IN" dirty="0"/>
          </a:p>
        </p:txBody>
      </p:sp>
      <p:sp>
        <p:nvSpPr>
          <p:cNvPr id="259" name="Google Shape;259;p30"/>
          <p:cNvSpPr txBox="1"/>
          <p:nvPr/>
        </p:nvSpPr>
        <p:spPr>
          <a:xfrm>
            <a:off x="4950330" y="1581625"/>
            <a:ext cx="17748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YOLO</a:t>
            </a:r>
            <a:r>
              <a:rPr lang="en" sz="2400" dirty="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rPr>
              <a:t>&gt;</a:t>
            </a:r>
            <a:endParaRPr sz="2400" dirty="0">
              <a:solidFill>
                <a:schemeClr val="accen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pic>
        <p:nvPicPr>
          <p:cNvPr id="260" name="Google Shape;260;p30"/>
          <p:cNvPicPr preferRelativeResize="0"/>
          <p:nvPr/>
        </p:nvPicPr>
        <p:blipFill>
          <a:blip r:embed="rId3"/>
          <a:srcRect/>
          <a:stretch/>
        </p:blipFill>
        <p:spPr>
          <a:xfrm>
            <a:off x="5330785" y="2141934"/>
            <a:ext cx="2568993" cy="207125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639620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30"/>
          <p:cNvGrpSpPr/>
          <p:nvPr/>
        </p:nvGrpSpPr>
        <p:grpSpPr>
          <a:xfrm>
            <a:off x="4806625" y="1238875"/>
            <a:ext cx="3617313" cy="3166995"/>
            <a:chOff x="1054825" y="1029588"/>
            <a:chExt cx="6665400" cy="7569300"/>
          </a:xfrm>
        </p:grpSpPr>
        <p:sp>
          <p:nvSpPr>
            <p:cNvPr id="255" name="Google Shape;255;p30"/>
            <p:cNvSpPr/>
            <p:nvPr/>
          </p:nvSpPr>
          <p:spPr>
            <a:xfrm>
              <a:off x="1054825" y="1029588"/>
              <a:ext cx="6665400" cy="756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0"/>
            <p:cNvSpPr/>
            <p:nvPr/>
          </p:nvSpPr>
          <p:spPr>
            <a:xfrm>
              <a:off x="1054825" y="1029588"/>
              <a:ext cx="66654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" name="Google Shape;257;p30"/>
          <p:cNvSpPr txBox="1">
            <a:spLocks noGrp="1"/>
          </p:cNvSpPr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&lt;/ </a:t>
            </a:r>
            <a:r>
              <a:rPr lang="en-IN" dirty="0"/>
              <a:t>What is YOLO?</a:t>
            </a:r>
            <a:endParaRPr dirty="0"/>
          </a:p>
        </p:txBody>
      </p:sp>
      <p:sp>
        <p:nvSpPr>
          <p:cNvPr id="258" name="Google Shape;258;p30"/>
          <p:cNvSpPr txBox="1">
            <a:spLocks noGrp="1"/>
          </p:cNvSpPr>
          <p:nvPr>
            <p:ph type="body" idx="1"/>
          </p:nvPr>
        </p:nvSpPr>
        <p:spPr>
          <a:xfrm>
            <a:off x="720000" y="1244275"/>
            <a:ext cx="3692400" cy="29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YOLO (You Only Look Once)</a:t>
            </a:r>
            <a:r>
              <a:rPr lang="en-US" dirty="0"/>
              <a:t> is a state-of-the-art, real-time object detection system. It stands out from other object detection algorithms due to its unique approach and efficiency.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Purpose:</a:t>
            </a:r>
            <a:r>
              <a:rPr lang="en-US" dirty="0"/>
              <a:t> Object detection system that predicts bounding boxes and class probabilities directly from full images in one evaluation.</a:t>
            </a:r>
            <a:endParaRPr dirty="0"/>
          </a:p>
        </p:txBody>
      </p:sp>
      <p:sp>
        <p:nvSpPr>
          <p:cNvPr id="259" name="Google Shape;259;p30"/>
          <p:cNvSpPr txBox="1"/>
          <p:nvPr/>
        </p:nvSpPr>
        <p:spPr>
          <a:xfrm>
            <a:off x="4950330" y="1581625"/>
            <a:ext cx="17748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YOLO</a:t>
            </a:r>
            <a:r>
              <a:rPr lang="en" sz="2400" dirty="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rPr>
              <a:t>&gt;</a:t>
            </a:r>
            <a:endParaRPr sz="2400" dirty="0">
              <a:solidFill>
                <a:schemeClr val="accen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pic>
        <p:nvPicPr>
          <p:cNvPr id="260" name="Google Shape;260;p30"/>
          <p:cNvPicPr preferRelativeResize="0"/>
          <p:nvPr/>
        </p:nvPicPr>
        <p:blipFill>
          <a:blip r:embed="rId3"/>
          <a:srcRect/>
          <a:stretch/>
        </p:blipFill>
        <p:spPr>
          <a:xfrm>
            <a:off x="5061456" y="2352090"/>
            <a:ext cx="3107651" cy="165093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4039503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30"/>
          <p:cNvGrpSpPr/>
          <p:nvPr/>
        </p:nvGrpSpPr>
        <p:grpSpPr>
          <a:xfrm>
            <a:off x="4806625" y="1238875"/>
            <a:ext cx="3617313" cy="3166995"/>
            <a:chOff x="1054825" y="1029588"/>
            <a:chExt cx="6665400" cy="7569300"/>
          </a:xfrm>
        </p:grpSpPr>
        <p:sp>
          <p:nvSpPr>
            <p:cNvPr id="255" name="Google Shape;255;p30"/>
            <p:cNvSpPr/>
            <p:nvPr/>
          </p:nvSpPr>
          <p:spPr>
            <a:xfrm>
              <a:off x="1054825" y="1029588"/>
              <a:ext cx="6665400" cy="756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0"/>
            <p:cNvSpPr/>
            <p:nvPr/>
          </p:nvSpPr>
          <p:spPr>
            <a:xfrm>
              <a:off x="1054825" y="1029588"/>
              <a:ext cx="66654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" name="Google Shape;257;p30"/>
          <p:cNvSpPr txBox="1">
            <a:spLocks noGrp="1"/>
          </p:cNvSpPr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&lt;/ </a:t>
            </a:r>
            <a:r>
              <a:rPr lang="en-IN" dirty="0"/>
              <a:t>What is YOLO?</a:t>
            </a:r>
            <a:endParaRPr dirty="0"/>
          </a:p>
        </p:txBody>
      </p:sp>
      <p:sp>
        <p:nvSpPr>
          <p:cNvPr id="258" name="Google Shape;258;p30"/>
          <p:cNvSpPr txBox="1">
            <a:spLocks noGrp="1"/>
          </p:cNvSpPr>
          <p:nvPr>
            <p:ph type="body" idx="1"/>
          </p:nvPr>
        </p:nvSpPr>
        <p:spPr>
          <a:xfrm>
            <a:off x="720000" y="1244275"/>
            <a:ext cx="3692400" cy="29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 dirty="0"/>
              <a:t>How it works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Single Neural Network:</a:t>
            </a:r>
            <a:r>
              <a:rPr lang="en-US" dirty="0"/>
              <a:t> YOLO uses a single convolutional neural network (CNN) to predict multiple bounding boxes and class probabilities for those boxes.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Unified Detection:</a:t>
            </a:r>
            <a:r>
              <a:rPr lang="en-US" dirty="0"/>
              <a:t> It treats object detection as a single regression problem, straight from image pixels to bounding box coordinates and class probabilities.</a:t>
            </a:r>
          </a:p>
        </p:txBody>
      </p:sp>
      <p:sp>
        <p:nvSpPr>
          <p:cNvPr id="259" name="Google Shape;259;p30"/>
          <p:cNvSpPr txBox="1"/>
          <p:nvPr/>
        </p:nvSpPr>
        <p:spPr>
          <a:xfrm>
            <a:off x="4950330" y="1581625"/>
            <a:ext cx="17748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YOLO</a:t>
            </a:r>
            <a:r>
              <a:rPr lang="en" sz="2400" dirty="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rPr>
              <a:t>&gt;</a:t>
            </a:r>
            <a:endParaRPr sz="2400" dirty="0">
              <a:solidFill>
                <a:schemeClr val="accen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pic>
        <p:nvPicPr>
          <p:cNvPr id="260" name="Google Shape;260;p30"/>
          <p:cNvPicPr preferRelativeResize="0"/>
          <p:nvPr/>
        </p:nvPicPr>
        <p:blipFill>
          <a:blip r:embed="rId3"/>
          <a:srcRect/>
          <a:stretch/>
        </p:blipFill>
        <p:spPr>
          <a:xfrm>
            <a:off x="5061456" y="2352090"/>
            <a:ext cx="3107651" cy="165093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264729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New Operating System Design Pitch Deck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332</Words>
  <Application>Microsoft Office PowerPoint</Application>
  <PresentationFormat>On-screen Show (16:9)</PresentationFormat>
  <Paragraphs>74</Paragraphs>
  <Slides>16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Quantico</vt:lpstr>
      <vt:lpstr>Arial</vt:lpstr>
      <vt:lpstr>Source Code Pro</vt:lpstr>
      <vt:lpstr>Nunito Light</vt:lpstr>
      <vt:lpstr>New Operating System Design Pitch Deck by Slidesgo</vt:lpstr>
      <vt:lpstr>Macro-Enabled Worksheet</vt:lpstr>
      <vt:lpstr>Fauna Find Project</vt:lpstr>
      <vt:lpstr>Project Overview</vt:lpstr>
      <vt:lpstr>&lt;/ Project Overview</vt:lpstr>
      <vt:lpstr>&lt;/ Aim</vt:lpstr>
      <vt:lpstr>&lt;/ Objectives</vt:lpstr>
      <vt:lpstr>&lt;/ Objectives</vt:lpstr>
      <vt:lpstr>&lt;/ Objectives</vt:lpstr>
      <vt:lpstr>&lt;/ What is YOLO?</vt:lpstr>
      <vt:lpstr>&lt;/ What is YOLO?</vt:lpstr>
      <vt:lpstr>&lt;/ Project Overview</vt:lpstr>
      <vt:lpstr>Model Evaluation</vt:lpstr>
      <vt:lpstr>&lt;/ Training Results/Evaluation</vt:lpstr>
      <vt:lpstr>&lt;/ Training Results/Evaluation</vt:lpstr>
      <vt:lpstr>&lt;/ Project Demo</vt:lpstr>
      <vt:lpstr>0.0</vt:lpstr>
      <vt:lpstr>0.0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JISHNU SURESH</cp:lastModifiedBy>
  <cp:revision>5</cp:revision>
  <dcterms:modified xsi:type="dcterms:W3CDTF">2024-07-21T10:03:28Z</dcterms:modified>
</cp:coreProperties>
</file>