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3" r:id="rId8"/>
    <p:sldId id="264" r:id="rId9"/>
    <p:sldId id="261" r:id="rId10"/>
    <p:sldId id="265"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780F6-DD17-4BD4-9585-DA6B8C1980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1D91F7F-6391-4FB2-92D8-AA038F7B9AF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1D91F7F-6391-4FB2-92D8-AA038F7B9AF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1D91F7F-6391-4FB2-92D8-AA038F7B9AF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1D91F7F-6391-4FB2-92D8-AA038F7B9AF4}" type="slidenum">
              <a:rPr lang="en-IN" smtClean="0"/>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1D91F7F-6391-4FB2-92D8-AA038F7B9AF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72B780F6-DD17-4BD4-9585-DA6B8C1980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72B780F6-DD17-4BD4-9585-DA6B8C1980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2B780F6-DD17-4BD4-9585-DA6B8C1980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2B780F6-DD17-4BD4-9585-DA6B8C198061}" type="datetimeFigureOut">
              <a:rPr lang="en-IN" smtClean="0"/>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1D91F7F-6391-4FB2-92D8-AA038F7B9AF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2B780F6-DD17-4BD4-9585-DA6B8C1980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2B780F6-DD17-4BD4-9585-DA6B8C1980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1D91F7F-6391-4FB2-92D8-AA038F7B9AF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2B780F6-DD17-4BD4-9585-DA6B8C19806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B780F6-DD17-4BD4-9585-DA6B8C1980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2B780F6-DD17-4BD4-9585-DA6B8C19806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2B780F6-DD17-4BD4-9585-DA6B8C1980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91F7F-6391-4FB2-92D8-AA038F7B9AF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B780F6-DD17-4BD4-9585-DA6B8C198061}" type="datetimeFigureOut">
              <a:rPr lang="en-IN" smtClean="0"/>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1D91F7F-6391-4FB2-92D8-AA038F7B9AF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1766" y="4708647"/>
            <a:ext cx="5132159" cy="1388534"/>
          </a:xfrm>
        </p:spPr>
        <p:txBody>
          <a:bodyPr>
            <a:normAutofit/>
          </a:bodyPr>
          <a:lstStyle/>
          <a:p>
            <a:pPr algn="ctr"/>
            <a:r>
              <a:rPr lang="en-IN" dirty="0" smtClean="0">
                <a:solidFill>
                  <a:schemeClr val="tx1"/>
                </a:solidFill>
                <a:latin typeface="Bahnschrift" panose="020B0502040204020203" pitchFamily="34" charset="0"/>
                <a:cs typeface="Times New Roman" panose="02020603050405020304" pitchFamily="18" charset="0"/>
              </a:rPr>
              <a:t>Made By:-</a:t>
            </a:r>
            <a:endParaRPr lang="en-IN" dirty="0" smtClean="0">
              <a:solidFill>
                <a:schemeClr val="tx1"/>
              </a:solidFill>
              <a:latin typeface="Bahnschrift" panose="020B0502040204020203" pitchFamily="34" charset="0"/>
              <a:cs typeface="Times New Roman" panose="02020603050405020304" pitchFamily="18" charset="0"/>
            </a:endParaRPr>
          </a:p>
          <a:p>
            <a:pPr algn="ctr"/>
            <a:r>
              <a:rPr lang="en-IN" dirty="0" smtClean="0">
                <a:solidFill>
                  <a:schemeClr val="tx1"/>
                </a:solidFill>
                <a:latin typeface="Bahnschrift" panose="020B0502040204020203" pitchFamily="34" charset="0"/>
                <a:cs typeface="Times New Roman" panose="02020603050405020304" pitchFamily="18" charset="0"/>
              </a:rPr>
              <a:t>Vaibhav Varshney (2K18/CO/382)</a:t>
            </a:r>
            <a:endParaRPr lang="en-IN" dirty="0" smtClean="0">
              <a:latin typeface="Bahnschrift" panose="020B0502040204020203" pitchFamily="34" charset="0"/>
              <a:cs typeface="Times New Roman" panose="02020603050405020304" pitchFamily="18" charset="0"/>
            </a:endParaRPr>
          </a:p>
          <a:p>
            <a:pPr algn="ctr"/>
            <a:r>
              <a:rPr lang="en-IN" dirty="0" smtClean="0">
                <a:solidFill>
                  <a:schemeClr val="tx1"/>
                </a:solidFill>
                <a:latin typeface="Bahnschrift" panose="020B0502040204020203" pitchFamily="34" charset="0"/>
                <a:cs typeface="Times New Roman" panose="02020603050405020304" pitchFamily="18" charset="0"/>
              </a:rPr>
              <a:t>Vikas Yadav(2K18/CO/386)</a:t>
            </a:r>
            <a:endParaRPr lang="en-IN" dirty="0" smtClean="0">
              <a:solidFill>
                <a:schemeClr val="tx1"/>
              </a:solidFill>
              <a:latin typeface="Bahnschrift" panose="020B0502040204020203" pitchFamily="34" charset="0"/>
              <a:cs typeface="Times New Roman" panose="02020603050405020304" pitchFamily="18" charset="0"/>
            </a:endParaRPr>
          </a:p>
        </p:txBody>
      </p:sp>
      <p:sp>
        <p:nvSpPr>
          <p:cNvPr id="4" name="Rectangle 3"/>
          <p:cNvSpPr/>
          <p:nvPr/>
        </p:nvSpPr>
        <p:spPr>
          <a:xfrm>
            <a:off x="798580" y="2725921"/>
            <a:ext cx="11114746" cy="2214880"/>
          </a:xfrm>
          <a:prstGeom prst="rect">
            <a:avLst/>
          </a:prstGeom>
          <a:noFill/>
        </p:spPr>
        <p:txBody>
          <a:bodyPr wrap="square" lIns="91440" tIns="45720" rIns="91440" bIns="45720">
            <a:spAutoFit/>
          </a:bodyPr>
          <a:lstStyle/>
          <a:p>
            <a:pPr algn="ctr"/>
            <a:r>
              <a:rPr lang="en-US" sz="5400" b="1" cap="none" spc="0" dirty="0" smtClean="0">
                <a:ln w="0"/>
                <a:effectLst>
                  <a:outerShdw blurRad="38100" dist="25400" dir="5400000" algn="ctr" rotWithShape="0">
                    <a:srgbClr val="6E747A">
                      <a:alpha val="43000"/>
                    </a:srgbClr>
                  </a:outerShdw>
                </a:effectLst>
                <a:latin typeface="Century Gothic (Body)"/>
              </a:rPr>
              <a:t>Music Recommendation  System</a:t>
            </a:r>
            <a:endParaRPr lang="en-US" sz="5400" b="1" cap="none" spc="0" dirty="0" smtClean="0">
              <a:ln w="0"/>
              <a:effectLst>
                <a:outerShdw blurRad="38100" dist="25400" dir="5400000" algn="ctr" rotWithShape="0">
                  <a:srgbClr val="6E747A">
                    <a:alpha val="43000"/>
                  </a:srgbClr>
                </a:outerShdw>
              </a:effectLst>
              <a:latin typeface="Century Gothic (Body)"/>
            </a:endParaRPr>
          </a:p>
          <a:p>
            <a:pPr algn="ctr"/>
            <a:r>
              <a:rPr lang="en-IN" sz="3000" dirty="0" smtClean="0">
                <a:latin typeface="Century Gothic (Body)"/>
              </a:rPr>
              <a:t>   Under the supervision of </a:t>
            </a:r>
            <a:r>
              <a:rPr lang="en-IN" sz="3000" dirty="0" err="1" smtClean="0">
                <a:latin typeface="Century Gothic (Body)"/>
              </a:rPr>
              <a:t>Prof.</a:t>
            </a:r>
            <a:r>
              <a:rPr lang="en-IN" sz="3000" dirty="0" smtClean="0">
                <a:latin typeface="Century Gothic (Body)"/>
              </a:rPr>
              <a:t> </a:t>
            </a:r>
            <a:r>
              <a:rPr lang="en-IN" sz="3000" dirty="0" err="1" smtClean="0">
                <a:latin typeface="Century Gothic (Body)"/>
              </a:rPr>
              <a:t>Ruchika</a:t>
            </a:r>
            <a:r>
              <a:rPr lang="en-IN" sz="3000" dirty="0">
                <a:latin typeface="Century Gothic (Body)"/>
              </a:rPr>
              <a:t> </a:t>
            </a:r>
            <a:r>
              <a:rPr lang="en-IN" sz="3000" dirty="0" smtClean="0">
                <a:latin typeface="Century Gothic (Body)"/>
              </a:rPr>
              <a:t>Malhotra</a:t>
            </a:r>
            <a:endParaRPr lang="en-IN" sz="3000" dirty="0" smtClean="0">
              <a:latin typeface="Century Gothic (Body)"/>
            </a:endParaRPr>
          </a:p>
          <a:p>
            <a:pPr algn="ctr"/>
            <a:endParaRPr lang="en-US" sz="5400" b="0" cap="none" spc="0" dirty="0">
              <a:ln w="0"/>
              <a:solidFill>
                <a:schemeClr val="accent1"/>
              </a:solidFill>
              <a:effectLst>
                <a:outerShdw blurRad="38100" dist="25400" dir="5400000" algn="ctr" rotWithShape="0">
                  <a:srgbClr val="6E747A">
                    <a:alpha val="43000"/>
                  </a:srgbClr>
                </a:outerShdw>
              </a:effectLst>
              <a:latin typeface="Century Gothic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335" y="769853"/>
            <a:ext cx="9613861" cy="1080938"/>
          </a:xfrm>
        </p:spPr>
        <p:txBody>
          <a:bodyPr/>
          <a:lstStyle/>
          <a:p>
            <a:pPr algn="ctr"/>
            <a:r>
              <a:rPr lang="en-IN" smtClean="0"/>
              <a:t>RESULTS AND ANALYSIS</a:t>
            </a:r>
            <a:endParaRPr lang="en-IN" dirty="0"/>
          </a:p>
        </p:txBody>
      </p:sp>
      <p:pic>
        <p:nvPicPr>
          <p:cNvPr id="3074" name="Picture 2" descr="https://lh4.googleusercontent.com/TiIQ6Za51PEaBPFlHFPMWupPYFKpBxCXQ7vO475-k2jghlv5bxugLCWoMpoEVZjVhiKHjoPDSvQjW84f6ULSHbiEcxPiFyTG9lzPhD1Hw7ibHnHFoV9V3SVPjEPB_tIDnTJh2MOB"/>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r="5238"/>
          <a:stretch>
            <a:fillRect/>
          </a:stretch>
        </p:blipFill>
        <p:spPr bwMode="auto">
          <a:xfrm>
            <a:off x="108789" y="2181293"/>
            <a:ext cx="3000171" cy="21652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MPXeSALvSaQAZ45T-i-ywt7llJ09BV574E4VQm1piI4rL1slkDF_9OGFbpA5IFJzMt6wkjye8l0h7otZ_buHOvMpUKQNAK8yfpNQTEg7YvFoaqDnanvlKn1z4HJ2T1I9sbl_9Ee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526" y="2191659"/>
            <a:ext cx="2842954" cy="21548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C9nPwjHxqjQcy0WCIuI6Vn8I2-BvPd-F6ekFX720pBzwvp32rMGipW2LYbSXAirlE8ekahyb8XVZvanyT3faUiOX9RruEEecLAbDzKQ9t94J6VLz1jxV7Ua6ICffKTURhz2ZBV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363" y="2181293"/>
            <a:ext cx="2846522" cy="21548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6.googleusercontent.com/IWol_HdMCPD-9u0BUydbEQoe6RGo0q2P4DW_ZYmRpx1vSdKcP8juzVZLnB6seHTvT8-ClWyqBMuoEl1h6PoeB3xBWEYR0xAAQ5x4uoYLCydbR4PQfL1vVmZkaFxlVoTXWnM00PxQ"/>
          <p:cNvPicPr>
            <a:picLocks noChangeAspect="1" noChangeArrowheads="1"/>
          </p:cNvPicPr>
          <p:nvPr/>
        </p:nvPicPr>
        <p:blipFill rotWithShape="1">
          <a:blip r:embed="rId4">
            <a:extLst>
              <a:ext uri="{28A0092B-C50C-407E-A947-70E740481C1C}">
                <a14:useLocalDpi xmlns:a14="http://schemas.microsoft.com/office/drawing/2010/main" val="0"/>
              </a:ext>
            </a:extLst>
          </a:blip>
          <a:srcRect r="10706"/>
          <a:stretch>
            <a:fillRect/>
          </a:stretch>
        </p:blipFill>
        <p:spPr bwMode="auto">
          <a:xfrm>
            <a:off x="9264883" y="2181292"/>
            <a:ext cx="2801629" cy="2154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8790" y="4705004"/>
            <a:ext cx="2941982" cy="1138773"/>
          </a:xfrm>
          <a:prstGeom prst="rect">
            <a:avLst/>
          </a:prstGeom>
          <a:noFill/>
        </p:spPr>
        <p:txBody>
          <a:bodyPr wrap="square" rtlCol="0">
            <a:spAutoFit/>
          </a:bodyPr>
          <a:lstStyle/>
          <a:p>
            <a:pPr algn="ctr"/>
            <a:r>
              <a:rPr lang="en-IN" sz="1600" dirty="0" smtClean="0"/>
              <a:t>LONG TAIL PLOT FOR </a:t>
            </a:r>
            <a:endParaRPr lang="en-IN" sz="1600" dirty="0" smtClean="0"/>
          </a:p>
          <a:p>
            <a:pPr algn="ctr"/>
            <a:r>
              <a:rPr lang="en-IN" sz="1600" dirty="0" smtClean="0"/>
              <a:t>POPULARITY BASED</a:t>
            </a:r>
            <a:endParaRPr lang="en-IN" sz="1600" dirty="0" smtClean="0"/>
          </a:p>
          <a:p>
            <a:pPr algn="ctr"/>
            <a:r>
              <a:rPr lang="en-IN" sz="1600" dirty="0" smtClean="0"/>
              <a:t>FILTERING</a:t>
            </a:r>
            <a:endParaRPr lang="en-IN" sz="1600" dirty="0" smtClean="0"/>
          </a:p>
          <a:p>
            <a:pPr algn="ctr"/>
            <a:endParaRPr lang="en-IN" dirty="0"/>
          </a:p>
        </p:txBody>
      </p:sp>
      <p:sp>
        <p:nvSpPr>
          <p:cNvPr id="6" name="TextBox 5"/>
          <p:cNvSpPr txBox="1"/>
          <p:nvPr/>
        </p:nvSpPr>
        <p:spPr>
          <a:xfrm>
            <a:off x="3274526" y="4687410"/>
            <a:ext cx="2910143" cy="861774"/>
          </a:xfrm>
          <a:prstGeom prst="rect">
            <a:avLst/>
          </a:prstGeom>
          <a:noFill/>
        </p:spPr>
        <p:txBody>
          <a:bodyPr wrap="square" rtlCol="0">
            <a:spAutoFit/>
          </a:bodyPr>
          <a:lstStyle/>
          <a:p>
            <a:pPr algn="ctr"/>
            <a:r>
              <a:rPr lang="en-IN" sz="1600" dirty="0" smtClean="0"/>
              <a:t>MEAN AVERAGE RECALL AT K</a:t>
            </a:r>
            <a:endParaRPr lang="en-IN" sz="1600" dirty="0" smtClean="0"/>
          </a:p>
          <a:p>
            <a:pPr algn="ctr"/>
            <a:r>
              <a:rPr lang="en-IN" sz="1600" dirty="0" smtClean="0"/>
              <a:t>COLLABORATIVE FILTERING</a:t>
            </a:r>
            <a:endParaRPr lang="en-IN" sz="1600" dirty="0" smtClean="0"/>
          </a:p>
          <a:p>
            <a:pPr algn="ctr"/>
            <a:r>
              <a:rPr lang="en-IN" sz="1600" dirty="0" smtClean="0"/>
              <a:t>(USER-USER BASED)</a:t>
            </a:r>
            <a:endParaRPr lang="en-IN" sz="1600" dirty="0" smtClean="0"/>
          </a:p>
        </p:txBody>
      </p:sp>
      <p:sp>
        <p:nvSpPr>
          <p:cNvPr id="7" name="TextBox 6"/>
          <p:cNvSpPr txBox="1"/>
          <p:nvPr/>
        </p:nvSpPr>
        <p:spPr>
          <a:xfrm>
            <a:off x="6256363" y="4658366"/>
            <a:ext cx="2846522" cy="1077218"/>
          </a:xfrm>
          <a:prstGeom prst="rect">
            <a:avLst/>
          </a:prstGeom>
          <a:noFill/>
        </p:spPr>
        <p:txBody>
          <a:bodyPr wrap="square" rtlCol="0">
            <a:spAutoFit/>
          </a:bodyPr>
          <a:lstStyle/>
          <a:p>
            <a:pPr algn="ctr"/>
            <a:r>
              <a:rPr lang="en-IN" sz="1600" dirty="0" smtClean="0"/>
              <a:t>MEAN AVERAGE RECALL AT K </a:t>
            </a:r>
            <a:endParaRPr lang="en-IN" sz="1600" dirty="0" smtClean="0"/>
          </a:p>
          <a:p>
            <a:pPr algn="ctr"/>
            <a:r>
              <a:rPr lang="en-IN" sz="1600" dirty="0" smtClean="0"/>
              <a:t>COLLABORATIVE FILTERING (PEARSON SIMILARITY ITEM-ITEM BASED)</a:t>
            </a:r>
            <a:endParaRPr lang="en-IN" sz="1600" dirty="0"/>
          </a:p>
        </p:txBody>
      </p:sp>
      <p:sp>
        <p:nvSpPr>
          <p:cNvPr id="8" name="TextBox 7"/>
          <p:cNvSpPr txBox="1"/>
          <p:nvPr/>
        </p:nvSpPr>
        <p:spPr>
          <a:xfrm>
            <a:off x="9264882" y="4658366"/>
            <a:ext cx="2801629" cy="1077218"/>
          </a:xfrm>
          <a:prstGeom prst="rect">
            <a:avLst/>
          </a:prstGeom>
          <a:noFill/>
        </p:spPr>
        <p:txBody>
          <a:bodyPr wrap="square" rtlCol="0">
            <a:spAutoFit/>
          </a:bodyPr>
          <a:lstStyle/>
          <a:p>
            <a:pPr algn="ctr"/>
            <a:r>
              <a:rPr lang="en-IN" sz="1600" dirty="0" smtClean="0"/>
              <a:t>MEAN AVERAGE RECALL AT K </a:t>
            </a:r>
            <a:endParaRPr lang="en-IN" sz="1600" dirty="0" smtClean="0"/>
          </a:p>
          <a:p>
            <a:pPr algn="ctr"/>
            <a:r>
              <a:rPr lang="en-IN" sz="1600" dirty="0" smtClean="0"/>
              <a:t>COLLABORATIVE FILTERING (JACCARD SIMILARITY ITEM-ITEM BASED)</a:t>
            </a:r>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 AND FUTURE SCOPE</a:t>
            </a:r>
            <a:endParaRPr lang="en-IN" dirty="0"/>
          </a:p>
        </p:txBody>
      </p:sp>
      <p:sp>
        <p:nvSpPr>
          <p:cNvPr id="3" name="Content Placeholder 2"/>
          <p:cNvSpPr>
            <a:spLocks noGrp="1"/>
          </p:cNvSpPr>
          <p:nvPr>
            <p:ph idx="1"/>
          </p:nvPr>
        </p:nvSpPr>
        <p:spPr>
          <a:xfrm>
            <a:off x="680321" y="2336872"/>
            <a:ext cx="10026472" cy="4421375"/>
          </a:xfrm>
        </p:spPr>
        <p:txBody>
          <a:bodyPr>
            <a:noAutofit/>
          </a:bodyPr>
          <a:lstStyle/>
          <a:p>
            <a:pPr>
              <a:lnSpc>
                <a:spcPct val="120000"/>
              </a:lnSpc>
              <a:buFont typeface="Wingdings" panose="05000000000000000000" pitchFamily="2" charset="2"/>
              <a:buChar char="q"/>
            </a:pPr>
            <a:r>
              <a:rPr lang="en-IN" sz="1600" dirty="0">
                <a:latin typeface="Bahnschrift" panose="020B0502040204020203" pitchFamily="34" charset="0"/>
              </a:rPr>
              <a:t>The authors have implemented a Popularity based model, User-User based, and Item-Item based collaborative filtering models. The Popularity based model performed the worst with no doubt as it couldn’t provide personalized recommendations.</a:t>
            </a:r>
            <a:endParaRPr lang="en-IN" sz="1600" dirty="0">
              <a:latin typeface="Bahnschrift" panose="020B0502040204020203" pitchFamily="34" charset="0"/>
            </a:endParaRPr>
          </a:p>
          <a:p>
            <a:pPr>
              <a:lnSpc>
                <a:spcPct val="120000"/>
              </a:lnSpc>
              <a:buFont typeface="Wingdings" panose="05000000000000000000" pitchFamily="2" charset="2"/>
              <a:buChar char="q"/>
            </a:pPr>
            <a:r>
              <a:rPr lang="en-IN" sz="1600" dirty="0">
                <a:latin typeface="Bahnschrift" panose="020B0502040204020203" pitchFamily="34" charset="0"/>
              </a:rPr>
              <a:t>User-User based and Item-Item based models performed considerably better with Item-Item based models performing. This might be due to the fact that relations amongst items are simpler than users. Items are having very small sets of genres while users may have varied tastes, and in real-world contrast, item similarity is more meaningful than the user similarity as songs have some definite set of features/qualities while users have indefinite features and tastes, so it’s always better to find the similarities between songs. This implies that the notion of item similarity is more meaningful than the notion of user similarity</a:t>
            </a:r>
            <a:r>
              <a:rPr lang="en-IN" sz="1600" dirty="0" smtClean="0">
                <a:latin typeface="Bahnschrift" panose="020B0502040204020203" pitchFamily="34" charset="0"/>
              </a:rPr>
              <a:t>.</a:t>
            </a:r>
            <a:endParaRPr lang="en-IN" sz="1600" dirty="0">
              <a:latin typeface="Bahnschrift" panose="020B0502040204020203" pitchFamily="34" charset="0"/>
            </a:endParaRPr>
          </a:p>
          <a:p>
            <a:pPr>
              <a:lnSpc>
                <a:spcPct val="120000"/>
              </a:lnSpc>
              <a:buFont typeface="Wingdings" panose="05000000000000000000" pitchFamily="2" charset="2"/>
              <a:buChar char="q"/>
            </a:pPr>
            <a:r>
              <a:rPr lang="en-IN" sz="1600" dirty="0">
                <a:latin typeface="Bahnschrift" panose="020B0502040204020203" pitchFamily="34" charset="0"/>
              </a:rPr>
              <a:t>This project can be improvised by constructing various models using techniques like content-based filtering, collaborative filtering using Matrix Factorization, CRNN models, SVD models, Graphical models that capture the intuitions of feature mapping along with the user and the items and, Hybrid models as well.</a:t>
            </a:r>
            <a:endParaRPr lang="en-IN" sz="1600" dirty="0">
              <a:latin typeface="Bahnschrift" panose="020B0502040204020203" pitchFamily="34" charset="0"/>
            </a:endParaRPr>
          </a:p>
          <a:p>
            <a:endParaRPr lang="en-IN"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23056"/>
            <a:ext cx="8610600" cy="1293028"/>
          </a:xfrm>
        </p:spPr>
        <p:txBody>
          <a:bodyPr/>
          <a:lstStyle/>
          <a:p>
            <a:pPr algn="ctr"/>
            <a:r>
              <a:rPr lang="en-IN" b="1" dirty="0" smtClean="0"/>
              <a:t>OBJECTIVE</a:t>
            </a:r>
            <a:endParaRPr lang="en-IN" dirty="0"/>
          </a:p>
        </p:txBody>
      </p:sp>
      <p:sp>
        <p:nvSpPr>
          <p:cNvPr id="3" name="Content Placeholder 2"/>
          <p:cNvSpPr>
            <a:spLocks noGrp="1"/>
          </p:cNvSpPr>
          <p:nvPr>
            <p:ph idx="1"/>
          </p:nvPr>
        </p:nvSpPr>
        <p:spPr>
          <a:xfrm>
            <a:off x="680321" y="2336873"/>
            <a:ext cx="10637712" cy="3599316"/>
          </a:xfrm>
        </p:spPr>
        <p:txBody>
          <a:bodyPr>
            <a:normAutofit/>
          </a:bodyPr>
          <a:lstStyle/>
          <a:p>
            <a:pPr>
              <a:buFont typeface="Wingdings" panose="05000000000000000000" pitchFamily="2" charset="2"/>
              <a:buChar char="q"/>
            </a:pPr>
            <a:r>
              <a:rPr lang="en-IN" sz="1600" dirty="0" smtClean="0">
                <a:latin typeface="Bahnschrift" panose="020B0502040204020203" pitchFamily="34" charset="0"/>
              </a:rPr>
              <a:t>The aim of this project is to implement, analyse, and evaluate the Popularity Based and Collaborative Based Filtering Models that offer recommendations based on interactions between different users and songs.</a:t>
            </a:r>
            <a:endParaRPr lang="en-IN" sz="1600" dirty="0" smtClean="0">
              <a:latin typeface="Bahnschrift" panose="020B0502040204020203" pitchFamily="34" charset="0"/>
            </a:endParaRPr>
          </a:p>
          <a:p>
            <a:pPr>
              <a:buFont typeface="Wingdings" panose="05000000000000000000" pitchFamily="2" charset="2"/>
              <a:buChar char="q"/>
            </a:pPr>
            <a:r>
              <a:rPr lang="en-IN" sz="1600" dirty="0" smtClean="0">
                <a:latin typeface="Bahnschrift" panose="020B0502040204020203" pitchFamily="34" charset="0"/>
              </a:rPr>
              <a:t>Music Recommendation Systems work on various algorithms and techniques that provide personalized song recommendations on the basis of the characteristics of songs heard by the user. This functionality helps users to discover new songs of their taste and thus improving user-application interaction.</a:t>
            </a:r>
            <a:endParaRPr lang="en-IN" sz="1600" dirty="0" smtClean="0">
              <a:latin typeface="Bahnschrift" panose="020B0502040204020203" pitchFamily="34" charset="0"/>
            </a:endParaRPr>
          </a:p>
          <a:p>
            <a:pPr>
              <a:buFont typeface="Wingdings" panose="05000000000000000000" pitchFamily="2" charset="2"/>
              <a:buChar char="q"/>
            </a:pPr>
            <a:r>
              <a:rPr lang="en-IN" sz="1600" dirty="0" smtClean="0">
                <a:latin typeface="Bahnschrift" panose="020B0502040204020203" pitchFamily="34" charset="0"/>
              </a:rPr>
              <a:t>Tasks that we carried out</a:t>
            </a:r>
            <a:endParaRPr lang="en-IN" sz="1600" dirty="0" smtClean="0">
              <a:latin typeface="Bahnschrift" panose="020B0502040204020203" pitchFamily="34" charset="0"/>
            </a:endParaRPr>
          </a:p>
          <a:p>
            <a:pPr lvl="1">
              <a:buFont typeface="Wingdings" panose="05000000000000000000" pitchFamily="2" charset="2"/>
              <a:buChar char="ü"/>
            </a:pPr>
            <a:r>
              <a:rPr lang="en-IN" sz="1600" dirty="0" smtClean="0">
                <a:latin typeface="Bahnschrift" panose="020B0502040204020203" pitchFamily="34" charset="0"/>
              </a:rPr>
              <a:t>Pre-processing</a:t>
            </a:r>
            <a:endParaRPr lang="en-IN" sz="1600" dirty="0" smtClean="0">
              <a:latin typeface="Bahnschrift" panose="020B0502040204020203" pitchFamily="34" charset="0"/>
            </a:endParaRPr>
          </a:p>
          <a:p>
            <a:pPr lvl="1">
              <a:buFont typeface="Wingdings" panose="05000000000000000000" pitchFamily="2" charset="2"/>
              <a:buChar char="ü"/>
            </a:pPr>
            <a:r>
              <a:rPr lang="en-IN" sz="1600" dirty="0" smtClean="0">
                <a:latin typeface="Bahnschrift" panose="020B0502040204020203" pitchFamily="34" charset="0"/>
              </a:rPr>
              <a:t>Popularity Filltering Model</a:t>
            </a:r>
            <a:endParaRPr lang="en-IN" sz="1600" dirty="0" smtClean="0">
              <a:latin typeface="Bahnschrift" panose="020B0502040204020203" pitchFamily="34" charset="0"/>
            </a:endParaRPr>
          </a:p>
          <a:p>
            <a:pPr lvl="1">
              <a:buFont typeface="Wingdings" panose="05000000000000000000" pitchFamily="2" charset="2"/>
              <a:buChar char="ü"/>
            </a:pPr>
            <a:r>
              <a:rPr lang="en-IN" sz="1600" dirty="0" smtClean="0">
                <a:latin typeface="Bahnschrift" panose="020B0502040204020203" pitchFamily="34" charset="0"/>
              </a:rPr>
              <a:t>Collaborative Filtering Models i.e. Item-Item and User-User based model</a:t>
            </a:r>
            <a:endParaRPr lang="en-IN" sz="1600" dirty="0" smtClean="0">
              <a:latin typeface="Bahnschrift" panose="020B0502040204020203" pitchFamily="34" charset="0"/>
            </a:endParaRPr>
          </a:p>
          <a:p>
            <a:pPr lvl="1">
              <a:buFont typeface="Wingdings" panose="05000000000000000000" pitchFamily="2" charset="2"/>
              <a:buChar char="ü"/>
            </a:pPr>
            <a:r>
              <a:rPr lang="en-IN" sz="1600" dirty="0" smtClean="0">
                <a:latin typeface="Bahnschrift" panose="020B0502040204020203" pitchFamily="34" charset="0"/>
              </a:rPr>
              <a:t>Evaluated the performance measures for these models.</a:t>
            </a:r>
            <a:endParaRPr lang="en-IN" sz="1600" dirty="0" smtClean="0">
              <a:latin typeface="Bahnschrift" panose="020B0502040204020203" pitchFamily="34" charset="0"/>
            </a:endParaRPr>
          </a:p>
          <a:p>
            <a:pPr lvl="1">
              <a:buFont typeface="Wingdings" panose="05000000000000000000" pitchFamily="2" charset="2"/>
              <a:buChar char="ü"/>
            </a:pPr>
            <a:r>
              <a:rPr lang="en-IN" sz="1600" dirty="0" smtClean="0">
                <a:latin typeface="Bahnschrift" panose="020B0502040204020203" pitchFamily="34" charset="0"/>
              </a:rPr>
              <a:t>Compared the use of different methodologies for estimating the similarities among songs</a:t>
            </a:r>
            <a:endParaRPr lang="en-IN" sz="1600" dirty="0" smtClean="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698" y="722810"/>
            <a:ext cx="8610600" cy="1293028"/>
          </a:xfrm>
        </p:spPr>
        <p:txBody>
          <a:bodyPr/>
          <a:lstStyle/>
          <a:p>
            <a:pPr algn="ctr"/>
            <a:r>
              <a:rPr lang="en-IN" dirty="0" smtClean="0"/>
              <a:t>DATASET DESCRIPTION</a:t>
            </a:r>
            <a:endParaRPr lang="en-IN" dirty="0"/>
          </a:p>
        </p:txBody>
      </p:sp>
      <p:sp>
        <p:nvSpPr>
          <p:cNvPr id="3" name="Content Placeholder 2"/>
          <p:cNvSpPr>
            <a:spLocks noGrp="1"/>
          </p:cNvSpPr>
          <p:nvPr>
            <p:ph idx="1"/>
          </p:nvPr>
        </p:nvSpPr>
        <p:spPr>
          <a:xfrm>
            <a:off x="505460" y="2187575"/>
            <a:ext cx="11101705" cy="4521200"/>
          </a:xfrm>
        </p:spPr>
        <p:txBody>
          <a:bodyPr>
            <a:normAutofit fontScale="90000" lnSpcReduction="20000"/>
          </a:bodyPr>
          <a:lstStyle/>
          <a:p>
            <a:pPr algn="just">
              <a:lnSpc>
                <a:spcPct val="120000"/>
              </a:lnSpc>
              <a:buFont typeface="Wingdings" panose="05000000000000000000" pitchFamily="2" charset="2"/>
              <a:buChar char="q"/>
            </a:pPr>
            <a:r>
              <a:rPr lang="en-IN" sz="1600" dirty="0">
                <a:latin typeface="Bahnschrift" panose="020B0502040204020203" pitchFamily="34" charset="0"/>
              </a:rPr>
              <a:t>The ‘Million Song Dataset’ was chosen for performing this work. It is a freely available dataset, prepared by The </a:t>
            </a:r>
            <a:r>
              <a:rPr lang="en-IN" sz="1600" dirty="0" err="1">
                <a:latin typeface="Bahnschrift" panose="020B0502040204020203" pitchFamily="34" charset="0"/>
              </a:rPr>
              <a:t>EchoNest</a:t>
            </a:r>
            <a:r>
              <a:rPr lang="en-IN" sz="1600" dirty="0">
                <a:latin typeface="Bahnschrift" panose="020B0502040204020203" pitchFamily="34" charset="0"/>
              </a:rPr>
              <a:t>. It contains an aggregation of metadata for almost a million songs, and the user listens to history. The original dataset carries a size of 280 GB, and therefore to simplify this task, we have used a subset of this dataset, which contains 10000 songs.</a:t>
            </a:r>
            <a:endParaRPr lang="en-IN" sz="1600" dirty="0">
              <a:latin typeface="Bahnschrift" panose="020B0502040204020203" pitchFamily="34" charset="0"/>
            </a:endParaRPr>
          </a:p>
          <a:p>
            <a:pPr algn="just">
              <a:lnSpc>
                <a:spcPct val="120000"/>
              </a:lnSpc>
              <a:buFont typeface="Wingdings" panose="05000000000000000000" pitchFamily="2" charset="2"/>
              <a:buChar char="q"/>
            </a:pPr>
            <a:r>
              <a:rPr lang="en-IN" sz="1600" dirty="0">
                <a:latin typeface="Bahnschrift" panose="020B0502040204020203" pitchFamily="34" charset="0"/>
              </a:rPr>
              <a:t>The dataset has two sections; the first consists of a collection of </a:t>
            </a:r>
            <a:r>
              <a:rPr lang="en-IN" sz="1600" dirty="0" err="1">
                <a:latin typeface="Bahnschrift" panose="020B0502040204020203" pitchFamily="34" charset="0"/>
              </a:rPr>
              <a:t>song_id</a:t>
            </a:r>
            <a:r>
              <a:rPr lang="en-IN" sz="1600" dirty="0">
                <a:latin typeface="Bahnschrift" panose="020B0502040204020203" pitchFamily="34" charset="0"/>
              </a:rPr>
              <a:t>, title, release, </a:t>
            </a:r>
            <a:r>
              <a:rPr lang="en-IN" sz="1600" dirty="0" err="1">
                <a:latin typeface="Bahnschrift" panose="020B0502040204020203" pitchFamily="34" charset="0"/>
              </a:rPr>
              <a:t>artist_name</a:t>
            </a:r>
            <a:r>
              <a:rPr lang="en-IN" sz="1600" dirty="0">
                <a:latin typeface="Bahnschrift" panose="020B0502040204020203" pitchFamily="34" charset="0"/>
              </a:rPr>
              <a:t>, and year. </a:t>
            </a:r>
            <a:endParaRPr lang="en-IN" sz="1600" dirty="0">
              <a:latin typeface="Bahnschrift" panose="020B0502040204020203" pitchFamily="34" charset="0"/>
            </a:endParaRPr>
          </a:p>
          <a:p>
            <a:pPr algn="just">
              <a:lnSpc>
                <a:spcPct val="120000"/>
              </a:lnSpc>
              <a:buFont typeface="Wingdings" panose="05000000000000000000" pitchFamily="2" charset="2"/>
              <a:buChar char="q"/>
            </a:pPr>
            <a:r>
              <a:rPr lang="en-IN" sz="1600" dirty="0">
                <a:latin typeface="Bahnschrift" panose="020B0502040204020203" pitchFamily="34" charset="0"/>
              </a:rPr>
              <a:t>The second section of the dataset holds data on the history of songs heard by users. It stores </a:t>
            </a:r>
            <a:r>
              <a:rPr lang="en-IN" sz="1600" dirty="0" err="1">
                <a:latin typeface="Bahnschrift" panose="020B0502040204020203" pitchFamily="34" charset="0"/>
              </a:rPr>
              <a:t>user_id</a:t>
            </a:r>
            <a:r>
              <a:rPr lang="en-IN" sz="1600" dirty="0">
                <a:latin typeface="Bahnschrift" panose="020B0502040204020203" pitchFamily="34" charset="0"/>
              </a:rPr>
              <a:t>, </a:t>
            </a:r>
            <a:r>
              <a:rPr lang="en-IN" sz="1600" dirty="0" err="1">
                <a:latin typeface="Bahnschrift" panose="020B0502040204020203" pitchFamily="34" charset="0"/>
              </a:rPr>
              <a:t>song_id</a:t>
            </a:r>
            <a:r>
              <a:rPr lang="en-IN" sz="1600" dirty="0">
                <a:latin typeface="Bahnschrift" panose="020B0502040204020203" pitchFamily="34" charset="0"/>
              </a:rPr>
              <a:t>, and count of the number of times that particular user has listened to that specific song with a unique </a:t>
            </a:r>
            <a:r>
              <a:rPr lang="en-IN" sz="1600" dirty="0" err="1">
                <a:latin typeface="Bahnschrift" panose="020B0502040204020203" pitchFamily="34" charset="0"/>
              </a:rPr>
              <a:t>song_id</a:t>
            </a:r>
            <a:r>
              <a:rPr lang="en-IN" sz="1600" dirty="0" smtClean="0">
                <a:latin typeface="Bahnschrift" panose="020B0502040204020203" pitchFamily="34" charset="0"/>
              </a:rPr>
              <a:t>.</a:t>
            </a:r>
            <a:endParaRPr lang="en-IN" sz="1600" dirty="0">
              <a:latin typeface="Bahnschrift" panose="020B0502040204020203" pitchFamily="34" charset="0"/>
            </a:endParaRPr>
          </a:p>
          <a:p>
            <a:pPr marL="0" indent="0">
              <a:lnSpc>
                <a:spcPct val="120000"/>
              </a:lnSpc>
              <a:buNone/>
            </a:pPr>
            <a:r>
              <a:rPr lang="en-IN" sz="1600" b="1" dirty="0">
                <a:latin typeface="Bahnschrift" panose="020B0502040204020203" pitchFamily="34" charset="0"/>
              </a:rPr>
              <a:t>Research Variables</a:t>
            </a:r>
            <a:endParaRPr lang="en-IN" sz="1600" dirty="0">
              <a:latin typeface="Bahnschrift" panose="020B0502040204020203" pitchFamily="34" charset="0"/>
            </a:endParaRPr>
          </a:p>
          <a:p>
            <a:pPr algn="just">
              <a:lnSpc>
                <a:spcPct val="120000"/>
              </a:lnSpc>
              <a:buFont typeface="Wingdings" panose="05000000000000000000" pitchFamily="2" charset="2"/>
              <a:buChar char="q"/>
            </a:pPr>
            <a:r>
              <a:rPr lang="en-IN" sz="1600" dirty="0">
                <a:latin typeface="Bahnschrift" panose="020B0502040204020203" pitchFamily="34" charset="0"/>
              </a:rPr>
              <a:t>The collective research variables available for carrying out this work are:-</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err="1">
                <a:latin typeface="Bahnschrift" panose="020B0502040204020203" pitchFamily="34" charset="0"/>
              </a:rPr>
              <a:t>song_id</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a:latin typeface="Bahnschrift" panose="020B0502040204020203" pitchFamily="34" charset="0"/>
              </a:rPr>
              <a:t>title</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a:latin typeface="Bahnschrift" panose="020B0502040204020203" pitchFamily="34" charset="0"/>
              </a:rPr>
              <a:t>release</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err="1">
                <a:latin typeface="Bahnschrift" panose="020B0502040204020203" pitchFamily="34" charset="0"/>
              </a:rPr>
              <a:t>artist_name</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a:latin typeface="Bahnschrift" panose="020B0502040204020203" pitchFamily="34" charset="0"/>
              </a:rPr>
              <a:t>year</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err="1">
                <a:latin typeface="Bahnschrift" panose="020B0502040204020203" pitchFamily="34" charset="0"/>
              </a:rPr>
              <a:t>user_id</a:t>
            </a:r>
            <a:endParaRPr lang="en-IN" sz="1600" dirty="0">
              <a:latin typeface="Bahnschrift" panose="020B0502040204020203" pitchFamily="34" charset="0"/>
            </a:endParaRPr>
          </a:p>
          <a:p>
            <a:pPr lvl="1" fontAlgn="base">
              <a:lnSpc>
                <a:spcPct val="120000"/>
              </a:lnSpc>
              <a:buFont typeface="Wingdings" panose="05000000000000000000" pitchFamily="2" charset="2"/>
              <a:buChar char="§"/>
            </a:pPr>
            <a:r>
              <a:rPr lang="en-IN" sz="1600" dirty="0">
                <a:latin typeface="Bahnschrift" panose="020B0502040204020203" pitchFamily="34" charset="0"/>
              </a:rPr>
              <a:t>count</a:t>
            </a:r>
            <a:endParaRPr lang="en-IN" sz="1600" dirty="0">
              <a:latin typeface="Bahnschrift" panose="020B0502040204020203" pitchFamily="34" charset="0"/>
            </a:endParaRPr>
          </a:p>
          <a:p>
            <a:pPr marL="0" indent="0">
              <a:lnSpc>
                <a:spcPct val="120000"/>
              </a:lnSpc>
              <a:buNone/>
            </a:pPr>
            <a:endParaRPr lang="en-I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011" y="697871"/>
            <a:ext cx="8610600" cy="1293028"/>
          </a:xfrm>
        </p:spPr>
        <p:txBody>
          <a:bodyPr/>
          <a:lstStyle/>
          <a:p>
            <a:pPr algn="ctr"/>
            <a:r>
              <a:rPr lang="en-IN" dirty="0" smtClean="0"/>
              <a:t>Experimental Design</a:t>
            </a:r>
            <a:endParaRPr lang="en-IN" dirty="0"/>
          </a:p>
        </p:txBody>
      </p:sp>
      <p:sp>
        <p:nvSpPr>
          <p:cNvPr id="4" name="TextBox 3"/>
          <p:cNvSpPr txBox="1"/>
          <p:nvPr/>
        </p:nvSpPr>
        <p:spPr>
          <a:xfrm>
            <a:off x="6970395" y="2078990"/>
            <a:ext cx="4999990" cy="4605020"/>
          </a:xfrm>
          <a:prstGeom prst="rect">
            <a:avLst/>
          </a:prstGeom>
          <a:noFill/>
        </p:spPr>
        <p:txBody>
          <a:bodyPr wrap="square" rtlCol="0">
            <a:spAutoFit/>
          </a:bodyPr>
          <a:lstStyle/>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Firstly the data is pre-processed and is fed into two models namely the Popularity Based Filtering and Collaborative Based Filtering models.</a:t>
            </a:r>
            <a:endParaRPr lang="en-IN" sz="1400" dirty="0" smtClean="0">
              <a:latin typeface="Bahnschrift" panose="020B0502040204020203" pitchFamily="34" charset="0"/>
            </a:endParaRPr>
          </a:p>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Popularity Based Filtering Model has three subtypes namely:-</a:t>
            </a:r>
            <a:endParaRPr lang="en-IN" sz="1400" dirty="0" smtClean="0">
              <a:latin typeface="Bahnschrift" panose="020B0502040204020203" pitchFamily="34" charset="0"/>
            </a:endParaRPr>
          </a:p>
          <a:p>
            <a:pPr marL="742950" lvl="1" indent="-285750">
              <a:lnSpc>
                <a:spcPct val="105000"/>
              </a:lnSpc>
              <a:spcBef>
                <a:spcPts val="0"/>
              </a:spcBef>
              <a:spcAft>
                <a:spcPts val="0"/>
              </a:spcAft>
              <a:buFont typeface="Wingdings" panose="05000000000000000000" pitchFamily="2" charset="2"/>
              <a:buChar char="Ø"/>
            </a:pPr>
            <a:r>
              <a:rPr lang="en-IN" sz="1400" dirty="0" smtClean="0">
                <a:latin typeface="Bahnschrift" panose="020B0502040204020203" pitchFamily="34" charset="0"/>
              </a:rPr>
              <a:t>Frequency/Listen To Count Popularity </a:t>
            </a:r>
            <a:endParaRPr lang="en-IN" sz="1400" dirty="0" smtClean="0">
              <a:latin typeface="Bahnschrift" panose="020B0502040204020203" pitchFamily="34" charset="0"/>
            </a:endParaRPr>
          </a:p>
          <a:p>
            <a:pPr marL="742950" lvl="1" indent="-285750">
              <a:lnSpc>
                <a:spcPct val="105000"/>
              </a:lnSpc>
              <a:spcBef>
                <a:spcPts val="0"/>
              </a:spcBef>
              <a:spcAft>
                <a:spcPts val="0"/>
              </a:spcAft>
              <a:buFont typeface="Wingdings" panose="05000000000000000000" pitchFamily="2" charset="2"/>
              <a:buChar char="Ø"/>
            </a:pPr>
            <a:r>
              <a:rPr lang="en-IN" sz="1400" dirty="0" smtClean="0">
                <a:latin typeface="Bahnschrift" panose="020B0502040204020203" pitchFamily="34" charset="0"/>
              </a:rPr>
              <a:t>Unique User Popularity</a:t>
            </a:r>
            <a:endParaRPr lang="en-IN" sz="1400" dirty="0" smtClean="0">
              <a:latin typeface="Bahnschrift" panose="020B0502040204020203" pitchFamily="34" charset="0"/>
            </a:endParaRPr>
          </a:p>
          <a:p>
            <a:pPr marL="742950" lvl="1" indent="-285750">
              <a:lnSpc>
                <a:spcPct val="105000"/>
              </a:lnSpc>
              <a:spcBef>
                <a:spcPts val="0"/>
              </a:spcBef>
              <a:spcAft>
                <a:spcPts val="0"/>
              </a:spcAft>
              <a:buFont typeface="Wingdings" panose="05000000000000000000" pitchFamily="2" charset="2"/>
              <a:buChar char="Ø"/>
            </a:pPr>
            <a:r>
              <a:rPr lang="en-IN" sz="1400" dirty="0" smtClean="0">
                <a:latin typeface="Bahnschrift" panose="020B0502040204020203" pitchFamily="34" charset="0"/>
              </a:rPr>
              <a:t>Hybrid Popularity</a:t>
            </a:r>
            <a:endParaRPr lang="en-IN" sz="1400" dirty="0" smtClean="0">
              <a:latin typeface="Bahnschrift" panose="020B0502040204020203" pitchFamily="34" charset="0"/>
            </a:endParaRPr>
          </a:p>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Before the data is fed into CF model the data has been filtered and rating system has been applied to all the tuples in the dataset.</a:t>
            </a:r>
            <a:endParaRPr lang="en-IN" sz="1400" dirty="0" smtClean="0">
              <a:latin typeface="Bahnschrift" panose="020B0502040204020203" pitchFamily="34" charset="0"/>
            </a:endParaRPr>
          </a:p>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Two types of CF model used are:-</a:t>
            </a:r>
            <a:endParaRPr lang="en-IN" sz="1400" dirty="0" smtClean="0">
              <a:latin typeface="Bahnschrift" panose="020B0502040204020203" pitchFamily="34" charset="0"/>
            </a:endParaRPr>
          </a:p>
          <a:p>
            <a:pPr marL="742950" lvl="1" indent="-285750">
              <a:lnSpc>
                <a:spcPct val="105000"/>
              </a:lnSpc>
              <a:spcBef>
                <a:spcPts val="0"/>
              </a:spcBef>
              <a:spcAft>
                <a:spcPts val="0"/>
              </a:spcAft>
              <a:buFont typeface="Wingdings" panose="05000000000000000000" pitchFamily="2" charset="2"/>
              <a:buChar char="Ø"/>
            </a:pPr>
            <a:r>
              <a:rPr lang="en-IN" sz="1400" dirty="0" smtClean="0">
                <a:latin typeface="Bahnschrift" panose="020B0502040204020203" pitchFamily="34" charset="0"/>
              </a:rPr>
              <a:t>User-User Based</a:t>
            </a:r>
            <a:endParaRPr lang="en-IN" sz="1400" dirty="0" smtClean="0">
              <a:latin typeface="Bahnschrift" panose="020B0502040204020203" pitchFamily="34" charset="0"/>
            </a:endParaRPr>
          </a:p>
          <a:p>
            <a:pPr marL="742950" lvl="1" indent="-285750">
              <a:lnSpc>
                <a:spcPct val="105000"/>
              </a:lnSpc>
              <a:spcBef>
                <a:spcPts val="0"/>
              </a:spcBef>
              <a:spcAft>
                <a:spcPts val="0"/>
              </a:spcAft>
              <a:buFont typeface="Wingdings" panose="05000000000000000000" pitchFamily="2" charset="2"/>
              <a:buChar char="Ø"/>
            </a:pPr>
            <a:r>
              <a:rPr lang="en-IN" sz="1400" dirty="0" smtClean="0">
                <a:latin typeface="Bahnschrift" panose="020B0502040204020203" pitchFamily="34" charset="0"/>
              </a:rPr>
              <a:t>Item-Item Based</a:t>
            </a:r>
            <a:endParaRPr lang="en-IN" sz="1400" dirty="0" smtClean="0">
              <a:latin typeface="Bahnschrift" panose="020B0502040204020203" pitchFamily="34" charset="0"/>
            </a:endParaRPr>
          </a:p>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Pearson and </a:t>
            </a:r>
            <a:r>
              <a:rPr lang="en-IN" sz="1400" dirty="0" err="1" smtClean="0">
                <a:latin typeface="Bahnschrift" panose="020B0502040204020203" pitchFamily="34" charset="0"/>
              </a:rPr>
              <a:t>Jaccard</a:t>
            </a:r>
            <a:r>
              <a:rPr lang="en-IN" sz="1400" dirty="0" smtClean="0">
                <a:latin typeface="Bahnschrift" panose="020B0502040204020203" pitchFamily="34" charset="0"/>
              </a:rPr>
              <a:t> Similarity have been used to evaluate the similarities amongst users and various songs.</a:t>
            </a:r>
            <a:endParaRPr lang="en-IN" sz="1400" dirty="0" smtClean="0">
              <a:latin typeface="Bahnschrift" panose="020B0502040204020203" pitchFamily="34" charset="0"/>
            </a:endParaRPr>
          </a:p>
          <a:p>
            <a:pPr marL="285750" indent="-285750">
              <a:lnSpc>
                <a:spcPct val="105000"/>
              </a:lnSpc>
              <a:spcBef>
                <a:spcPts val="0"/>
              </a:spcBef>
              <a:spcAft>
                <a:spcPts val="0"/>
              </a:spcAft>
              <a:buFont typeface="Wingdings" panose="05000000000000000000" pitchFamily="2" charset="2"/>
              <a:buChar char="v"/>
            </a:pPr>
            <a:r>
              <a:rPr lang="en-IN" sz="1400" dirty="0" smtClean="0">
                <a:latin typeface="Bahnschrift" panose="020B0502040204020203" pitchFamily="34" charset="0"/>
              </a:rPr>
              <a:t>The results are computed and various measures have been calculated to estimate the performance of the system.</a:t>
            </a:r>
            <a:endParaRPr lang="en-IN" dirty="0" smtClean="0"/>
          </a:p>
        </p:txBody>
      </p:sp>
      <p:pic>
        <p:nvPicPr>
          <p:cNvPr id="6" name="Content Placeholder 5"/>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t="331" r="389"/>
          <a:stretch>
            <a:fillRect/>
          </a:stretch>
        </p:blipFill>
        <p:spPr>
          <a:xfrm>
            <a:off x="196215" y="2078990"/>
            <a:ext cx="6645275" cy="46767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018" y="772686"/>
            <a:ext cx="8610600" cy="1293028"/>
          </a:xfrm>
        </p:spPr>
        <p:txBody>
          <a:bodyPr/>
          <a:lstStyle/>
          <a:p>
            <a:pPr algn="ctr"/>
            <a:r>
              <a:rPr lang="en-IN" dirty="0" smtClean="0"/>
              <a:t>DATA PRE-PROCESSING</a:t>
            </a:r>
            <a:endParaRPr lang="en-IN"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t="7125" r="1422" b="6385"/>
          <a:stretch>
            <a:fillRect/>
          </a:stretch>
        </p:blipFill>
        <p:spPr>
          <a:xfrm>
            <a:off x="4979709" y="2901142"/>
            <a:ext cx="7112764" cy="235250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TextBox 5"/>
          <p:cNvSpPr txBox="1"/>
          <p:nvPr/>
        </p:nvSpPr>
        <p:spPr>
          <a:xfrm>
            <a:off x="138430" y="2065655"/>
            <a:ext cx="12010390" cy="4431030"/>
          </a:xfrm>
          <a:prstGeom prst="rect">
            <a:avLst/>
          </a:prstGeom>
          <a:noFill/>
        </p:spPr>
        <p:txBody>
          <a:bodyPr wrap="square" rtlCol="0">
            <a:spAutoFit/>
          </a:bodyPr>
          <a:lstStyle/>
          <a:p>
            <a:pPr lvl="0" fontAlgn="base"/>
            <a:r>
              <a:rPr lang="en-IN" b="1" u="sng" dirty="0" smtClean="0">
                <a:latin typeface="Book Antiqua" panose="02040602050305030304" pitchFamily="18" charset="0"/>
              </a:rPr>
              <a:t>Data </a:t>
            </a:r>
            <a:r>
              <a:rPr lang="en-IN" b="1" u="sng" dirty="0">
                <a:latin typeface="Book Antiqua" panose="02040602050305030304" pitchFamily="18" charset="0"/>
              </a:rPr>
              <a:t>Integration</a:t>
            </a:r>
            <a:r>
              <a:rPr lang="en-IN" b="1" dirty="0">
                <a:latin typeface="Book Antiqua" panose="02040602050305030304" pitchFamily="18" charset="0"/>
              </a:rPr>
              <a:t> </a:t>
            </a:r>
            <a:endParaRPr lang="en-IN" sz="1200" b="1" dirty="0">
              <a:latin typeface="Book Antiqua" panose="02040602050305030304" pitchFamily="18" charset="0"/>
            </a:endParaRPr>
          </a:p>
          <a:p>
            <a:pPr algn="just"/>
            <a:r>
              <a:rPr lang="en-IN" dirty="0">
                <a:latin typeface="Book Antiqua" panose="02040602050305030304" pitchFamily="18" charset="0"/>
              </a:rPr>
              <a:t>The two sections of the dataset are integrated together and grouped into a single data frame by performing inner join on the </a:t>
            </a:r>
            <a:r>
              <a:rPr lang="en-IN" dirty="0" err="1">
                <a:latin typeface="Book Antiqua" panose="02040602050305030304" pitchFamily="18" charset="0"/>
              </a:rPr>
              <a:t>song_id</a:t>
            </a:r>
            <a:r>
              <a:rPr lang="en-IN" dirty="0">
                <a:latin typeface="Book Antiqua" panose="02040602050305030304" pitchFamily="18" charset="0"/>
              </a:rPr>
              <a:t> </a:t>
            </a:r>
            <a:r>
              <a:rPr lang="en-IN" dirty="0" smtClean="0">
                <a:latin typeface="Book Antiqua" panose="02040602050305030304" pitchFamily="18" charset="0"/>
              </a:rPr>
              <a:t>attribute.</a:t>
            </a:r>
            <a:r>
              <a:rPr lang="en-IN" sz="1200" dirty="0" smtClean="0">
                <a:latin typeface="Book Antiqua" panose="02040602050305030304" pitchFamily="18" charset="0"/>
              </a:rPr>
              <a:t> </a:t>
            </a:r>
            <a:r>
              <a:rPr lang="en-IN" dirty="0" smtClean="0">
                <a:latin typeface="Book Antiqua" panose="02040602050305030304" pitchFamily="18" charset="0"/>
              </a:rPr>
              <a:t>After </a:t>
            </a:r>
            <a:r>
              <a:rPr lang="en-IN" dirty="0">
                <a:latin typeface="Book Antiqua" panose="02040602050305030304" pitchFamily="18" charset="0"/>
              </a:rPr>
              <a:t>the </a:t>
            </a:r>
            <a:endParaRPr lang="en-IN" dirty="0" smtClean="0">
              <a:latin typeface="Book Antiqua" panose="02040602050305030304" pitchFamily="18" charset="0"/>
            </a:endParaRPr>
          </a:p>
          <a:p>
            <a:pPr algn="just"/>
            <a:r>
              <a:rPr lang="en-IN" dirty="0" smtClean="0">
                <a:latin typeface="Book Antiqua" panose="02040602050305030304" pitchFamily="18" charset="0"/>
              </a:rPr>
              <a:t>successful </a:t>
            </a:r>
            <a:r>
              <a:rPr lang="en-IN" dirty="0">
                <a:latin typeface="Book Antiqua" panose="02040602050305030304" pitchFamily="18" charset="0"/>
              </a:rPr>
              <a:t>integration, </a:t>
            </a:r>
            <a:r>
              <a:rPr lang="en-IN" dirty="0" smtClean="0">
                <a:latin typeface="Book Antiqua" panose="02040602050305030304" pitchFamily="18" charset="0"/>
              </a:rPr>
              <a:t>the </a:t>
            </a:r>
            <a:r>
              <a:rPr lang="en-IN" dirty="0">
                <a:latin typeface="Book Antiqua" panose="02040602050305030304" pitchFamily="18" charset="0"/>
              </a:rPr>
              <a:t>data frame </a:t>
            </a:r>
            <a:endParaRPr lang="en-IN" dirty="0" smtClean="0">
              <a:latin typeface="Book Antiqua" panose="02040602050305030304" pitchFamily="18" charset="0"/>
            </a:endParaRPr>
          </a:p>
          <a:p>
            <a:pPr algn="just"/>
            <a:r>
              <a:rPr lang="en-IN" dirty="0" smtClean="0">
                <a:latin typeface="Book Antiqua" panose="02040602050305030304" pitchFamily="18" charset="0"/>
              </a:rPr>
              <a:t>now </a:t>
            </a:r>
            <a:r>
              <a:rPr lang="en-IN" dirty="0">
                <a:latin typeface="Book Antiqua" panose="02040602050305030304" pitchFamily="18" charset="0"/>
              </a:rPr>
              <a:t>contains </a:t>
            </a:r>
            <a:r>
              <a:rPr lang="en-IN" dirty="0" smtClean="0">
                <a:latin typeface="Book Antiqua" panose="02040602050305030304" pitchFamily="18" charset="0"/>
              </a:rPr>
              <a:t>20,86,946 </a:t>
            </a:r>
            <a:r>
              <a:rPr lang="en-IN" dirty="0">
                <a:latin typeface="Book Antiqua" panose="02040602050305030304" pitchFamily="18" charset="0"/>
              </a:rPr>
              <a:t>rows and 7 columns</a:t>
            </a:r>
            <a:r>
              <a:rPr lang="en-IN" dirty="0" smtClean="0">
                <a:latin typeface="Book Antiqua" panose="02040602050305030304" pitchFamily="18" charset="0"/>
              </a:rPr>
              <a:t>.</a:t>
            </a:r>
            <a:endParaRPr lang="en-IN" dirty="0" smtClean="0">
              <a:latin typeface="Book Antiqua" panose="02040602050305030304" pitchFamily="18" charset="0"/>
            </a:endParaRPr>
          </a:p>
          <a:p>
            <a:endParaRPr lang="en-IN" sz="1200" dirty="0">
              <a:latin typeface="Book Antiqua" panose="02040602050305030304" pitchFamily="18" charset="0"/>
            </a:endParaRPr>
          </a:p>
          <a:p>
            <a:pPr lvl="0" fontAlgn="base"/>
            <a:r>
              <a:rPr lang="en-IN" b="1" u="sng" dirty="0" smtClean="0">
                <a:solidFill>
                  <a:schemeClr val="tx1"/>
                </a:solidFill>
                <a:latin typeface="Book Antiqua" panose="02040602050305030304" pitchFamily="18" charset="0"/>
              </a:rPr>
              <a:t>Data </a:t>
            </a:r>
            <a:r>
              <a:rPr lang="en-IN" b="1" u="sng" dirty="0">
                <a:solidFill>
                  <a:schemeClr val="tx1"/>
                </a:solidFill>
                <a:latin typeface="Book Antiqua" panose="02040602050305030304" pitchFamily="18" charset="0"/>
              </a:rPr>
              <a:t>Cleaning</a:t>
            </a:r>
            <a:r>
              <a:rPr lang="en-IN" b="1" dirty="0">
                <a:solidFill>
                  <a:schemeClr val="tx1"/>
                </a:solidFill>
                <a:latin typeface="Book Antiqua" panose="02040602050305030304" pitchFamily="18" charset="0"/>
              </a:rPr>
              <a:t> </a:t>
            </a:r>
            <a:endParaRPr lang="en-IN" sz="1200" b="1" dirty="0">
              <a:latin typeface="Book Antiqua" panose="02040602050305030304" pitchFamily="18" charset="0"/>
            </a:endParaRPr>
          </a:p>
          <a:p>
            <a:pPr fontAlgn="base"/>
            <a:r>
              <a:rPr lang="en-IN" dirty="0" smtClean="0">
                <a:latin typeface="Book Antiqua" panose="02040602050305030304" pitchFamily="18" charset="0"/>
              </a:rPr>
              <a:t>a) Duplicate </a:t>
            </a:r>
            <a:r>
              <a:rPr lang="en-IN" dirty="0">
                <a:latin typeface="Book Antiqua" panose="02040602050305030304" pitchFamily="18" charset="0"/>
              </a:rPr>
              <a:t>rows were dropped from </a:t>
            </a:r>
            <a:r>
              <a:rPr lang="en-IN" dirty="0" smtClean="0">
                <a:latin typeface="Book Antiqua" panose="02040602050305030304" pitchFamily="18" charset="0"/>
              </a:rPr>
              <a:t>the</a:t>
            </a:r>
            <a:endParaRPr lang="en-IN" dirty="0" smtClean="0">
              <a:latin typeface="Book Antiqua" panose="02040602050305030304" pitchFamily="18" charset="0"/>
            </a:endParaRPr>
          </a:p>
          <a:p>
            <a:pPr fontAlgn="base"/>
            <a:r>
              <a:rPr lang="en-IN" dirty="0" smtClean="0">
                <a:latin typeface="Book Antiqua" panose="02040602050305030304" pitchFamily="18" charset="0"/>
              </a:rPr>
              <a:t>dataset </a:t>
            </a:r>
            <a:r>
              <a:rPr lang="en-IN" dirty="0">
                <a:latin typeface="Book Antiqua" panose="02040602050305030304" pitchFamily="18" charset="0"/>
              </a:rPr>
              <a:t>to decrease the chances of </a:t>
            </a:r>
            <a:r>
              <a:rPr lang="en-IN" dirty="0" smtClean="0">
                <a:latin typeface="Book Antiqua" panose="02040602050305030304" pitchFamily="18" charset="0"/>
              </a:rPr>
              <a:t>inaccurate</a:t>
            </a:r>
            <a:endParaRPr lang="en-IN" dirty="0" smtClean="0">
              <a:latin typeface="Book Antiqua" panose="02040602050305030304" pitchFamily="18" charset="0"/>
            </a:endParaRPr>
          </a:p>
          <a:p>
            <a:pPr fontAlgn="base"/>
            <a:r>
              <a:rPr lang="en-IN" dirty="0" smtClean="0">
                <a:latin typeface="Book Antiqua" panose="02040602050305030304" pitchFamily="18" charset="0"/>
              </a:rPr>
              <a:t>prediction </a:t>
            </a:r>
            <a:r>
              <a:rPr lang="en-IN" dirty="0">
                <a:latin typeface="Book Antiqua" panose="02040602050305030304" pitchFamily="18" charset="0"/>
              </a:rPr>
              <a:t>of recommendations by the </a:t>
            </a:r>
            <a:endParaRPr lang="en-IN" dirty="0" smtClean="0">
              <a:latin typeface="Book Antiqua" panose="02040602050305030304" pitchFamily="18" charset="0"/>
            </a:endParaRPr>
          </a:p>
          <a:p>
            <a:pPr fontAlgn="base"/>
            <a:r>
              <a:rPr lang="en-IN" dirty="0" smtClean="0">
                <a:latin typeface="Book Antiqua" panose="02040602050305030304" pitchFamily="18" charset="0"/>
              </a:rPr>
              <a:t>system</a:t>
            </a:r>
            <a:r>
              <a:rPr lang="en-IN" dirty="0">
                <a:latin typeface="Book Antiqua" panose="02040602050305030304" pitchFamily="18" charset="0"/>
              </a:rPr>
              <a:t>.</a:t>
            </a:r>
            <a:endParaRPr lang="en-IN" sz="1200" dirty="0">
              <a:latin typeface="Book Antiqua" panose="02040602050305030304" pitchFamily="18" charset="0"/>
            </a:endParaRPr>
          </a:p>
          <a:p>
            <a:pPr algn="just" fontAlgn="base"/>
            <a:r>
              <a:rPr lang="en-IN" dirty="0" smtClean="0">
                <a:latin typeface="Book Antiqua" panose="02040602050305030304" pitchFamily="18" charset="0"/>
              </a:rPr>
              <a:t>b) Songs </a:t>
            </a:r>
            <a:r>
              <a:rPr lang="en-IN" dirty="0">
                <a:latin typeface="Book Antiqua" panose="02040602050305030304" pitchFamily="18" charset="0"/>
              </a:rPr>
              <a:t>having a year of release </a:t>
            </a:r>
            <a:r>
              <a:rPr lang="en-IN" dirty="0" smtClean="0">
                <a:latin typeface="Book Antiqua" panose="02040602050305030304" pitchFamily="18" charset="0"/>
              </a:rPr>
              <a:t>less </a:t>
            </a:r>
            <a:r>
              <a:rPr lang="en-IN" dirty="0">
                <a:latin typeface="Book Antiqua" panose="02040602050305030304" pitchFamily="18" charset="0"/>
              </a:rPr>
              <a:t>than </a:t>
            </a:r>
            <a:endParaRPr lang="en-IN" dirty="0" smtClean="0">
              <a:latin typeface="Book Antiqua" panose="02040602050305030304" pitchFamily="18" charset="0"/>
            </a:endParaRPr>
          </a:p>
          <a:p>
            <a:pPr algn="just" fontAlgn="base"/>
            <a:r>
              <a:rPr lang="en-IN" dirty="0" smtClean="0">
                <a:latin typeface="Book Antiqua" panose="02040602050305030304" pitchFamily="18" charset="0"/>
              </a:rPr>
              <a:t>1900 were </a:t>
            </a:r>
            <a:r>
              <a:rPr lang="en-IN" dirty="0">
                <a:latin typeface="Book Antiqua" panose="02040602050305030304" pitchFamily="18" charset="0"/>
              </a:rPr>
              <a:t>removed </a:t>
            </a:r>
            <a:r>
              <a:rPr lang="en-IN" dirty="0" smtClean="0">
                <a:latin typeface="Book Antiqua" panose="02040602050305030304" pitchFamily="18" charset="0"/>
              </a:rPr>
              <a:t>from </a:t>
            </a:r>
            <a:r>
              <a:rPr lang="en-IN" dirty="0">
                <a:latin typeface="Book Antiqua" panose="02040602050305030304" pitchFamily="18" charset="0"/>
              </a:rPr>
              <a:t>the dataset as </a:t>
            </a:r>
            <a:r>
              <a:rPr lang="en-IN" dirty="0" smtClean="0">
                <a:latin typeface="Book Antiqua" panose="02040602050305030304" pitchFamily="18" charset="0"/>
              </a:rPr>
              <a:t>they</a:t>
            </a:r>
            <a:endParaRPr lang="en-IN" dirty="0" smtClean="0">
              <a:latin typeface="Book Antiqua" panose="02040602050305030304" pitchFamily="18" charset="0"/>
            </a:endParaRPr>
          </a:p>
          <a:p>
            <a:pPr algn="just" fontAlgn="base"/>
            <a:r>
              <a:rPr lang="en-IN" dirty="0" smtClean="0">
                <a:latin typeface="Book Antiqua" panose="02040602050305030304" pitchFamily="18" charset="0"/>
              </a:rPr>
              <a:t>would have </a:t>
            </a:r>
            <a:r>
              <a:rPr lang="en-IN" dirty="0">
                <a:latin typeface="Book Antiqua" panose="02040602050305030304" pitchFamily="18" charset="0"/>
              </a:rPr>
              <a:t>been of least interest to </a:t>
            </a:r>
            <a:r>
              <a:rPr lang="en-IN" dirty="0" smtClean="0">
                <a:latin typeface="Book Antiqua" panose="02040602050305030304" pitchFamily="18" charset="0"/>
              </a:rPr>
              <a:t>the </a:t>
            </a:r>
            <a:r>
              <a:rPr lang="en-IN" dirty="0">
                <a:latin typeface="Book Antiqua" panose="02040602050305030304" pitchFamily="18" charset="0"/>
              </a:rPr>
              <a:t>users. </a:t>
            </a:r>
            <a:endParaRPr lang="en-IN" dirty="0" smtClean="0">
              <a:latin typeface="Book Antiqua" panose="02040602050305030304" pitchFamily="18" charset="0"/>
            </a:endParaRPr>
          </a:p>
          <a:p>
            <a:pPr algn="just" fontAlgn="base"/>
            <a:r>
              <a:rPr lang="en-IN" dirty="0" smtClean="0">
                <a:latin typeface="Book Antiqua" panose="02040602050305030304" pitchFamily="18" charset="0"/>
              </a:rPr>
              <a:t>c) Also</a:t>
            </a:r>
            <a:r>
              <a:rPr lang="en-IN" dirty="0">
                <a:latin typeface="Book Antiqua" panose="02040602050305030304" pitchFamily="18" charset="0"/>
              </a:rPr>
              <a:t>, many songs </a:t>
            </a:r>
            <a:r>
              <a:rPr lang="en-IN" dirty="0" smtClean="0">
                <a:latin typeface="Book Antiqua" panose="02040602050305030304" pitchFamily="18" charset="0"/>
              </a:rPr>
              <a:t>were present in the dataset, </a:t>
            </a:r>
            <a:r>
              <a:rPr lang="en-IN" dirty="0">
                <a:latin typeface="Book Antiqua" panose="02040602050305030304" pitchFamily="18" charset="0"/>
              </a:rPr>
              <a:t>which had a </a:t>
            </a:r>
            <a:r>
              <a:rPr lang="en-IN" dirty="0" smtClean="0">
                <a:latin typeface="Book Antiqua" panose="02040602050305030304" pitchFamily="18" charset="0"/>
              </a:rPr>
              <a:t>year of </a:t>
            </a:r>
            <a:r>
              <a:rPr lang="en-IN" dirty="0">
                <a:latin typeface="Book Antiqua" panose="02040602050305030304" pitchFamily="18" charset="0"/>
              </a:rPr>
              <a:t>release as 0. So to remove </a:t>
            </a:r>
            <a:endParaRPr lang="en-IN" dirty="0" smtClean="0">
              <a:latin typeface="Book Antiqua" panose="02040602050305030304" pitchFamily="18" charset="0"/>
            </a:endParaRPr>
          </a:p>
          <a:p>
            <a:pPr algn="just" fontAlgn="base"/>
            <a:r>
              <a:rPr lang="en-IN" dirty="0" smtClean="0">
                <a:latin typeface="Book Antiqua" panose="02040602050305030304" pitchFamily="18" charset="0"/>
              </a:rPr>
              <a:t>such </a:t>
            </a:r>
            <a:r>
              <a:rPr lang="en-IN" dirty="0">
                <a:latin typeface="Book Antiqua" panose="02040602050305030304" pitchFamily="18" charset="0"/>
              </a:rPr>
              <a:t>outliers as </a:t>
            </a:r>
            <a:r>
              <a:rPr lang="en-IN" dirty="0" smtClean="0">
                <a:latin typeface="Book Antiqua" panose="02040602050305030304" pitchFamily="18" charset="0"/>
              </a:rPr>
              <a:t>well, this </a:t>
            </a:r>
            <a:r>
              <a:rPr lang="en-IN" dirty="0">
                <a:latin typeface="Book Antiqua" panose="02040602050305030304" pitchFamily="18" charset="0"/>
              </a:rPr>
              <a:t>process was carried out. </a:t>
            </a:r>
            <a:r>
              <a:rPr lang="en-IN" dirty="0"/>
              <a:t>     </a:t>
            </a:r>
            <a:endParaRPr lang="en-IN"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POPULARITY BASED FILTERING </a:t>
            </a:r>
            <a:endParaRPr lang="en-IN" dirty="0"/>
          </a:p>
        </p:txBody>
      </p:sp>
      <p:sp>
        <p:nvSpPr>
          <p:cNvPr id="3" name="Content Placeholder 2"/>
          <p:cNvSpPr>
            <a:spLocks noGrp="1"/>
          </p:cNvSpPr>
          <p:nvPr>
            <p:ph idx="1"/>
          </p:nvPr>
        </p:nvSpPr>
        <p:spPr>
          <a:xfrm>
            <a:off x="-66501" y="2095803"/>
            <a:ext cx="5712165" cy="4363185"/>
          </a:xfrm>
        </p:spPr>
        <p:txBody>
          <a:bodyPr>
            <a:normAutofit/>
          </a:bodyPr>
          <a:lstStyle/>
          <a:p>
            <a:pPr>
              <a:lnSpc>
                <a:spcPct val="100000"/>
              </a:lnSpc>
            </a:pPr>
            <a:r>
              <a:rPr lang="en-IN" sz="1400" dirty="0">
                <a:latin typeface="Bahnschrift" panose="020B0502040204020203" pitchFamily="34" charset="0"/>
              </a:rPr>
              <a:t>This kind of filtering is based on the concept of providing the most popular songs to the users. The popularity of a song is determined on the basis of various factors like the number of unique listeners of the song or the number </a:t>
            </a:r>
            <a:r>
              <a:rPr lang="en-IN" sz="1400" dirty="0" smtClean="0">
                <a:latin typeface="Bahnschrift" panose="020B0502040204020203" pitchFamily="34" charset="0"/>
              </a:rPr>
              <a:t>of times particular song has been heard.</a:t>
            </a:r>
            <a:endParaRPr lang="en-IN" sz="1400" dirty="0" smtClean="0">
              <a:latin typeface="Bahnschrift" panose="020B0502040204020203" pitchFamily="34" charset="0"/>
            </a:endParaRPr>
          </a:p>
          <a:p>
            <a:r>
              <a:rPr lang="en-IN" sz="1400" dirty="0">
                <a:latin typeface="Bahnschrift" panose="020B0502040204020203" pitchFamily="34" charset="0"/>
              </a:rPr>
              <a:t>For this study, </a:t>
            </a:r>
            <a:r>
              <a:rPr lang="en-IN" sz="1400" dirty="0" smtClean="0">
                <a:latin typeface="Bahnschrift" panose="020B0502040204020203" pitchFamily="34" charset="0"/>
              </a:rPr>
              <a:t>we have </a:t>
            </a:r>
            <a:r>
              <a:rPr lang="en-IN" sz="1400" dirty="0">
                <a:latin typeface="Bahnschrift" panose="020B0502040204020203" pitchFamily="34" charset="0"/>
              </a:rPr>
              <a:t>classified the popularity into three types</a:t>
            </a:r>
            <a:r>
              <a:rPr lang="en-IN" sz="1400" dirty="0" smtClean="0">
                <a:latin typeface="Bahnschrift" panose="020B0502040204020203" pitchFamily="34" charset="0"/>
              </a:rPr>
              <a:t>:-</a:t>
            </a:r>
            <a:endParaRPr lang="en-IN" sz="1400" dirty="0">
              <a:latin typeface="Bahnschrift" panose="020B0502040204020203" pitchFamily="34" charset="0"/>
            </a:endParaRPr>
          </a:p>
          <a:p>
            <a:pPr lvl="1">
              <a:buFont typeface="Wingdings" panose="05000000000000000000" pitchFamily="2" charset="2"/>
              <a:buChar char="Ø"/>
            </a:pPr>
            <a:r>
              <a:rPr lang="en-IN" sz="1400" b="1" dirty="0" smtClean="0">
                <a:latin typeface="Bahnschrift" panose="020B0502040204020203" pitchFamily="34" charset="0"/>
              </a:rPr>
              <a:t>Frequency/Total </a:t>
            </a:r>
            <a:r>
              <a:rPr lang="en-IN" sz="1400" b="1" dirty="0">
                <a:latin typeface="Bahnschrift" panose="020B0502040204020203" pitchFamily="34" charset="0"/>
              </a:rPr>
              <a:t>Listen Count </a:t>
            </a:r>
            <a:endParaRPr lang="en-IN" sz="1400" b="1" dirty="0">
              <a:latin typeface="Bahnschrift" panose="020B0502040204020203" pitchFamily="34" charset="0"/>
            </a:endParaRPr>
          </a:p>
          <a:p>
            <a:pPr marL="457200" lvl="1" indent="0">
              <a:buNone/>
            </a:pPr>
            <a:r>
              <a:rPr lang="en-IN" sz="1400" dirty="0" smtClean="0">
                <a:latin typeface="Bahnschrift" panose="020B0502040204020203" pitchFamily="34" charset="0"/>
              </a:rPr>
              <a:t>In </a:t>
            </a:r>
            <a:r>
              <a:rPr lang="en-IN" sz="1400" dirty="0">
                <a:latin typeface="Bahnschrift" panose="020B0502040204020203" pitchFamily="34" charset="0"/>
              </a:rPr>
              <a:t>this type of popularity-based filtering, the popularity of songs has been established on account of the number of times a certain song has been heard</a:t>
            </a:r>
            <a:r>
              <a:rPr lang="en-IN" sz="1400" dirty="0" smtClean="0">
                <a:latin typeface="Bahnschrift" panose="020B0502040204020203" pitchFamily="34" charset="0"/>
              </a:rPr>
              <a:t>.</a:t>
            </a:r>
            <a:endParaRPr lang="en-IN" sz="1400" dirty="0" smtClean="0">
              <a:latin typeface="Bahnschrift" panose="020B0502040204020203" pitchFamily="34" charset="0"/>
            </a:endParaRPr>
          </a:p>
          <a:p>
            <a:pPr lvl="1">
              <a:buFont typeface="Wingdings" panose="05000000000000000000" pitchFamily="2" charset="2"/>
              <a:buChar char="Ø"/>
            </a:pPr>
            <a:r>
              <a:rPr lang="en-IN" sz="1400" b="1" dirty="0">
                <a:latin typeface="Bahnschrift" panose="020B0502040204020203" pitchFamily="34" charset="0"/>
              </a:rPr>
              <a:t>Unique Listeners of </a:t>
            </a:r>
            <a:r>
              <a:rPr lang="en-IN" sz="1400" b="1" dirty="0" smtClean="0">
                <a:latin typeface="Bahnschrift" panose="020B0502040204020203" pitchFamily="34" charset="0"/>
              </a:rPr>
              <a:t>Song</a:t>
            </a:r>
            <a:endParaRPr lang="en-IN" sz="1400" b="1" dirty="0" smtClean="0">
              <a:latin typeface="Bahnschrift" panose="020B0502040204020203" pitchFamily="34" charset="0"/>
            </a:endParaRPr>
          </a:p>
          <a:p>
            <a:pPr marL="457200" lvl="1" indent="0">
              <a:buNone/>
            </a:pPr>
            <a:r>
              <a:rPr lang="en-IN" sz="1500" dirty="0" smtClean="0">
                <a:latin typeface="Bahnschrift" panose="020B0502040204020203" pitchFamily="34" charset="0"/>
              </a:rPr>
              <a:t>In </a:t>
            </a:r>
            <a:r>
              <a:rPr lang="en-IN" sz="1500" dirty="0">
                <a:latin typeface="Bahnschrift" panose="020B0502040204020203" pitchFamily="34" charset="0"/>
              </a:rPr>
              <a:t>this type of popularity filtering, our focus is more on the unique listeners of songs rather than the listen count of songs</a:t>
            </a:r>
            <a:r>
              <a:rPr lang="en-IN" sz="1500" dirty="0" smtClean="0">
                <a:latin typeface="Bahnschrift" panose="020B0502040204020203" pitchFamily="34" charset="0"/>
              </a:rPr>
              <a:t>.</a:t>
            </a:r>
            <a:endParaRPr lang="en-IN" sz="1400" b="1" dirty="0">
              <a:latin typeface="Bahnschrift" panose="020B0502040204020203" pitchFamily="34" charset="0"/>
            </a:endParaRPr>
          </a:p>
          <a:p>
            <a:pPr lvl="1">
              <a:buFont typeface="Wingdings" panose="05000000000000000000" pitchFamily="2" charset="2"/>
              <a:buChar char="Ø"/>
            </a:pPr>
            <a:r>
              <a:rPr lang="en-IN" sz="1400" b="1" dirty="0"/>
              <a:t>Hybrid Popularity </a:t>
            </a:r>
            <a:endParaRPr lang="en-IN" sz="1400" b="1" dirty="0" smtClean="0"/>
          </a:p>
          <a:p>
            <a:pPr marL="457200" lvl="1" indent="0">
              <a:buNone/>
            </a:pPr>
            <a:r>
              <a:rPr lang="en-IN" sz="1500" dirty="0">
                <a:latin typeface="Bahnschrift" panose="020B0502040204020203" pitchFamily="34" charset="0"/>
              </a:rPr>
              <a:t>To ensure that suggestions offered by the filters have equal weightage for unique users and listen to count, a hybrid version of the above two popularity filters has been </a:t>
            </a:r>
            <a:r>
              <a:rPr lang="en-IN" sz="1500" dirty="0" smtClean="0">
                <a:latin typeface="Bahnschrift" panose="020B0502040204020203" pitchFamily="34" charset="0"/>
              </a:rPr>
              <a:t>created</a:t>
            </a:r>
            <a:endParaRPr lang="en-IN" sz="1500" b="1" dirty="0" smtClean="0">
              <a:latin typeface="Bahnschrift" panose="020B0502040204020203" pitchFamily="34" charset="0"/>
            </a:endParaRPr>
          </a:p>
        </p:txBody>
      </p:sp>
      <p:pic>
        <p:nvPicPr>
          <p:cNvPr id="2050" name="Picture 2" descr="https://lh6.googleusercontent.com/XX4V5JUKeSN5UaKPF3mPX1Qk3AoZaiBvIgF9I_ehM3ZckTwGZJ7471Syz2eoXMqCbqCnN7Ek4rd0gOrj5NtTZ1du7Os_nOATyMRwcJ4MdDQiU94teiYgOiFBhY3p_V9tm5R8Ifaj"/>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2165" y="1999179"/>
            <a:ext cx="3290519" cy="2571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JAjmJOUuRDnI3S7Vdnr-objaXVLjJpm1hBO6yVewdtkRRM0WzUBqfDO7YwekORlZdGuYSIsULvD8PdD9-L8B8L15LgMrpGt35PaZ2SEfNCsaKwmEHcoLSiD4rBLqJWF7r0ihChp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684" y="1999179"/>
            <a:ext cx="3163793" cy="25717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6.googleusercontent.com/W6mva93Gs1jR-lxmggFufAq9SsvYvGiWjf23ItoSpM4FFABPTF-OAiJnxGRbzAkAgvWnYK90f8kxKw_eh4aBKI8bBuzAfuU0Ob9Y-rwxErjaN1Xs4YSo5_6GWPn-gAdMpD0dAS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347" y="4570931"/>
            <a:ext cx="2858835" cy="2287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COLLABORATIVE BASED FILTERING</a:t>
            </a:r>
            <a:endParaRPr lang="en-IN" dirty="0"/>
          </a:p>
        </p:txBody>
      </p:sp>
      <p:sp>
        <p:nvSpPr>
          <p:cNvPr id="3" name="Content Placeholder 2"/>
          <p:cNvSpPr>
            <a:spLocks noGrp="1"/>
          </p:cNvSpPr>
          <p:nvPr>
            <p:ph idx="1"/>
          </p:nvPr>
        </p:nvSpPr>
        <p:spPr>
          <a:xfrm>
            <a:off x="120015" y="2336800"/>
            <a:ext cx="5618480" cy="4141470"/>
          </a:xfrm>
        </p:spPr>
        <p:txBody>
          <a:bodyPr>
            <a:normAutofit lnSpcReduction="10000"/>
          </a:bodyPr>
          <a:lstStyle/>
          <a:p>
            <a:pPr>
              <a:buFont typeface="Wingdings" panose="05000000000000000000" charset="0"/>
              <a:buChar char="q"/>
            </a:pPr>
            <a:r>
              <a:rPr lang="en-US" altLang="en-IN" sz="1400" dirty="0">
                <a:latin typeface="Bahnschrift" panose="020B0502040204020203" pitchFamily="34" charset="0"/>
                <a:cs typeface="Bahnschrift" panose="020B0502040204020203" pitchFamily="34" charset="0"/>
              </a:rPr>
              <a:t>Collaborative based filtering procedures for music recommendation systems are methods that are entirely formulated upon the former interactions amongst the users and the songs</a:t>
            </a:r>
            <a:endParaRPr lang="en-US" altLang="en-IN" sz="1400" dirty="0">
              <a:latin typeface="Bahnschrift" panose="020B0502040204020203" pitchFamily="34" charset="0"/>
              <a:cs typeface="Bahnschrift" panose="020B0502040204020203" pitchFamily="34" charset="0"/>
            </a:endParaRPr>
          </a:p>
          <a:p>
            <a:pPr>
              <a:buFont typeface="Wingdings" panose="05000000000000000000" charset="0"/>
              <a:buChar char="q"/>
            </a:pPr>
            <a:r>
              <a:rPr lang="en-US" altLang="en-IN" sz="1400" dirty="0">
                <a:latin typeface="Bahnschrift" panose="020B0502040204020203" pitchFamily="34" charset="0"/>
                <a:cs typeface="Bahnschrift" panose="020B0502040204020203" pitchFamily="34" charset="0"/>
              </a:rPr>
              <a:t>Methods used for calculation of correlations are:</a:t>
            </a:r>
            <a:endParaRPr lang="en-US" altLang="en-IN" sz="1400" dirty="0">
              <a:latin typeface="Bahnschrift" panose="020B0502040204020203" pitchFamily="34" charset="0"/>
              <a:cs typeface="Bahnschrift" panose="020B0502040204020203" pitchFamily="34" charset="0"/>
            </a:endParaRPr>
          </a:p>
          <a:p>
            <a:pPr lvl="1">
              <a:buFont typeface="Wingdings" panose="05000000000000000000" charset="0"/>
              <a:buChar char="Ø"/>
            </a:pPr>
            <a:r>
              <a:rPr lang="en-US" altLang="en-IN" sz="1400" dirty="0">
                <a:latin typeface="Bahnschrift" panose="020B0502040204020203" pitchFamily="34" charset="0"/>
                <a:cs typeface="Bahnschrift" panose="020B0502040204020203" pitchFamily="34" charset="0"/>
              </a:rPr>
              <a:t>Pearson Similarity	</a:t>
            </a:r>
            <a:endParaRPr lang="en-US" altLang="en-IN" sz="1400" dirty="0">
              <a:latin typeface="Bahnschrift" panose="020B0502040204020203" pitchFamily="34" charset="0"/>
              <a:cs typeface="Bahnschrift" panose="020B0502040204020203" pitchFamily="34" charset="0"/>
            </a:endParaRPr>
          </a:p>
          <a:p>
            <a:pPr lvl="1">
              <a:buFont typeface="Wingdings" panose="05000000000000000000" charset="0"/>
              <a:buNone/>
            </a:pPr>
            <a:r>
              <a:rPr lang="en-US" altLang="en-IN" sz="1400" dirty="0">
                <a:latin typeface="Bahnschrift" panose="020B0502040204020203" pitchFamily="34" charset="0"/>
                <a:cs typeface="Bahnschrift" panose="020B0502040204020203" pitchFamily="34" charset="0"/>
              </a:rPr>
              <a:t>     </a:t>
            </a: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r>
              <a:rPr lang="en-US" altLang="en-IN" sz="1400" dirty="0">
                <a:latin typeface="Bahnschrift" panose="020B0502040204020203" pitchFamily="34" charset="0"/>
                <a:cs typeface="Bahnschrift" panose="020B0502040204020203" pitchFamily="34" charset="0"/>
              </a:rPr>
              <a:t>      </a:t>
            </a: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endParaRPr lang="en-US" altLang="en-IN" sz="1400" dirty="0">
              <a:latin typeface="Bahnschrift" panose="020B0502040204020203" pitchFamily="34" charset="0"/>
              <a:cs typeface="Bahnschrift" panose="020B0502040204020203" pitchFamily="34" charset="0"/>
            </a:endParaRPr>
          </a:p>
          <a:p>
            <a:pPr lvl="1">
              <a:buFont typeface="Wingdings" panose="05000000000000000000" charset="0"/>
              <a:buChar char="Ø"/>
            </a:pPr>
            <a:endParaRPr lang="en-US" altLang="en-IN" sz="1400" dirty="0">
              <a:latin typeface="Bahnschrift" panose="020B0502040204020203" pitchFamily="34" charset="0"/>
              <a:cs typeface="Bahnschrift" panose="020B0502040204020203" pitchFamily="34" charset="0"/>
            </a:endParaRPr>
          </a:p>
          <a:p>
            <a:pPr lvl="1">
              <a:buFont typeface="Wingdings" panose="05000000000000000000" charset="0"/>
              <a:buChar char="Ø"/>
            </a:pPr>
            <a:r>
              <a:rPr lang="en-US" altLang="en-IN" sz="1400" dirty="0">
                <a:latin typeface="Bahnschrift" panose="020B0502040204020203" pitchFamily="34" charset="0"/>
                <a:cs typeface="Bahnschrift" panose="020B0502040204020203" pitchFamily="34" charset="0"/>
              </a:rPr>
              <a:t>Jaccard Similarity</a:t>
            </a: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r>
              <a:rPr lang="en-US" altLang="en-IN" sz="1400" dirty="0">
                <a:latin typeface="Bahnschrift" panose="020B0502040204020203" pitchFamily="34" charset="0"/>
                <a:cs typeface="Bahnschrift" panose="020B0502040204020203" pitchFamily="34" charset="0"/>
              </a:rPr>
              <a:t>	</a:t>
            </a: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endParaRPr lang="en-US" altLang="en-IN" sz="1400" dirty="0">
              <a:latin typeface="Bahnschrift" panose="020B0502040204020203" pitchFamily="34" charset="0"/>
              <a:cs typeface="Bahnschrift" panose="020B0502040204020203" pitchFamily="34" charset="0"/>
            </a:endParaRPr>
          </a:p>
          <a:p>
            <a:pPr marL="457200" lvl="1" indent="0">
              <a:buFont typeface="Wingdings" panose="05000000000000000000" charset="0"/>
              <a:buNone/>
            </a:pPr>
            <a:endParaRPr lang="en-US" altLang="en-IN" sz="1400" dirty="0">
              <a:latin typeface="Bahnschrift" panose="020B0502040204020203" pitchFamily="34" charset="0"/>
              <a:cs typeface="Bahnschrift" panose="020B0502040204020203" pitchFamily="34" charset="0"/>
            </a:endParaRPr>
          </a:p>
          <a:p>
            <a:pPr lvl="0">
              <a:buFont typeface="Wingdings" panose="05000000000000000000" charset="0"/>
              <a:buChar char="q"/>
            </a:pPr>
            <a:r>
              <a:rPr lang="en-US" altLang="en-IN" sz="1400" dirty="0">
                <a:latin typeface="Bahnschrift" panose="020B0502040204020203" pitchFamily="34" charset="0"/>
                <a:cs typeface="Bahnschrift" panose="020B0502040204020203" pitchFamily="34" charset="0"/>
              </a:rPr>
              <a:t>Similarities has been evaluated amongst the songs and users and the recommendations of both the models are shown in the figures.</a:t>
            </a:r>
            <a:endParaRPr lang="en-US" altLang="en-IN" sz="1670" dirty="0"/>
          </a:p>
          <a:p>
            <a:pPr lvl="0">
              <a:buFont typeface="Wingdings" panose="05000000000000000000" charset="0"/>
              <a:buChar char="q"/>
            </a:pPr>
            <a:endParaRPr lang="en-US" altLang="en-IN" sz="1670" dirty="0"/>
          </a:p>
        </p:txBody>
      </p:sp>
      <p:pic>
        <p:nvPicPr>
          <p:cNvPr id="5" name="Picture 11" descr="https://lh6.googleusercontent.com/pA5ZbBFtMeBB9kv66Vt7lLMtcahZbD3eOah_Fk-fS-dRdEMtlLIghibP3t-a37FqW2r2ZH_EjYueHPNd3nZEk42wXsWZhN3pNUE1SfKu5UPPwbjgH7fdvKpKXnRC4u_LdTzichMW"/>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866775" y="5082540"/>
            <a:ext cx="2964180" cy="594360"/>
          </a:xfrm>
          <a:prstGeom prst="rect">
            <a:avLst/>
          </a:prstGeom>
          <a:noFill/>
          <a:ln>
            <a:noFill/>
          </a:ln>
        </p:spPr>
      </p:pic>
      <p:pic>
        <p:nvPicPr>
          <p:cNvPr id="10" name="Picture 10" descr="https://lh6.googleusercontent.com/TgXpf82dZyts9aLGj57-Hz-jE3KbjSK-10TDRfC3HPZoILdhZ_QX8ST0R2pF82I7nlXkRaD1r_de3e6CAFdw7gj16h1run06nK95B4AW7GN8YGaU1Q6sEbZBTU91eLpyubeAJ3dm"/>
          <p:cNvPicPr/>
          <p:nvPr/>
        </p:nvPicPr>
        <p:blipFill>
          <a:blip r:embed="rId2">
            <a:extLst>
              <a:ext uri="{28A0092B-C50C-407E-A947-70E740481C1C}">
                <a14:useLocalDpi xmlns:a14="http://schemas.microsoft.com/office/drawing/2010/main" val="0"/>
              </a:ext>
            </a:extLst>
          </a:blip>
          <a:srcRect/>
          <a:stretch>
            <a:fillRect/>
          </a:stretch>
        </p:blipFill>
        <p:spPr bwMode="auto">
          <a:xfrm>
            <a:off x="866775" y="3771265"/>
            <a:ext cx="3208020" cy="786765"/>
          </a:xfrm>
          <a:prstGeom prst="rect">
            <a:avLst/>
          </a:prstGeom>
          <a:solidFill>
            <a:schemeClr val="tx1"/>
          </a:solidFill>
          <a:ln>
            <a:noFill/>
          </a:ln>
        </p:spPr>
      </p:pic>
      <p:pic>
        <p:nvPicPr>
          <p:cNvPr id="21" name="Picture 20"/>
          <p:cNvPicPr>
            <a:picLocks noChangeAspect="1"/>
          </p:cNvPicPr>
          <p:nvPr/>
        </p:nvPicPr>
        <p:blipFill>
          <a:blip r:embed="rId3"/>
          <a:stretch>
            <a:fillRect/>
          </a:stretch>
        </p:blipFill>
        <p:spPr>
          <a:xfrm>
            <a:off x="5955030" y="2626360"/>
            <a:ext cx="2755900" cy="1931670"/>
          </a:xfrm>
          <a:prstGeom prst="rect">
            <a:avLst/>
          </a:prstGeom>
        </p:spPr>
      </p:pic>
      <p:pic>
        <p:nvPicPr>
          <p:cNvPr id="28" name="Picture 27"/>
          <p:cNvPicPr>
            <a:picLocks noChangeAspect="1"/>
          </p:cNvPicPr>
          <p:nvPr/>
        </p:nvPicPr>
        <p:blipFill>
          <a:blip r:embed="rId4"/>
          <a:stretch>
            <a:fillRect/>
          </a:stretch>
        </p:blipFill>
        <p:spPr>
          <a:xfrm>
            <a:off x="8552180" y="4777105"/>
            <a:ext cx="2531745" cy="1996440"/>
          </a:xfrm>
          <a:prstGeom prst="rect">
            <a:avLst/>
          </a:prstGeom>
        </p:spPr>
      </p:pic>
      <p:pic>
        <p:nvPicPr>
          <p:cNvPr id="35" name="Picture 8"/>
          <p:cNvPicPr/>
          <p:nvPr/>
        </p:nvPicPr>
        <p:blipFill>
          <a:blip r:embed="rId5"/>
          <a:stretch>
            <a:fillRect/>
          </a:stretch>
        </p:blipFill>
        <p:spPr>
          <a:xfrm>
            <a:off x="9289415" y="2626995"/>
            <a:ext cx="2696210" cy="1930400"/>
          </a:xfrm>
          <a:prstGeom prst="rect">
            <a:avLst/>
          </a:prstGeom>
        </p:spPr>
      </p:pic>
      <p:sp>
        <p:nvSpPr>
          <p:cNvPr id="42" name="Text Box 41"/>
          <p:cNvSpPr txBox="1"/>
          <p:nvPr/>
        </p:nvSpPr>
        <p:spPr>
          <a:xfrm>
            <a:off x="5955030" y="2031365"/>
            <a:ext cx="2513965" cy="521970"/>
          </a:xfrm>
          <a:prstGeom prst="rect">
            <a:avLst/>
          </a:prstGeom>
          <a:noFill/>
        </p:spPr>
        <p:txBody>
          <a:bodyPr wrap="square" rtlCol="0">
            <a:spAutoFit/>
          </a:bodyPr>
          <a:p>
            <a:pPr algn="ctr"/>
            <a:r>
              <a:rPr lang="en-US" sz="1400"/>
              <a:t>User-User CF Using Pearson Correlation</a:t>
            </a:r>
            <a:endParaRPr lang="en-US" sz="1400"/>
          </a:p>
        </p:txBody>
      </p:sp>
      <p:sp>
        <p:nvSpPr>
          <p:cNvPr id="43" name="Text Box 42"/>
          <p:cNvSpPr txBox="1"/>
          <p:nvPr/>
        </p:nvSpPr>
        <p:spPr>
          <a:xfrm>
            <a:off x="9481185" y="2031365"/>
            <a:ext cx="2312035" cy="521970"/>
          </a:xfrm>
          <a:prstGeom prst="rect">
            <a:avLst/>
          </a:prstGeom>
          <a:noFill/>
        </p:spPr>
        <p:txBody>
          <a:bodyPr wrap="square" rtlCol="0">
            <a:spAutoFit/>
          </a:bodyPr>
          <a:p>
            <a:pPr algn="ctr"/>
            <a:r>
              <a:rPr lang="en-US" sz="1400"/>
              <a:t>Item-Item CF Using Jaccard Similarity</a:t>
            </a:r>
            <a:endParaRPr lang="en-US" sz="1400"/>
          </a:p>
        </p:txBody>
      </p:sp>
      <p:sp>
        <p:nvSpPr>
          <p:cNvPr id="44" name="Text Box 43"/>
          <p:cNvSpPr txBox="1"/>
          <p:nvPr/>
        </p:nvSpPr>
        <p:spPr>
          <a:xfrm>
            <a:off x="6247130" y="5514340"/>
            <a:ext cx="2171065" cy="521970"/>
          </a:xfrm>
          <a:prstGeom prst="rect">
            <a:avLst/>
          </a:prstGeom>
          <a:noFill/>
        </p:spPr>
        <p:txBody>
          <a:bodyPr wrap="square" rtlCol="0">
            <a:spAutoFit/>
          </a:bodyPr>
          <a:p>
            <a:pPr algn="ctr"/>
            <a:r>
              <a:rPr lang="en-US" sz="1400"/>
              <a:t>Item-Item CF Using Pearson Correlation</a:t>
            </a:r>
            <a:endParaRPr 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582" y="646799"/>
            <a:ext cx="8610600" cy="1293028"/>
          </a:xfrm>
        </p:spPr>
        <p:txBody>
          <a:bodyPr/>
          <a:lstStyle/>
          <a:p>
            <a:pPr algn="ctr"/>
            <a:r>
              <a:rPr lang="en-IN" dirty="0" smtClean="0"/>
              <a:t>EVALUATION METRICS</a:t>
            </a:r>
            <a:endParaRPr lang="en-IN" dirty="0"/>
          </a:p>
        </p:txBody>
      </p:sp>
      <p:sp>
        <p:nvSpPr>
          <p:cNvPr id="3" name="Content Placeholder 2"/>
          <p:cNvSpPr>
            <a:spLocks noGrp="1"/>
          </p:cNvSpPr>
          <p:nvPr>
            <p:ph idx="1"/>
          </p:nvPr>
        </p:nvSpPr>
        <p:spPr/>
        <p:txBody>
          <a:bodyPr/>
          <a:lstStyle/>
          <a:p>
            <a:r>
              <a:rPr lang="en-IN" dirty="0"/>
              <a:t>In our study, we have used four different performance measures to analyse the different models of collaborative </a:t>
            </a:r>
            <a:r>
              <a:rPr lang="en-IN" dirty="0" smtClean="0"/>
              <a:t>filtering</a:t>
            </a:r>
            <a:endParaRPr lang="en-IN" dirty="0" smtClean="0"/>
          </a:p>
          <a:p>
            <a:endParaRPr lang="en-IN" dirty="0"/>
          </a:p>
          <a:p>
            <a:endParaRPr lang="en-IN" dirty="0" smtClean="0"/>
          </a:p>
          <a:p>
            <a:endParaRPr lang="en-IN" dirty="0"/>
          </a:p>
          <a:p>
            <a:endParaRPr lang="en-IN" dirty="0"/>
          </a:p>
        </p:txBody>
      </p:sp>
      <p:graphicFrame>
        <p:nvGraphicFramePr>
          <p:cNvPr id="4" name="Table 3"/>
          <p:cNvGraphicFramePr>
            <a:graphicFrameLocks noGrp="1"/>
          </p:cNvGraphicFramePr>
          <p:nvPr/>
        </p:nvGraphicFramePr>
        <p:xfrm>
          <a:off x="1924882" y="3243361"/>
          <a:ext cx="8128000" cy="2976647"/>
        </p:xfrm>
        <a:graphic>
          <a:graphicData uri="http://schemas.openxmlformats.org/drawingml/2006/table">
            <a:tbl>
              <a:tblPr firstRow="1" bandRow="1">
                <a:tableStyleId>{5C22544A-7EE6-4342-B048-85BDC9FD1C3A}</a:tableStyleId>
              </a:tblPr>
              <a:tblGrid>
                <a:gridCol w="4064000"/>
                <a:gridCol w="4064000"/>
              </a:tblGrid>
              <a:tr h="52853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dirty="0" smtClean="0"/>
                        <a:t>Performance</a:t>
                      </a:r>
                      <a:r>
                        <a:rPr lang="en-IN" baseline="0" dirty="0" smtClean="0"/>
                        <a:t> Measure</a:t>
                      </a:r>
                      <a:endParaRPr lang="en-IN" dirty="0" smtClean="0"/>
                    </a:p>
                  </a:txBody>
                  <a:tcPr/>
                </a:tc>
                <a:tc>
                  <a:txBody>
                    <a:bodyPr/>
                    <a:lstStyle/>
                    <a:p>
                      <a:pPr algn="ctr"/>
                      <a:r>
                        <a:rPr lang="en-IN" dirty="0" smtClean="0"/>
                        <a:t>Formula</a:t>
                      </a:r>
                      <a:endParaRPr lang="en-IN" dirty="0"/>
                    </a:p>
                  </a:txBody>
                  <a:tcPr/>
                </a:tc>
              </a:tr>
              <a:tr h="6074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dirty="0" smtClean="0"/>
                        <a:t>Root Mean Square Error(RMSE)</a:t>
                      </a:r>
                      <a:endParaRPr lang="en-IN" dirty="0" smtClean="0"/>
                    </a:p>
                  </a:txBody>
                  <a:tcPr/>
                </a:tc>
                <a:tc>
                  <a:txBody>
                    <a:bodyPr/>
                    <a:lstStyle/>
                    <a:p>
                      <a:endParaRPr lang="en-IN" dirty="0"/>
                    </a:p>
                  </a:txBody>
                  <a:tcPr/>
                </a:tc>
              </a:tr>
              <a:tr h="63323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dirty="0" smtClean="0"/>
                        <a:t>Mean</a:t>
                      </a:r>
                      <a:r>
                        <a:rPr lang="en-IN" baseline="0" dirty="0" smtClean="0"/>
                        <a:t> Square Error(MSE)</a:t>
                      </a:r>
                      <a:endParaRPr lang="en-IN" dirty="0" smtClean="0"/>
                    </a:p>
                  </a:txBody>
                  <a:tcPr/>
                </a:tc>
                <a:tc>
                  <a:txBody>
                    <a:bodyPr/>
                    <a:lstStyle/>
                    <a:p>
                      <a:endParaRPr lang="en-IN" dirty="0"/>
                    </a:p>
                  </a:txBody>
                  <a:tcPr/>
                </a:tc>
              </a:tr>
              <a:tr h="69948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dirty="0" smtClean="0"/>
                        <a:t>Mean</a:t>
                      </a:r>
                      <a:r>
                        <a:rPr lang="en-IN" baseline="0" dirty="0" smtClean="0"/>
                        <a:t> Average Precision(</a:t>
                      </a:r>
                      <a:r>
                        <a:rPr lang="en-IN" baseline="0" dirty="0" err="1" smtClean="0"/>
                        <a:t>mAP</a:t>
                      </a:r>
                      <a:r>
                        <a:rPr lang="en-IN" baseline="0" dirty="0" smtClean="0"/>
                        <a:t>)</a:t>
                      </a:r>
                      <a:endParaRPr lang="en-IN" dirty="0" smtClean="0"/>
                    </a:p>
                  </a:txBody>
                  <a:tcPr/>
                </a:tc>
                <a:tc>
                  <a:txBody>
                    <a:bodyPr/>
                    <a:lstStyle/>
                    <a:p>
                      <a:endParaRPr lang="en-IN" dirty="0"/>
                    </a:p>
                  </a:txBody>
                  <a:tcPr/>
                </a:tc>
              </a:tr>
              <a:tr h="50794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dirty="0" smtClean="0"/>
                        <a:t>Mean Average Recall(</a:t>
                      </a:r>
                      <a:r>
                        <a:rPr lang="en-IN" dirty="0" err="1" smtClean="0"/>
                        <a:t>mAP</a:t>
                      </a:r>
                      <a:r>
                        <a:rPr lang="en-IN" dirty="0" smtClean="0"/>
                        <a:t>)</a:t>
                      </a:r>
                      <a:endParaRPr lang="en-IN" dirty="0" smtClean="0"/>
                    </a:p>
                  </a:txBody>
                  <a:tcPr/>
                </a:tc>
                <a:tc>
                  <a:txBody>
                    <a:bodyPr/>
                    <a:lstStyle/>
                    <a:p>
                      <a:endParaRPr lang="en-IN" dirty="0"/>
                    </a:p>
                  </a:txBody>
                  <a:tcPr/>
                </a:tc>
              </a:tr>
            </a:tbl>
          </a:graphicData>
        </a:graphic>
      </p:graphicFrame>
      <p:pic>
        <p:nvPicPr>
          <p:cNvPr id="5" name="Picture 4"/>
          <p:cNvPicPr>
            <a:picLocks noChangeAspect="1"/>
          </p:cNvPicPr>
          <p:nvPr/>
        </p:nvPicPr>
        <p:blipFill rotWithShape="1">
          <a:blip r:embed="rId1"/>
          <a:srcRect t="14286" b="11427"/>
          <a:stretch>
            <a:fillRect/>
          </a:stretch>
        </p:blipFill>
        <p:spPr>
          <a:xfrm>
            <a:off x="7032562" y="3773678"/>
            <a:ext cx="2109881" cy="523702"/>
          </a:xfrm>
          <a:prstGeom prst="rect">
            <a:avLst/>
          </a:prstGeom>
        </p:spPr>
      </p:pic>
      <p:pic>
        <p:nvPicPr>
          <p:cNvPr id="6" name="Picture 5" descr="https://lh6.googleusercontent.com/zdggBTRJ5JNQkh0CcErmpMZvFM-b1_ndLRsirjyPE1cIVVEb_fFIYfrdedCNVHW_p_lPIwzPD_AoB_qqc-zfdaaM2PoLnWA7PU2H9BD18zCaoaQ7j4syks_zZpiTnE8POIeD5oLy"/>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2563" y="4373674"/>
            <a:ext cx="2018132" cy="600262"/>
          </a:xfrm>
          <a:prstGeom prst="rect">
            <a:avLst/>
          </a:prstGeom>
          <a:noFill/>
          <a:ln>
            <a:noFill/>
          </a:ln>
        </p:spPr>
      </p:pic>
      <p:pic>
        <p:nvPicPr>
          <p:cNvPr id="7" name="Picture 6" descr="https://lh6.googleusercontent.com/uICODGqGAN0nO93JdWIoMEjUKAy9dZcbYS6zFRtoXK1G7jfSwbI_wYWOv7MBwraMyPzXQXrDmWcaJWKq9iZU6_wU8Tm_NUs9-2kFnro64FDhnddjOFuLeCQcB8KUtUMRFJYVDhT5"/>
          <p:cNvPicPr/>
          <p:nvPr/>
        </p:nvPicPr>
        <p:blipFill>
          <a:blip r:embed="rId3">
            <a:extLst>
              <a:ext uri="{28A0092B-C50C-407E-A947-70E740481C1C}">
                <a14:useLocalDpi xmlns:a14="http://schemas.microsoft.com/office/drawing/2010/main" val="0"/>
              </a:ext>
            </a:extLst>
          </a:blip>
          <a:srcRect/>
          <a:stretch>
            <a:fillRect/>
          </a:stretch>
        </p:blipFill>
        <p:spPr bwMode="auto">
          <a:xfrm>
            <a:off x="7032562" y="5050231"/>
            <a:ext cx="2109881" cy="590639"/>
          </a:xfrm>
          <a:prstGeom prst="rect">
            <a:avLst/>
          </a:prstGeom>
          <a:noFill/>
          <a:ln>
            <a:noFill/>
          </a:ln>
        </p:spPr>
      </p:pic>
      <p:pic>
        <p:nvPicPr>
          <p:cNvPr id="8" name="Picture 7" descr="https://lh5.googleusercontent.com/AWGO1ILp4pBFH3iVVnHfX5VB-fM7I5oBwOXShHOjEc66Uj6oWY0vXGJ3PGGwPJqwhoHDEHrdMlu4TIcIkOzZnHXyPGtncdlwLOQIJnVPZOKo_dtUIm066e1ZMHwZekrM3M2nteU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2562" y="5681154"/>
            <a:ext cx="2109881" cy="53885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083" y="769567"/>
            <a:ext cx="9613861" cy="1080938"/>
          </a:xfrm>
        </p:spPr>
        <p:txBody>
          <a:bodyPr/>
          <a:lstStyle/>
          <a:p>
            <a:pPr algn="ctr"/>
            <a:r>
              <a:rPr lang="en-IN" dirty="0" smtClean="0"/>
              <a:t>RESULT AND ANALYSIS</a:t>
            </a:r>
            <a:endParaRPr lang="en-IN"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Content Placeholder 6"/>
          <p:cNvGraphicFramePr>
            <a:graphicFrameLocks noGrp="1"/>
          </p:cNvGraphicFramePr>
          <p:nvPr>
            <p:ph idx="1"/>
          </p:nvPr>
        </p:nvGraphicFramePr>
        <p:xfrm>
          <a:off x="223479" y="3226091"/>
          <a:ext cx="3666877" cy="2585720"/>
        </p:xfrm>
        <a:graphic>
          <a:graphicData uri="http://schemas.openxmlformats.org/drawingml/2006/table">
            <a:tbl>
              <a:tblPr firstRow="1" bandRow="1">
                <a:tableStyleId>{073A0DAA-6AF3-43AB-8588-CEC1D06C72B9}</a:tableStyleId>
              </a:tblPr>
              <a:tblGrid>
                <a:gridCol w="1686939"/>
                <a:gridCol w="1979938"/>
              </a:tblGrid>
              <a:tr h="506324">
                <a:tc>
                  <a:txBody>
                    <a:bodyPr/>
                    <a:lstStyle/>
                    <a:p>
                      <a:pPr algn="ctr" rtl="0" fontAlgn="t">
                        <a:spcBef>
                          <a:spcPts val="0"/>
                        </a:spcBef>
                        <a:spcAft>
                          <a:spcPts val="0"/>
                        </a:spcAft>
                      </a:pPr>
                      <a:r>
                        <a:rPr lang="en-IN" sz="1600" b="1" i="0" u="none" strike="noStrike" dirty="0" smtClean="0">
                          <a:solidFill>
                            <a:schemeClr val="tx1"/>
                          </a:solidFill>
                          <a:effectLst/>
                          <a:latin typeface="Bahnschrift" panose="020B0502040204020203" pitchFamily="34" charset="0"/>
                        </a:rPr>
                        <a:t>Evaluation</a:t>
                      </a:r>
                      <a:r>
                        <a:rPr lang="en-IN" sz="1600" b="1" i="0" u="none" strike="noStrike" baseline="0" dirty="0" smtClean="0">
                          <a:solidFill>
                            <a:schemeClr val="tx1"/>
                          </a:solidFill>
                          <a:effectLst/>
                          <a:latin typeface="Bahnschrift" panose="020B0502040204020203" pitchFamily="34" charset="0"/>
                        </a:rPr>
                        <a:t> Metrics</a:t>
                      </a:r>
                      <a:endParaRPr lang="en-IN" sz="1400" b="1" dirty="0">
                        <a:solidFill>
                          <a:schemeClr val="tx1"/>
                        </a:solidFill>
                        <a:effectLst/>
                        <a:latin typeface="Bahnschrift" panose="020B0502040204020203" pitchFamily="34" charset="0"/>
                      </a:endParaRPr>
                    </a:p>
                  </a:txBody>
                  <a:tcPr marL="63500" marR="63500" marT="63500" marB="63500"/>
                </a:tc>
                <a:tc>
                  <a:txBody>
                    <a:bodyPr/>
                    <a:lstStyle/>
                    <a:p>
                      <a:pPr algn="ctr"/>
                      <a:r>
                        <a:rPr lang="en-IN" sz="1600" dirty="0" smtClean="0"/>
                        <a:t>Value</a:t>
                      </a:r>
                      <a:endParaRPr lang="en-IN" dirty="0"/>
                    </a:p>
                  </a:txBody>
                  <a:tcPr/>
                </a:tc>
              </a:tr>
              <a:tr h="370840">
                <a:tc>
                  <a:txBody>
                    <a:bodyPr/>
                    <a:lstStyle/>
                    <a:p>
                      <a:pPr algn="ctr" rtl="0" fontAlgn="t">
                        <a:spcBef>
                          <a:spcPts val="0"/>
                        </a:spcBef>
                        <a:spcAft>
                          <a:spcPts val="0"/>
                        </a:spcAft>
                      </a:pPr>
                      <a:r>
                        <a:rPr lang="en-US" sz="1200" b="0" i="0" u="none" strike="noStrike" dirty="0">
                          <a:solidFill>
                            <a:schemeClr val="bg2">
                              <a:lumMod val="50000"/>
                            </a:schemeClr>
                          </a:solidFill>
                          <a:effectLst/>
                          <a:latin typeface="Times New Roman" panose="02020603050405020304" pitchFamily="18" charset="0"/>
                        </a:rPr>
                        <a:t>Root Mean Square Error (RMSE)</a:t>
                      </a:r>
                      <a:endParaRPr lang="en-US"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1.45541394224723</a:t>
                      </a:r>
                      <a:endParaRPr lang="en-IN" dirty="0">
                        <a:solidFill>
                          <a:srgbClr val="002060"/>
                        </a:solidFill>
                        <a:effectLst/>
                      </a:endParaRPr>
                    </a:p>
                  </a:txBody>
                  <a:tcPr marL="63500" marR="63500" marT="63500" marB="63500"/>
                </a:tc>
              </a:tr>
              <a:tr h="370840">
                <a:tc>
                  <a:txBody>
                    <a:bodyPr/>
                    <a:lstStyle/>
                    <a:p>
                      <a:pPr algn="ctr" rtl="0" fontAlgn="t">
                        <a:spcBef>
                          <a:spcPts val="0"/>
                        </a:spcBef>
                        <a:spcAft>
                          <a:spcPts val="0"/>
                        </a:spcAft>
                      </a:pPr>
                      <a:r>
                        <a:rPr lang="en-IN" sz="1200" b="0" i="0" u="none" strike="noStrike">
                          <a:solidFill>
                            <a:schemeClr val="bg2">
                              <a:lumMod val="50000"/>
                            </a:schemeClr>
                          </a:solidFill>
                          <a:effectLst/>
                          <a:latin typeface="Times New Roman" panose="02020603050405020304" pitchFamily="18" charset="0"/>
                        </a:rPr>
                        <a:t>Mean Square Error (MSE)</a:t>
                      </a:r>
                      <a:endParaRPr lang="en-IN">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a:solidFill>
                            <a:srgbClr val="002060"/>
                          </a:solidFill>
                          <a:effectLst/>
                          <a:latin typeface="Times New Roman" panose="02020603050405020304" pitchFamily="18" charset="0"/>
                        </a:rPr>
                        <a:t>2.2412263204265526</a:t>
                      </a:r>
                      <a:endParaRPr lang="en-IN">
                        <a:solidFill>
                          <a:srgbClr val="002060"/>
                        </a:solidFill>
                        <a:effectLst/>
                      </a:endParaRPr>
                    </a:p>
                  </a:txBody>
                  <a:tcPr marL="63500" marR="63500" marT="63500" marB="63500"/>
                </a:tc>
              </a:tr>
              <a:tr h="37084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Recall (</a:t>
                      </a:r>
                      <a:r>
                        <a:rPr lang="en-IN" sz="1200" b="0" i="0" u="none" strike="noStrike" dirty="0" err="1">
                          <a:solidFill>
                            <a:schemeClr val="bg2">
                              <a:lumMod val="50000"/>
                            </a:schemeClr>
                          </a:solidFill>
                          <a:effectLst/>
                          <a:latin typeface="Times New Roman" panose="02020603050405020304" pitchFamily="18" charset="0"/>
                        </a:rPr>
                        <a:t>mAR</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0.6488970000000001</a:t>
                      </a:r>
                      <a:endParaRPr lang="en-IN" dirty="0">
                        <a:solidFill>
                          <a:srgbClr val="002060"/>
                        </a:solidFill>
                        <a:effectLst/>
                      </a:endParaRPr>
                    </a:p>
                  </a:txBody>
                  <a:tcPr marL="63500" marR="63500" marT="63500" marB="63500"/>
                </a:tc>
              </a:tr>
              <a:tr h="37084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Precision (</a:t>
                      </a:r>
                      <a:r>
                        <a:rPr lang="en-IN" sz="1200" b="0" i="0" u="none" strike="noStrike" dirty="0" err="1">
                          <a:solidFill>
                            <a:schemeClr val="bg2">
                              <a:lumMod val="50000"/>
                            </a:schemeClr>
                          </a:solidFill>
                          <a:effectLst/>
                          <a:latin typeface="Times New Roman" panose="02020603050405020304" pitchFamily="18" charset="0"/>
                        </a:rPr>
                        <a:t>mAP</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0.6488970000000001</a:t>
                      </a:r>
                      <a:endParaRPr lang="en-IN" dirty="0">
                        <a:solidFill>
                          <a:srgbClr val="002060"/>
                        </a:solidFill>
                        <a:effectLst/>
                      </a:endParaRPr>
                    </a:p>
                  </a:txBody>
                  <a:tcPr marL="63500" marR="63500" marT="63500" marB="63500"/>
                </a:tc>
              </a:tr>
            </a:tbl>
          </a:graphicData>
        </a:graphic>
      </p:graphicFrame>
      <p:sp>
        <p:nvSpPr>
          <p:cNvPr id="8" name="TextBox 7"/>
          <p:cNvSpPr txBox="1"/>
          <p:nvPr/>
        </p:nvSpPr>
        <p:spPr>
          <a:xfrm>
            <a:off x="480816" y="2651760"/>
            <a:ext cx="3476043" cy="369332"/>
          </a:xfrm>
          <a:prstGeom prst="rect">
            <a:avLst/>
          </a:prstGeom>
          <a:noFill/>
        </p:spPr>
        <p:txBody>
          <a:bodyPr wrap="square" rtlCol="0">
            <a:spAutoFit/>
          </a:bodyPr>
          <a:lstStyle/>
          <a:p>
            <a:pPr algn="ctr"/>
            <a:r>
              <a:rPr lang="en-IN" b="1" dirty="0" smtClean="0"/>
              <a:t>User-User Based</a:t>
            </a:r>
            <a:endParaRPr lang="en-IN" b="1" dirty="0"/>
          </a:p>
        </p:txBody>
      </p:sp>
      <p:graphicFrame>
        <p:nvGraphicFramePr>
          <p:cNvPr id="10" name="Content Placeholder 6"/>
          <p:cNvGraphicFramePr/>
          <p:nvPr/>
        </p:nvGraphicFramePr>
        <p:xfrm>
          <a:off x="4407912" y="3243811"/>
          <a:ext cx="3688684" cy="2568000"/>
        </p:xfrm>
        <a:graphic>
          <a:graphicData uri="http://schemas.openxmlformats.org/drawingml/2006/table">
            <a:tbl>
              <a:tblPr firstRow="1" bandRow="1">
                <a:tableStyleId>{073A0DAA-6AF3-43AB-8588-CEC1D06C72B9}</a:tableStyleId>
              </a:tblPr>
              <a:tblGrid>
                <a:gridCol w="1785070"/>
                <a:gridCol w="1903614"/>
              </a:tblGrid>
              <a:tr h="640676">
                <a:tc>
                  <a:txBody>
                    <a:bodyPr/>
                    <a:lstStyle/>
                    <a:p>
                      <a:pPr algn="ctr" rtl="0" fontAlgn="t">
                        <a:spcBef>
                          <a:spcPts val="0"/>
                        </a:spcBef>
                        <a:spcAft>
                          <a:spcPts val="0"/>
                        </a:spcAft>
                      </a:pPr>
                      <a:r>
                        <a:rPr lang="en-IN" sz="1600" b="1" i="0" u="none" strike="noStrike" dirty="0" smtClean="0">
                          <a:solidFill>
                            <a:schemeClr val="tx1"/>
                          </a:solidFill>
                          <a:effectLst/>
                          <a:latin typeface="Bahnschrift" panose="020B0502040204020203" pitchFamily="34" charset="0"/>
                        </a:rPr>
                        <a:t>Evaluation</a:t>
                      </a:r>
                      <a:r>
                        <a:rPr lang="en-IN" sz="1600" b="1" i="0" u="none" strike="noStrike" baseline="0" dirty="0" smtClean="0">
                          <a:solidFill>
                            <a:schemeClr val="tx1"/>
                          </a:solidFill>
                          <a:effectLst/>
                          <a:latin typeface="Bahnschrift" panose="020B0502040204020203" pitchFamily="34" charset="0"/>
                        </a:rPr>
                        <a:t> Metrics</a:t>
                      </a:r>
                      <a:endParaRPr lang="en-IN" sz="1400" b="1" dirty="0">
                        <a:solidFill>
                          <a:schemeClr val="tx1"/>
                        </a:solidFill>
                        <a:effectLst/>
                        <a:latin typeface="Bahnschrift" panose="020B0502040204020203" pitchFamily="34" charset="0"/>
                      </a:endParaRPr>
                    </a:p>
                  </a:txBody>
                  <a:tcPr marL="63500" marR="63500" marT="63500" marB="63500"/>
                </a:tc>
                <a:tc>
                  <a:txBody>
                    <a:bodyPr/>
                    <a:lstStyle/>
                    <a:p>
                      <a:pPr algn="ctr"/>
                      <a:r>
                        <a:rPr lang="en-IN" sz="1600" dirty="0" smtClean="0"/>
                        <a:t>Value</a:t>
                      </a:r>
                      <a:endParaRPr lang="en-IN" dirty="0"/>
                    </a:p>
                  </a:txBody>
                  <a:tcPr/>
                </a:tc>
              </a:tr>
              <a:tr h="513600">
                <a:tc>
                  <a:txBody>
                    <a:bodyPr/>
                    <a:lstStyle/>
                    <a:p>
                      <a:pPr algn="ctr" rtl="0" fontAlgn="t">
                        <a:spcBef>
                          <a:spcPts val="0"/>
                        </a:spcBef>
                        <a:spcAft>
                          <a:spcPts val="0"/>
                        </a:spcAft>
                      </a:pPr>
                      <a:r>
                        <a:rPr lang="en-US" sz="1200" b="0" i="0" u="none" strike="noStrike" dirty="0">
                          <a:solidFill>
                            <a:schemeClr val="bg2">
                              <a:lumMod val="50000"/>
                            </a:schemeClr>
                          </a:solidFill>
                          <a:effectLst/>
                          <a:latin typeface="Times New Roman" panose="02020603050405020304" pitchFamily="18" charset="0"/>
                        </a:rPr>
                        <a:t>Root Mean Square Error (RMSE)</a:t>
                      </a:r>
                      <a:endParaRPr lang="en-US"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0.5329645142665033</a:t>
                      </a:r>
                      <a:endParaRPr lang="en-IN" dirty="0">
                        <a:solidFill>
                          <a:srgbClr val="002060"/>
                        </a:solidFill>
                        <a:effectLst/>
                      </a:endParaRPr>
                    </a:p>
                  </a:txBody>
                  <a:tcPr marL="63500" marR="63500" marT="63500" marB="63500"/>
                </a:tc>
              </a:tr>
              <a:tr h="386524">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Square Error (MSE)</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0.3105393164594553</a:t>
                      </a:r>
                      <a:endParaRPr lang="en-IN" dirty="0">
                        <a:solidFill>
                          <a:srgbClr val="002060"/>
                        </a:solidFill>
                        <a:effectLst/>
                      </a:endParaRPr>
                    </a:p>
                  </a:txBody>
                  <a:tcPr marL="63500" marR="63500" marT="63500" marB="63500"/>
                </a:tc>
              </a:tr>
              <a:tr h="51360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Recall (</a:t>
                      </a:r>
                      <a:r>
                        <a:rPr lang="en-IN" sz="1200" b="0" i="0" u="none" strike="noStrike" dirty="0" err="1">
                          <a:solidFill>
                            <a:schemeClr val="bg2">
                              <a:lumMod val="50000"/>
                            </a:schemeClr>
                          </a:solidFill>
                          <a:effectLst/>
                          <a:latin typeface="Times New Roman" panose="02020603050405020304" pitchFamily="18" charset="0"/>
                        </a:rPr>
                        <a:t>mAR</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0.643342</a:t>
                      </a:r>
                      <a:endParaRPr lang="en-IN" dirty="0">
                        <a:solidFill>
                          <a:srgbClr val="002060"/>
                        </a:solidFill>
                        <a:effectLst/>
                      </a:endParaRPr>
                    </a:p>
                  </a:txBody>
                  <a:tcPr marL="63500" marR="63500" marT="63500" marB="63500"/>
                </a:tc>
              </a:tr>
              <a:tr h="51360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Precision (</a:t>
                      </a:r>
                      <a:r>
                        <a:rPr lang="en-IN" sz="1200" b="0" i="0" u="none" strike="noStrike" dirty="0" err="1">
                          <a:solidFill>
                            <a:schemeClr val="bg2">
                              <a:lumMod val="50000"/>
                            </a:schemeClr>
                          </a:solidFill>
                          <a:effectLst/>
                          <a:latin typeface="Times New Roman" panose="02020603050405020304" pitchFamily="18" charset="0"/>
                        </a:rPr>
                        <a:t>mAP</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0.643342</a:t>
                      </a:r>
                      <a:endParaRPr lang="en-IN" dirty="0">
                        <a:solidFill>
                          <a:srgbClr val="002060"/>
                        </a:solidFill>
                        <a:effectLst/>
                      </a:endParaRPr>
                    </a:p>
                  </a:txBody>
                  <a:tcPr marL="63500" marR="63500" marT="63500" marB="63500"/>
                </a:tc>
              </a:tr>
            </a:tbl>
          </a:graphicData>
        </a:graphic>
      </p:graphicFrame>
      <p:sp>
        <p:nvSpPr>
          <p:cNvPr id="11" name="TextBox 10"/>
          <p:cNvSpPr txBox="1"/>
          <p:nvPr/>
        </p:nvSpPr>
        <p:spPr>
          <a:xfrm>
            <a:off x="8462356" y="2579761"/>
            <a:ext cx="3898669" cy="646331"/>
          </a:xfrm>
          <a:prstGeom prst="rect">
            <a:avLst/>
          </a:prstGeom>
          <a:noFill/>
        </p:spPr>
        <p:txBody>
          <a:bodyPr wrap="square" rtlCol="0">
            <a:spAutoFit/>
          </a:bodyPr>
          <a:lstStyle/>
          <a:p>
            <a:pPr algn="ctr"/>
            <a:r>
              <a:rPr lang="en-IN" b="1" dirty="0" smtClean="0"/>
              <a:t>Item-Item Based Using </a:t>
            </a:r>
            <a:endParaRPr lang="en-IN" b="1" dirty="0" smtClean="0"/>
          </a:p>
          <a:p>
            <a:pPr algn="ctr"/>
            <a:r>
              <a:rPr lang="en-IN" b="1" dirty="0" err="1" smtClean="0"/>
              <a:t>Jaccard</a:t>
            </a:r>
            <a:r>
              <a:rPr lang="en-IN" b="1" dirty="0" smtClean="0"/>
              <a:t> Similarity</a:t>
            </a:r>
            <a:endParaRPr lang="en-IN" b="1" dirty="0"/>
          </a:p>
        </p:txBody>
      </p:sp>
      <p:graphicFrame>
        <p:nvGraphicFramePr>
          <p:cNvPr id="12" name="Content Placeholder 6"/>
          <p:cNvGraphicFramePr/>
          <p:nvPr/>
        </p:nvGraphicFramePr>
        <p:xfrm>
          <a:off x="8522714" y="3243811"/>
          <a:ext cx="3514115" cy="2568000"/>
        </p:xfrm>
        <a:graphic>
          <a:graphicData uri="http://schemas.openxmlformats.org/drawingml/2006/table">
            <a:tbl>
              <a:tblPr firstRow="1" bandRow="1">
                <a:tableStyleId>{073A0DAA-6AF3-43AB-8588-CEC1D06C72B9}</a:tableStyleId>
              </a:tblPr>
              <a:tblGrid>
                <a:gridCol w="1793381"/>
                <a:gridCol w="1720734"/>
              </a:tblGrid>
              <a:tr h="640676">
                <a:tc>
                  <a:txBody>
                    <a:bodyPr/>
                    <a:lstStyle/>
                    <a:p>
                      <a:pPr algn="ctr" rtl="0" fontAlgn="t">
                        <a:spcBef>
                          <a:spcPts val="0"/>
                        </a:spcBef>
                        <a:spcAft>
                          <a:spcPts val="0"/>
                        </a:spcAft>
                      </a:pPr>
                      <a:r>
                        <a:rPr lang="en-IN" sz="1600" b="1" i="0" u="none" strike="noStrike" dirty="0" smtClean="0">
                          <a:solidFill>
                            <a:schemeClr val="tx1"/>
                          </a:solidFill>
                          <a:effectLst/>
                          <a:latin typeface="Bahnschrift" panose="020B0502040204020203" pitchFamily="34" charset="0"/>
                        </a:rPr>
                        <a:t>Evaluation</a:t>
                      </a:r>
                      <a:r>
                        <a:rPr lang="en-IN" sz="1600" b="1" i="0" u="none" strike="noStrike" baseline="0" dirty="0" smtClean="0">
                          <a:solidFill>
                            <a:schemeClr val="tx1"/>
                          </a:solidFill>
                          <a:effectLst/>
                          <a:latin typeface="Bahnschrift" panose="020B0502040204020203" pitchFamily="34" charset="0"/>
                        </a:rPr>
                        <a:t> Metrics</a:t>
                      </a:r>
                      <a:endParaRPr lang="en-IN" sz="1400" b="1" dirty="0">
                        <a:solidFill>
                          <a:schemeClr val="tx1"/>
                        </a:solidFill>
                        <a:effectLst/>
                        <a:latin typeface="Bahnschrift" panose="020B0502040204020203" pitchFamily="34" charset="0"/>
                      </a:endParaRPr>
                    </a:p>
                  </a:txBody>
                  <a:tcPr marL="63500" marR="63500" marT="63500" marB="63500"/>
                </a:tc>
                <a:tc>
                  <a:txBody>
                    <a:bodyPr/>
                    <a:lstStyle/>
                    <a:p>
                      <a:pPr algn="ctr"/>
                      <a:r>
                        <a:rPr lang="en-IN" sz="1600" dirty="0" smtClean="0"/>
                        <a:t>Value</a:t>
                      </a:r>
                      <a:endParaRPr lang="en-IN" dirty="0"/>
                    </a:p>
                  </a:txBody>
                  <a:tcPr/>
                </a:tc>
              </a:tr>
              <a:tr h="513600">
                <a:tc>
                  <a:txBody>
                    <a:bodyPr/>
                    <a:lstStyle/>
                    <a:p>
                      <a:pPr algn="ctr" rtl="0" fontAlgn="t">
                        <a:spcBef>
                          <a:spcPts val="0"/>
                        </a:spcBef>
                        <a:spcAft>
                          <a:spcPts val="0"/>
                        </a:spcAft>
                      </a:pPr>
                      <a:r>
                        <a:rPr lang="en-US" sz="1200" b="0" i="0" u="none" strike="noStrike" dirty="0">
                          <a:solidFill>
                            <a:schemeClr val="bg2">
                              <a:lumMod val="50000"/>
                            </a:schemeClr>
                          </a:solidFill>
                          <a:effectLst/>
                          <a:latin typeface="Times New Roman" panose="02020603050405020304" pitchFamily="18" charset="0"/>
                        </a:rPr>
                        <a:t>Root Mean Square Error (RMSE)</a:t>
                      </a:r>
                      <a:endParaRPr lang="en-US"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0.6414081368436308</a:t>
                      </a:r>
                      <a:endParaRPr lang="en-IN" dirty="0">
                        <a:solidFill>
                          <a:srgbClr val="002060"/>
                        </a:solidFill>
                        <a:effectLst/>
                      </a:endParaRPr>
                    </a:p>
                  </a:txBody>
                  <a:tcPr marL="63500" marR="63500" marT="63500" marB="63500"/>
                </a:tc>
              </a:tr>
              <a:tr h="386524">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Square Error (MSE)</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0.4395905011392373</a:t>
                      </a:r>
                      <a:endParaRPr lang="en-IN" dirty="0">
                        <a:solidFill>
                          <a:srgbClr val="002060"/>
                        </a:solidFill>
                        <a:effectLst/>
                      </a:endParaRPr>
                    </a:p>
                  </a:txBody>
                  <a:tcPr marL="63500" marR="63500" marT="63500" marB="63500"/>
                </a:tc>
              </a:tr>
              <a:tr h="51360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Recall (</a:t>
                      </a:r>
                      <a:r>
                        <a:rPr lang="en-IN" sz="1200" b="0" i="0" u="none" strike="noStrike" dirty="0" err="1">
                          <a:solidFill>
                            <a:schemeClr val="bg2">
                              <a:lumMod val="50000"/>
                            </a:schemeClr>
                          </a:solidFill>
                          <a:effectLst/>
                          <a:latin typeface="Times New Roman" panose="02020603050405020304" pitchFamily="18" charset="0"/>
                        </a:rPr>
                        <a:t>mAR</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0.6666700000000001</a:t>
                      </a:r>
                      <a:endParaRPr lang="en-IN" dirty="0">
                        <a:solidFill>
                          <a:srgbClr val="002060"/>
                        </a:solidFill>
                        <a:effectLst/>
                      </a:endParaRPr>
                    </a:p>
                  </a:txBody>
                  <a:tcPr marL="63500" marR="63500" marT="63500" marB="63500"/>
                </a:tc>
              </a:tr>
              <a:tr h="513600">
                <a:tc>
                  <a:txBody>
                    <a:bodyPr/>
                    <a:lstStyle/>
                    <a:p>
                      <a:pPr algn="ctr" rtl="0" fontAlgn="t">
                        <a:spcBef>
                          <a:spcPts val="0"/>
                        </a:spcBef>
                        <a:spcAft>
                          <a:spcPts val="0"/>
                        </a:spcAft>
                      </a:pPr>
                      <a:r>
                        <a:rPr lang="en-IN" sz="1200" b="0" i="0" u="none" strike="noStrike" dirty="0">
                          <a:solidFill>
                            <a:schemeClr val="bg2">
                              <a:lumMod val="50000"/>
                            </a:schemeClr>
                          </a:solidFill>
                          <a:effectLst/>
                          <a:latin typeface="Times New Roman" panose="02020603050405020304" pitchFamily="18" charset="0"/>
                        </a:rPr>
                        <a:t>Mean average Precision (</a:t>
                      </a:r>
                      <a:r>
                        <a:rPr lang="en-IN" sz="1200" b="0" i="0" u="none" strike="noStrike" dirty="0" err="1">
                          <a:solidFill>
                            <a:schemeClr val="bg2">
                              <a:lumMod val="50000"/>
                            </a:schemeClr>
                          </a:solidFill>
                          <a:effectLst/>
                          <a:latin typeface="Times New Roman" panose="02020603050405020304" pitchFamily="18" charset="0"/>
                        </a:rPr>
                        <a:t>mAP</a:t>
                      </a:r>
                      <a:r>
                        <a:rPr lang="en-IN" sz="1200" b="0" i="0" u="none" strike="noStrike" dirty="0">
                          <a:solidFill>
                            <a:schemeClr val="bg2">
                              <a:lumMod val="50000"/>
                            </a:schemeClr>
                          </a:solidFill>
                          <a:effectLst/>
                          <a:latin typeface="Times New Roman" panose="02020603050405020304" pitchFamily="18" charset="0"/>
                        </a:rPr>
                        <a:t>)</a:t>
                      </a:r>
                      <a:endParaRPr lang="en-IN" dirty="0">
                        <a:solidFill>
                          <a:schemeClr val="bg2">
                            <a:lumMod val="50000"/>
                          </a:schemeClr>
                        </a:solidFill>
                        <a:effectLst/>
                      </a:endParaRPr>
                    </a:p>
                  </a:txBody>
                  <a:tcPr marL="63500" marR="63500" marT="63500" marB="63500"/>
                </a:tc>
                <a:tc>
                  <a:txBody>
                    <a:bodyPr/>
                    <a:lstStyle/>
                    <a:p>
                      <a:pPr algn="ctr" rtl="0" fontAlgn="t">
                        <a:spcBef>
                          <a:spcPts val="0"/>
                        </a:spcBef>
                        <a:spcAft>
                          <a:spcPts val="0"/>
                        </a:spcAft>
                      </a:pPr>
                      <a:r>
                        <a:rPr lang="en-IN" sz="1200" b="0" i="0" u="none" strike="noStrike" dirty="0">
                          <a:solidFill>
                            <a:srgbClr val="002060"/>
                          </a:solidFill>
                          <a:effectLst/>
                          <a:latin typeface="Times New Roman" panose="02020603050405020304" pitchFamily="18" charset="0"/>
                        </a:rPr>
                        <a:t>0.6666700000000001</a:t>
                      </a:r>
                      <a:endParaRPr lang="en-IN" dirty="0">
                        <a:solidFill>
                          <a:srgbClr val="002060"/>
                        </a:solidFill>
                        <a:effectLst/>
                      </a:endParaRPr>
                    </a:p>
                  </a:txBody>
                  <a:tcPr marL="63500" marR="63500" marT="63500" marB="63500"/>
                </a:tc>
              </a:tr>
            </a:tbl>
          </a:graphicData>
        </a:graphic>
      </p:graphicFrame>
      <p:sp>
        <p:nvSpPr>
          <p:cNvPr id="13" name="TextBox 12"/>
          <p:cNvSpPr txBox="1"/>
          <p:nvPr/>
        </p:nvSpPr>
        <p:spPr>
          <a:xfrm>
            <a:off x="4407912" y="2579760"/>
            <a:ext cx="3898669" cy="646331"/>
          </a:xfrm>
          <a:prstGeom prst="rect">
            <a:avLst/>
          </a:prstGeom>
          <a:noFill/>
        </p:spPr>
        <p:txBody>
          <a:bodyPr wrap="square" rtlCol="0">
            <a:spAutoFit/>
          </a:bodyPr>
          <a:lstStyle/>
          <a:p>
            <a:pPr algn="ctr"/>
            <a:r>
              <a:rPr lang="en-IN" b="1" dirty="0" smtClean="0"/>
              <a:t>Item-Item Based Using </a:t>
            </a:r>
            <a:endParaRPr lang="en-IN" b="1" dirty="0" smtClean="0"/>
          </a:p>
          <a:p>
            <a:pPr algn="ctr"/>
            <a:r>
              <a:rPr lang="en-IN" b="1" dirty="0" smtClean="0"/>
              <a:t>Pearson Similarity</a:t>
            </a:r>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7110</Words>
  <Application>WPS Presentation</Application>
  <PresentationFormat>Widescreen</PresentationFormat>
  <Paragraphs>218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Bahnschrift</vt:lpstr>
      <vt:lpstr>Times New Roman</vt:lpstr>
      <vt:lpstr>Century Gothic (Body)</vt:lpstr>
      <vt:lpstr>Book Antiqua</vt:lpstr>
      <vt:lpstr>Century</vt:lpstr>
      <vt:lpstr>Microsoft YaHei</vt:lpstr>
      <vt:lpstr>Arial Unicode MS</vt:lpstr>
      <vt:lpstr>Trebuchet MS</vt:lpstr>
      <vt:lpstr>Calibri</vt:lpstr>
      <vt:lpstr>Wingdings</vt:lpstr>
      <vt:lpstr>Berlin</vt:lpstr>
      <vt:lpstr>PowerPoint 演示文稿</vt:lpstr>
      <vt:lpstr>OBJECTIVE</vt:lpstr>
      <vt:lpstr>DATASET DESCRIPTION</vt:lpstr>
      <vt:lpstr>Experimental Design</vt:lpstr>
      <vt:lpstr>DATA PRE-PROCESSING</vt:lpstr>
      <vt:lpstr>POPULARITY BASED FILTERING </vt:lpstr>
      <vt:lpstr>COLLABORATIVE BASED FILTERING</vt:lpstr>
      <vt:lpstr>EVALUATION METRICS</vt:lpstr>
      <vt:lpstr>RESULT AND ANALYSIS</vt:lpstr>
      <vt:lpstr>RESULTS AND ANALYSIS</vt:lpstr>
      <vt:lpstr>CONCLUSION AND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Yadav</dc:creator>
  <cp:lastModifiedBy>vaibhav</cp:lastModifiedBy>
  <cp:revision>24</cp:revision>
  <dcterms:created xsi:type="dcterms:W3CDTF">2020-11-16T07:44:00Z</dcterms:created>
  <dcterms:modified xsi:type="dcterms:W3CDTF">2020-11-16T13:26:35Z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