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2222" y="1322831"/>
            <a:ext cx="8641080" cy="38100"/>
          </a:xfrm>
          <a:custGeom>
            <a:avLst/>
            <a:gdLst/>
            <a:ahLst/>
            <a:cxnLst/>
            <a:rect l="l" t="t" r="r" b="b"/>
            <a:pathLst>
              <a:path w="8641080" h="38100">
                <a:moveTo>
                  <a:pt x="864108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41080" y="38100"/>
                </a:lnTo>
                <a:lnTo>
                  <a:pt x="8641080" y="25400"/>
                </a:lnTo>
                <a:close/>
              </a:path>
              <a:path w="8641080" h="38100">
                <a:moveTo>
                  <a:pt x="8641080" y="0"/>
                </a:moveTo>
                <a:lnTo>
                  <a:pt x="0" y="0"/>
                </a:lnTo>
                <a:lnTo>
                  <a:pt x="0" y="12700"/>
                </a:lnTo>
                <a:lnTo>
                  <a:pt x="8641080" y="12700"/>
                </a:lnTo>
                <a:lnTo>
                  <a:pt x="8641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211" y="217373"/>
            <a:ext cx="7383576" cy="100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500" y="1538350"/>
            <a:ext cx="8096250" cy="434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5133" y="6464760"/>
            <a:ext cx="27495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med.stanford.edu/news/all-news/2016/08/stanford-medicine-google-team-up-to-harness-power-of-data-science.html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abizbloggers.com/group-m/How-Data-and-Micro-Targeting-Won-the-2012-Election-for-Obama---Antony-Young-Mindshare-North-America.html" TargetMode="External"/><Relationship Id="rId2" Type="http://schemas.openxmlformats.org/officeDocument/2006/relationships/hyperlink" Target="http://www.theatlantic.com/politics/archive/2012/04/the-creepiness-factor-how-obama-and-romney-are-getting-to-know-you/255499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828800"/>
            <a:ext cx="43434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534" y="396062"/>
            <a:ext cx="732535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19425" marR="5080" indent="-3007360">
              <a:lnSpc>
                <a:spcPct val="100000"/>
              </a:lnSpc>
              <a:spcBef>
                <a:spcPts val="105"/>
              </a:spcBef>
            </a:pPr>
            <a:r>
              <a:rPr sz="4400" b="0" spc="-20" dirty="0">
                <a:latin typeface="Carlito"/>
                <a:cs typeface="Carlito"/>
              </a:rPr>
              <a:t>Data </a:t>
            </a:r>
            <a:r>
              <a:rPr sz="4400" b="0" spc="-5" dirty="0">
                <a:latin typeface="Carlito"/>
                <a:cs typeface="Carlito"/>
              </a:rPr>
              <a:t>Science </a:t>
            </a:r>
            <a:r>
              <a:rPr sz="4400" b="0" spc="-10" dirty="0">
                <a:latin typeface="Carlito"/>
                <a:cs typeface="Carlito"/>
              </a:rPr>
              <a:t>Applications </a:t>
            </a:r>
            <a:r>
              <a:rPr sz="4400" b="0" dirty="0">
                <a:latin typeface="Carlito"/>
                <a:cs typeface="Carlito"/>
              </a:rPr>
              <a:t>&amp; Use  Cases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4724400"/>
            <a:ext cx="6400800" cy="1752600"/>
          </a:xfrm>
          <a:custGeom>
            <a:avLst/>
            <a:gdLst/>
            <a:ahLst/>
            <a:cxnLst/>
            <a:rect l="l" t="t" r="r" b="b"/>
            <a:pathLst>
              <a:path w="6400800" h="1752600">
                <a:moveTo>
                  <a:pt x="0" y="1752600"/>
                </a:moveTo>
                <a:lnTo>
                  <a:pt x="6400800" y="1752600"/>
                </a:lnTo>
                <a:lnTo>
                  <a:pt x="64008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8080" y="4641422"/>
            <a:ext cx="5622290" cy="15900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840"/>
              </a:spcBef>
            </a:pPr>
            <a:r>
              <a:rPr sz="2800" spc="-10" dirty="0">
                <a:solidFill>
                  <a:srgbClr val="888888"/>
                </a:solidFill>
                <a:latin typeface="Carlito"/>
                <a:cs typeface="Carlito"/>
              </a:rPr>
              <a:t>Instructor: Ekpe</a:t>
            </a:r>
            <a:r>
              <a:rPr sz="2800" spc="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800" spc="-35" dirty="0">
                <a:solidFill>
                  <a:srgbClr val="888888"/>
                </a:solidFill>
                <a:latin typeface="Carlito"/>
                <a:cs typeface="Carlito"/>
              </a:rPr>
              <a:t>Okorafor</a:t>
            </a:r>
            <a:endParaRPr sz="2800">
              <a:latin typeface="Carlito"/>
              <a:cs typeface="Carlito"/>
            </a:endParaRPr>
          </a:p>
          <a:p>
            <a:pPr marL="1485900" indent="-515620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1485900" algn="l"/>
                <a:tab pos="1486535" algn="l"/>
              </a:tabLst>
            </a:pPr>
            <a:r>
              <a:rPr sz="2000" spc="-5" dirty="0">
                <a:solidFill>
                  <a:srgbClr val="888888"/>
                </a:solidFill>
                <a:latin typeface="Carlito"/>
                <a:cs typeface="Carlito"/>
              </a:rPr>
              <a:t>Accenture </a:t>
            </a:r>
            <a:r>
              <a:rPr sz="2000" dirty="0">
                <a:solidFill>
                  <a:srgbClr val="888888"/>
                </a:solidFill>
                <a:latin typeface="Carlito"/>
                <a:cs typeface="Carlito"/>
              </a:rPr>
              <a:t>– Big </a:t>
            </a:r>
            <a:r>
              <a:rPr sz="2000" spc="-15" dirty="0">
                <a:solidFill>
                  <a:srgbClr val="888888"/>
                </a:solidFill>
                <a:latin typeface="Carlito"/>
                <a:cs typeface="Carlito"/>
              </a:rPr>
              <a:t>Data</a:t>
            </a:r>
            <a:r>
              <a:rPr sz="2000" spc="-2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888888"/>
                </a:solidFill>
                <a:latin typeface="Carlito"/>
                <a:cs typeface="Carlito"/>
              </a:rPr>
              <a:t>Academy</a:t>
            </a:r>
            <a:endParaRPr sz="2000">
              <a:latin typeface="Carlito"/>
              <a:cs typeface="Carlito"/>
            </a:endParaRPr>
          </a:p>
          <a:p>
            <a:pPr marL="514984" indent="-51562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14984" algn="l"/>
                <a:tab pos="515620" algn="l"/>
              </a:tabLst>
            </a:pPr>
            <a:r>
              <a:rPr sz="2000" spc="-5" dirty="0">
                <a:solidFill>
                  <a:srgbClr val="888888"/>
                </a:solidFill>
                <a:latin typeface="Carlito"/>
                <a:cs typeface="Carlito"/>
              </a:rPr>
              <a:t>Computer </a:t>
            </a:r>
            <a:r>
              <a:rPr sz="2000" dirty="0">
                <a:solidFill>
                  <a:srgbClr val="888888"/>
                </a:solidFill>
                <a:latin typeface="Carlito"/>
                <a:cs typeface="Carlito"/>
              </a:rPr>
              <a:t>Science African </a:t>
            </a:r>
            <a:r>
              <a:rPr sz="2000" spc="-10" dirty="0">
                <a:solidFill>
                  <a:srgbClr val="888888"/>
                </a:solidFill>
                <a:latin typeface="Carlito"/>
                <a:cs typeface="Carlito"/>
              </a:rPr>
              <a:t>University </a:t>
            </a:r>
            <a:r>
              <a:rPr sz="2000" spc="-5" dirty="0">
                <a:solidFill>
                  <a:srgbClr val="888888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888888"/>
                </a:solidFill>
                <a:latin typeface="Carlito"/>
                <a:cs typeface="Carlito"/>
              </a:rPr>
              <a:t>Science</a:t>
            </a:r>
            <a:r>
              <a:rPr sz="2000" spc="-4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888888"/>
                </a:solidFill>
                <a:latin typeface="Carlito"/>
                <a:cs typeface="Carlito"/>
              </a:rPr>
              <a:t>&amp;</a:t>
            </a:r>
            <a:endParaRPr sz="2000">
              <a:latin typeface="Carlito"/>
              <a:cs typeface="Carlito"/>
            </a:endParaRPr>
          </a:p>
          <a:p>
            <a:pPr marL="2480945">
              <a:lnSpc>
                <a:spcPct val="100000"/>
              </a:lnSpc>
            </a:pPr>
            <a:r>
              <a:rPr sz="2000" spc="-20" dirty="0">
                <a:solidFill>
                  <a:srgbClr val="888888"/>
                </a:solidFill>
                <a:latin typeface="Carlito"/>
                <a:cs typeface="Carlito"/>
              </a:rPr>
              <a:t>Technology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6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Data</a:t>
            </a:r>
            <a:r>
              <a:rPr spc="-105" dirty="0"/>
              <a:t> </a:t>
            </a:r>
            <a:r>
              <a:rPr dirty="0"/>
              <a:t>Science?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42033"/>
            <a:ext cx="8241665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734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area that manages, manipulates,  </a:t>
            </a:r>
            <a:r>
              <a:rPr sz="3200" dirty="0">
                <a:latin typeface="Arial"/>
                <a:cs typeface="Arial"/>
              </a:rPr>
              <a:t>extracts, </a:t>
            </a:r>
            <a:r>
              <a:rPr sz="3200" spc="-5" dirty="0">
                <a:latin typeface="Arial"/>
                <a:cs typeface="Arial"/>
              </a:rPr>
              <a:t>and interprets knowledge</a:t>
            </a:r>
            <a:r>
              <a:rPr sz="3200" spc="-9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from  </a:t>
            </a:r>
            <a:r>
              <a:rPr sz="3200" spc="-5" dirty="0">
                <a:latin typeface="Arial"/>
                <a:cs typeface="Arial"/>
              </a:rPr>
              <a:t>tremendous amount </a:t>
            </a:r>
            <a:r>
              <a:rPr sz="3200" dirty="0">
                <a:latin typeface="Arial"/>
                <a:cs typeface="Arial"/>
              </a:rPr>
              <a:t>of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Data science (DS) is a </a:t>
            </a:r>
            <a:r>
              <a:rPr sz="3200" spc="-5" dirty="0">
                <a:latin typeface="Arial"/>
                <a:cs typeface="Arial"/>
              </a:rPr>
              <a:t>multidisciplinary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field  </a:t>
            </a:r>
            <a:r>
              <a:rPr sz="3200" dirty="0">
                <a:latin typeface="Arial"/>
                <a:cs typeface="Arial"/>
              </a:rPr>
              <a:t>of study with </a:t>
            </a:r>
            <a:r>
              <a:rPr sz="3200" spc="-5" dirty="0">
                <a:latin typeface="Arial"/>
                <a:cs typeface="Arial"/>
              </a:rPr>
              <a:t>goal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address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challenges  </a:t>
            </a:r>
            <a:r>
              <a:rPr sz="3200" dirty="0">
                <a:latin typeface="Arial"/>
                <a:cs typeface="Arial"/>
              </a:rPr>
              <a:t>in big</a:t>
            </a:r>
            <a:r>
              <a:rPr sz="3200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</a:t>
            </a:r>
            <a:endParaRPr sz="3200">
              <a:latin typeface="Arial"/>
              <a:cs typeface="Arial"/>
            </a:endParaRPr>
          </a:p>
          <a:p>
            <a:pPr marL="355600" marR="409575" indent="-342900" algn="just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Data science </a:t>
            </a:r>
            <a:r>
              <a:rPr sz="3200" spc="-5" dirty="0">
                <a:latin typeface="Arial"/>
                <a:cs typeface="Arial"/>
              </a:rPr>
              <a:t>principles apply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all data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–  big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small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6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Data</a:t>
            </a:r>
            <a:r>
              <a:rPr spc="-105" dirty="0"/>
              <a:t> </a:t>
            </a:r>
            <a:r>
              <a:rPr dirty="0"/>
              <a:t>Science?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45081"/>
            <a:ext cx="8006715" cy="488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Theories and </a:t>
            </a:r>
            <a:r>
              <a:rPr sz="2800" dirty="0">
                <a:latin typeface="Arial"/>
                <a:cs typeface="Arial"/>
              </a:rPr>
              <a:t>techniques from </a:t>
            </a:r>
            <a:r>
              <a:rPr sz="2800" spc="-5" dirty="0">
                <a:latin typeface="Arial"/>
                <a:cs typeface="Arial"/>
              </a:rPr>
              <a:t>many fields and  </a:t>
            </a:r>
            <a:r>
              <a:rPr sz="2800" dirty="0">
                <a:latin typeface="Arial"/>
                <a:cs typeface="Arial"/>
              </a:rPr>
              <a:t>disciplines are used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investigate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analyze </a:t>
            </a:r>
            <a:r>
              <a:rPr sz="2800" spc="-5" dirty="0">
                <a:latin typeface="Arial"/>
                <a:cs typeface="Arial"/>
              </a:rPr>
              <a:t>a  large </a:t>
            </a:r>
            <a:r>
              <a:rPr sz="2800" dirty="0">
                <a:latin typeface="Arial"/>
                <a:cs typeface="Arial"/>
              </a:rPr>
              <a:t>amount </a:t>
            </a:r>
            <a:r>
              <a:rPr sz="2800" spc="-5" dirty="0">
                <a:latin typeface="Arial"/>
                <a:cs typeface="Arial"/>
              </a:rPr>
              <a:t>of data to help </a:t>
            </a:r>
            <a:r>
              <a:rPr sz="2800" dirty="0">
                <a:latin typeface="Arial"/>
                <a:cs typeface="Arial"/>
              </a:rPr>
              <a:t>decision makers </a:t>
            </a:r>
            <a:r>
              <a:rPr sz="2800" spc="-5" dirty="0">
                <a:latin typeface="Arial"/>
                <a:cs typeface="Arial"/>
              </a:rPr>
              <a:t>in  many </a:t>
            </a:r>
            <a:r>
              <a:rPr sz="2800" dirty="0">
                <a:latin typeface="Arial"/>
                <a:cs typeface="Arial"/>
              </a:rPr>
              <a:t>industries </a:t>
            </a:r>
            <a:r>
              <a:rPr sz="2800" spc="-5" dirty="0">
                <a:latin typeface="Arial"/>
                <a:cs typeface="Arial"/>
              </a:rPr>
              <a:t>such as </a:t>
            </a:r>
            <a:r>
              <a:rPr sz="2800" dirty="0">
                <a:latin typeface="Arial"/>
                <a:cs typeface="Arial"/>
              </a:rPr>
              <a:t>science, </a:t>
            </a:r>
            <a:r>
              <a:rPr sz="2800" spc="-5" dirty="0">
                <a:latin typeface="Arial"/>
                <a:cs typeface="Arial"/>
              </a:rPr>
              <a:t>engineering,  </a:t>
            </a:r>
            <a:r>
              <a:rPr sz="2800" dirty="0">
                <a:latin typeface="Arial"/>
                <a:cs typeface="Arial"/>
              </a:rPr>
              <a:t>economics, politics, finance,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Computer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1155065" marR="380365" lvl="2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Pattern recognition, visualization, data warehousing,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  performance computing, Databases,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AI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Mathematics</a:t>
            </a:r>
            <a:endParaRPr sz="24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Mathematical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Statistics</a:t>
            </a:r>
            <a:endParaRPr sz="2400">
              <a:latin typeface="Arial"/>
              <a:cs typeface="Arial"/>
            </a:endParaRPr>
          </a:p>
          <a:p>
            <a:pPr marL="1155065" lvl="2" indent="-229235">
              <a:lnSpc>
                <a:spcPct val="100000"/>
              </a:lnSpc>
              <a:spcBef>
                <a:spcPts val="48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Statistical and Stochastic modeling,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Probability.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9466" y="461899"/>
            <a:ext cx="6004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Contrast: </a:t>
            </a:r>
            <a:r>
              <a:rPr spc="-5" dirty="0"/>
              <a:t>Scientific</a:t>
            </a:r>
            <a:r>
              <a:rPr spc="-95" dirty="0"/>
              <a:t> </a:t>
            </a:r>
            <a:r>
              <a:rPr dirty="0"/>
              <a:t>Computing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9849" y="1473517"/>
            <a:ext cx="8664575" cy="5260975"/>
            <a:chOff x="319849" y="1473517"/>
            <a:chExt cx="8664575" cy="5260975"/>
          </a:xfrm>
        </p:grpSpPr>
        <p:sp>
          <p:nvSpPr>
            <p:cNvPr id="4" name="object 4"/>
            <p:cNvSpPr/>
            <p:nvPr/>
          </p:nvSpPr>
          <p:spPr>
            <a:xfrm>
              <a:off x="324611" y="1478280"/>
              <a:ext cx="8655050" cy="5251450"/>
            </a:xfrm>
            <a:custGeom>
              <a:avLst/>
              <a:gdLst/>
              <a:ahLst/>
              <a:cxnLst/>
              <a:rect l="l" t="t" r="r" b="b"/>
              <a:pathLst>
                <a:path w="8655050" h="5251450">
                  <a:moveTo>
                    <a:pt x="4247388" y="0"/>
                  </a:moveTo>
                  <a:lnTo>
                    <a:pt x="4247388" y="5251450"/>
                  </a:lnTo>
                </a:path>
                <a:path w="8655050" h="5251450">
                  <a:moveTo>
                    <a:pt x="0" y="2383536"/>
                  </a:moveTo>
                  <a:lnTo>
                    <a:pt x="8655050" y="23835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3879" y="1603248"/>
              <a:ext cx="3646932" cy="20177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79" y="2080260"/>
              <a:ext cx="880872" cy="882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7879" y="1984248"/>
              <a:ext cx="1938527" cy="12451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7640" y="2223516"/>
              <a:ext cx="466344" cy="3718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29930" y="2324862"/>
              <a:ext cx="302895" cy="207645"/>
            </a:xfrm>
            <a:custGeom>
              <a:avLst/>
              <a:gdLst/>
              <a:ahLst/>
              <a:cxnLst/>
              <a:rect l="l" t="t" r="r" b="b"/>
              <a:pathLst>
                <a:path w="302895" h="207644">
                  <a:moveTo>
                    <a:pt x="230660" y="32321"/>
                  </a:moveTo>
                  <a:lnTo>
                    <a:pt x="0" y="186054"/>
                  </a:lnTo>
                  <a:lnTo>
                    <a:pt x="14477" y="207645"/>
                  </a:lnTo>
                  <a:lnTo>
                    <a:pt x="245062" y="53881"/>
                  </a:lnTo>
                  <a:lnTo>
                    <a:pt x="230660" y="32321"/>
                  </a:lnTo>
                  <a:close/>
                </a:path>
                <a:path w="302895" h="207644">
                  <a:moveTo>
                    <a:pt x="288163" y="25146"/>
                  </a:moveTo>
                  <a:lnTo>
                    <a:pt x="241426" y="25146"/>
                  </a:lnTo>
                  <a:lnTo>
                    <a:pt x="255777" y="46736"/>
                  </a:lnTo>
                  <a:lnTo>
                    <a:pt x="245062" y="53881"/>
                  </a:lnTo>
                  <a:lnTo>
                    <a:pt x="259461" y="75437"/>
                  </a:lnTo>
                  <a:lnTo>
                    <a:pt x="288163" y="25146"/>
                  </a:lnTo>
                  <a:close/>
                </a:path>
                <a:path w="302895" h="207644">
                  <a:moveTo>
                    <a:pt x="241426" y="25146"/>
                  </a:moveTo>
                  <a:lnTo>
                    <a:pt x="230660" y="32321"/>
                  </a:lnTo>
                  <a:lnTo>
                    <a:pt x="245062" y="53881"/>
                  </a:lnTo>
                  <a:lnTo>
                    <a:pt x="255777" y="46736"/>
                  </a:lnTo>
                  <a:lnTo>
                    <a:pt x="241426" y="25146"/>
                  </a:lnTo>
                  <a:close/>
                </a:path>
                <a:path w="302895" h="207644">
                  <a:moveTo>
                    <a:pt x="302514" y="0"/>
                  </a:moveTo>
                  <a:lnTo>
                    <a:pt x="216280" y="10795"/>
                  </a:lnTo>
                  <a:lnTo>
                    <a:pt x="230660" y="32321"/>
                  </a:lnTo>
                  <a:lnTo>
                    <a:pt x="241426" y="25146"/>
                  </a:lnTo>
                  <a:lnTo>
                    <a:pt x="288163" y="25146"/>
                  </a:lnTo>
                  <a:lnTo>
                    <a:pt x="3025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0688" y="2487168"/>
              <a:ext cx="463296" cy="2849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32725" y="2509266"/>
              <a:ext cx="299720" cy="131445"/>
            </a:xfrm>
            <a:custGeom>
              <a:avLst/>
              <a:gdLst/>
              <a:ahLst/>
              <a:cxnLst/>
              <a:rect l="l" t="t" r="r" b="b"/>
              <a:pathLst>
                <a:path w="299720" h="131444">
                  <a:moveTo>
                    <a:pt x="222373" y="106900"/>
                  </a:moveTo>
                  <a:lnTo>
                    <a:pt x="213359" y="131191"/>
                  </a:lnTo>
                  <a:lnTo>
                    <a:pt x="299720" y="121666"/>
                  </a:lnTo>
                  <a:lnTo>
                    <a:pt x="290092" y="111379"/>
                  </a:lnTo>
                  <a:lnTo>
                    <a:pt x="234442" y="111379"/>
                  </a:lnTo>
                  <a:lnTo>
                    <a:pt x="222373" y="106900"/>
                  </a:lnTo>
                  <a:close/>
                </a:path>
                <a:path w="299720" h="131444">
                  <a:moveTo>
                    <a:pt x="231417" y="82529"/>
                  </a:moveTo>
                  <a:lnTo>
                    <a:pt x="222373" y="106900"/>
                  </a:lnTo>
                  <a:lnTo>
                    <a:pt x="234442" y="111379"/>
                  </a:lnTo>
                  <a:lnTo>
                    <a:pt x="243458" y="86995"/>
                  </a:lnTo>
                  <a:lnTo>
                    <a:pt x="231417" y="82529"/>
                  </a:lnTo>
                  <a:close/>
                </a:path>
                <a:path w="299720" h="131444">
                  <a:moveTo>
                    <a:pt x="240410" y="58293"/>
                  </a:moveTo>
                  <a:lnTo>
                    <a:pt x="231417" y="82529"/>
                  </a:lnTo>
                  <a:lnTo>
                    <a:pt x="243458" y="86995"/>
                  </a:lnTo>
                  <a:lnTo>
                    <a:pt x="234442" y="111379"/>
                  </a:lnTo>
                  <a:lnTo>
                    <a:pt x="290092" y="111379"/>
                  </a:lnTo>
                  <a:lnTo>
                    <a:pt x="240410" y="58293"/>
                  </a:lnTo>
                  <a:close/>
                </a:path>
                <a:path w="299720" h="131444">
                  <a:moveTo>
                    <a:pt x="8890" y="0"/>
                  </a:moveTo>
                  <a:lnTo>
                    <a:pt x="0" y="24384"/>
                  </a:lnTo>
                  <a:lnTo>
                    <a:pt x="222373" y="106900"/>
                  </a:lnTo>
                  <a:lnTo>
                    <a:pt x="231417" y="8252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57212" y="4097401"/>
          <a:ext cx="3646804" cy="2297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6804"/>
              </a:tblGrid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Scientific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Modeling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9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Physics-based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models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9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Problem-Structured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38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Mostly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deterministic,</a:t>
                      </a:r>
                      <a:r>
                        <a:rPr sz="16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precise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9361">
                <a:tc>
                  <a:txBody>
                    <a:bodyPr/>
                    <a:lstStyle/>
                    <a:p>
                      <a:pPr marL="91440" marR="60960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Run on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Supercomputer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or High-end 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Computing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Cluster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96154" y="1666113"/>
            <a:ext cx="596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Ima</a:t>
            </a:r>
            <a:r>
              <a:rPr sz="1800" spc="-10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7280" y="1594358"/>
            <a:ext cx="3395979" cy="736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spc="-10" dirty="0">
                <a:latin typeface="Carlito"/>
                <a:cs typeface="Carlito"/>
              </a:rPr>
              <a:t>General </a:t>
            </a:r>
            <a:r>
              <a:rPr sz="1800" spc="-5" dirty="0">
                <a:latin typeface="Carlito"/>
                <a:cs typeface="Carlito"/>
              </a:rPr>
              <a:t>purpose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classifier</a:t>
            </a:r>
            <a:endParaRPr sz="1800">
              <a:latin typeface="Carlito"/>
              <a:cs typeface="Carlito"/>
            </a:endParaRPr>
          </a:p>
          <a:p>
            <a:pPr marL="2393950">
              <a:lnSpc>
                <a:spcPct val="100000"/>
              </a:lnSpc>
              <a:spcBef>
                <a:spcPts val="640"/>
              </a:spcBef>
            </a:pPr>
            <a:r>
              <a:rPr sz="1800" spc="-5" dirty="0">
                <a:latin typeface="Carlito"/>
                <a:cs typeface="Carlito"/>
              </a:rPr>
              <a:t>Su</a:t>
            </a:r>
            <a:r>
              <a:rPr sz="1800" dirty="0">
                <a:latin typeface="Carlito"/>
                <a:cs typeface="Carlito"/>
              </a:rPr>
              <a:t>pern</a:t>
            </a:r>
            <a:r>
              <a:rPr sz="1800" spc="-10" dirty="0">
                <a:latin typeface="Carlito"/>
                <a:cs typeface="Carlito"/>
              </a:rPr>
              <a:t>o</a:t>
            </a:r>
            <a:r>
              <a:rPr sz="1800" spc="-25" dirty="0">
                <a:latin typeface="Carlito"/>
                <a:cs typeface="Carlito"/>
              </a:rPr>
              <a:t>v</a:t>
            </a:r>
            <a:r>
              <a:rPr sz="1800" dirty="0">
                <a:latin typeface="Carlito"/>
                <a:cs typeface="Carlito"/>
              </a:rPr>
              <a:t>a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27600" y="4097401"/>
          <a:ext cx="3841750" cy="2480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0"/>
              </a:tblGrid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Data-Driven</a:t>
                      </a:r>
                      <a:r>
                        <a:rPr sz="2000" b="1" spc="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Approach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37350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General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inference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engine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replaces</a:t>
                      </a:r>
                      <a:r>
                        <a:rPr sz="16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model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Structure not related to</a:t>
                      </a:r>
                      <a:r>
                        <a:rPr sz="16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problem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7919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10" dirty="0">
                          <a:latin typeface="Carlito"/>
                          <a:cs typeface="Carlito"/>
                        </a:rPr>
                        <a:t>Statistical models </a:t>
                      </a:r>
                      <a:r>
                        <a:rPr sz="1600" spc="-5" dirty="0">
                          <a:latin typeface="Carlito"/>
                          <a:cs typeface="Carlito"/>
                        </a:rPr>
                        <a:t>handle true</a:t>
                      </a:r>
                      <a:r>
                        <a:rPr sz="1600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randomness,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600" b="1" spc="-10" dirty="0">
                          <a:solidFill>
                            <a:srgbClr val="800000"/>
                          </a:solidFill>
                          <a:latin typeface="Carlito"/>
                          <a:cs typeface="Carlito"/>
                        </a:rPr>
                        <a:t>un-modeled</a:t>
                      </a:r>
                      <a:r>
                        <a:rPr sz="1600" b="1" dirty="0">
                          <a:solidFill>
                            <a:srgbClr val="800000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00000"/>
                          </a:solidFill>
                          <a:latin typeface="Carlito"/>
                          <a:cs typeface="Carlito"/>
                        </a:rPr>
                        <a:t>complexity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.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5791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Run on cheaper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computer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Clusters</a:t>
                      </a:r>
                      <a:r>
                        <a:rPr sz="16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5" dirty="0">
                          <a:latin typeface="Carlito"/>
                          <a:cs typeface="Carlito"/>
                        </a:rPr>
                        <a:t>(EC2)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5606796" y="2295144"/>
            <a:ext cx="460375" cy="242570"/>
            <a:chOff x="5606796" y="2295144"/>
            <a:chExt cx="460375" cy="242570"/>
          </a:xfrm>
        </p:grpSpPr>
        <p:sp>
          <p:nvSpPr>
            <p:cNvPr id="17" name="object 17"/>
            <p:cNvSpPr/>
            <p:nvPr/>
          </p:nvSpPr>
          <p:spPr>
            <a:xfrm>
              <a:off x="5606796" y="2295144"/>
              <a:ext cx="460248" cy="2423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0230" y="2357628"/>
              <a:ext cx="295275" cy="78105"/>
            </a:xfrm>
            <a:custGeom>
              <a:avLst/>
              <a:gdLst/>
              <a:ahLst/>
              <a:cxnLst/>
              <a:rect l="l" t="t" r="r" b="b"/>
              <a:pathLst>
                <a:path w="295275" h="78105">
                  <a:moveTo>
                    <a:pt x="217550" y="0"/>
                  </a:moveTo>
                  <a:lnTo>
                    <a:pt x="217550" y="77724"/>
                  </a:lnTo>
                  <a:lnTo>
                    <a:pt x="269366" y="51816"/>
                  </a:lnTo>
                  <a:lnTo>
                    <a:pt x="230505" y="51816"/>
                  </a:lnTo>
                  <a:lnTo>
                    <a:pt x="230505" y="25908"/>
                  </a:lnTo>
                  <a:lnTo>
                    <a:pt x="269367" y="25908"/>
                  </a:lnTo>
                  <a:lnTo>
                    <a:pt x="217550" y="0"/>
                  </a:lnTo>
                  <a:close/>
                </a:path>
                <a:path w="295275" h="78105">
                  <a:moveTo>
                    <a:pt x="217550" y="25908"/>
                  </a:moveTo>
                  <a:lnTo>
                    <a:pt x="0" y="25908"/>
                  </a:lnTo>
                  <a:lnTo>
                    <a:pt x="0" y="51816"/>
                  </a:lnTo>
                  <a:lnTo>
                    <a:pt x="217550" y="51816"/>
                  </a:lnTo>
                  <a:lnTo>
                    <a:pt x="217550" y="25908"/>
                  </a:lnTo>
                  <a:close/>
                </a:path>
                <a:path w="295275" h="78105">
                  <a:moveTo>
                    <a:pt x="269367" y="25908"/>
                  </a:moveTo>
                  <a:lnTo>
                    <a:pt x="230505" y="25908"/>
                  </a:lnTo>
                  <a:lnTo>
                    <a:pt x="230505" y="51816"/>
                  </a:lnTo>
                  <a:lnTo>
                    <a:pt x="269366" y="51816"/>
                  </a:lnTo>
                  <a:lnTo>
                    <a:pt x="295275" y="38862"/>
                  </a:lnTo>
                  <a:lnTo>
                    <a:pt x="269367" y="2590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77280" y="2593340"/>
            <a:ext cx="2811145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Not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Nugent </a:t>
            </a:r>
            <a:r>
              <a:rPr sz="1800" spc="-10" dirty="0">
                <a:latin typeface="Carlito"/>
                <a:cs typeface="Carlito"/>
              </a:rPr>
              <a:t>group </a:t>
            </a:r>
            <a:r>
              <a:rPr sz="1800" dirty="0">
                <a:latin typeface="Carlito"/>
                <a:cs typeface="Carlito"/>
              </a:rPr>
              <a:t>/ </a:t>
            </a:r>
            <a:r>
              <a:rPr sz="1800" spc="-5" dirty="0">
                <a:latin typeface="Carlito"/>
                <a:cs typeface="Carlito"/>
              </a:rPr>
              <a:t>C3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LBL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" y="1569719"/>
            <a:ext cx="3662679" cy="2171700"/>
          </a:xfrm>
          <a:custGeom>
            <a:avLst/>
            <a:gdLst/>
            <a:ahLst/>
            <a:cxnLst/>
            <a:rect l="l" t="t" r="r" b="b"/>
            <a:pathLst>
              <a:path w="3662679" h="2171700">
                <a:moveTo>
                  <a:pt x="0" y="2171699"/>
                </a:moveTo>
                <a:lnTo>
                  <a:pt x="3662172" y="2171699"/>
                </a:lnTo>
                <a:lnTo>
                  <a:pt x="3662172" y="0"/>
                </a:lnTo>
                <a:lnTo>
                  <a:pt x="0" y="0"/>
                </a:lnTo>
                <a:lnTo>
                  <a:pt x="0" y="21716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5789" y="461899"/>
            <a:ext cx="5394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Contrast: </a:t>
            </a:r>
            <a:r>
              <a:rPr spc="-5" dirty="0"/>
              <a:t>Machine</a:t>
            </a:r>
            <a:r>
              <a:rPr spc="-120" dirty="0"/>
              <a:t> </a:t>
            </a:r>
            <a:r>
              <a:rPr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03233" y="6477460"/>
            <a:ext cx="198120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5" dirty="0"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4611" y="1478280"/>
            <a:ext cx="8655050" cy="5251450"/>
            <a:chOff x="324611" y="1478280"/>
            <a:chExt cx="8655050" cy="5251450"/>
          </a:xfrm>
        </p:grpSpPr>
        <p:sp>
          <p:nvSpPr>
            <p:cNvPr id="6" name="object 6"/>
            <p:cNvSpPr/>
            <p:nvPr/>
          </p:nvSpPr>
          <p:spPr>
            <a:xfrm>
              <a:off x="4934711" y="1543812"/>
              <a:ext cx="3840479" cy="2171700"/>
            </a:xfrm>
            <a:custGeom>
              <a:avLst/>
              <a:gdLst/>
              <a:ahLst/>
              <a:cxnLst/>
              <a:rect l="l" t="t" r="r" b="b"/>
              <a:pathLst>
                <a:path w="3840479" h="2171700">
                  <a:moveTo>
                    <a:pt x="3840480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3840480" y="2171700"/>
                  </a:lnTo>
                  <a:lnTo>
                    <a:pt x="384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11" y="1478280"/>
              <a:ext cx="8655050" cy="5251450"/>
            </a:xfrm>
            <a:custGeom>
              <a:avLst/>
              <a:gdLst/>
              <a:ahLst/>
              <a:cxnLst/>
              <a:rect l="l" t="t" r="r" b="b"/>
              <a:pathLst>
                <a:path w="8655050" h="5251450">
                  <a:moveTo>
                    <a:pt x="4610100" y="2237232"/>
                  </a:moveTo>
                  <a:lnTo>
                    <a:pt x="8450580" y="2237232"/>
                  </a:lnTo>
                  <a:lnTo>
                    <a:pt x="8450580" y="65532"/>
                  </a:lnTo>
                  <a:lnTo>
                    <a:pt x="4610100" y="65532"/>
                  </a:lnTo>
                  <a:lnTo>
                    <a:pt x="4610100" y="2237232"/>
                  </a:lnTo>
                  <a:close/>
                </a:path>
                <a:path w="8655050" h="5251450">
                  <a:moveTo>
                    <a:pt x="4247388" y="0"/>
                  </a:moveTo>
                  <a:lnTo>
                    <a:pt x="4247388" y="5251450"/>
                  </a:lnTo>
                </a:path>
                <a:path w="8655050" h="5251450">
                  <a:moveTo>
                    <a:pt x="0" y="2383536"/>
                  </a:moveTo>
                  <a:lnTo>
                    <a:pt x="8655050" y="238353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5440" y="1543812"/>
              <a:ext cx="2857500" cy="217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3227" y="2086622"/>
              <a:ext cx="3389648" cy="12183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57212" y="4097401"/>
          <a:ext cx="3646804" cy="2505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6804"/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Machine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792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Develop new (individual)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models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5793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Prove mathematical properties</a:t>
                      </a:r>
                      <a:r>
                        <a:rPr sz="1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models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57927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Improve/validate on a 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few,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relatively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clean, small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datasets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92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Publish a paper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080" dirty="0">
                          <a:latin typeface="Wingdings"/>
                          <a:cs typeface="Wingdings"/>
                        </a:rPr>
                        <a:t></a:t>
                      </a:r>
                      <a:endParaRPr sz="1600">
                        <a:latin typeface="Wingdings"/>
                        <a:cs typeface="Wingding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927600" y="4097401"/>
          <a:ext cx="3841750" cy="2500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0"/>
              </a:tblGrid>
              <a:tr h="39636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Data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Science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</a:tr>
              <a:tr h="579246">
                <a:tc>
                  <a:txBody>
                    <a:bodyPr/>
                    <a:lstStyle/>
                    <a:p>
                      <a:pPr marL="92075" marR="400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Explore many models, build and tune  hybrids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579386">
                <a:tc>
                  <a:txBody>
                    <a:bodyPr/>
                    <a:lstStyle/>
                    <a:p>
                      <a:pPr marL="92075" marR="6388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Understand empirical properties of  models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  <a:tr h="579335">
                <a:tc>
                  <a:txBody>
                    <a:bodyPr/>
                    <a:lstStyle/>
                    <a:p>
                      <a:pPr marL="92075" marR="6819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Develop/use tools that can handle  massive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datasets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</a:tr>
              <a:tr h="3659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0" dirty="0">
                          <a:latin typeface="Arial"/>
                          <a:cs typeface="Arial"/>
                        </a:rPr>
                        <a:t>Take</a:t>
                      </a:r>
                      <a:r>
                        <a:rPr sz="1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action!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654" y="461899"/>
            <a:ext cx="5283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Contrast: Data</a:t>
            </a:r>
            <a:r>
              <a:rPr spc="-135" dirty="0"/>
              <a:t> </a:t>
            </a:r>
            <a:r>
              <a:rPr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14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0700" y="1538350"/>
          <a:ext cx="7872730" cy="44401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7885"/>
                <a:gridCol w="2639060"/>
                <a:gridCol w="310578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Engineering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Approach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Scientific (Exploration)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Engineering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(Development)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Problems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Unbounded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Bounded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Path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Solution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98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Iterative, 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exploratory,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nonlinear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Mostly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linear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Education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00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is better</a:t>
                      </a:r>
                      <a:r>
                        <a:rPr sz="18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(PhD’s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common)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BS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and/or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self-trained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Presentation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Skills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Not as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 marR="8890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Research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Not as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  <a:tr h="6401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Programming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Skills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Not as 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Data Skills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Important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89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5" dirty="0"/>
              <a:t>Academia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548129"/>
            <a:ext cx="83299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</a:t>
            </a:r>
            <a:r>
              <a:rPr sz="1800" spc="-15" dirty="0">
                <a:latin typeface="Arial"/>
                <a:cs typeface="Arial"/>
              </a:rPr>
              <a:t>words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Alex </a:t>
            </a:r>
            <a:r>
              <a:rPr sz="1800" spc="-10" dirty="0">
                <a:latin typeface="Arial"/>
                <a:cs typeface="Arial"/>
              </a:rPr>
              <a:t>Szalay, </a:t>
            </a:r>
            <a:r>
              <a:rPr sz="1800" spc="-5" dirty="0">
                <a:latin typeface="Arial"/>
                <a:cs typeface="Arial"/>
              </a:rPr>
              <a:t>these sorts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researchers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"Pi-shaped" as  opposed </a:t>
            </a:r>
            <a:r>
              <a:rPr sz="1800" dirty="0">
                <a:latin typeface="Arial"/>
                <a:cs typeface="Arial"/>
              </a:rPr>
              <a:t>to the </a:t>
            </a:r>
            <a:r>
              <a:rPr sz="1800" spc="-5" dirty="0">
                <a:latin typeface="Arial"/>
                <a:cs typeface="Arial"/>
              </a:rPr>
              <a:t>more traditional "T-shaped" researcher.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Szalay's </a:t>
            </a:r>
            <a:r>
              <a:rPr sz="1800" spc="-15" dirty="0">
                <a:latin typeface="Arial"/>
                <a:cs typeface="Arial"/>
              </a:rPr>
              <a:t>view, </a:t>
            </a:r>
            <a:r>
              <a:rPr sz="1800" spc="-5" dirty="0">
                <a:latin typeface="Arial"/>
                <a:cs typeface="Arial"/>
              </a:rPr>
              <a:t>a  classic PhD program generates T-shaped researchers: scientists </a:t>
            </a:r>
            <a:r>
              <a:rPr sz="1800" spc="-1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wide-  </a:t>
            </a:r>
            <a:r>
              <a:rPr sz="1800" spc="-5" dirty="0">
                <a:latin typeface="Arial"/>
                <a:cs typeface="Arial"/>
              </a:rPr>
              <a:t>but-shallow general </a:t>
            </a:r>
            <a:r>
              <a:rPr sz="1800" spc="-10" dirty="0">
                <a:latin typeface="Arial"/>
                <a:cs typeface="Arial"/>
              </a:rPr>
              <a:t>knowledge, </a:t>
            </a:r>
            <a:r>
              <a:rPr sz="1800" spc="-5" dirty="0">
                <a:latin typeface="Arial"/>
                <a:cs typeface="Arial"/>
              </a:rPr>
              <a:t>but deep skill and expertise in one particular  area.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new breed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scientific researchers,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data scientists, </a:t>
            </a:r>
            <a:r>
              <a:rPr sz="1800" dirty="0">
                <a:latin typeface="Arial"/>
                <a:cs typeface="Arial"/>
              </a:rPr>
              <a:t>must </a:t>
            </a:r>
            <a:r>
              <a:rPr sz="1800" spc="-5" dirty="0">
                <a:latin typeface="Arial"/>
                <a:cs typeface="Arial"/>
              </a:rPr>
              <a:t>be </a:t>
            </a:r>
            <a:r>
              <a:rPr sz="1800" dirty="0">
                <a:latin typeface="Arial"/>
                <a:cs typeface="Arial"/>
              </a:rPr>
              <a:t>Pi-  </a:t>
            </a:r>
            <a:r>
              <a:rPr sz="1800" spc="-5" dirty="0">
                <a:latin typeface="Arial"/>
                <a:cs typeface="Arial"/>
              </a:rPr>
              <a:t>shaped: that </a:t>
            </a:r>
            <a:r>
              <a:rPr sz="1800" dirty="0">
                <a:latin typeface="Arial"/>
                <a:cs typeface="Arial"/>
              </a:rPr>
              <a:t>is, </a:t>
            </a:r>
            <a:r>
              <a:rPr sz="1800" spc="-5" dirty="0">
                <a:latin typeface="Arial"/>
                <a:cs typeface="Arial"/>
              </a:rPr>
              <a:t>they maintain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same </a:t>
            </a:r>
            <a:r>
              <a:rPr sz="1800" spc="-15" dirty="0">
                <a:latin typeface="Arial"/>
                <a:cs typeface="Arial"/>
              </a:rPr>
              <a:t>wide </a:t>
            </a:r>
            <a:r>
              <a:rPr sz="1800" spc="-5" dirty="0">
                <a:latin typeface="Arial"/>
                <a:cs typeface="Arial"/>
              </a:rPr>
              <a:t>breadth, but push </a:t>
            </a:r>
            <a:r>
              <a:rPr sz="1800" spc="-10" dirty="0">
                <a:latin typeface="Arial"/>
                <a:cs typeface="Arial"/>
              </a:rPr>
              <a:t>deeper </a:t>
            </a:r>
            <a:r>
              <a:rPr sz="1800" spc="-5" dirty="0">
                <a:latin typeface="Arial"/>
                <a:cs typeface="Arial"/>
              </a:rPr>
              <a:t>both in  their </a:t>
            </a:r>
            <a:r>
              <a:rPr sz="1800" spc="-20" dirty="0">
                <a:latin typeface="Arial"/>
                <a:cs typeface="Arial"/>
              </a:rPr>
              <a:t>own </a:t>
            </a:r>
            <a:r>
              <a:rPr sz="1800" spc="-5" dirty="0">
                <a:latin typeface="Arial"/>
                <a:cs typeface="Arial"/>
              </a:rPr>
              <a:t>subject area and in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statistical or computational methods that help  drive modern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research: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4317" y="4013560"/>
            <a:ext cx="4413870" cy="22111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15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592" y="461899"/>
            <a:ext cx="4989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5" dirty="0"/>
              <a:t>Academia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546606"/>
            <a:ext cx="8221345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 a post by Jake Vanderplas in 2014 related to SciFoo discussion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on:  </a:t>
            </a:r>
            <a:r>
              <a:rPr sz="2000" b="1" i="1" dirty="0">
                <a:latin typeface="Arial"/>
                <a:cs typeface="Arial"/>
              </a:rPr>
              <a:t>Academia and Data Science</a:t>
            </a:r>
            <a:r>
              <a:rPr sz="2000" dirty="0">
                <a:latin typeface="Arial"/>
                <a:cs typeface="Arial"/>
              </a:rPr>
              <a:t>, the following questions below were  discussed.</a:t>
            </a:r>
            <a:endParaRPr sz="2000">
              <a:latin typeface="Arial"/>
              <a:cs typeface="Arial"/>
            </a:endParaRPr>
          </a:p>
          <a:p>
            <a:pPr marL="355600" marR="13208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 encourage you to develop your own thoughts on </a:t>
            </a:r>
            <a:r>
              <a:rPr sz="2000" spc="-5" dirty="0">
                <a:latin typeface="Arial"/>
                <a:cs typeface="Arial"/>
              </a:rPr>
              <a:t>them </a:t>
            </a:r>
            <a:r>
              <a:rPr sz="2000" dirty="0">
                <a:latin typeface="Arial"/>
                <a:cs typeface="Arial"/>
              </a:rPr>
              <a:t>and come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up  with </a:t>
            </a:r>
            <a:r>
              <a:rPr sz="2000" spc="-5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assessment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Where does Data Science </a:t>
            </a:r>
            <a:r>
              <a:rPr sz="2000" spc="-5" dirty="0">
                <a:latin typeface="Arial"/>
                <a:cs typeface="Arial"/>
              </a:rPr>
              <a:t>fit </a:t>
            </a:r>
            <a:r>
              <a:rPr sz="2000" dirty="0">
                <a:latin typeface="Arial"/>
                <a:cs typeface="Arial"/>
              </a:rPr>
              <a:t>within the current structure of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university &amp; research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institutions?</a:t>
            </a:r>
            <a:endParaRPr sz="2000">
              <a:latin typeface="Arial"/>
              <a:cs typeface="Arial"/>
            </a:endParaRPr>
          </a:p>
          <a:p>
            <a:pPr marL="756285" marR="407670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What is it that academic data scientists want from their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career?  How can academia </a:t>
            </a:r>
            <a:r>
              <a:rPr sz="2000" spc="-5" dirty="0">
                <a:latin typeface="Arial"/>
                <a:cs typeface="Arial"/>
              </a:rPr>
              <a:t>offer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that?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What drivers might shift academia toward recognizing &amp;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rewarding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data scientists in domain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fields?</a:t>
            </a:r>
            <a:endParaRPr sz="2000">
              <a:latin typeface="Arial"/>
              <a:cs typeface="Arial"/>
            </a:endParaRPr>
          </a:p>
          <a:p>
            <a:pPr marL="756285" marR="344805" lvl="1" indent="-287020" algn="just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Recognizing that graduates will go on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work in both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academia  and industry, how do we best prepare them for success in both  worlds?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570" y="461899"/>
            <a:ext cx="5102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</a:t>
            </a:r>
            <a:r>
              <a:rPr spc="-114" dirty="0"/>
              <a:t> </a:t>
            </a:r>
            <a:r>
              <a:rPr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17</a:t>
            </a:fld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7500" y="1538350"/>
          <a:ext cx="8076565" cy="4328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435"/>
                <a:gridCol w="2022475"/>
                <a:gridCol w="2311400"/>
                <a:gridCol w="216725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Health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Urban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Leaving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/>
                    </a:solidFill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Summary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350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From car design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 insurance to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pizza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delivery,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businesses are using data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science 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optimize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their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operations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better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meet  their customers’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expectations.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51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Tomorrow’s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healthcare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may  look more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efficient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thanks to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things like electronic health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records. It also may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look a lot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effective. Reduced  readmissions,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better care,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 earlier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detection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 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horizon.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50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first time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human 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history,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people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live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 cities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suburban or  rural areas. An emerging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field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called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“urban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informatics”  combines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science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unique challenges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facing  the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world’s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growing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cities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4571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 marR="6115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What is  happening?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32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Two-Way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Street for the  Ford Focus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Electric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77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Reducing</a:t>
                      </a:r>
                      <a:r>
                        <a:rPr sz="12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Hospital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Readmissions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Taking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on Megacity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Traffic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  <a:tr h="6400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905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Better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Fraud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Detection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Boosts Customer  Satisfaction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Better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Point-of-Care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Decisions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032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Fighting Crime with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  "predictive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policing"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46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E-Commerce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Insights:  Domino’s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Secret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Sauce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EF6FF"/>
                    </a:solidFill>
                  </a:tcPr>
                </a:tc>
              </a:tr>
              <a:tr h="8229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What is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possible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82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Using Social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 to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Select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Successful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Retail  Locations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43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Medical Exams by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Bathroom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Mirrors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Instrumenting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cities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EEB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461899"/>
            <a:ext cx="66592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Contrast: Computational</a:t>
            </a:r>
            <a:r>
              <a:rPr spc="-110" dirty="0"/>
              <a:t> </a:t>
            </a:r>
            <a:r>
              <a:rPr spc="-5" dirty="0"/>
              <a:t>Sciences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0" y="2290191"/>
            <a:ext cx="4572000" cy="442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1546605"/>
            <a:ext cx="6535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there a </a:t>
            </a:r>
            <a:r>
              <a:rPr sz="2400" dirty="0">
                <a:latin typeface="Arial"/>
                <a:cs typeface="Arial"/>
              </a:rPr>
              <a:t>contrast </a:t>
            </a:r>
            <a:r>
              <a:rPr sz="2400" spc="-5" dirty="0">
                <a:latin typeface="Arial"/>
                <a:cs typeface="Arial"/>
              </a:rPr>
              <a:t>between Data Science and  Computational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Science?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18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2635" marR="5080" indent="-83439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Science: Case</a:t>
            </a:r>
            <a:r>
              <a:rPr spc="-95" dirty="0"/>
              <a:t> </a:t>
            </a:r>
            <a:r>
              <a:rPr dirty="0"/>
              <a:t>Study  Cancer</a:t>
            </a:r>
            <a:r>
              <a:rPr spc="-35" dirty="0"/>
              <a:t> </a:t>
            </a:r>
            <a:r>
              <a:rPr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592707"/>
            <a:ext cx="809625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Cancer is an incredibly complex disease; a single tumor can have  more than </a:t>
            </a:r>
            <a:r>
              <a:rPr sz="2000" b="1" dirty="0">
                <a:latin typeface="Arial"/>
                <a:cs typeface="Arial"/>
              </a:rPr>
              <a:t>100 </a:t>
            </a:r>
            <a:r>
              <a:rPr sz="2000" b="1" spc="-5" dirty="0">
                <a:latin typeface="Arial"/>
                <a:cs typeface="Arial"/>
              </a:rPr>
              <a:t>billion </a:t>
            </a:r>
            <a:r>
              <a:rPr sz="2000" b="1" dirty="0">
                <a:latin typeface="Arial"/>
                <a:cs typeface="Arial"/>
              </a:rPr>
              <a:t>cells</a:t>
            </a:r>
            <a:r>
              <a:rPr sz="2000" dirty="0">
                <a:latin typeface="Arial"/>
                <a:cs typeface="Arial"/>
              </a:rPr>
              <a:t>, and each cell can acquire mutations  individually. The disease is always changing, evolving, and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adapting.</a:t>
            </a:r>
            <a:endParaRPr sz="2000">
              <a:latin typeface="Arial"/>
              <a:cs typeface="Arial"/>
            </a:endParaRPr>
          </a:p>
          <a:p>
            <a:pPr marL="355600" marR="82931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Employ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power of big data analytics and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high-performance  computing.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Leverage sophisticated pattern and machine learning algorithms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identify patterns that are potentially linked to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cancer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Huge amount of data processing and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60092" y="4463796"/>
            <a:ext cx="4322063" cy="2235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19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2378" y="461899"/>
            <a:ext cx="2084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10030"/>
            <a:ext cx="7155815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Arial"/>
                <a:cs typeface="Arial"/>
              </a:rPr>
              <a:t>Objectives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Understand </a:t>
            </a:r>
            <a:r>
              <a:rPr sz="2400" b="1" dirty="0">
                <a:latin typeface="Arial"/>
                <a:cs typeface="Arial"/>
              </a:rPr>
              <a:t>Big </a:t>
            </a:r>
            <a:r>
              <a:rPr sz="2400" b="1" spc="-5" dirty="0">
                <a:latin typeface="Arial"/>
                <a:cs typeface="Arial"/>
              </a:rPr>
              <a:t>Data Challenges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What exactly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and what do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Scientists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contrasted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disciplines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Case Study </a:t>
            </a:r>
            <a:r>
              <a:rPr sz="2400" b="1" dirty="0">
                <a:latin typeface="Arial"/>
                <a:cs typeface="Arial"/>
              </a:rPr>
              <a:t>&amp; </a:t>
            </a:r>
            <a:r>
              <a:rPr sz="2400" b="1" spc="-5" dirty="0">
                <a:latin typeface="Arial"/>
                <a:cs typeface="Arial"/>
              </a:rPr>
              <a:t>Use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2860" marR="5080" indent="-1364615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Science: Case</a:t>
            </a:r>
            <a:r>
              <a:rPr spc="-95" dirty="0"/>
              <a:t> </a:t>
            </a:r>
            <a:r>
              <a:rPr dirty="0"/>
              <a:t>Study  Health</a:t>
            </a:r>
            <a:r>
              <a:rPr spc="-40" dirty="0"/>
              <a:t> </a:t>
            </a:r>
            <a:r>
              <a:rPr dirty="0"/>
              <a:t>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62929" y="1795348"/>
            <a:ext cx="3062605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2382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Stanford Medicine, Google  team up to harness </a:t>
            </a:r>
            <a:r>
              <a:rPr sz="1600" spc="-10" dirty="0">
                <a:latin typeface="Arial"/>
                <a:cs typeface="Arial"/>
              </a:rPr>
              <a:t>power </a:t>
            </a:r>
            <a:r>
              <a:rPr sz="1600" spc="-5" dirty="0">
                <a:latin typeface="Arial"/>
                <a:cs typeface="Arial"/>
              </a:rPr>
              <a:t>of  data science for health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care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Stanford Medicine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use the  power, security and scale of  Google Cloud Platform to  support precision health and  more efficient patient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care.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Analyzing genetic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Focusing on precision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health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i="1" spc="-5" dirty="0">
                <a:latin typeface="Arial"/>
                <a:cs typeface="Arial"/>
              </a:rPr>
              <a:t>Data as the engine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spc="-5" dirty="0">
                <a:latin typeface="Arial"/>
                <a:cs typeface="Arial"/>
              </a:rPr>
              <a:t>that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b="1" i="1" spc="-5" dirty="0">
                <a:latin typeface="Arial"/>
                <a:cs typeface="Arial"/>
              </a:rPr>
              <a:t>drives research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72" y="1523582"/>
            <a:ext cx="5013960" cy="486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416" y="6533648"/>
            <a:ext cx="617156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5" dirty="0">
                <a:latin typeface="Arial"/>
                <a:cs typeface="Arial"/>
                <a:hlinkClick r:id="rId3"/>
              </a:rPr>
              <a:t>http://med.stanford.edu/news/all-news/2016/08/stanford-medicine-google-team-up-to-harness-power-of-data-science.html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8285" marR="5080" indent="-1590040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Science: Case</a:t>
            </a:r>
            <a:r>
              <a:rPr spc="-95" dirty="0"/>
              <a:t> </a:t>
            </a:r>
            <a:r>
              <a:rPr dirty="0"/>
              <a:t>Study  </a:t>
            </a:r>
            <a:r>
              <a:rPr spc="-5" dirty="0"/>
              <a:t>Elections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592707"/>
            <a:ext cx="8411845" cy="509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39494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Obama campaigns in 2008 and 2012 are credited for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their  successful use of social media and data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mining.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Micro-targeting 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2012</a:t>
            </a:r>
            <a:endParaRPr sz="2000">
              <a:latin typeface="Arial"/>
              <a:cs typeface="Arial"/>
            </a:endParaRPr>
          </a:p>
          <a:p>
            <a:pPr marL="1612900" marR="358140" lvl="1" indent="-229235">
              <a:lnSpc>
                <a:spcPct val="100000"/>
              </a:lnSpc>
              <a:spcBef>
                <a:spcPts val="440"/>
              </a:spcBef>
              <a:buClr>
                <a:srgbClr val="000000"/>
              </a:buClr>
              <a:buChar char="–"/>
              <a:tabLst>
                <a:tab pos="1613535" algn="l"/>
              </a:tabLst>
            </a:pPr>
            <a:r>
              <a:rPr sz="18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  <a:hlinkClick r:id="rId2"/>
              </a:rPr>
              <a:t>http://www.theatlantic.com/politics/archive/2012/04/the-  creepiness-factor-how-obama-and-romney-are-getting-to-know-  </a:t>
            </a:r>
            <a:r>
              <a:rPr sz="1800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  <a:hlinkClick r:id="rId2"/>
              </a:rPr>
              <a:t>you/255499/</a:t>
            </a:r>
            <a:endParaRPr sz="1800">
              <a:latin typeface="Arial"/>
              <a:cs typeface="Arial"/>
            </a:endParaRPr>
          </a:p>
          <a:p>
            <a:pPr marL="1612900" marR="217804" lvl="1" indent="-229235">
              <a:lnSpc>
                <a:spcPct val="100000"/>
              </a:lnSpc>
              <a:spcBef>
                <a:spcPts val="430"/>
              </a:spcBef>
              <a:buClr>
                <a:srgbClr val="000000"/>
              </a:buClr>
              <a:buChar char="–"/>
              <a:tabLst>
                <a:tab pos="1613535" algn="l"/>
              </a:tabLst>
            </a:pPr>
            <a:r>
              <a:rPr sz="1800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  <a:hlinkClick r:id="rId3"/>
              </a:rPr>
              <a:t>http://www.mediabizbloggers.com/group-m/How-Data-and-Micro-  Targeting-Won-the-2012-Election-for-Obama---Antony-Young-  Mindshare-North-America.html</a:t>
            </a:r>
            <a:endParaRPr sz="1800">
              <a:latin typeface="Arial"/>
              <a:cs typeface="Arial"/>
            </a:endParaRPr>
          </a:p>
          <a:p>
            <a:pPr marL="355600" marR="164465" indent="-342900" algn="just">
              <a:lnSpc>
                <a:spcPct val="100000"/>
              </a:lnSpc>
              <a:spcBef>
                <a:spcPts val="515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Micro-profiles built from multiple sources accessed by aps, </a:t>
            </a:r>
            <a:r>
              <a:rPr sz="2200" spc="10" dirty="0">
                <a:latin typeface="Arial"/>
                <a:cs typeface="Arial"/>
              </a:rPr>
              <a:t>real-  </a:t>
            </a:r>
            <a:r>
              <a:rPr sz="2200" spc="-5" dirty="0">
                <a:latin typeface="Arial"/>
                <a:cs typeface="Arial"/>
              </a:rPr>
              <a:t>time updating data based on door-to-door visits, </a:t>
            </a:r>
            <a:r>
              <a:rPr sz="2200" dirty="0">
                <a:latin typeface="Arial"/>
                <a:cs typeface="Arial"/>
              </a:rPr>
              <a:t>focused </a:t>
            </a:r>
            <a:r>
              <a:rPr sz="2200" spc="-5" dirty="0">
                <a:latin typeface="Arial"/>
                <a:cs typeface="Arial"/>
              </a:rPr>
              <a:t>media  buys, e-mails and </a:t>
            </a:r>
            <a:r>
              <a:rPr sz="2200" dirty="0">
                <a:latin typeface="Arial"/>
                <a:cs typeface="Arial"/>
              </a:rPr>
              <a:t>Facebook messages </a:t>
            </a:r>
            <a:r>
              <a:rPr sz="2200" spc="-5" dirty="0">
                <a:latin typeface="Arial"/>
                <a:cs typeface="Arial"/>
              </a:rPr>
              <a:t>highly</a:t>
            </a:r>
            <a:r>
              <a:rPr sz="2200" spc="7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targeted.</a:t>
            </a:r>
            <a:endParaRPr sz="2200">
              <a:latin typeface="Arial"/>
              <a:cs typeface="Arial"/>
            </a:endParaRPr>
          </a:p>
          <a:p>
            <a:pPr marL="355600" marR="466725" indent="-342900" algn="just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</a:tabLst>
            </a:pPr>
            <a:r>
              <a:rPr sz="2200" spc="-5" dirty="0">
                <a:latin typeface="Arial"/>
                <a:cs typeface="Arial"/>
              </a:rPr>
              <a:t>1 million people installed the Obama Facebook app that gave  access to info 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“friends”.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2090" marR="5080" indent="-283845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Science: Case</a:t>
            </a:r>
            <a:r>
              <a:rPr spc="-95" dirty="0"/>
              <a:t> </a:t>
            </a:r>
            <a:r>
              <a:rPr dirty="0"/>
              <a:t>Study  Internet of Things</a:t>
            </a:r>
            <a:r>
              <a:rPr spc="-105" dirty="0"/>
              <a:t> </a:t>
            </a:r>
            <a:r>
              <a:rPr spc="-5" dirty="0"/>
              <a:t>(IoT)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90533" y="6447840"/>
            <a:ext cx="223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742" y="1595754"/>
            <a:ext cx="8275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Internet of Things is rapidly growing. It is predicted that more than 25 billion devices 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be connected by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2020.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742" y="5936996"/>
            <a:ext cx="815085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The Internet of Things (IOT) </a:t>
            </a:r>
            <a:r>
              <a:rPr sz="1600" spc="-10" dirty="0">
                <a:latin typeface="Arial"/>
                <a:cs typeface="Arial"/>
              </a:rPr>
              <a:t>will </a:t>
            </a:r>
            <a:r>
              <a:rPr sz="1600" spc="-5" dirty="0">
                <a:latin typeface="Arial"/>
                <a:cs typeface="Arial"/>
              </a:rPr>
              <a:t>soon produce a massive volume and variety of data at  unprecedented velocity. If "Big Data" is the product of the IOT, "Data Science" is it's  soul.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3583" y="2345510"/>
            <a:ext cx="6723888" cy="3396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222" y="1322831"/>
            <a:ext cx="8641080" cy="38100"/>
          </a:xfrm>
          <a:custGeom>
            <a:avLst/>
            <a:gdLst/>
            <a:ahLst/>
            <a:cxnLst/>
            <a:rect l="l" t="t" r="r" b="b"/>
            <a:pathLst>
              <a:path w="8641080" h="38100">
                <a:moveTo>
                  <a:pt x="8641080" y="25400"/>
                </a:moveTo>
                <a:lnTo>
                  <a:pt x="0" y="25400"/>
                </a:lnTo>
                <a:lnTo>
                  <a:pt x="0" y="38100"/>
                </a:lnTo>
                <a:lnTo>
                  <a:pt x="8641080" y="38100"/>
                </a:lnTo>
                <a:lnTo>
                  <a:pt x="8641080" y="25400"/>
                </a:lnTo>
                <a:close/>
              </a:path>
              <a:path w="8641080" h="38100">
                <a:moveTo>
                  <a:pt x="8641080" y="0"/>
                </a:moveTo>
                <a:lnTo>
                  <a:pt x="0" y="0"/>
                </a:lnTo>
                <a:lnTo>
                  <a:pt x="0" y="12700"/>
                </a:lnTo>
                <a:lnTo>
                  <a:pt x="8641080" y="12700"/>
                </a:lnTo>
                <a:lnTo>
                  <a:pt x="8641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0" marR="5080" indent="-586105">
              <a:lnSpc>
                <a:spcPct val="100000"/>
              </a:lnSpc>
              <a:spcBef>
                <a:spcPts val="105"/>
              </a:spcBef>
            </a:pPr>
            <a:r>
              <a:rPr dirty="0"/>
              <a:t>Data </a:t>
            </a:r>
            <a:r>
              <a:rPr spc="-5" dirty="0"/>
              <a:t>Science: Case</a:t>
            </a:r>
            <a:r>
              <a:rPr spc="-95" dirty="0"/>
              <a:t> </a:t>
            </a:r>
            <a:r>
              <a:rPr dirty="0"/>
              <a:t>Study  </a:t>
            </a:r>
            <a:r>
              <a:rPr spc="-5" dirty="0"/>
              <a:t>Customer</a:t>
            </a:r>
            <a:r>
              <a:rPr spc="-25" dirty="0"/>
              <a:t> </a:t>
            </a:r>
            <a:r>
              <a:rPr dirty="0"/>
              <a:t>Analytics</a:t>
            </a:r>
          </a:p>
        </p:txBody>
      </p:sp>
      <p:sp>
        <p:nvSpPr>
          <p:cNvPr id="4" name="object 4"/>
          <p:cNvSpPr/>
          <p:nvPr/>
        </p:nvSpPr>
        <p:spPr>
          <a:xfrm>
            <a:off x="309372" y="1839467"/>
            <a:ext cx="8497824" cy="3610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23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357" y="461899"/>
            <a:ext cx="3163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Essential</a:t>
            </a:r>
            <a:r>
              <a:rPr spc="-65" dirty="0"/>
              <a:t> </a:t>
            </a:r>
            <a:r>
              <a:rPr dirty="0"/>
              <a:t>Points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510030"/>
            <a:ext cx="8001634" cy="29521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Big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has given </a:t>
            </a:r>
            <a:r>
              <a:rPr sz="2400" b="1" spc="-5" dirty="0">
                <a:latin typeface="Arial"/>
                <a:cs typeface="Arial"/>
              </a:rPr>
              <a:t>rise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355600" marR="2705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is rooted in solid </a:t>
            </a:r>
            <a:r>
              <a:rPr sz="2400" b="1" spc="-5" dirty="0">
                <a:latin typeface="Arial"/>
                <a:cs typeface="Arial"/>
              </a:rPr>
              <a:t>foundations </a:t>
            </a:r>
            <a:r>
              <a:rPr sz="2400" b="1" dirty="0">
                <a:latin typeface="Arial"/>
                <a:cs typeface="Arial"/>
              </a:rPr>
              <a:t>of  mathematics and statistics, </a:t>
            </a:r>
            <a:r>
              <a:rPr sz="2400" b="1" spc="-5" dirty="0">
                <a:latin typeface="Arial"/>
                <a:cs typeface="Arial"/>
              </a:rPr>
              <a:t>computer science,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  domain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knowledge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Sexy </a:t>
            </a:r>
            <a:r>
              <a:rPr sz="2400" b="1" dirty="0">
                <a:latin typeface="Arial"/>
                <a:cs typeface="Arial"/>
              </a:rPr>
              <a:t>profession –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Scientists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spc="314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Not every </a:t>
            </a:r>
            <a:r>
              <a:rPr sz="2400" b="1" dirty="0">
                <a:latin typeface="Arial"/>
                <a:cs typeface="Arial"/>
              </a:rPr>
              <a:t>thing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data or </a:t>
            </a:r>
            <a:r>
              <a:rPr sz="2400" b="1" spc="-5" dirty="0">
                <a:latin typeface="Arial"/>
                <a:cs typeface="Arial"/>
              </a:rPr>
              <a:t>science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Science!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The use </a:t>
            </a:r>
            <a:r>
              <a:rPr sz="2400" b="1" spc="-5" dirty="0">
                <a:latin typeface="Arial"/>
                <a:cs typeface="Arial"/>
              </a:rPr>
              <a:t>cases </a:t>
            </a:r>
            <a:r>
              <a:rPr sz="2400" b="1" dirty="0">
                <a:latin typeface="Arial"/>
                <a:cs typeface="Arial"/>
              </a:rPr>
              <a:t>for </a:t>
            </a:r>
            <a:r>
              <a:rPr sz="2400" b="1" spc="-5" dirty="0">
                <a:latin typeface="Arial"/>
                <a:cs typeface="Arial"/>
              </a:rPr>
              <a:t>Data </a:t>
            </a:r>
            <a:r>
              <a:rPr sz="2400" b="1" dirty="0">
                <a:latin typeface="Arial"/>
                <a:cs typeface="Arial"/>
              </a:rPr>
              <a:t>Science </a:t>
            </a:r>
            <a:r>
              <a:rPr sz="2400" b="1" spc="-5" dirty="0">
                <a:latin typeface="Arial"/>
                <a:cs typeface="Arial"/>
              </a:rPr>
              <a:t>are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compelling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3510" y="461899"/>
            <a:ext cx="2239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</a:t>
            </a:r>
            <a:r>
              <a:rPr spc="-10" dirty="0"/>
              <a:t>u</a:t>
            </a:r>
            <a:r>
              <a:rPr dirty="0"/>
              <a:t>si</a:t>
            </a:r>
            <a:r>
              <a:rPr spc="-10" dirty="0"/>
              <a:t>o</a:t>
            </a:r>
            <a:r>
              <a:rPr dirty="0"/>
              <a:t>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65133" y="6464760"/>
            <a:ext cx="2743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510030"/>
            <a:ext cx="7155815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dirty="0">
                <a:latin typeface="Arial"/>
                <a:cs typeface="Arial"/>
              </a:rPr>
              <a:t>In this </a:t>
            </a:r>
            <a:r>
              <a:rPr sz="2400" b="1" spc="-5" dirty="0">
                <a:latin typeface="Arial"/>
                <a:cs typeface="Arial"/>
              </a:rPr>
              <a:t>section </a:t>
            </a:r>
            <a:r>
              <a:rPr sz="2400" b="1" spc="-10" dirty="0">
                <a:latin typeface="Arial"/>
                <a:cs typeface="Arial"/>
              </a:rPr>
              <a:t>you </a:t>
            </a:r>
            <a:r>
              <a:rPr sz="2400" b="1" spc="-5" dirty="0">
                <a:latin typeface="Arial"/>
                <a:cs typeface="Arial"/>
              </a:rPr>
              <a:t>have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What </a:t>
            </a:r>
            <a:r>
              <a:rPr sz="2400" b="1" spc="-5" dirty="0">
                <a:latin typeface="Arial"/>
                <a:cs typeface="Arial"/>
              </a:rPr>
              <a:t>Big Data Challenges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What exactly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and what do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Scientists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do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contrasted </a:t>
            </a:r>
            <a:r>
              <a:rPr sz="2400" b="1" spc="5" dirty="0">
                <a:latin typeface="Arial"/>
                <a:cs typeface="Arial"/>
              </a:rPr>
              <a:t>with </a:t>
            </a:r>
            <a:r>
              <a:rPr sz="2400" b="1" dirty="0">
                <a:latin typeface="Arial"/>
                <a:cs typeface="Arial"/>
              </a:rPr>
              <a:t>other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disciplines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Case Study </a:t>
            </a:r>
            <a:r>
              <a:rPr sz="2400" b="1" dirty="0">
                <a:latin typeface="Arial"/>
                <a:cs typeface="Arial"/>
              </a:rPr>
              <a:t>&amp; </a:t>
            </a:r>
            <a:r>
              <a:rPr sz="2400" b="1" spc="-5" dirty="0">
                <a:latin typeface="Arial"/>
                <a:cs typeface="Arial"/>
              </a:rPr>
              <a:t>Use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Cases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8895" y="461899"/>
            <a:ext cx="142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10030"/>
            <a:ext cx="409511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Big </a:t>
            </a:r>
            <a:r>
              <a:rPr sz="2400" b="1" spc="-5" dirty="0">
                <a:latin typeface="Arial"/>
                <a:cs typeface="Arial"/>
              </a:rPr>
              <a:t>Data &amp;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Challenges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What is </a:t>
            </a:r>
            <a:r>
              <a:rPr sz="2400" b="1" spc="-5" dirty="0">
                <a:latin typeface="Arial"/>
                <a:cs typeface="Arial"/>
              </a:rPr>
              <a:t>Data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Science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Academia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Data Science &amp;</a:t>
            </a:r>
            <a:r>
              <a:rPr sz="2400" b="1" dirty="0">
                <a:latin typeface="Arial"/>
                <a:cs typeface="Arial"/>
              </a:rPr>
              <a:t> Others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Case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Studies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Essential points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Conclusion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3361" y="461899"/>
            <a:ext cx="3097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 All</a:t>
            </a:r>
            <a:r>
              <a:rPr spc="-95" dirty="0"/>
              <a:t> </a:t>
            </a:r>
            <a:r>
              <a:rPr dirty="0"/>
              <a:t>Around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81658"/>
            <a:ext cx="7106284" cy="3953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433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Lots of data is being collected  and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warehoused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Scientific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Experiments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Internet 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Things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Web data,</a:t>
            </a:r>
            <a:r>
              <a:rPr sz="2400" spc="-5" dirty="0">
                <a:latin typeface="Arial"/>
                <a:cs typeface="Arial"/>
              </a:rPr>
              <a:t> e-commerce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Financial transactions, bank/credit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transactions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Online trading and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purchasing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Social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……many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5451" y="461899"/>
            <a:ext cx="1673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</a:t>
            </a:r>
            <a:r>
              <a:rPr spc="-95" dirty="0"/>
              <a:t> </a:t>
            </a:r>
            <a:r>
              <a:rPr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583182"/>
            <a:ext cx="8208009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Big Data are data sets so large or so complex that traditional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methods  of storing, accessing, and analyzing their breakdown are too  expensive. However, there is a lot of potential value hidden in </a:t>
            </a:r>
            <a:r>
              <a:rPr sz="2000" spc="-5" dirty="0">
                <a:latin typeface="Arial"/>
                <a:cs typeface="Arial"/>
              </a:rPr>
              <a:t>this  </a:t>
            </a:r>
            <a:r>
              <a:rPr sz="2000" dirty="0">
                <a:latin typeface="Arial"/>
                <a:cs typeface="Arial"/>
              </a:rPr>
              <a:t>data, so organizations are eager to harness it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drive innovation and  competitive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advantage.</a:t>
            </a:r>
            <a:endParaRPr sz="2000">
              <a:latin typeface="Arial"/>
              <a:cs typeface="Arial"/>
            </a:endParaRPr>
          </a:p>
          <a:p>
            <a:pPr marL="355600" marR="14287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Big Data technologies and approaches are used to </a:t>
            </a:r>
            <a:r>
              <a:rPr sz="2000" spc="-5" dirty="0">
                <a:latin typeface="Arial"/>
                <a:cs typeface="Arial"/>
              </a:rPr>
              <a:t>drive value </a:t>
            </a:r>
            <a:r>
              <a:rPr sz="2000" dirty="0">
                <a:latin typeface="Arial"/>
                <a:cs typeface="Arial"/>
              </a:rPr>
              <a:t>out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  data rich environments in ways that traditional analytics tools and  methods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cannot.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712" y="4296155"/>
            <a:ext cx="1732788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5911" y="4296155"/>
            <a:ext cx="2933700" cy="10027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02907" y="4302252"/>
            <a:ext cx="2421636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098" y="461899"/>
            <a:ext cx="5799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To Do With </a:t>
            </a:r>
            <a:r>
              <a:rPr spc="-5" dirty="0"/>
              <a:t>These</a:t>
            </a:r>
            <a:r>
              <a:rPr spc="-140" dirty="0"/>
              <a:t> </a:t>
            </a:r>
            <a:r>
              <a:rPr dirty="0"/>
              <a:t>Data?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473599"/>
            <a:ext cx="5063490" cy="4343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Aggregation and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Statistics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Data warehousing and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OLAP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Indexing, Searching,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Querying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Keyword based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search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Pattern matching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(XML/RDF)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Knowledge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discovery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Mining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Statistical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Modeling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Data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Driven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Predictive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Analytics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Deep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461899"/>
            <a:ext cx="4719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Big Data &amp; Data</a:t>
            </a:r>
            <a:r>
              <a:rPr spc="-114" dirty="0"/>
              <a:t> </a:t>
            </a:r>
            <a:r>
              <a:rPr spc="-5" dirty="0"/>
              <a:t>Science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02742" y="1545082"/>
            <a:ext cx="8030845" cy="4861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3836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“…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sexy </a:t>
            </a:r>
            <a:r>
              <a:rPr sz="2600" spc="-5" dirty="0">
                <a:latin typeface="Arial"/>
                <a:cs typeface="Arial"/>
              </a:rPr>
              <a:t>job in </a:t>
            </a:r>
            <a:r>
              <a:rPr sz="2600" dirty="0">
                <a:latin typeface="Arial"/>
                <a:cs typeface="Arial"/>
              </a:rPr>
              <a:t>the next </a:t>
            </a:r>
            <a:r>
              <a:rPr sz="2600" spc="-5" dirty="0">
                <a:latin typeface="Arial"/>
                <a:cs typeface="Arial"/>
              </a:rPr>
              <a:t>10 </a:t>
            </a:r>
            <a:r>
              <a:rPr sz="2600" dirty="0">
                <a:latin typeface="Arial"/>
                <a:cs typeface="Arial"/>
              </a:rPr>
              <a:t>years </a:t>
            </a:r>
            <a:r>
              <a:rPr sz="2600" spc="-5" dirty="0">
                <a:latin typeface="Arial"/>
                <a:cs typeface="Arial"/>
              </a:rPr>
              <a:t>will be  </a:t>
            </a:r>
            <a:r>
              <a:rPr sz="2600" dirty="0">
                <a:latin typeface="Arial"/>
                <a:cs typeface="Arial"/>
              </a:rPr>
              <a:t>statisticians,” </a:t>
            </a:r>
            <a:r>
              <a:rPr sz="1400" spc="-5" dirty="0">
                <a:latin typeface="Arial"/>
                <a:cs typeface="Arial"/>
              </a:rPr>
              <a:t>Hal </a:t>
            </a:r>
            <a:r>
              <a:rPr sz="1400" dirty="0">
                <a:latin typeface="Arial"/>
                <a:cs typeface="Arial"/>
              </a:rPr>
              <a:t>Varian, Google </a:t>
            </a:r>
            <a:r>
              <a:rPr sz="1400" spc="-5" dirty="0">
                <a:latin typeface="Arial"/>
                <a:cs typeface="Arial"/>
              </a:rPr>
              <a:t>Chief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Economist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The U.S. will need 140,000-190,000 predictive  analysts and 1.5 million managers/analysts by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2018.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latin typeface="Arial"/>
                <a:cs typeface="Arial"/>
              </a:rPr>
              <a:t>McKinsey Global </a:t>
            </a:r>
            <a:r>
              <a:rPr sz="1400" spc="-5" dirty="0">
                <a:latin typeface="Arial"/>
                <a:cs typeface="Arial"/>
              </a:rPr>
              <a:t>Institute’s June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2011</a:t>
            </a:r>
            <a:endParaRPr sz="1400">
              <a:latin typeface="Arial"/>
              <a:cs typeface="Arial"/>
            </a:endParaRPr>
          </a:p>
          <a:p>
            <a:pPr marL="355600" marR="16954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New Data Science institutes being created or  repurposed – NYU, Columbia, Washington,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UCB,...</a:t>
            </a:r>
            <a:endParaRPr sz="2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New degree programs, courses,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boot-camps:</a:t>
            </a:r>
            <a:endParaRPr sz="26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e.g., at Berkeley: Stats, I-School, CS,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Astronomy…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One proposal (elsewhere) for an MS in “Big </a:t>
            </a:r>
            <a:r>
              <a:rPr sz="2200" spc="-10" dirty="0">
                <a:latin typeface="Arial"/>
                <a:cs typeface="Arial"/>
              </a:rPr>
              <a:t>Data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Science”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Plans for Data Science Stream at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AUST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Arial"/>
                <a:cs typeface="Arial"/>
              </a:rPr>
              <a:t>RDA-CODATA </a:t>
            </a:r>
            <a:r>
              <a:rPr sz="2200" spc="-5" dirty="0">
                <a:latin typeface="Arial"/>
                <a:cs typeface="Arial"/>
              </a:rPr>
              <a:t>School of Research Data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Science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6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Data</a:t>
            </a:r>
            <a:r>
              <a:rPr spc="-105" dirty="0"/>
              <a:t> </a:t>
            </a:r>
            <a:r>
              <a:rPr dirty="0"/>
              <a:t>Science?</a:t>
            </a:r>
          </a:p>
        </p:txBody>
      </p:sp>
      <p:sp>
        <p:nvSpPr>
          <p:cNvPr id="3" name="object 3"/>
          <p:cNvSpPr/>
          <p:nvPr/>
        </p:nvSpPr>
        <p:spPr>
          <a:xfrm>
            <a:off x="2148197" y="2364403"/>
            <a:ext cx="4517158" cy="438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742" y="1546605"/>
            <a:ext cx="72485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Some definitions link computational, statistical, and  substantive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expertise.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3060" y="461899"/>
            <a:ext cx="436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 is Data</a:t>
            </a:r>
            <a:r>
              <a:rPr spc="-105" dirty="0"/>
              <a:t> </a:t>
            </a:r>
            <a:r>
              <a:rPr dirty="0"/>
              <a:t>Science?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546605"/>
            <a:ext cx="755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Other </a:t>
            </a: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focus </a:t>
            </a:r>
            <a:r>
              <a:rPr sz="2400" spc="-5" dirty="0">
                <a:latin typeface="Arial"/>
                <a:cs typeface="Arial"/>
              </a:rPr>
              <a:t>more on technical skills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alone.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8904" y="2171700"/>
            <a:ext cx="4652772" cy="455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1513</Words>
  <Application>Microsoft Office PowerPoint</Application>
  <PresentationFormat>On-screen Show (4:3)</PresentationFormat>
  <Paragraphs>230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 Science Applications &amp; Use  Cases</vt:lpstr>
      <vt:lpstr>Objectives</vt:lpstr>
      <vt:lpstr>Outline</vt:lpstr>
      <vt:lpstr>Data All Around</vt:lpstr>
      <vt:lpstr>Big Data</vt:lpstr>
      <vt:lpstr>What To Do With These Data?</vt:lpstr>
      <vt:lpstr>Big Data &amp; Data Science</vt:lpstr>
      <vt:lpstr>What is Data Science?</vt:lpstr>
      <vt:lpstr>What is Data Science?</vt:lpstr>
      <vt:lpstr>What is Data Science?</vt:lpstr>
      <vt:lpstr>What is Data Science?</vt:lpstr>
      <vt:lpstr>Contrast: Scientific Computing</vt:lpstr>
      <vt:lpstr>Contrast: Machine Learning</vt:lpstr>
      <vt:lpstr>Contrast: Data Engineering</vt:lpstr>
      <vt:lpstr>Data Science &amp; Academia</vt:lpstr>
      <vt:lpstr>Data Science &amp; Academia</vt:lpstr>
      <vt:lpstr>Data Science Applications</vt:lpstr>
      <vt:lpstr>Contrast: Computational Sciences</vt:lpstr>
      <vt:lpstr>Data Science: Case Study  Cancer Research</vt:lpstr>
      <vt:lpstr>Data Science: Case Study  Health Care</vt:lpstr>
      <vt:lpstr>Data Science: Case Study  Elections</vt:lpstr>
      <vt:lpstr>Data Science: Case Study  Internet of Things (IoT)</vt:lpstr>
      <vt:lpstr>Data Science: Case Study  Customer Analytics</vt:lpstr>
      <vt:lpstr>Essential Points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saksoy</dc:creator>
  <cp:lastModifiedBy>vaibhav agarwal</cp:lastModifiedBy>
  <cp:revision>1</cp:revision>
  <dcterms:created xsi:type="dcterms:W3CDTF">2021-12-16T11:49:00Z</dcterms:created>
  <dcterms:modified xsi:type="dcterms:W3CDTF">2021-12-16T11:53:14Z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2021-12-16T00:00:00Z</vt:filetime>
  </property>
</Properties>
</file>