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erriweather" panose="020B0604020202020204" charset="0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Nunito Sans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696261-2CCC-46A5-8673-E0FDE432C3EF}">
  <a:tblStyle styleId="{78696261-2CCC-46A5-8673-E0FDE432C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551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learneroo/visual-algorithms/BTre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0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07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7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1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will be using visualization tool: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https://s3.amazonaws.com/learneroo/visual-algorithms/BTree.html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1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 child: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where t is :. Node </a:t>
            </a:r>
            <a:r>
              <a:rPr lang="en" i="1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originally has 2</a:t>
            </a:r>
            <a:r>
              <a:rPr lang="en" i="1">
                <a:solidFill>
                  <a:schemeClr val="dk1"/>
                </a:solidFill>
                <a:highlight>
                  <a:srgbClr val="FFFFFF"/>
                </a:highlight>
              </a:rPr>
              <a:t>t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 children but is reduced to </a:t>
            </a:r>
            <a:r>
              <a:rPr lang="en" i="1">
                <a:solidFill>
                  <a:schemeClr val="dk1"/>
                </a:solidFill>
                <a:highlight>
                  <a:srgbClr val="FFFFFF"/>
                </a:highlight>
              </a:rPr>
              <a:t>t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 children by this operation.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90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4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3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60930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8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3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5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2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59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58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0" y="0"/>
            <a:ext cx="9144000" cy="1277100"/>
            <a:chOff x="0" y="0"/>
            <a:chExt cx="9144000" cy="127710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9144000" cy="1277100"/>
            </a:xfrm>
            <a:prstGeom prst="rect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620200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477400" y="518700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78025"/>
            <a:ext cx="8054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507025"/>
            <a:ext cx="3999900" cy="31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4F7D"/>
              </a:buClr>
              <a:buSzPts val="1200"/>
              <a:buChar char="▪"/>
              <a:defRPr sz="1200">
                <a:solidFill>
                  <a:srgbClr val="F67031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832400" y="1507025"/>
            <a:ext cx="3999900" cy="31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4F7D"/>
              </a:buClr>
              <a:buSzPts val="1200"/>
              <a:buChar char="▪"/>
              <a:defRPr sz="1200">
                <a:solidFill>
                  <a:srgbClr val="F67031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-"/>
              <a:defRPr sz="1000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progress_bar_i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456800" y="1442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/>
              <a:t>B-Trees</a:t>
            </a:r>
            <a:endParaRPr sz="6000" u="sng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531875" y="3517975"/>
            <a:ext cx="33723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Nunito Sans"/>
                <a:ea typeface="Nunito Sans"/>
                <a:cs typeface="Nunito Sans"/>
                <a:sym typeface="Nunito Sans"/>
              </a:rPr>
              <a:t>Presented By:</a:t>
            </a:r>
            <a:endParaRPr b="1" u="sng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 Sans"/>
                <a:ea typeface="Nunito Sans"/>
                <a:cs typeface="Nunito Sans"/>
                <a:sym typeface="Nunito Sans"/>
              </a:rPr>
              <a:t>Aayesha Bassy (BT16CSE008)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 Sans"/>
                <a:ea typeface="Nunito Sans"/>
                <a:cs typeface="Nunito Sans"/>
                <a:sym typeface="Nunito Sans"/>
              </a:rPr>
              <a:t>Vaidehi Ghime (BT16CSE015)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 Sans"/>
                <a:ea typeface="Nunito Sans"/>
                <a:cs typeface="Nunito Sans"/>
                <a:sym typeface="Nunito Sans"/>
              </a:rPr>
              <a:t>Anushri Laddha BT16CSE031)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937275" y="472400"/>
            <a:ext cx="39669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Indian Institute Of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Information Technology,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Nagpur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966" y="156488"/>
            <a:ext cx="1430610" cy="12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85700" y="58125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67031"/>
                </a:solidFill>
              </a:rPr>
              <a:t>Supporting Functions for Insertion</a:t>
            </a:r>
            <a:endParaRPr b="1" u="sng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b="1">
                <a:solidFill>
                  <a:srgbClr val="000000"/>
                </a:solidFill>
              </a:rPr>
              <a:t>Split Child: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B-TREE-SPLIT-CHILD takes as input a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nonfull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internal node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(assumed to be in main memory), an index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and a node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such that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en" sz="1200" i="1" baseline="-250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] is a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full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child of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The procedure then splits this child in two and adjusts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so that it now has an additional child.</a:t>
            </a:r>
            <a:endParaRPr sz="120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▪"/>
            </a:pPr>
            <a:r>
              <a:rPr lang="en" b="1">
                <a:solidFill>
                  <a:srgbClr val="000000"/>
                </a:solidFill>
              </a:rPr>
              <a:t>Insert Non Full: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B-TREE-INSERT-NONFULL inserts key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into node x, which is assumed to be nonfull when the procedure is called. The operation of B-TREE-INSERT and the recursive operation of B-TREE-INSERT-NONFULL guarantee that this assumption is true.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736088" y="3168575"/>
            <a:ext cx="1660800" cy="1660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SPLIT CHILD</a:t>
            </a:r>
            <a:endParaRPr sz="1200" b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514975" y="3168575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INSERT NON FULL</a:t>
            </a:r>
            <a:endParaRPr sz="1200" b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Shape 238">
            <a:hlinkClick r:id="rId3"/>
          </p:cNvPr>
          <p:cNvSpPr/>
          <p:nvPr/>
        </p:nvSpPr>
        <p:spPr>
          <a:xfrm>
            <a:off x="0" y="5016500"/>
            <a:ext cx="63306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 child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090625" y="147700"/>
            <a:ext cx="5596200" cy="8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Pseudocode for</a:t>
            </a:r>
            <a:r>
              <a:rPr lang="en" sz="1800" b="1">
                <a:solidFill>
                  <a:srgbClr val="F67031"/>
                </a:solidFill>
              </a:rPr>
              <a:t> Splitting A child</a:t>
            </a:r>
            <a:endParaRPr sz="1800" b="1" i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425" y="-445450"/>
            <a:ext cx="952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425" y="-664525"/>
            <a:ext cx="952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425" y="-883600"/>
            <a:ext cx="95250" cy="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Shape 249"/>
          <p:cNvGraphicFramePr/>
          <p:nvPr/>
        </p:nvGraphicFramePr>
        <p:xfrm>
          <a:off x="3090625" y="12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{78696261-2CCC-46A5-8673-E0FDE432C3EF}</a:tableStyleId>
              </a:tblPr>
              <a:tblGrid>
                <a:gridCol w="2733075"/>
                <a:gridCol w="2733075"/>
              </a:tblGrid>
              <a:tr h="34899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0" name="Shape 250"/>
          <p:cNvSpPr txBox="1"/>
          <p:nvPr/>
        </p:nvSpPr>
        <p:spPr>
          <a:xfrm>
            <a:off x="3163275" y="13826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B-TREE-SPLIT-CHILD(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x,i,y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  z -&gt;ALLOCATE-NODE()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2  l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eaf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z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]= leaf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3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z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 =t -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4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for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j 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to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-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5  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j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z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=key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j+t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6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if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not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leaf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7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then for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j 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to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t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8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          do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c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[z] =c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j+t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[y]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9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 =t -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967975" y="1615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10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for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j 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] + 1 </a:t>
            </a:r>
            <a:r>
              <a:rPr lang="en" sz="1200" b="1" i="1">
                <a:latin typeface="Nunito Sans"/>
                <a:ea typeface="Nunito Sans"/>
                <a:cs typeface="Nunito Sans"/>
                <a:sym typeface="Nunito Sans"/>
              </a:rPr>
              <a:t>downto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+ 1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11 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c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j+1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[x] =c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12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i+1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]= z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13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for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j=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downto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14  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key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j+1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[x] =key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j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[x]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15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 =key</a:t>
            </a:r>
            <a:r>
              <a:rPr lang="en" sz="1200" baseline="-25000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16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] + 1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17  DISK-WRITE(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y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18  DISK-WRITE(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z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19  DISK-WRITE(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Shape 252">
            <a:hlinkClick r:id="rId4"/>
          </p:cNvPr>
          <p:cNvSpPr/>
          <p:nvPr/>
        </p:nvSpPr>
        <p:spPr>
          <a:xfrm>
            <a:off x="0" y="5016500"/>
            <a:ext cx="70338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Non-Full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3022725" y="109675"/>
            <a:ext cx="58746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Pseudocode for Insert Non Full</a:t>
            </a:r>
            <a:endParaRPr sz="1800" b="1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260" name="Shape 260"/>
          <p:cNvGraphicFramePr/>
          <p:nvPr/>
        </p:nvGraphicFramePr>
        <p:xfrm>
          <a:off x="3090600" y="8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{78696261-2CCC-46A5-8673-E0FDE432C3EF}</a:tableStyleId>
              </a:tblPr>
              <a:tblGrid>
                <a:gridCol w="2798100"/>
                <a:gridCol w="2798100"/>
              </a:tblGrid>
              <a:tr h="3678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2644875" y="1185100"/>
            <a:ext cx="314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B-TREE-INSERT-NONFULL(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x,k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=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2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if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leaf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3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then while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i&gt;=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1 and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&lt;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30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4         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i+1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]=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5                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=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- 1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6         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i+1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]=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7         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]= n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] + 1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8           DISK-WRITE(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704175" y="1411225"/>
            <a:ext cx="3401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9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else while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i&gt;=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 and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&lt;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30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10               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do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i=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 - 1</a:t>
            </a:r>
            <a:endParaRPr sz="1200" i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11      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=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+ 1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12       DISK-READ(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13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 if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]] = 2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- 1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14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    then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 B-TREE-SPLIT-CHILD(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x,i,c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15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         if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&gt;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key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16</a:t>
            </a:r>
            <a:r>
              <a:rPr lang="en" sz="1200" b="1">
                <a:latin typeface="Nunito Sans"/>
                <a:ea typeface="Nunito Sans"/>
                <a:cs typeface="Nunito Sans"/>
                <a:sym typeface="Nunito Sans"/>
              </a:rPr>
              <a:t>                  then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i=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+ 1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17       B-TREE-INSERT-NONFULL(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" sz="1200" i="1" baseline="-25000"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x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r>
              <a:rPr lang="en" sz="1200" i="1">
                <a:latin typeface="Nunito Sans"/>
                <a:ea typeface="Nunito Sans"/>
                <a:cs typeface="Nunito Sans"/>
                <a:sym typeface="Nunito Sans"/>
              </a:rPr>
              <a:t>,k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" name="Shape 263">
            <a:hlinkClick r:id="rId3"/>
          </p:cNvPr>
          <p:cNvSpPr/>
          <p:nvPr/>
        </p:nvSpPr>
        <p:spPr>
          <a:xfrm>
            <a:off x="0" y="5016500"/>
            <a:ext cx="773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5975" y="950700"/>
            <a:ext cx="7861500" cy="3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Let us Insert the following keys in the B tree.</a:t>
            </a: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Max degree: 3</a:t>
            </a: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952500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{78696261-2CCC-46A5-8673-E0FDE432C3EF}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560650" y="292500"/>
            <a:ext cx="7532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  DIY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78" name="Shape 278"/>
          <p:cNvGraphicFramePr/>
          <p:nvPr/>
        </p:nvGraphicFramePr>
        <p:xfrm>
          <a:off x="2813400" y="20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{78696261-2CCC-46A5-8673-E0FDE432C3EF}</a:tableStyleId>
              </a:tblPr>
              <a:tblGrid>
                <a:gridCol w="1216850"/>
                <a:gridCol w="1216850"/>
                <a:gridCol w="1216850"/>
                <a:gridCol w="1216850"/>
                <a:gridCol w="1216850"/>
              </a:tblGrid>
              <a:tr h="74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Operation</a:t>
                      </a:r>
                      <a:endParaRPr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Creating an empty B-tree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Insert Non Full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Spitting a child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Insertion in a B-tree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Time Complexity </a:t>
                      </a:r>
                      <a:endParaRPr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</a:t>
                      </a: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(1)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(</a:t>
                      </a:r>
                      <a:r>
                        <a:rPr lang="en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th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) = </a:t>
                      </a:r>
                      <a:r>
                        <a:rPr lang="en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(</a:t>
                      </a:r>
                      <a:r>
                        <a:rPr lang="en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1og</a:t>
                      </a:r>
                      <a:r>
                        <a:rPr lang="en" i="1" baseline="-25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 </a:t>
                      </a:r>
                      <a:r>
                        <a:rPr lang="en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)</a:t>
                      </a:r>
                      <a:endParaRPr i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</a:t>
                      </a: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(t)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(log n)</a:t>
                      </a:r>
                      <a:endParaRPr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279" name="Shape 279"/>
          <p:cNvSpPr txBox="1"/>
          <p:nvPr/>
        </p:nvSpPr>
        <p:spPr>
          <a:xfrm>
            <a:off x="2929075" y="1020200"/>
            <a:ext cx="60843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ans"/>
                <a:ea typeface="Nunito Sans"/>
                <a:cs typeface="Nunito Sans"/>
                <a:sym typeface="Nunito Sans"/>
              </a:rPr>
              <a:t>The time-complexities for various operations is as follows: 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0" name="Shape 280">
            <a:hlinkClick r:id="rId3"/>
          </p:cNvPr>
          <p:cNvSpPr/>
          <p:nvPr/>
        </p:nvSpPr>
        <p:spPr>
          <a:xfrm>
            <a:off x="0" y="5016500"/>
            <a:ext cx="84405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Thank you.</a:t>
            </a:r>
            <a:endParaRPr sz="7200" b="1"/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288" name="Shape 28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291" name="Shape 29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Shape 295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1" name="Shape 301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will cover the following topics: 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Introduction to B-trees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Definition of B-trees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Basic operations on B-trees</a:t>
            </a:r>
            <a:endParaRPr/>
          </a:p>
          <a:p>
            <a:pPr marL="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a) Creating an empty B-tree</a:t>
            </a:r>
            <a:endParaRPr sz="1400">
              <a:solidFill>
                <a:srgbClr val="000000"/>
              </a:solidFill>
            </a:endParaRPr>
          </a:p>
          <a:p>
            <a:pPr marL="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b) Inserting a key into a B-tree</a:t>
            </a:r>
            <a:endParaRPr sz="14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Time complexity 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a) Insertion 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8" name="Shape 168">
            <a:hlinkClick r:id="rId3"/>
          </p:cNvPr>
          <p:cNvSpPr/>
          <p:nvPr/>
        </p:nvSpPr>
        <p:spPr>
          <a:xfrm>
            <a:off x="0" y="5016500"/>
            <a:ext cx="7035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to B-Trees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846400" y="324600"/>
            <a:ext cx="5996700" cy="4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MOTIVATION:</a:t>
            </a:r>
            <a:r>
              <a:rPr lang="en" sz="1800" b="1">
                <a:latin typeface="Nunito Sans"/>
                <a:ea typeface="Nunito Sans"/>
                <a:cs typeface="Nunito Sans"/>
                <a:sym typeface="Nunito Sans"/>
              </a:rPr>
              <a:t> WHY B - TREES?</a:t>
            </a: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❏"/>
            </a:pPr>
            <a:r>
              <a:rPr lang="en" sz="1800">
                <a:latin typeface="Nunito Sans"/>
                <a:ea typeface="Nunito Sans"/>
                <a:cs typeface="Nunito Sans"/>
                <a:sym typeface="Nunito Sans"/>
              </a:rPr>
              <a:t>B - Trees are self-balancing trees.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❏"/>
            </a:pPr>
            <a:r>
              <a:rPr lang="en" sz="1800">
                <a:latin typeface="Nunito Sans"/>
                <a:ea typeface="Nunito Sans"/>
                <a:cs typeface="Nunito Sans"/>
                <a:sym typeface="Nunito Sans"/>
              </a:rPr>
              <a:t>Designed to work well on disks or other direct access secondary storage devices. 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❏"/>
            </a:pPr>
            <a:r>
              <a:rPr lang="en" sz="1800">
                <a:latin typeface="Nunito Sans"/>
                <a:ea typeface="Nunito Sans"/>
                <a:cs typeface="Nunito Sans"/>
                <a:sym typeface="Nunito Sans"/>
              </a:rPr>
              <a:t>Can handle applications where the amount of data handled is so large that all the data doesn’t fit into the main memory at once.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" name="Shape 176">
            <a:hlinkClick r:id="rId3"/>
          </p:cNvPr>
          <p:cNvSpPr/>
          <p:nvPr/>
        </p:nvSpPr>
        <p:spPr>
          <a:xfrm>
            <a:off x="0" y="5016500"/>
            <a:ext cx="14067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B-Trees 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2791375" y="113350"/>
            <a:ext cx="6135300" cy="50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67031"/>
                </a:solidFill>
              </a:rPr>
              <a:t>IMPORTANCE </a:t>
            </a:r>
            <a:r>
              <a:rPr lang="en" sz="1800" b="1">
                <a:solidFill>
                  <a:srgbClr val="000000"/>
                </a:solidFill>
              </a:rPr>
              <a:t>OF B-TREES</a:t>
            </a:r>
            <a:endParaRPr sz="18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B - Tree algorithms keep only a constant number of pages in the main memory at a time.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A B-Tree node is as large as a whole disk-page.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Height of B-Trees is kept low by putting maximum possible keys in a B-Tree node.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A B-Tree makes fewer, but larger disk accesses. 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84" name="Shape 184">
            <a:hlinkClick r:id="rId3"/>
          </p:cNvPr>
          <p:cNvSpPr/>
          <p:nvPr/>
        </p:nvSpPr>
        <p:spPr>
          <a:xfrm>
            <a:off x="0" y="5016500"/>
            <a:ext cx="21102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853050"/>
            <a:ext cx="399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b="1">
                <a:solidFill>
                  <a:srgbClr val="000000"/>
                </a:solidFill>
              </a:rPr>
              <a:t>Every node </a:t>
            </a:r>
            <a:r>
              <a:rPr lang="en" sz="1400" b="1" i="1">
                <a:solidFill>
                  <a:srgbClr val="000000"/>
                </a:solidFill>
              </a:rPr>
              <a:t>x</a:t>
            </a:r>
            <a:r>
              <a:rPr lang="en" sz="1400" b="1">
                <a:solidFill>
                  <a:srgbClr val="000000"/>
                </a:solidFill>
              </a:rPr>
              <a:t> has the following attributes: 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 sz="1400" i="1">
                <a:solidFill>
                  <a:srgbClr val="000000"/>
                </a:solidFill>
              </a:rPr>
              <a:t>n[x]: </a:t>
            </a:r>
            <a:r>
              <a:rPr lang="en" sz="1400">
                <a:solidFill>
                  <a:srgbClr val="000000"/>
                </a:solidFill>
              </a:rPr>
              <a:t>number of keys stored in the node </a:t>
            </a:r>
            <a:r>
              <a:rPr lang="en" sz="1400" i="1">
                <a:solidFill>
                  <a:srgbClr val="000000"/>
                </a:solidFill>
              </a:rPr>
              <a:t>x.</a:t>
            </a:r>
            <a:endParaRPr sz="1400" i="1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 sz="1400">
                <a:solidFill>
                  <a:srgbClr val="000000"/>
                </a:solidFill>
              </a:rPr>
              <a:t>The n[x] keys are stored in ascending order.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 sz="1400" i="1">
                <a:solidFill>
                  <a:srgbClr val="000000"/>
                </a:solidFill>
              </a:rPr>
              <a:t>leaf[x]: </a:t>
            </a:r>
            <a:r>
              <a:rPr lang="en" sz="1400">
                <a:solidFill>
                  <a:srgbClr val="000000"/>
                </a:solidFill>
              </a:rPr>
              <a:t>a boolean value that is TRUE if </a:t>
            </a:r>
            <a:r>
              <a:rPr lang="en" sz="1400" i="1">
                <a:solidFill>
                  <a:srgbClr val="000000"/>
                </a:solidFill>
              </a:rPr>
              <a:t>x </a:t>
            </a:r>
            <a:r>
              <a:rPr lang="en" sz="1400">
                <a:solidFill>
                  <a:srgbClr val="000000"/>
                </a:solidFill>
              </a:rPr>
              <a:t>is a leaf and FALSE is </a:t>
            </a:r>
            <a:r>
              <a:rPr lang="en" sz="1400" i="1">
                <a:solidFill>
                  <a:srgbClr val="000000"/>
                </a:solidFill>
              </a:rPr>
              <a:t>x </a:t>
            </a:r>
            <a:r>
              <a:rPr lang="en" sz="1400">
                <a:solidFill>
                  <a:srgbClr val="000000"/>
                </a:solidFill>
              </a:rPr>
              <a:t>is an internal node.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16161"/>
                </a:solidFill>
              </a:rPr>
              <a:t>5</a:t>
            </a:fld>
            <a:endParaRPr>
              <a:solidFill>
                <a:srgbClr val="616161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78025"/>
            <a:ext cx="80541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 B-Tree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856000" y="1853050"/>
            <a:ext cx="399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 Each node </a:t>
            </a:r>
            <a:r>
              <a:rPr lang="en" sz="1400" i="1">
                <a:solidFill>
                  <a:srgbClr val="000000"/>
                </a:solidFill>
              </a:rPr>
              <a:t>x </a:t>
            </a:r>
            <a:r>
              <a:rPr lang="en" sz="1400">
                <a:solidFill>
                  <a:srgbClr val="000000"/>
                </a:solidFill>
              </a:rPr>
              <a:t>also contains </a:t>
            </a:r>
            <a:r>
              <a:rPr lang="en" sz="1400" i="1">
                <a:solidFill>
                  <a:srgbClr val="000000"/>
                </a:solidFill>
              </a:rPr>
              <a:t>n[x] + 1</a:t>
            </a:r>
            <a:r>
              <a:rPr lang="en" sz="1400">
                <a:solidFill>
                  <a:srgbClr val="000000"/>
                </a:solidFill>
              </a:rPr>
              <a:t> pointers to its children.</a:t>
            </a:r>
            <a:endParaRPr sz="1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 The keys separate the range of keys stored in each sub-tree.</a:t>
            </a:r>
            <a:endParaRPr sz="1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4. All leaves have the same depth, which is the tree’s height ‘h’.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26700" y="1459450"/>
            <a:ext cx="8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B-tree T is a rooted tree, having the following properties: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" name="Shape 194">
            <a:hlinkClick r:id="rId3"/>
          </p:cNvPr>
          <p:cNvSpPr/>
          <p:nvPr/>
        </p:nvSpPr>
        <p:spPr>
          <a:xfrm>
            <a:off x="0" y="5016500"/>
            <a:ext cx="28134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78025"/>
            <a:ext cx="80541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 B-Tree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21150" y="1487800"/>
            <a:ext cx="8501700" cy="3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5.</a:t>
            </a:r>
            <a:r>
              <a:rPr lang="en" sz="1800"/>
              <a:t> Branching Factor(B): </a:t>
            </a:r>
            <a:r>
              <a:rPr lang="en" sz="1800">
                <a:solidFill>
                  <a:srgbClr val="000000"/>
                </a:solidFill>
              </a:rPr>
              <a:t>Bound on the number of children of a node. (Except the root node)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 ≤ # of children &lt; 2B 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 - 1 ≤ # of keys &lt; 2B - 1 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6. The number of disk accesses required for most operations is proportional to the height of the B-tree. 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Height: </a:t>
            </a:r>
            <a:r>
              <a:rPr lang="en" sz="1400" i="1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(lg </a:t>
            </a:r>
            <a:r>
              <a:rPr lang="en" sz="1400" i="1">
                <a:solidFill>
                  <a:srgbClr val="000000"/>
                </a:solidFill>
              </a:rPr>
              <a:t>n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2" name="Shape 202">
            <a:hlinkClick r:id="rId3"/>
          </p:cNvPr>
          <p:cNvSpPr/>
          <p:nvPr/>
        </p:nvSpPr>
        <p:spPr>
          <a:xfrm>
            <a:off x="0" y="5016500"/>
            <a:ext cx="35169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on B-trees</a:t>
            </a: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3090625" y="651807"/>
            <a:ext cx="55962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67031"/>
                </a:solidFill>
              </a:rPr>
              <a:t>Please note: </a:t>
            </a:r>
            <a:endParaRPr sz="1800" u="sng">
              <a:solidFill>
                <a:srgbClr val="F6703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u="sng">
              <a:solidFill>
                <a:srgbClr val="F6703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model disk operations in our pseudocode as follows:</a:t>
            </a:r>
            <a:endParaRPr sz="180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i="1">
                <a:solidFill>
                  <a:srgbClr val="000000"/>
                </a:solidFill>
              </a:rPr>
              <a:t>x </a:t>
            </a:r>
            <a:r>
              <a:rPr lang="en">
                <a:solidFill>
                  <a:srgbClr val="000000"/>
                </a:solidFill>
              </a:rPr>
              <a:t>= a pointer to some object </a:t>
            </a:r>
            <a:endParaRPr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DISK-READ(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operations that access and/or modify the attributes of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DISK-WRITE(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) //omitted if no attributes of x were changed </a:t>
            </a:r>
            <a:endParaRPr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other operations that access but do not modify attributes of x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0" name="Shape 210">
            <a:hlinkClick r:id="rId3"/>
          </p:cNvPr>
          <p:cNvSpPr/>
          <p:nvPr/>
        </p:nvSpPr>
        <p:spPr>
          <a:xfrm>
            <a:off x="0" y="5016500"/>
            <a:ext cx="42204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Empty B-Tree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090625" y="269225"/>
            <a:ext cx="55962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>
                <a:latin typeface="Nunito Sans"/>
                <a:ea typeface="Nunito Sans"/>
                <a:cs typeface="Nunito Sans"/>
                <a:sym typeface="Nunito Sans"/>
              </a:rPr>
              <a:t>Pseudocode for creating an empty B-Tree</a:t>
            </a:r>
            <a:endParaRPr b="1" i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090625" y="1357822"/>
            <a:ext cx="55962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B-TREE-CREATE(</a:t>
            </a:r>
            <a:r>
              <a:rPr lang="en" i="1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i="1">
                <a:solidFill>
                  <a:srgbClr val="000000"/>
                </a:solidFill>
              </a:rPr>
              <a:t>x </a:t>
            </a:r>
            <a:r>
              <a:rPr lang="en">
                <a:solidFill>
                  <a:srgbClr val="000000"/>
                </a:solidFill>
              </a:rPr>
              <a:t> = ALLOCATE-NODE()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i="1">
                <a:solidFill>
                  <a:srgbClr val="000000"/>
                </a:solidFill>
              </a:rPr>
              <a:t>leaf[x] </a:t>
            </a:r>
            <a:r>
              <a:rPr lang="en">
                <a:solidFill>
                  <a:srgbClr val="000000"/>
                </a:solidFill>
              </a:rPr>
              <a:t>= TRUE 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i="1">
                <a:solidFill>
                  <a:srgbClr val="000000"/>
                </a:solidFill>
              </a:rPr>
              <a:t>n[x] </a:t>
            </a:r>
            <a:r>
              <a:rPr lang="en">
                <a:solidFill>
                  <a:srgbClr val="000000"/>
                </a:solidFill>
              </a:rPr>
              <a:t>= 0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DISK-WRITE(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i="1">
                <a:solidFill>
                  <a:srgbClr val="000000"/>
                </a:solidFill>
              </a:rPr>
              <a:t>root[T]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B-TREE-CREATE requires O(1) disk operations and O(1) CPU time.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Shape 219">
            <a:hlinkClick r:id="rId3"/>
          </p:cNvPr>
          <p:cNvSpPr/>
          <p:nvPr/>
        </p:nvSpPr>
        <p:spPr>
          <a:xfrm>
            <a:off x="0" y="5016500"/>
            <a:ext cx="49236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090625" y="255050"/>
            <a:ext cx="55962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>
                <a:latin typeface="Nunito Sans"/>
                <a:ea typeface="Nunito Sans"/>
                <a:cs typeface="Nunito Sans"/>
                <a:sym typeface="Nunito Sans"/>
              </a:rPr>
              <a:t>Pseudocode for Inserting A Key Into A B-tree</a:t>
            </a:r>
            <a:endParaRPr b="1" i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3582475" y="1066000"/>
            <a:ext cx="4612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B-TREE-INSERT(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T,k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r=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root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b="1" dirty="0">
                <a:latin typeface="Nunito Sans"/>
                <a:ea typeface="Nunito Sans"/>
                <a:cs typeface="Nunito Sans"/>
                <a:sym typeface="Nunito Sans"/>
              </a:rPr>
              <a:t> if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 = 2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- 1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</a:t>
            </a:r>
            <a:r>
              <a:rPr lang="en" b="1" dirty="0">
                <a:latin typeface="Nunito Sans"/>
                <a:ea typeface="Nunito Sans"/>
                <a:cs typeface="Nunito Sans"/>
                <a:sym typeface="Nunito Sans"/>
              </a:rPr>
              <a:t>then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s &lt;-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ALLOCATE-NODE()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root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 =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i="1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leaf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]= FALSE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 = 0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</a:t>
            </a:r>
            <a:r>
              <a:rPr lang="en" i="1" dirty="0" smtClean="0"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" i="1" baseline="-25000" dirty="0" smtClean="0">
                <a:latin typeface="Nunito Sans"/>
                <a:ea typeface="Nunito Sans"/>
                <a:cs typeface="Nunito Sans"/>
                <a:sym typeface="Nunito Sans"/>
              </a:rPr>
              <a:t>1</a:t>
            </a:r>
            <a:r>
              <a:rPr lang="en" dirty="0" smtClean="0"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i="1" dirty="0" smtClean="0"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]= 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</a:t>
            </a:r>
            <a:endParaRPr i="1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</a:t>
            </a:r>
            <a:r>
              <a:rPr lang="en" dirty="0" smtClean="0">
                <a:latin typeface="Nunito Sans"/>
                <a:ea typeface="Nunito Sans"/>
                <a:cs typeface="Nunito Sans"/>
                <a:sym typeface="Nunito Sans"/>
              </a:rPr>
              <a:t>B-TREE-SPLIT-CHILD(</a:t>
            </a:r>
            <a:r>
              <a:rPr lang="en" i="1" dirty="0" smtClean="0">
                <a:latin typeface="Nunito Sans"/>
                <a:ea typeface="Nunito Sans"/>
                <a:cs typeface="Nunito Sans"/>
                <a:sym typeface="Nunito Sans"/>
              </a:rPr>
              <a:t>s,1,r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         B-TREE-INSERT-NONFULL(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s,k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</a:pP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b="1" dirty="0">
                <a:latin typeface="Nunito Sans"/>
                <a:ea typeface="Nunito Sans"/>
                <a:cs typeface="Nunito Sans"/>
                <a:sym typeface="Nunito Sans"/>
              </a:rPr>
              <a:t>else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 B-TREE-INSERT-NONFULL(</a:t>
            </a:r>
            <a:r>
              <a:rPr lang="en" i="1" dirty="0">
                <a:latin typeface="Nunito Sans"/>
                <a:ea typeface="Nunito Sans"/>
                <a:cs typeface="Nunito Sans"/>
                <a:sym typeface="Nunito Sans"/>
              </a:rPr>
              <a:t>r,k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" name="Shape 228">
            <a:hlinkClick r:id="rId3"/>
          </p:cNvPr>
          <p:cNvSpPr/>
          <p:nvPr/>
        </p:nvSpPr>
        <p:spPr>
          <a:xfrm>
            <a:off x="0" y="5016500"/>
            <a:ext cx="56271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On-screen Show (16:9)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Merriweather</vt:lpstr>
      <vt:lpstr>Roboto</vt:lpstr>
      <vt:lpstr>Georgia</vt:lpstr>
      <vt:lpstr>Nunito Sans</vt:lpstr>
      <vt:lpstr>Calibri</vt:lpstr>
      <vt:lpstr>Paradigm</vt:lpstr>
      <vt:lpstr>Ulysses template</vt:lpstr>
      <vt:lpstr> B-Trees </vt:lpstr>
      <vt:lpstr>TABLE OF CONTENTS </vt:lpstr>
      <vt:lpstr>Introduction to B-Trees</vt:lpstr>
      <vt:lpstr>Introduction to B-Trees </vt:lpstr>
      <vt:lpstr>Definition of a B-Tree</vt:lpstr>
      <vt:lpstr>Definition of a B-Tree</vt:lpstr>
      <vt:lpstr>Basic operations on B-trees</vt:lpstr>
      <vt:lpstr>Creating an Empty B-Tree</vt:lpstr>
      <vt:lpstr>Insertion</vt:lpstr>
      <vt:lpstr>Insertion</vt:lpstr>
      <vt:lpstr>Splitting A child</vt:lpstr>
      <vt:lpstr>Insert Non-Full</vt:lpstr>
      <vt:lpstr>PowerPoint Presentation</vt:lpstr>
      <vt:lpstr>Time Complexity 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B-Trees </dc:title>
  <cp:lastModifiedBy>Vaidehi Ghime</cp:lastModifiedBy>
  <cp:revision>1</cp:revision>
  <dcterms:modified xsi:type="dcterms:W3CDTF">2018-03-27T07:37:15Z</dcterms:modified>
</cp:coreProperties>
</file>